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3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1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775144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59863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52447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38825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81913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086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63635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0358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7273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1515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30410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B5ADF-6F3D-43B7-9B45-55496AC5B65D}" type="datetimeFigureOut">
              <a:rPr kumimoji="1" lang="ja-JP" altLang="en-US" smtClean="0"/>
              <a:t>2021/6/22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58458-5EA2-40CC-92E1-1F190028F01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23769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ja-JP" dirty="0" smtClean="0"/>
              <a:t>Philosophy Lesson</a:t>
            </a:r>
            <a:endParaRPr kumimoji="1" lang="ja-JP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ja-JP" dirty="0" smtClean="0"/>
              <a:t>June 22</a:t>
            </a:r>
            <a:r>
              <a:rPr kumimoji="1" lang="en-US" altLang="ja-JP" baseline="30000" dirty="0" smtClean="0"/>
              <a:t>nd</a:t>
            </a:r>
            <a:r>
              <a:rPr kumimoji="1" lang="en-US" altLang="ja-JP" dirty="0" smtClean="0"/>
              <a:t>, 2021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4246295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What we’ll cover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Scientism</a:t>
            </a:r>
          </a:p>
          <a:p>
            <a:r>
              <a:rPr lang="en-US" altLang="ja-JP" dirty="0" smtClean="0"/>
              <a:t>Brain in a vat</a:t>
            </a:r>
            <a:endParaRPr kumimoji="1" lang="en-US" altLang="ja-JP" dirty="0" smtClean="0"/>
          </a:p>
          <a:p>
            <a:r>
              <a:rPr lang="en-US" altLang="ja-JP" dirty="0" smtClean="0"/>
              <a:t>Free will: libertarianism vs determinism</a:t>
            </a:r>
          </a:p>
          <a:p>
            <a:r>
              <a:rPr kumimoji="1" lang="en-US" altLang="ja-JP" dirty="0" smtClean="0"/>
              <a:t>The demarcation problem in the philosophy of science</a:t>
            </a:r>
          </a:p>
          <a:p>
            <a:r>
              <a:rPr lang="en-US" altLang="ja-JP" dirty="0" smtClean="0"/>
              <a:t>The is-ought problem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4171470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Scientism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An epistemological view</a:t>
            </a:r>
          </a:p>
          <a:p>
            <a:r>
              <a:rPr lang="en-US" altLang="ja-JP" dirty="0" smtClean="0"/>
              <a:t>Scientism is the idea that our only knowledge comes from science, science is the only way we can know anything, or all knowledge is reducible to scientific knowledge.</a:t>
            </a:r>
          </a:p>
          <a:p>
            <a:r>
              <a:rPr kumimoji="1" lang="en-US" altLang="ja-JP" dirty="0" smtClean="0"/>
              <a:t>This view is semi-popular among scientists and some laymen and a few philosophers.</a:t>
            </a:r>
          </a:p>
          <a:p>
            <a:r>
              <a:rPr lang="en-US" altLang="ja-JP" dirty="0" smtClean="0"/>
              <a:t>Obviously it doesn’t take a kind view on philosophy itself (philosophy, being non-empirical, is seen as nonsense by </a:t>
            </a:r>
            <a:r>
              <a:rPr lang="en-US" altLang="ja-JP" dirty="0" err="1" smtClean="0"/>
              <a:t>scientismists</a:t>
            </a:r>
            <a:r>
              <a:rPr lang="en-US" altLang="ja-JP" dirty="0" smtClean="0"/>
              <a:t>)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554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Scientism is self-defeating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Scientism, if true, would be false or at least impossible to know. This makes it a self-defeating position or one that cannot be rationally defended.</a:t>
            </a:r>
          </a:p>
          <a:p>
            <a:r>
              <a:rPr lang="en-US" altLang="ja-JP" dirty="0" smtClean="0"/>
              <a:t>It’s self-defeating through the following:</a:t>
            </a:r>
          </a:p>
          <a:p>
            <a:pPr lvl="1"/>
            <a:r>
              <a:rPr kumimoji="1" lang="en-US" altLang="ja-JP" dirty="0" smtClean="0"/>
              <a:t>If a claim cannot be scientifically verified, then it is nonsense.</a:t>
            </a:r>
          </a:p>
          <a:p>
            <a:pPr lvl="1"/>
            <a:r>
              <a:rPr lang="en-US" altLang="ja-JP" dirty="0" smtClean="0"/>
              <a:t>Scientism cannot be scientifically verified.</a:t>
            </a:r>
          </a:p>
          <a:p>
            <a:pPr lvl="1"/>
            <a:r>
              <a:rPr kumimoji="1" lang="en-US" altLang="ja-JP" dirty="0" smtClean="0"/>
              <a:t>Therefore, scientism is nonsense.</a:t>
            </a:r>
          </a:p>
          <a:p>
            <a:r>
              <a:rPr lang="en-US" altLang="ja-JP" dirty="0" smtClean="0"/>
              <a:t>Scientism is an epistemic claim (it’s a philosophically claim about knowledge). What scientific experiment or observation can prove scientism itself?</a:t>
            </a:r>
            <a:endParaRPr kumimoji="1" lang="en-US" altLang="ja-JP" dirty="0" smtClean="0"/>
          </a:p>
          <a:p>
            <a:pPr lvl="1"/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648867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Books on scientism</a:t>
            </a:r>
            <a:endParaRPr kumimoji="1" lang="ja-JP" altLang="en-US" dirty="0"/>
          </a:p>
        </p:txBody>
      </p:sp>
      <p:pic>
        <p:nvPicPr>
          <p:cNvPr id="4" name="Content Placeholder 3" descr="Science Unlimited? | Scribd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4525" y="1689822"/>
            <a:ext cx="3165764" cy="4748646"/>
          </a:xfrm>
        </p:spPr>
      </p:pic>
      <p:pic>
        <p:nvPicPr>
          <p:cNvPr id="5" name="Picture 4" descr="Science and Metaphysics: Selected Essays from Rationally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359" y="1691555"/>
            <a:ext cx="4746913" cy="474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86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Brain in a vat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A classic thought experiment in philosophy, the brain in the vat asks how one could know they are not, currently, a brain in a vat who’s being stimulated to believe all they see, feel, hear, etc. is real.</a:t>
            </a:r>
          </a:p>
          <a:p>
            <a:r>
              <a:rPr lang="en-US" altLang="ja-JP" dirty="0" smtClean="0"/>
              <a:t>This is similar to Descartes’ evil demon scenario, in which a demon is tricking you into believing many false things, and you may have no way of knowing when you are being tricked.</a:t>
            </a:r>
          </a:p>
          <a:p>
            <a:r>
              <a:rPr lang="en-US" altLang="ja-JP" dirty="0" smtClean="0"/>
              <a:t>Famously, movies like “The Matrix” takes inspiration from the brain in a vat, among other things in philosophy such as Plato’s cave.</a:t>
            </a:r>
            <a:endParaRPr kumimoji="1"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3406142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Brain in a vat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The thought experiment has skeptical implications.</a:t>
            </a:r>
          </a:p>
          <a:p>
            <a:r>
              <a:rPr lang="en-US" altLang="ja-JP" dirty="0" smtClean="0"/>
              <a:t>If we have no promising answer for the brain in the vat in the thought experiment, then who’s to say you’re not a brain in a vat right now? What’s your argument that you’re not?</a:t>
            </a:r>
          </a:p>
          <a:p>
            <a:r>
              <a:rPr kumimoji="1" lang="en-US" altLang="ja-JP" dirty="0" smtClean="0"/>
              <a:t>One argument against the brain in a vat scenario is G.E. Moore’s “here is one hand” argument.</a:t>
            </a:r>
          </a:p>
          <a:p>
            <a:pPr lvl="1"/>
            <a:r>
              <a:rPr lang="en-US" altLang="ja-JP" dirty="0" smtClean="0"/>
              <a:t>Moore takes his knowledge of, for example, his hands, as being a refutation of skepticism.</a:t>
            </a:r>
          </a:p>
          <a:p>
            <a:pPr lvl="1"/>
            <a:r>
              <a:rPr kumimoji="1" lang="en-US" altLang="ja-JP" dirty="0" smtClean="0"/>
              <a:t>Moore defends common sense.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320011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Free will debate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Free will is a metaphysical issue and problem.</a:t>
            </a:r>
          </a:p>
          <a:p>
            <a:r>
              <a:rPr kumimoji="1" lang="en-US" altLang="ja-JP" dirty="0" smtClean="0"/>
              <a:t>The debate around free will can be defined in the following beats:</a:t>
            </a:r>
          </a:p>
          <a:p>
            <a:pPr lvl="1"/>
            <a:r>
              <a:rPr lang="en-US" altLang="ja-JP" dirty="0" smtClean="0"/>
              <a:t>Free will is defined as the ability to freely choose. So, without being pre-determined, we can choose, for example, to lift our arms.</a:t>
            </a:r>
          </a:p>
          <a:p>
            <a:pPr lvl="1"/>
            <a:r>
              <a:rPr lang="en-US" altLang="ja-JP" dirty="0" smtClean="0"/>
              <a:t>In contrast, some philosophers think we do not have free will. Everything has a prior cause, so how could our actions be any different?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36709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Three big camps in the free will debate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6848"/>
          </a:xfrm>
        </p:spPr>
        <p:txBody>
          <a:bodyPr>
            <a:normAutofit/>
          </a:bodyPr>
          <a:lstStyle/>
          <a:p>
            <a:r>
              <a:rPr kumimoji="1" lang="en-US" altLang="ja-JP" dirty="0" smtClean="0"/>
              <a:t>Libertarian free will</a:t>
            </a:r>
          </a:p>
          <a:p>
            <a:pPr lvl="1"/>
            <a:r>
              <a:rPr lang="en-US" altLang="ja-JP" dirty="0" smtClean="0"/>
              <a:t>This is the strong free will position. Libertarian free will argues that we can freely choose.</a:t>
            </a:r>
          </a:p>
          <a:p>
            <a:r>
              <a:rPr kumimoji="1" lang="en-US" altLang="ja-JP" dirty="0" smtClean="0"/>
              <a:t>Determinism (or hard determinism)</a:t>
            </a:r>
          </a:p>
          <a:p>
            <a:pPr lvl="1"/>
            <a:r>
              <a:rPr lang="en-US" altLang="ja-JP" dirty="0" smtClean="0"/>
              <a:t>This is the strong no-free will position. Determinists hold that humans have no free will. All of our actions are pre-determined by causes not always up to us.</a:t>
            </a:r>
          </a:p>
          <a:p>
            <a:r>
              <a:rPr kumimoji="1" lang="en-US" altLang="ja-JP" dirty="0" smtClean="0"/>
              <a:t>Compatibilism (or soft determinism)</a:t>
            </a:r>
          </a:p>
          <a:p>
            <a:pPr lvl="1"/>
            <a:r>
              <a:rPr lang="en-US" altLang="ja-JP" dirty="0" smtClean="0"/>
              <a:t>This is the weak, middle position. Compatibilism holds that our actions are previously determined (just as hard determinism posits), but we have a sense of free will nonetheless (though not in the libertarian sense).</a:t>
            </a:r>
            <a:endParaRPr kumimoji="1" lang="en-US" altLang="ja-JP" dirty="0" smtClean="0"/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996950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Introductory books on free will</a:t>
            </a:r>
            <a:endParaRPr kumimoji="1" lang="ja-JP" altLang="en-US" dirty="0"/>
          </a:p>
        </p:txBody>
      </p:sp>
      <p:pic>
        <p:nvPicPr>
          <p:cNvPr id="4" name="Content Placeholder 3" descr="Sam Harris and Richard Dawkins collide with a cart - New ...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8203" y="1690688"/>
            <a:ext cx="3043217" cy="4351338"/>
          </a:xfrm>
        </p:spPr>
      </p:pic>
      <p:pic>
        <p:nvPicPr>
          <p:cNvPr id="6" name="Picture 5" descr="Free Will: A Very Short Introduction: Thomas Pink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957" y="1690688"/>
            <a:ext cx="2762283" cy="435133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26115" y="5934670"/>
            <a:ext cx="436196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ja-JP" sz="5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 Free Will</a:t>
            </a:r>
            <a:endParaRPr lang="en-US" altLang="ja-JP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096000" y="5934670"/>
            <a:ext cx="56076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ja-JP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Against Free Will</a:t>
            </a:r>
            <a:endParaRPr lang="en-US" altLang="ja-JP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2025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Philosophy of science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Philosophy of science is about defining the nature of science, mapping out its limitations and uses, etc. It’s not about doing science, but, rather, thinking about science.</a:t>
            </a:r>
          </a:p>
          <a:p>
            <a:r>
              <a:rPr lang="en-US" altLang="ja-JP" dirty="0" smtClean="0"/>
              <a:t>One of the biggest problems in philosophy of science is the demarcation problem.</a:t>
            </a:r>
          </a:p>
          <a:p>
            <a:r>
              <a:rPr kumimoji="1" lang="en-US" altLang="ja-JP" dirty="0" smtClean="0"/>
              <a:t>The demarcation problem is how do we meaningful tell between science and pseudoscience?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21843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What is pseudoscience?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When we think of pseudoscience, we think of Young Earth Creationism, alternative medicine, and ghost hunting.</a:t>
            </a:r>
          </a:p>
          <a:p>
            <a:r>
              <a:rPr kumimoji="1" lang="en-US" altLang="ja-JP" dirty="0" smtClean="0"/>
              <a:t>What makes something pseudoscience?</a:t>
            </a:r>
          </a:p>
          <a:p>
            <a:pPr lvl="1"/>
            <a:r>
              <a:rPr lang="en-US" altLang="ja-JP" dirty="0" smtClean="0"/>
              <a:t>A few possible answers could be something like:</a:t>
            </a:r>
          </a:p>
          <a:p>
            <a:pPr lvl="2"/>
            <a:r>
              <a:rPr lang="en-US" altLang="ja-JP" dirty="0" smtClean="0"/>
              <a:t>Its results are not reproducible.</a:t>
            </a:r>
          </a:p>
          <a:p>
            <a:pPr lvl="2"/>
            <a:r>
              <a:rPr lang="en-US" altLang="ja-JP" dirty="0" smtClean="0"/>
              <a:t>It gets wrong answers.</a:t>
            </a:r>
          </a:p>
          <a:p>
            <a:pPr lvl="2"/>
            <a:r>
              <a:rPr lang="en-US" altLang="ja-JP" dirty="0"/>
              <a:t>It mimics the practice of </a:t>
            </a:r>
            <a:r>
              <a:rPr lang="en-US" altLang="ja-JP" dirty="0" smtClean="0"/>
              <a:t>science</a:t>
            </a:r>
            <a:r>
              <a:rPr lang="en-US" altLang="ja-JP" dirty="0"/>
              <a:t> </a:t>
            </a:r>
            <a:r>
              <a:rPr lang="en-US" altLang="ja-JP" dirty="0" smtClean="0"/>
              <a:t>but doesn’t actually do science.</a:t>
            </a:r>
          </a:p>
          <a:p>
            <a:pPr lvl="2"/>
            <a:r>
              <a:rPr lang="en-US" altLang="ja-JP" dirty="0" smtClean="0"/>
              <a:t>Its conclusions are unfalsifiable.</a:t>
            </a:r>
          </a:p>
          <a:p>
            <a:pPr lvl="2"/>
            <a:endParaRPr lang="en-US" altLang="ja-JP" dirty="0" smtClean="0"/>
          </a:p>
          <a:p>
            <a:pPr lvl="2"/>
            <a:endParaRPr lang="en-US" altLang="ja-JP" dirty="0"/>
          </a:p>
          <a:p>
            <a:pPr lvl="2"/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110558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What is pseudoscience?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kumimoji="1" lang="en-US" altLang="ja-JP" dirty="0" smtClean="0"/>
              <a:t>Falsifiability is a very popular answer among scientists as to what constitutes as science. It’s an answer given by the philosopher Karl Popper in the 20</a:t>
            </a:r>
            <a:r>
              <a:rPr kumimoji="1" lang="en-US" altLang="ja-JP" baseline="30000" dirty="0" smtClean="0"/>
              <a:t>th</a:t>
            </a:r>
            <a:r>
              <a:rPr kumimoji="1" lang="en-US" altLang="ja-JP" dirty="0" smtClean="0"/>
              <a:t> century.</a:t>
            </a:r>
          </a:p>
          <a:p>
            <a:r>
              <a:rPr lang="en-US" altLang="ja-JP" dirty="0" smtClean="0"/>
              <a:t>However, there are problems with it.</a:t>
            </a:r>
          </a:p>
          <a:p>
            <a:r>
              <a:rPr kumimoji="1" lang="en-US" altLang="ja-JP" dirty="0" smtClean="0"/>
              <a:t>Falsifiability is </a:t>
            </a:r>
            <a:r>
              <a:rPr lang="en-US" altLang="ja-JP" dirty="0" smtClean="0"/>
              <a:t>simply being able to be proven to be wrong.</a:t>
            </a:r>
          </a:p>
          <a:p>
            <a:r>
              <a:rPr kumimoji="1" lang="en-US" altLang="ja-JP" dirty="0" smtClean="0"/>
              <a:t>Scientists take falsifiability as being a marker of science because all of science can be proven wrong through experimentation or observation.</a:t>
            </a:r>
          </a:p>
          <a:p>
            <a:r>
              <a:rPr lang="en-US" altLang="ja-JP" dirty="0" smtClean="0"/>
              <a:t>Pseudoscience, on the other hand, often takes its claims as unfalsifiable. That is, they can never be proven wrong.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844892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err="1"/>
              <a:t>U</a:t>
            </a:r>
            <a:r>
              <a:rPr lang="en-US" altLang="ja-JP" dirty="0" err="1" smtClean="0"/>
              <a:t>nfalsifiability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Take the example of Youn</a:t>
            </a:r>
            <a:r>
              <a:rPr lang="en-US" altLang="ja-JP" dirty="0" smtClean="0"/>
              <a:t>g Earth Creationism.</a:t>
            </a:r>
          </a:p>
          <a:p>
            <a:r>
              <a:rPr kumimoji="1" lang="en-US" altLang="ja-JP" dirty="0" smtClean="0"/>
              <a:t>No matter what we say, the Young Earth Creationist will discount the evidence and say that it fits, confirms, or fails to refute their position.</a:t>
            </a:r>
          </a:p>
          <a:p>
            <a:r>
              <a:rPr lang="en-US" altLang="ja-JP" dirty="0" smtClean="0"/>
              <a:t>We can point to the old age of the Earth as demonstrated by geologists, but the Young Earth Creationist could say this is a trick. The age of the Earth is young. No evidence can disprove this for them.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610335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err="1" smtClean="0"/>
              <a:t>Unfalsifiability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Young Earth Creationism certainly sounds like pseudoscience, but can falsifiability be the whole story?</a:t>
            </a:r>
          </a:p>
          <a:p>
            <a:r>
              <a:rPr lang="en-US" altLang="ja-JP" dirty="0" smtClean="0"/>
              <a:t>If something must be falsifiable to be science, then couldn’t a lot of non-science actually be scientific?</a:t>
            </a:r>
          </a:p>
          <a:p>
            <a:r>
              <a:rPr kumimoji="1" lang="en-US" altLang="ja-JP" dirty="0" smtClean="0"/>
              <a:t>For example, whether God exists could be falsifiable, but that doesn’t mean the question of God is science.</a:t>
            </a:r>
          </a:p>
          <a:p>
            <a:r>
              <a:rPr lang="en-US" altLang="ja-JP" dirty="0" smtClean="0"/>
              <a:t>Or what about the brain in the vat? Maybe it’s unfalsifiable (maybe), but would we want to call that pseudoscience?</a:t>
            </a:r>
            <a:endParaRPr kumimoji="1"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1129910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Demarcation problem continued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So splitting real science from fake science (pseudoscience) still seems like an open problem.</a:t>
            </a:r>
          </a:p>
          <a:p>
            <a:r>
              <a:rPr lang="en-US" altLang="ja-JP" dirty="0" smtClean="0"/>
              <a:t>Falsifiability, while a good starting point, cannot be the full picture.</a:t>
            </a:r>
          </a:p>
          <a:p>
            <a:r>
              <a:rPr kumimoji="1" lang="en-US" altLang="ja-JP" dirty="0" smtClean="0"/>
              <a:t>Other candidates include mimicking without actually doing science, failure to create reproducible results, and getting the wrong answers, but all of these raise questions as well.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628492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A book that covers the demarcation problem</a:t>
            </a:r>
            <a:endParaRPr kumimoji="1" lang="ja-JP" altLang="en-US" dirty="0"/>
          </a:p>
        </p:txBody>
      </p:sp>
      <p:pic>
        <p:nvPicPr>
          <p:cNvPr id="4" name="Content Placeholder 3" descr="Nonsense on Stilts: How to Tell Science from Bunk, Pigliucci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813" y="1396134"/>
            <a:ext cx="3362373" cy="5043560"/>
          </a:xfrm>
        </p:spPr>
      </p:pic>
    </p:spTree>
    <p:extLst>
      <p:ext uri="{BB962C8B-B14F-4D97-AF65-F5344CB8AC3E}">
        <p14:creationId xmlns:p14="http://schemas.microsoft.com/office/powerpoint/2010/main" val="1680564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The is-ought problem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This is a famous problem in ethics.</a:t>
            </a:r>
          </a:p>
          <a:p>
            <a:r>
              <a:rPr lang="en-US" altLang="ja-JP" dirty="0" smtClean="0"/>
              <a:t>It’s associated with David Hume.</a:t>
            </a:r>
          </a:p>
          <a:p>
            <a:r>
              <a:rPr lang="en-US" altLang="ja-JP" dirty="0" smtClean="0"/>
              <a:t>Broadly stated, Hume argued that it’s impossible to go from an ‘is’ to an ‘ought.’</a:t>
            </a:r>
          </a:p>
          <a:p>
            <a:r>
              <a:rPr kumimoji="1" lang="en-US" altLang="ja-JP" dirty="0" smtClean="0"/>
              <a:t>In othe</a:t>
            </a:r>
            <a:r>
              <a:rPr lang="en-US" altLang="ja-JP" dirty="0" smtClean="0"/>
              <a:t>r words, one cannot go from a collection of descriptive facts to a moral conclusion.</a:t>
            </a:r>
          </a:p>
        </p:txBody>
      </p:sp>
    </p:spTree>
    <p:extLst>
      <p:ext uri="{BB962C8B-B14F-4D97-AF65-F5344CB8AC3E}">
        <p14:creationId xmlns:p14="http://schemas.microsoft.com/office/powerpoint/2010/main" val="20661224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The is-ought problem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Take the following example:</a:t>
            </a:r>
          </a:p>
          <a:p>
            <a:pPr lvl="1"/>
            <a:r>
              <a:rPr lang="en-US" altLang="ja-JP" dirty="0" smtClean="0"/>
              <a:t>1. If Jeremy hits Mark, then Jeremy will cause Mark to be in pain.</a:t>
            </a:r>
          </a:p>
          <a:p>
            <a:pPr lvl="1"/>
            <a:r>
              <a:rPr kumimoji="1" lang="en-US" altLang="ja-JP" dirty="0" smtClean="0"/>
              <a:t>2. Jeremy hit Mark.</a:t>
            </a:r>
          </a:p>
          <a:p>
            <a:pPr lvl="1"/>
            <a:r>
              <a:rPr lang="en-US" altLang="ja-JP" dirty="0" smtClean="0"/>
              <a:t>3. Therefore, Jeremy acted wrongly.</a:t>
            </a:r>
          </a:p>
          <a:p>
            <a:r>
              <a:rPr kumimoji="1" lang="en-US" altLang="ja-JP" dirty="0" smtClean="0"/>
              <a:t>The argument is invalid. The conclusion does not necessarily follow.</a:t>
            </a:r>
          </a:p>
          <a:p>
            <a:r>
              <a:rPr lang="en-US" altLang="ja-JP" dirty="0" smtClean="0"/>
              <a:t>Hume observed that many people argue from a state of descriptive facts to then slip in a moral conclusion.</a:t>
            </a:r>
          </a:p>
          <a:p>
            <a:r>
              <a:rPr kumimoji="1" lang="en-US" altLang="ja-JP" dirty="0" smtClean="0"/>
              <a:t>What’s missing, then, is a moral premise.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62918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The is-ought problem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kumimoji="1" lang="en-US" altLang="ja-JP" dirty="0" smtClean="0"/>
              <a:t>So let’s fix our previous argument:</a:t>
            </a:r>
          </a:p>
          <a:p>
            <a:pPr lvl="1"/>
            <a:r>
              <a:rPr lang="en-US" altLang="ja-JP" dirty="0" smtClean="0"/>
              <a:t>1. If Jeremy hits Mark, then Jeremy will cause Mark to be in pain.</a:t>
            </a:r>
          </a:p>
          <a:p>
            <a:pPr lvl="1"/>
            <a:r>
              <a:rPr lang="en-US" altLang="ja-JP" dirty="0"/>
              <a:t>2</a:t>
            </a:r>
            <a:r>
              <a:rPr lang="en-US" altLang="ja-JP" dirty="0" smtClean="0"/>
              <a:t>. Jeremy hit Mark.</a:t>
            </a:r>
          </a:p>
          <a:p>
            <a:pPr lvl="1"/>
            <a:r>
              <a:rPr lang="en-US" altLang="ja-JP" dirty="0"/>
              <a:t>3</a:t>
            </a:r>
            <a:r>
              <a:rPr lang="en-US" altLang="ja-JP" dirty="0" smtClean="0"/>
              <a:t>. Therefore, Jeremy caused Mark to be in pain.</a:t>
            </a:r>
            <a:endParaRPr lang="en-US" altLang="ja-JP" b="1" dirty="0" smtClean="0">
              <a:solidFill>
                <a:srgbClr val="FF0000"/>
              </a:solidFill>
            </a:endParaRPr>
          </a:p>
          <a:p>
            <a:pPr lvl="1"/>
            <a:r>
              <a:rPr lang="en-US" altLang="ja-JP" b="1" dirty="0">
                <a:solidFill>
                  <a:srgbClr val="FF0000"/>
                </a:solidFill>
              </a:rPr>
              <a:t>4</a:t>
            </a:r>
            <a:r>
              <a:rPr lang="en-US" altLang="ja-JP" b="1" dirty="0" smtClean="0">
                <a:solidFill>
                  <a:srgbClr val="FF0000"/>
                </a:solidFill>
              </a:rPr>
              <a:t>. If Jeremy causes Mark pain, then Jeremy acted wrongly.</a:t>
            </a:r>
          </a:p>
          <a:p>
            <a:pPr lvl="1"/>
            <a:r>
              <a:rPr lang="en-US" altLang="ja-JP" dirty="0" smtClean="0"/>
              <a:t>5</a:t>
            </a:r>
            <a:r>
              <a:rPr lang="en-US" altLang="ja-JP" dirty="0" smtClean="0"/>
              <a:t>. Therefore, Jeremy acted wrongly.</a:t>
            </a:r>
          </a:p>
          <a:p>
            <a:r>
              <a:rPr lang="en-US" altLang="ja-JP" dirty="0" smtClean="0"/>
              <a:t>The argument is now logically valid with the additional moral premise (premise 4).</a:t>
            </a:r>
          </a:p>
          <a:p>
            <a:pPr lvl="1"/>
            <a:r>
              <a:rPr lang="en-US" altLang="ja-JP" dirty="0" smtClean="0"/>
              <a:t>The argument is valid by applying modus ponens to premises 1 and 2 to reach the third premise. We can apply premise 3 to premise 4 as a modus ponens to reach our final conclusion.</a:t>
            </a:r>
          </a:p>
          <a:p>
            <a:pPr marL="457200" lvl="1" indent="0">
              <a:buNone/>
            </a:pP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9262671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Five takeaways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Scientism and whether it is self-defeating</a:t>
            </a:r>
          </a:p>
          <a:p>
            <a:r>
              <a:rPr lang="en-US" altLang="ja-JP" dirty="0" smtClean="0"/>
              <a:t>The brain in a vat and a possible solution to it</a:t>
            </a:r>
          </a:p>
          <a:p>
            <a:r>
              <a:rPr lang="en-US" altLang="ja-JP" dirty="0" smtClean="0"/>
              <a:t>The problem of free will</a:t>
            </a:r>
          </a:p>
          <a:p>
            <a:r>
              <a:rPr lang="en-US" altLang="ja-JP" dirty="0" smtClean="0"/>
              <a:t>The demarcation problem in philosophy of science</a:t>
            </a:r>
          </a:p>
          <a:p>
            <a:r>
              <a:rPr lang="en-US" altLang="ja-JP" dirty="0" smtClean="0"/>
              <a:t>The is-ought problem</a:t>
            </a:r>
          </a:p>
          <a:p>
            <a:endParaRPr lang="en-US" altLang="ja-JP" dirty="0" smtClean="0"/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6864570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1356</Words>
  <Application>Microsoft Office PowerPoint</Application>
  <PresentationFormat>Widescreen</PresentationFormat>
  <Paragraphs>107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游ゴシック</vt:lpstr>
      <vt:lpstr>游ゴシック Light</vt:lpstr>
      <vt:lpstr>Arial</vt:lpstr>
      <vt:lpstr>Office Theme</vt:lpstr>
      <vt:lpstr>Philosophy Lesson</vt:lpstr>
      <vt:lpstr>What we’ll cover</vt:lpstr>
      <vt:lpstr>Scientism</vt:lpstr>
      <vt:lpstr>Scientism is self-defeating</vt:lpstr>
      <vt:lpstr>Books on scientism</vt:lpstr>
      <vt:lpstr>Brain in a vat</vt:lpstr>
      <vt:lpstr>Brain in a vat</vt:lpstr>
      <vt:lpstr>Free will debate</vt:lpstr>
      <vt:lpstr>Three big camps in the free will debate</vt:lpstr>
      <vt:lpstr>Introductory books on free will</vt:lpstr>
      <vt:lpstr>Philosophy of science</vt:lpstr>
      <vt:lpstr>What is pseudoscience?</vt:lpstr>
      <vt:lpstr>What is pseudoscience?</vt:lpstr>
      <vt:lpstr>Unfalsifiability</vt:lpstr>
      <vt:lpstr>Unfalsifiability</vt:lpstr>
      <vt:lpstr>Demarcation problem continued</vt:lpstr>
      <vt:lpstr>A book that covers the demarcation problem</vt:lpstr>
      <vt:lpstr>The is-ought problem</vt:lpstr>
      <vt:lpstr>The is-ought problem</vt:lpstr>
      <vt:lpstr>The is-ought problem</vt:lpstr>
      <vt:lpstr>Five takeaways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Philosophy Lesson</dc:title>
  <dc:creator>sample</dc:creator>
  <cp:lastModifiedBy>sample</cp:lastModifiedBy>
  <cp:revision>21</cp:revision>
  <dcterms:created xsi:type="dcterms:W3CDTF">2021-06-21T23:35:09Z</dcterms:created>
  <dcterms:modified xsi:type="dcterms:W3CDTF">2021-06-22T03:52:32Z</dcterms:modified>
</cp:coreProperties>
</file>