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190" autoAdjust="0"/>
    <p:restoredTop sz="94660"/>
  </p:normalViewPr>
  <p:slideViewPr>
    <p:cSldViewPr snapToGrid="0">
      <p:cViewPr varScale="1">
        <p:scale>
          <a:sx n="109" d="100"/>
          <a:sy n="109" d="100"/>
        </p:scale>
        <p:origin x="144"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96FBC-1432-C9B3-51FD-2982E8A471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091EEC-0713-CE20-8CDA-6B87B1D939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F02976-B9D4-4478-E302-2CA8B69CABC5}"/>
              </a:ext>
            </a:extLst>
          </p:cNvPr>
          <p:cNvSpPr>
            <a:spLocks noGrp="1"/>
          </p:cNvSpPr>
          <p:nvPr>
            <p:ph type="dt" sz="half" idx="10"/>
          </p:nvPr>
        </p:nvSpPr>
        <p:spPr/>
        <p:txBody>
          <a:bodyPr/>
          <a:lstStyle/>
          <a:p>
            <a:fld id="{C284D9AF-0A08-4686-B4AE-7D3E8C80C6B7}" type="datetimeFigureOut">
              <a:rPr lang="en-GB" smtClean="0"/>
              <a:t>29/02/2024</a:t>
            </a:fld>
            <a:endParaRPr lang="en-GB"/>
          </a:p>
        </p:txBody>
      </p:sp>
      <p:sp>
        <p:nvSpPr>
          <p:cNvPr id="5" name="Footer Placeholder 4">
            <a:extLst>
              <a:ext uri="{FF2B5EF4-FFF2-40B4-BE49-F238E27FC236}">
                <a16:creationId xmlns:a16="http://schemas.microsoft.com/office/drawing/2014/main" id="{AE33529E-66B0-A2E7-F8C2-7961D7FF5E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1D76FE-5DE8-8DA4-7C49-41E3ED6C2A1B}"/>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1049563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C3271-FEF3-8D17-A64A-84AB3F04FB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58DD30-92C2-5DC9-7BFD-68A8A1C18F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C04E87-29FC-7BC1-1676-D42F189374BD}"/>
              </a:ext>
            </a:extLst>
          </p:cNvPr>
          <p:cNvSpPr>
            <a:spLocks noGrp="1"/>
          </p:cNvSpPr>
          <p:nvPr>
            <p:ph type="dt" sz="half" idx="10"/>
          </p:nvPr>
        </p:nvSpPr>
        <p:spPr/>
        <p:txBody>
          <a:bodyPr/>
          <a:lstStyle/>
          <a:p>
            <a:fld id="{C284D9AF-0A08-4686-B4AE-7D3E8C80C6B7}" type="datetimeFigureOut">
              <a:rPr lang="en-GB" smtClean="0"/>
              <a:t>29/02/2024</a:t>
            </a:fld>
            <a:endParaRPr lang="en-GB"/>
          </a:p>
        </p:txBody>
      </p:sp>
      <p:sp>
        <p:nvSpPr>
          <p:cNvPr id="5" name="Footer Placeholder 4">
            <a:extLst>
              <a:ext uri="{FF2B5EF4-FFF2-40B4-BE49-F238E27FC236}">
                <a16:creationId xmlns:a16="http://schemas.microsoft.com/office/drawing/2014/main" id="{7A9751F9-EC42-5D83-D342-2C7E3449E6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260E8E-3161-7A58-C5A1-92DB38FA7277}"/>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3926361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569E4-A224-7F81-74A5-03D77388C4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9FA47D-B883-B529-2F5C-A63D9A9844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880BEF-FE46-8044-A6A0-42B74C7B32EF}"/>
              </a:ext>
            </a:extLst>
          </p:cNvPr>
          <p:cNvSpPr>
            <a:spLocks noGrp="1"/>
          </p:cNvSpPr>
          <p:nvPr>
            <p:ph type="dt" sz="half" idx="10"/>
          </p:nvPr>
        </p:nvSpPr>
        <p:spPr/>
        <p:txBody>
          <a:bodyPr/>
          <a:lstStyle/>
          <a:p>
            <a:fld id="{C284D9AF-0A08-4686-B4AE-7D3E8C80C6B7}" type="datetimeFigureOut">
              <a:rPr lang="en-GB" smtClean="0"/>
              <a:t>29/02/2024</a:t>
            </a:fld>
            <a:endParaRPr lang="en-GB"/>
          </a:p>
        </p:txBody>
      </p:sp>
      <p:sp>
        <p:nvSpPr>
          <p:cNvPr id="5" name="Footer Placeholder 4">
            <a:extLst>
              <a:ext uri="{FF2B5EF4-FFF2-40B4-BE49-F238E27FC236}">
                <a16:creationId xmlns:a16="http://schemas.microsoft.com/office/drawing/2014/main" id="{9B414E60-9810-51A2-67D5-68EE6FA85F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620592-AC68-4C90-717B-820089F68E05}"/>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3103519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0F873-ADF5-C0EC-4929-CC791469EB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87A5F1-E9F2-6F4A-B021-A1CC377B1A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08CD59-AD96-6919-E124-9EA33AFAF0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23A2C0-8156-4C9F-1C77-67FB4989BD0E}"/>
              </a:ext>
            </a:extLst>
          </p:cNvPr>
          <p:cNvSpPr>
            <a:spLocks noGrp="1"/>
          </p:cNvSpPr>
          <p:nvPr>
            <p:ph type="dt" sz="half" idx="10"/>
          </p:nvPr>
        </p:nvSpPr>
        <p:spPr/>
        <p:txBody>
          <a:bodyPr/>
          <a:lstStyle/>
          <a:p>
            <a:fld id="{C284D9AF-0A08-4686-B4AE-7D3E8C80C6B7}" type="datetimeFigureOut">
              <a:rPr lang="en-GB" smtClean="0"/>
              <a:t>29/02/2024</a:t>
            </a:fld>
            <a:endParaRPr lang="en-GB"/>
          </a:p>
        </p:txBody>
      </p:sp>
      <p:sp>
        <p:nvSpPr>
          <p:cNvPr id="6" name="Footer Placeholder 5">
            <a:extLst>
              <a:ext uri="{FF2B5EF4-FFF2-40B4-BE49-F238E27FC236}">
                <a16:creationId xmlns:a16="http://schemas.microsoft.com/office/drawing/2014/main" id="{6AE53D34-09D0-6A55-6B09-2EDA44BED0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064EB8-38D5-883A-1177-E2FE423E0CA7}"/>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3840933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E4F11-63A4-4A7C-ECFA-2BD3B27956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DEE58E-7E6B-5261-4BEC-8E05E5D118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23DED6-EDE5-61B5-4AF1-E41453CA19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EF994ED-C71D-3A3F-FB98-1D98C6EFCD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91A508-D31D-0A9E-32C9-2D73BC56B18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DD7BA1-4168-B2C3-0688-4EBEA8F04C9C}"/>
              </a:ext>
            </a:extLst>
          </p:cNvPr>
          <p:cNvSpPr>
            <a:spLocks noGrp="1"/>
          </p:cNvSpPr>
          <p:nvPr>
            <p:ph type="dt" sz="half" idx="10"/>
          </p:nvPr>
        </p:nvSpPr>
        <p:spPr/>
        <p:txBody>
          <a:bodyPr/>
          <a:lstStyle/>
          <a:p>
            <a:fld id="{C284D9AF-0A08-4686-B4AE-7D3E8C80C6B7}" type="datetimeFigureOut">
              <a:rPr lang="en-GB" smtClean="0"/>
              <a:t>29/02/2024</a:t>
            </a:fld>
            <a:endParaRPr lang="en-GB"/>
          </a:p>
        </p:txBody>
      </p:sp>
      <p:sp>
        <p:nvSpPr>
          <p:cNvPr id="8" name="Footer Placeholder 7">
            <a:extLst>
              <a:ext uri="{FF2B5EF4-FFF2-40B4-BE49-F238E27FC236}">
                <a16:creationId xmlns:a16="http://schemas.microsoft.com/office/drawing/2014/main" id="{B0E34009-8913-F376-535D-19BE442F24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BEE7AB-0E5F-098A-E8B6-D2010EC777D8}"/>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56109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E8521-BBA3-BB2F-184F-F836D6912C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A5F774-43B0-9FCF-F22E-7B7988318E28}"/>
              </a:ext>
            </a:extLst>
          </p:cNvPr>
          <p:cNvSpPr>
            <a:spLocks noGrp="1"/>
          </p:cNvSpPr>
          <p:nvPr>
            <p:ph type="dt" sz="half" idx="10"/>
          </p:nvPr>
        </p:nvSpPr>
        <p:spPr/>
        <p:txBody>
          <a:bodyPr/>
          <a:lstStyle/>
          <a:p>
            <a:fld id="{C284D9AF-0A08-4686-B4AE-7D3E8C80C6B7}" type="datetimeFigureOut">
              <a:rPr lang="en-GB" smtClean="0"/>
              <a:t>29/02/2024</a:t>
            </a:fld>
            <a:endParaRPr lang="en-GB"/>
          </a:p>
        </p:txBody>
      </p:sp>
      <p:sp>
        <p:nvSpPr>
          <p:cNvPr id="4" name="Footer Placeholder 3">
            <a:extLst>
              <a:ext uri="{FF2B5EF4-FFF2-40B4-BE49-F238E27FC236}">
                <a16:creationId xmlns:a16="http://schemas.microsoft.com/office/drawing/2014/main" id="{CCFBCAE5-B4B3-622B-E0BD-67BFECE311C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2E58BF-1DB3-9B11-AC0D-12709EBC2389}"/>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2117803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B9301-9E47-502E-2F72-2B4A6B714274}"/>
              </a:ext>
            </a:extLst>
          </p:cNvPr>
          <p:cNvSpPr>
            <a:spLocks noGrp="1"/>
          </p:cNvSpPr>
          <p:nvPr>
            <p:ph type="dt" sz="half" idx="10"/>
          </p:nvPr>
        </p:nvSpPr>
        <p:spPr/>
        <p:txBody>
          <a:bodyPr/>
          <a:lstStyle/>
          <a:p>
            <a:fld id="{C284D9AF-0A08-4686-B4AE-7D3E8C80C6B7}" type="datetimeFigureOut">
              <a:rPr lang="en-GB" smtClean="0"/>
              <a:t>29/02/2024</a:t>
            </a:fld>
            <a:endParaRPr lang="en-GB"/>
          </a:p>
        </p:txBody>
      </p:sp>
      <p:sp>
        <p:nvSpPr>
          <p:cNvPr id="3" name="Footer Placeholder 2">
            <a:extLst>
              <a:ext uri="{FF2B5EF4-FFF2-40B4-BE49-F238E27FC236}">
                <a16:creationId xmlns:a16="http://schemas.microsoft.com/office/drawing/2014/main" id="{AE66E858-C14D-D6EB-E23A-8A4F6AEC7E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35C101-45B9-F936-7416-70D98E1AE8D0}"/>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394228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24B00-255C-3657-1A9E-87D9753156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3894FC-2940-3650-626A-91C95E45EA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1341FD-EF91-D095-AEE0-0B42564019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45497E-4CCC-E591-8C1B-720852CDBE47}"/>
              </a:ext>
            </a:extLst>
          </p:cNvPr>
          <p:cNvSpPr>
            <a:spLocks noGrp="1"/>
          </p:cNvSpPr>
          <p:nvPr>
            <p:ph type="dt" sz="half" idx="10"/>
          </p:nvPr>
        </p:nvSpPr>
        <p:spPr/>
        <p:txBody>
          <a:bodyPr/>
          <a:lstStyle/>
          <a:p>
            <a:fld id="{C284D9AF-0A08-4686-B4AE-7D3E8C80C6B7}" type="datetimeFigureOut">
              <a:rPr lang="en-GB" smtClean="0"/>
              <a:t>29/02/2024</a:t>
            </a:fld>
            <a:endParaRPr lang="en-GB"/>
          </a:p>
        </p:txBody>
      </p:sp>
      <p:sp>
        <p:nvSpPr>
          <p:cNvPr id="6" name="Footer Placeholder 5">
            <a:extLst>
              <a:ext uri="{FF2B5EF4-FFF2-40B4-BE49-F238E27FC236}">
                <a16:creationId xmlns:a16="http://schemas.microsoft.com/office/drawing/2014/main" id="{E71DD3A1-ACBE-56BA-B6BC-C3B5900340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9AC110-F633-594B-9863-B0D01C922A23}"/>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738630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E8F88-84B4-2E61-73F5-6ACB97CA11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5C43E5-F348-F818-67C7-DEEA51EB52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9CE545-3336-CEF7-19EE-0CBB5D58AB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07AA63-CF1B-D914-EFBE-E40B38789856}"/>
              </a:ext>
            </a:extLst>
          </p:cNvPr>
          <p:cNvSpPr>
            <a:spLocks noGrp="1"/>
          </p:cNvSpPr>
          <p:nvPr>
            <p:ph type="dt" sz="half" idx="10"/>
          </p:nvPr>
        </p:nvSpPr>
        <p:spPr/>
        <p:txBody>
          <a:bodyPr/>
          <a:lstStyle/>
          <a:p>
            <a:fld id="{C284D9AF-0A08-4686-B4AE-7D3E8C80C6B7}" type="datetimeFigureOut">
              <a:rPr lang="en-GB" smtClean="0"/>
              <a:t>29/02/2024</a:t>
            </a:fld>
            <a:endParaRPr lang="en-GB"/>
          </a:p>
        </p:txBody>
      </p:sp>
      <p:sp>
        <p:nvSpPr>
          <p:cNvPr id="6" name="Footer Placeholder 5">
            <a:extLst>
              <a:ext uri="{FF2B5EF4-FFF2-40B4-BE49-F238E27FC236}">
                <a16:creationId xmlns:a16="http://schemas.microsoft.com/office/drawing/2014/main" id="{44950DDA-2E97-270F-1501-67AB14D9DF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18B992-B616-24A0-3EDD-BADFDE7D6D72}"/>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4065134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7D87A-E8D1-7BC3-34D3-DBB352307EB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2B38DE-B132-42B4-CDEF-05010F5624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DBFD6-1996-E5DA-31F2-004D464B3CF4}"/>
              </a:ext>
            </a:extLst>
          </p:cNvPr>
          <p:cNvSpPr>
            <a:spLocks noGrp="1"/>
          </p:cNvSpPr>
          <p:nvPr>
            <p:ph type="dt" sz="half" idx="10"/>
          </p:nvPr>
        </p:nvSpPr>
        <p:spPr/>
        <p:txBody>
          <a:bodyPr/>
          <a:lstStyle/>
          <a:p>
            <a:fld id="{C284D9AF-0A08-4686-B4AE-7D3E8C80C6B7}" type="datetimeFigureOut">
              <a:rPr lang="en-GB" smtClean="0"/>
              <a:t>29/02/2024</a:t>
            </a:fld>
            <a:endParaRPr lang="en-GB"/>
          </a:p>
        </p:txBody>
      </p:sp>
      <p:sp>
        <p:nvSpPr>
          <p:cNvPr id="5" name="Footer Placeholder 4">
            <a:extLst>
              <a:ext uri="{FF2B5EF4-FFF2-40B4-BE49-F238E27FC236}">
                <a16:creationId xmlns:a16="http://schemas.microsoft.com/office/drawing/2014/main" id="{9D4A434D-9456-648C-E381-668B1EA8D3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173147-913F-043B-F9F9-06890E535C89}"/>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3898246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A74CF0-3907-B381-1B07-8CE9B096AF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B0BEC1-B3FE-731C-A520-4D2AFAB5A8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812C3F-EF0F-C318-29BC-4BD8BE2705EF}"/>
              </a:ext>
            </a:extLst>
          </p:cNvPr>
          <p:cNvSpPr>
            <a:spLocks noGrp="1"/>
          </p:cNvSpPr>
          <p:nvPr>
            <p:ph type="dt" sz="half" idx="10"/>
          </p:nvPr>
        </p:nvSpPr>
        <p:spPr/>
        <p:txBody>
          <a:bodyPr/>
          <a:lstStyle/>
          <a:p>
            <a:fld id="{C284D9AF-0A08-4686-B4AE-7D3E8C80C6B7}" type="datetimeFigureOut">
              <a:rPr lang="en-GB" smtClean="0"/>
              <a:t>29/02/2024</a:t>
            </a:fld>
            <a:endParaRPr lang="en-GB"/>
          </a:p>
        </p:txBody>
      </p:sp>
      <p:sp>
        <p:nvSpPr>
          <p:cNvPr id="5" name="Footer Placeholder 4">
            <a:extLst>
              <a:ext uri="{FF2B5EF4-FFF2-40B4-BE49-F238E27FC236}">
                <a16:creationId xmlns:a16="http://schemas.microsoft.com/office/drawing/2014/main" id="{237DBB34-A48B-B16D-8DE7-79A281A90C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912F15-1ADF-29CF-3BF5-D3ED9493708D}"/>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2859142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3A8B7E-9930-82B2-38CD-D4F42A2634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6A1C3E-0454-DAAB-648D-D0ABE8550A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ECD32-15C4-05F7-1399-328A442FBD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84D9AF-0A08-4686-B4AE-7D3E8C80C6B7}" type="datetimeFigureOut">
              <a:rPr lang="en-GB" smtClean="0"/>
              <a:t>29/02/2024</a:t>
            </a:fld>
            <a:endParaRPr lang="en-GB"/>
          </a:p>
        </p:txBody>
      </p:sp>
      <p:sp>
        <p:nvSpPr>
          <p:cNvPr id="5" name="Footer Placeholder 4">
            <a:extLst>
              <a:ext uri="{FF2B5EF4-FFF2-40B4-BE49-F238E27FC236}">
                <a16:creationId xmlns:a16="http://schemas.microsoft.com/office/drawing/2014/main" id="{876460CD-E7F8-F1CB-955E-8F5FC8B0A2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DAAF8F-88BD-9940-D387-7ACE6D7CEF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754753-9D8D-49C8-9FD4-9F803100BC8F}" type="slidenum">
              <a:rPr lang="en-GB" smtClean="0"/>
              <a:t>‹#›</a:t>
            </a:fld>
            <a:endParaRPr lang="en-GB"/>
          </a:p>
        </p:txBody>
      </p:sp>
    </p:spTree>
    <p:extLst>
      <p:ext uri="{BB962C8B-B14F-4D97-AF65-F5344CB8AC3E}">
        <p14:creationId xmlns:p14="http://schemas.microsoft.com/office/powerpoint/2010/main" val="26299383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linkedin.com/pulse/health-safety-hotels-what-hotel-managers-responsible-stephen-sawyers" TargetMode="External"/><Relationship Id="rId3" Type="http://schemas.openxmlformats.org/officeDocument/2006/relationships/hyperlink" Target="https://palife.co.uk/news/premier-inn-our-guests-are-our-priority/" TargetMode="External"/><Relationship Id="rId7" Type="http://schemas.openxmlformats.org/officeDocument/2006/relationships/hyperlink" Target="https://app.croneri.co.uk/feature-articles/health-and-safety-hospitality-industry" TargetMode="External"/><Relationship Id="rId2" Type="http://schemas.openxmlformats.org/officeDocument/2006/relationships/hyperlink" Target="https://www.newhamrecorder.co.uk/news/21436658.premier-inn-agrees-deal-160-room-canning-town-hotel/" TargetMode="External"/><Relationship Id="rId1" Type="http://schemas.openxmlformats.org/officeDocument/2006/relationships/slideLayout" Target="../slideLayouts/slideLayout7.xml"/><Relationship Id="rId6" Type="http://schemas.openxmlformats.org/officeDocument/2006/relationships/hyperlink" Target="https://amenitiz.com/en/blog/health-and-safety-protocols-in-the-hospitality-industry/" TargetMode="External"/><Relationship Id="rId11" Type="http://schemas.openxmlformats.org/officeDocument/2006/relationships/hyperlink" Target="https://www.hospitalityandcateringnews.com/2023/08/health-and-safety-first-prioritising-guest-and-staff-well-being-in-your-uk-hotel-design/" TargetMode="External"/><Relationship Id="rId5" Type="http://schemas.openxmlformats.org/officeDocument/2006/relationships/hyperlink" Target="https://www.foodserviceequipmentjournal.com/whitbread-re-energises-premier-inn-kitchens/" TargetMode="External"/><Relationship Id="rId10" Type="http://schemas.openxmlformats.org/officeDocument/2006/relationships/hyperlink" Target="https://www.hotelexecutive.com/feature_focus/7679/the-importance-of-workplace-safety-in-the-hospitality-industry" TargetMode="External"/><Relationship Id="rId4" Type="http://schemas.openxmlformats.org/officeDocument/2006/relationships/hyperlink" Target="https://www.tripadvisor.co.uk/ShowUserReviews-g580413-d570624-r657305804-Premier_Inn_London_Enfield_hotel-Enfield_Greater_London_England.html" TargetMode="External"/><Relationship Id="rId9" Type="http://schemas.openxmlformats.org/officeDocument/2006/relationships/hyperlink" Target="https://www.ramsaysafetysolutions.co.uk/latest-news/hotel-health-safet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EFC8B-354C-0139-610A-B2DE1978782F}"/>
              </a:ext>
            </a:extLst>
          </p:cNvPr>
          <p:cNvSpPr>
            <a:spLocks noGrp="1"/>
          </p:cNvSpPr>
          <p:nvPr>
            <p:ph type="ctrTitle"/>
          </p:nvPr>
        </p:nvSpPr>
        <p:spPr/>
        <p:txBody>
          <a:bodyPr>
            <a:normAutofit/>
          </a:bodyPr>
          <a:lstStyle/>
          <a:p>
            <a:r>
              <a:rPr lang="en-GB" sz="3600" dirty="0"/>
              <a:t>ASSIGMENT BMIH4006</a:t>
            </a:r>
          </a:p>
        </p:txBody>
      </p:sp>
      <p:sp>
        <p:nvSpPr>
          <p:cNvPr id="3" name="Subtitle 2">
            <a:extLst>
              <a:ext uri="{FF2B5EF4-FFF2-40B4-BE49-F238E27FC236}">
                <a16:creationId xmlns:a16="http://schemas.microsoft.com/office/drawing/2014/main" id="{A50F570D-CB6A-07C7-F2E7-0B2AC75D05F1}"/>
              </a:ext>
            </a:extLst>
          </p:cNvPr>
          <p:cNvSpPr>
            <a:spLocks noGrp="1"/>
          </p:cNvSpPr>
          <p:nvPr>
            <p:ph type="subTitle" idx="1"/>
          </p:nvPr>
        </p:nvSpPr>
        <p:spPr/>
        <p:txBody>
          <a:bodyPr/>
          <a:lstStyle/>
          <a:p>
            <a:r>
              <a:rPr lang="en-GB" dirty="0" err="1"/>
              <a:t>Dzonatan</a:t>
            </a:r>
            <a:r>
              <a:rPr lang="en-GB" dirty="0"/>
              <a:t> </a:t>
            </a:r>
            <a:r>
              <a:rPr lang="en-GB" dirty="0" err="1"/>
              <a:t>Aleksandrowicz</a:t>
            </a:r>
            <a:r>
              <a:rPr lang="en-GB" dirty="0"/>
              <a:t> 2115161</a:t>
            </a:r>
          </a:p>
          <a:p>
            <a:r>
              <a:rPr lang="en-GB" dirty="0"/>
              <a:t>Teacher Name: Ben Ka Po Chong </a:t>
            </a:r>
          </a:p>
        </p:txBody>
      </p:sp>
    </p:spTree>
    <p:extLst>
      <p:ext uri="{BB962C8B-B14F-4D97-AF65-F5344CB8AC3E}">
        <p14:creationId xmlns:p14="http://schemas.microsoft.com/office/powerpoint/2010/main" val="3614211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27C620-2B28-4E00-A542-27A59735F6F4}"/>
              </a:ext>
            </a:extLst>
          </p:cNvPr>
          <p:cNvSpPr txBox="1"/>
          <p:nvPr/>
        </p:nvSpPr>
        <p:spPr>
          <a:xfrm>
            <a:off x="802257" y="1009291"/>
            <a:ext cx="10524226" cy="4924425"/>
          </a:xfrm>
          <a:prstGeom prst="rect">
            <a:avLst/>
          </a:prstGeom>
          <a:noFill/>
        </p:spPr>
        <p:txBody>
          <a:bodyPr wrap="square" rtlCol="0">
            <a:spAutoFit/>
          </a:bodyPr>
          <a:lstStyle/>
          <a:p>
            <a:r>
              <a:rPr lang="en-GB" sz="1600" dirty="0"/>
              <a:t>. Slide 1: Name of course, Teacher name and my name.</a:t>
            </a:r>
          </a:p>
          <a:p>
            <a:endParaRPr lang="en-GB" sz="1600" dirty="0"/>
          </a:p>
          <a:p>
            <a:r>
              <a:rPr lang="en-GB" sz="1600" dirty="0"/>
              <a:t>. Slide 2: Table Of Contents.</a:t>
            </a:r>
          </a:p>
          <a:p>
            <a:endParaRPr lang="en-GB" sz="1600" dirty="0"/>
          </a:p>
          <a:p>
            <a:r>
              <a:rPr lang="en-GB" sz="1600" dirty="0"/>
              <a:t>. Slide 3: Introduction Of Chosen Hotel.</a:t>
            </a:r>
          </a:p>
          <a:p>
            <a:endParaRPr lang="en-GB" sz="1600" dirty="0"/>
          </a:p>
          <a:p>
            <a:r>
              <a:rPr lang="en-GB" sz="1600" dirty="0"/>
              <a:t>. Slide 4: Health and Safety Guidelines </a:t>
            </a:r>
          </a:p>
          <a:p>
            <a:endParaRPr lang="en-GB" sz="1600" dirty="0"/>
          </a:p>
          <a:p>
            <a:r>
              <a:rPr lang="en-GB" sz="1600" dirty="0"/>
              <a:t>. Slide 5: What to avoid to follow the health and safety guidelines.</a:t>
            </a:r>
          </a:p>
          <a:p>
            <a:endParaRPr lang="en-GB" sz="1600" dirty="0"/>
          </a:p>
          <a:p>
            <a:r>
              <a:rPr lang="en-GB" sz="1600" dirty="0"/>
              <a:t>. Slide 6: How to follow Health and safety guidelines.</a:t>
            </a:r>
          </a:p>
          <a:p>
            <a:endParaRPr lang="en-GB" sz="1600" dirty="0"/>
          </a:p>
          <a:p>
            <a:r>
              <a:rPr lang="en-GB" sz="1600" dirty="0"/>
              <a:t>. Slide 7: Information on equipment needed </a:t>
            </a:r>
          </a:p>
          <a:p>
            <a:endParaRPr lang="en-GB" sz="1600" dirty="0"/>
          </a:p>
          <a:p>
            <a:r>
              <a:rPr lang="en-GB" sz="1600" dirty="0"/>
              <a:t>. Slide 8: How to solve any problems you may have </a:t>
            </a:r>
          </a:p>
          <a:p>
            <a:endParaRPr lang="en-GB" sz="1600" dirty="0"/>
          </a:p>
          <a:p>
            <a:r>
              <a:rPr lang="en-GB" sz="1600" dirty="0"/>
              <a:t>. Slide 9: How to clean a room</a:t>
            </a:r>
          </a:p>
          <a:p>
            <a:endParaRPr lang="en-GB" sz="1600" dirty="0"/>
          </a:p>
          <a:p>
            <a:r>
              <a:rPr lang="en-GB" sz="1600" dirty="0"/>
              <a:t>. Slide 10: References </a:t>
            </a:r>
          </a:p>
        </p:txBody>
      </p:sp>
    </p:spTree>
    <p:extLst>
      <p:ext uri="{BB962C8B-B14F-4D97-AF65-F5344CB8AC3E}">
        <p14:creationId xmlns:p14="http://schemas.microsoft.com/office/powerpoint/2010/main" val="2961621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8391AF1-CC16-58F3-D81C-43FF93E9A09F}"/>
              </a:ext>
            </a:extLst>
          </p:cNvPr>
          <p:cNvSpPr txBox="1"/>
          <p:nvPr/>
        </p:nvSpPr>
        <p:spPr>
          <a:xfrm>
            <a:off x="4654296"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kern="1200">
                <a:solidFill>
                  <a:schemeClr val="tx1"/>
                </a:solidFill>
                <a:latin typeface="+mj-lt"/>
                <a:ea typeface="+mj-ea"/>
                <a:cs typeface="+mj-cs"/>
              </a:rPr>
              <a:t>Premier Inn Canning town.</a:t>
            </a:r>
          </a:p>
        </p:txBody>
      </p:sp>
      <p:pic>
        <p:nvPicPr>
          <p:cNvPr id="3" name="Picture 2">
            <a:extLst>
              <a:ext uri="{FF2B5EF4-FFF2-40B4-BE49-F238E27FC236}">
                <a16:creationId xmlns:a16="http://schemas.microsoft.com/office/drawing/2014/main" id="{55523F47-B5E3-2F11-0F69-90DAF3B081B3}"/>
              </a:ext>
            </a:extLst>
          </p:cNvPr>
          <p:cNvPicPr>
            <a:picLocks noChangeAspect="1"/>
          </p:cNvPicPr>
          <p:nvPr/>
        </p:nvPicPr>
        <p:blipFill rotWithShape="1">
          <a:blip r:embed="rId2"/>
          <a:srcRect l="22502" r="23354" b="1"/>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41"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uilding with purple signs&#10;&#10;Description automatically generated">
            <a:extLst>
              <a:ext uri="{FF2B5EF4-FFF2-40B4-BE49-F238E27FC236}">
                <a16:creationId xmlns:a16="http://schemas.microsoft.com/office/drawing/2014/main" id="{84FF47E4-42B7-EB9E-F81B-C34B128649DB}"/>
              </a:ext>
            </a:extLst>
          </p:cNvPr>
          <p:cNvPicPr>
            <a:picLocks noChangeAspect="1"/>
          </p:cNvPicPr>
          <p:nvPr/>
        </p:nvPicPr>
        <p:blipFill rotWithShape="1">
          <a:blip r:embed="rId3"/>
          <a:srcRect r="12434" b="-3"/>
          <a:stretch/>
        </p:blipFill>
        <p:spPr>
          <a:xfrm>
            <a:off x="4911048" y="4005106"/>
            <a:ext cx="6637824"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5" name="TextBox 4">
            <a:extLst>
              <a:ext uri="{FF2B5EF4-FFF2-40B4-BE49-F238E27FC236}">
                <a16:creationId xmlns:a16="http://schemas.microsoft.com/office/drawing/2014/main" id="{0E4F7350-5C85-99FD-202A-86634A31CB6A}"/>
              </a:ext>
            </a:extLst>
          </p:cNvPr>
          <p:cNvSpPr txBox="1"/>
          <p:nvPr/>
        </p:nvSpPr>
        <p:spPr>
          <a:xfrm>
            <a:off x="4654296" y="2706624"/>
            <a:ext cx="6894576" cy="348386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200" dirty="0"/>
              <a:t>Premier inn is a British hotel first started in 1987 premier inn Canning town was built in the summer of 2020. Premier inn has over 800 location across the whole the UK with over 72,000 rooms available across all their hotels premier inn canning town offers breakfast as well as dinner as well as a bar that is open from 12:00am to 2:00am. </a:t>
            </a:r>
          </a:p>
        </p:txBody>
      </p:sp>
    </p:spTree>
    <p:extLst>
      <p:ext uri="{BB962C8B-B14F-4D97-AF65-F5344CB8AC3E}">
        <p14:creationId xmlns:p14="http://schemas.microsoft.com/office/powerpoint/2010/main" val="1024484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5475B3-B205-D8AB-1670-E9DB539BFAC9}"/>
              </a:ext>
            </a:extLst>
          </p:cNvPr>
          <p:cNvSpPr txBox="1"/>
          <p:nvPr/>
        </p:nvSpPr>
        <p:spPr>
          <a:xfrm>
            <a:off x="876693" y="741391"/>
            <a:ext cx="3455821" cy="161620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kern="1200">
                <a:solidFill>
                  <a:schemeClr val="tx1"/>
                </a:solidFill>
                <a:latin typeface="+mj-lt"/>
                <a:ea typeface="+mj-ea"/>
                <a:cs typeface="+mj-cs"/>
              </a:rPr>
              <a:t>Health And Safety Guidelines. </a:t>
            </a:r>
          </a:p>
        </p:txBody>
      </p:sp>
      <p:sp>
        <p:nvSpPr>
          <p:cNvPr id="6" name="TextBox 5">
            <a:extLst>
              <a:ext uri="{FF2B5EF4-FFF2-40B4-BE49-F238E27FC236}">
                <a16:creationId xmlns:a16="http://schemas.microsoft.com/office/drawing/2014/main" id="{2307A999-7ABD-AC7C-1307-48E50D808A17}"/>
              </a:ext>
            </a:extLst>
          </p:cNvPr>
          <p:cNvSpPr txBox="1"/>
          <p:nvPr/>
        </p:nvSpPr>
        <p:spPr>
          <a:xfrm>
            <a:off x="876693" y="2533476"/>
            <a:ext cx="3455821" cy="344783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a:t>The house keeping employees should abide by several rules and guidelines these are safety, security, cleanliness, and hygiene there are many risks that can happen if the employees of the housekeeping department don’t follow the correct health and safety procedures for example guests slipping on water, fires, chemicals spills or chemicals that can cause fires. All these guideline's make sure that the staff of the hotel as well as the guests have a safe environment to stay in. </a:t>
            </a:r>
          </a:p>
          <a:p>
            <a:pPr indent="-228600">
              <a:lnSpc>
                <a:spcPct val="90000"/>
              </a:lnSpc>
              <a:spcAft>
                <a:spcPts val="600"/>
              </a:spcAft>
              <a:buFont typeface="Arial" panose="020B0604020202020204" pitchFamily="34" charset="0"/>
              <a:buChar char="•"/>
            </a:pPr>
            <a:endParaRPr lang="en-US" sz="1700"/>
          </a:p>
        </p:txBody>
      </p:sp>
      <p:pic>
        <p:nvPicPr>
          <p:cNvPr id="7" name="Picture 6">
            <a:extLst>
              <a:ext uri="{FF2B5EF4-FFF2-40B4-BE49-F238E27FC236}">
                <a16:creationId xmlns:a16="http://schemas.microsoft.com/office/drawing/2014/main" id="{4FB8028F-1D15-3C18-B73A-236DFC6C91D6}"/>
              </a:ext>
            </a:extLst>
          </p:cNvPr>
          <p:cNvPicPr>
            <a:picLocks noChangeAspect="1"/>
          </p:cNvPicPr>
          <p:nvPr/>
        </p:nvPicPr>
        <p:blipFill>
          <a:blip r:embed="rId2"/>
          <a:stretch>
            <a:fillRect/>
          </a:stretch>
        </p:blipFill>
        <p:spPr>
          <a:xfrm>
            <a:off x="4987672" y="1516851"/>
            <a:ext cx="6389346" cy="3833607"/>
          </a:xfrm>
          <a:prstGeom prst="rect">
            <a:avLst/>
          </a:prstGeom>
        </p:spPr>
      </p:pic>
      <p:grpSp>
        <p:nvGrpSpPr>
          <p:cNvPr id="12" name="Group 11">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3" name="Rectangle 12">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79231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0DE6ED12-D343-5802-2717-08B6AFBC6B49}"/>
              </a:ext>
            </a:extLst>
          </p:cNvPr>
          <p:cNvSpPr txBox="1"/>
          <p:nvPr/>
        </p:nvSpPr>
        <p:spPr>
          <a:xfrm>
            <a:off x="1137036" y="548640"/>
            <a:ext cx="9543405" cy="11887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kern="1200">
                <a:solidFill>
                  <a:schemeClr val="tx1">
                    <a:lumMod val="85000"/>
                    <a:lumOff val="15000"/>
                  </a:schemeClr>
                </a:solidFill>
                <a:latin typeface="+mj-lt"/>
                <a:ea typeface="+mj-ea"/>
                <a:cs typeface="+mj-cs"/>
              </a:rPr>
              <a:t>What to avoid to follow the health and safety guidelines.</a:t>
            </a:r>
          </a:p>
        </p:txBody>
      </p:sp>
      <p:sp>
        <p:nvSpPr>
          <p:cNvPr id="18" name="TextBox 17">
            <a:extLst>
              <a:ext uri="{FF2B5EF4-FFF2-40B4-BE49-F238E27FC236}">
                <a16:creationId xmlns:a16="http://schemas.microsoft.com/office/drawing/2014/main" id="{B6D31009-3FA1-51B5-FF9B-B69AAF9D9648}"/>
              </a:ext>
            </a:extLst>
          </p:cNvPr>
          <p:cNvSpPr txBox="1"/>
          <p:nvPr/>
        </p:nvSpPr>
        <p:spPr>
          <a:xfrm>
            <a:off x="1957987" y="2431765"/>
            <a:ext cx="8276026" cy="332003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200" dirty="0">
                <a:solidFill>
                  <a:schemeClr val="tx1">
                    <a:lumMod val="85000"/>
                    <a:lumOff val="15000"/>
                  </a:schemeClr>
                </a:solidFill>
              </a:rPr>
              <a:t>Clean up spills immediately spills can be dangerous for both employees and guest staying at the hotel not cleaning up spills may cause falling over and hurting yourself or someone else and always make sure to leave a wet floor sign out after washing or mopping the floor.</a:t>
            </a:r>
          </a:p>
          <a:p>
            <a:pPr indent="-228600">
              <a:lnSpc>
                <a:spcPct val="90000"/>
              </a:lnSpc>
              <a:spcAft>
                <a:spcPts val="600"/>
              </a:spcAft>
              <a:buFont typeface="Arial" panose="020B0604020202020204" pitchFamily="34" charset="0"/>
              <a:buChar char="•"/>
            </a:pPr>
            <a:endParaRPr lang="en-US" sz="11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100" dirty="0">
                <a:solidFill>
                  <a:schemeClr val="tx1">
                    <a:lumMod val="85000"/>
                    <a:lumOff val="15000"/>
                  </a:schemeClr>
                </a:solidFill>
              </a:rPr>
              <a:t> </a:t>
            </a:r>
          </a:p>
          <a:p>
            <a:pPr indent="-228600">
              <a:lnSpc>
                <a:spcPct val="90000"/>
              </a:lnSpc>
              <a:spcAft>
                <a:spcPts val="600"/>
              </a:spcAft>
              <a:buFont typeface="Arial" panose="020B0604020202020204" pitchFamily="34" charset="0"/>
              <a:buChar char="•"/>
            </a:pPr>
            <a:endParaRPr lang="en-US" sz="11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200" dirty="0">
                <a:solidFill>
                  <a:schemeClr val="tx1">
                    <a:lumMod val="85000"/>
                    <a:lumOff val="15000"/>
                  </a:schemeClr>
                </a:solidFill>
              </a:rPr>
              <a:t>Keep paths and stairs clearly don’t leave anything on the stairs like cleaning equipment like hoovers or mops additionally don’t leave any cleaning supplies out in the open as someone might slip and hurt themselves. </a:t>
            </a:r>
          </a:p>
          <a:p>
            <a:pPr indent="-228600">
              <a:lnSpc>
                <a:spcPct val="90000"/>
              </a:lnSpc>
              <a:spcAft>
                <a:spcPts val="600"/>
              </a:spcAft>
              <a:buFont typeface="Arial" panose="020B0604020202020204" pitchFamily="34" charset="0"/>
              <a:buChar char="•"/>
            </a:pPr>
            <a:endParaRPr lang="en-US" sz="12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200" dirty="0">
                <a:solidFill>
                  <a:schemeClr val="tx1">
                    <a:lumMod val="85000"/>
                    <a:lumOff val="15000"/>
                  </a:schemeClr>
                </a:solidFill>
              </a:rPr>
              <a:t> </a:t>
            </a:r>
          </a:p>
          <a:p>
            <a:pPr indent="-228600">
              <a:lnSpc>
                <a:spcPct val="90000"/>
              </a:lnSpc>
              <a:spcAft>
                <a:spcPts val="600"/>
              </a:spcAft>
              <a:buFont typeface="Arial" panose="020B0604020202020204" pitchFamily="34" charset="0"/>
              <a:buChar char="•"/>
            </a:pPr>
            <a:endParaRPr lang="en-US" sz="12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200" dirty="0">
                <a:solidFill>
                  <a:schemeClr val="tx1">
                    <a:lumMod val="85000"/>
                    <a:lumOff val="15000"/>
                  </a:schemeClr>
                </a:solidFill>
              </a:rPr>
              <a:t>PPE should be worn by cleaning employees any time their health would be at risk for example while dusting surfaces above eye level employees should wear protective eyewear and for any cleaning in general any housekeeping employee should wear protective gloves to avoid any chemical burns and always make sure to wash you hands after using chemicals. </a:t>
            </a:r>
          </a:p>
        </p:txBody>
      </p:sp>
      <p:sp>
        <p:nvSpPr>
          <p:cNvPr id="13" name="Freeform: Shape 12">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0491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7DD3B2C-F9BC-0F23-68A8-7214EE932B9B}"/>
              </a:ext>
            </a:extLst>
          </p:cNvPr>
          <p:cNvSpPr txBox="1"/>
          <p:nvPr/>
        </p:nvSpPr>
        <p:spPr>
          <a:xfrm>
            <a:off x="630936" y="640823"/>
            <a:ext cx="3419856"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kern="1200">
                <a:solidFill>
                  <a:schemeClr val="tx1"/>
                </a:solidFill>
                <a:latin typeface="+mj-lt"/>
                <a:ea typeface="+mj-ea"/>
                <a:cs typeface="+mj-cs"/>
              </a:rPr>
              <a:t>How to follow Health and safety guidelines</a:t>
            </a:r>
          </a:p>
        </p:txBody>
      </p:sp>
      <p:sp>
        <p:nvSpPr>
          <p:cNvPr id="19"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F2DCC12C-EA42-901B-C7BA-5E7A3E6A53B4}"/>
              </a:ext>
            </a:extLst>
          </p:cNvPr>
          <p:cNvPicPr>
            <a:picLocks noChangeAspect="1"/>
          </p:cNvPicPr>
          <p:nvPr/>
        </p:nvPicPr>
        <p:blipFill>
          <a:blip r:embed="rId2"/>
          <a:stretch>
            <a:fillRect/>
          </a:stretch>
        </p:blipFill>
        <p:spPr>
          <a:xfrm>
            <a:off x="4654296" y="544530"/>
            <a:ext cx="6526246" cy="2611794"/>
          </a:xfrm>
          <a:prstGeom prst="rect">
            <a:avLst/>
          </a:prstGeom>
        </p:spPr>
      </p:pic>
      <p:sp>
        <p:nvSpPr>
          <p:cNvPr id="7" name="TextBox 6">
            <a:extLst>
              <a:ext uri="{FF2B5EF4-FFF2-40B4-BE49-F238E27FC236}">
                <a16:creationId xmlns:a16="http://schemas.microsoft.com/office/drawing/2014/main" id="{32C17187-E36E-23D3-2324-E02E802A56B3}"/>
              </a:ext>
            </a:extLst>
          </p:cNvPr>
          <p:cNvSpPr txBox="1"/>
          <p:nvPr/>
        </p:nvSpPr>
        <p:spPr>
          <a:xfrm>
            <a:off x="4501896" y="3821987"/>
            <a:ext cx="7046976" cy="2405077"/>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600" dirty="0"/>
              <a:t>When something gets spilled be it water or chemicals always make sure to mop it up or clean it straight away after cleaning it make sure to put out a wet floor sign so anyone walking would know to avoid the certain area and avoid falling or slipping. To avoid leaving out equipment on the stairs or walkways make a list all the equipment you are taking with you and always check if anything you brought back is on the list. To prevent chemical injuries please make sure to wear protective equipment when handling chemical used for cleaning make sure when dusting to always wear protective eyewear and when using chemicals to wash make sure to always wear some type of gloves to avoid chemical burns on your hands or your body also wear protective eyewear to make sure nothing goes into your eyes.</a:t>
            </a:r>
          </a:p>
        </p:txBody>
      </p:sp>
      <p:sp>
        <p:nvSpPr>
          <p:cNvPr id="3" name="TextBox 2">
            <a:extLst>
              <a:ext uri="{FF2B5EF4-FFF2-40B4-BE49-F238E27FC236}">
                <a16:creationId xmlns:a16="http://schemas.microsoft.com/office/drawing/2014/main" id="{4CAA362C-381B-8D3A-C37C-19705570E8E7}"/>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3400" dirty="0">
              <a:latin typeface="+mj-lt"/>
              <a:ea typeface="+mj-ea"/>
              <a:cs typeface="+mj-cs"/>
            </a:endParaRPr>
          </a:p>
        </p:txBody>
      </p:sp>
      <p:sp>
        <p:nvSpPr>
          <p:cNvPr id="4" name="TextBox 3">
            <a:extLst>
              <a:ext uri="{FF2B5EF4-FFF2-40B4-BE49-F238E27FC236}">
                <a16:creationId xmlns:a16="http://schemas.microsoft.com/office/drawing/2014/main" id="{A8B7F616-BB85-DC6B-9B17-BE5DC73299C8}"/>
              </a:ext>
            </a:extLst>
          </p:cNvPr>
          <p:cNvSpPr txBox="1"/>
          <p:nvPr/>
        </p:nvSpPr>
        <p:spPr>
          <a:xfrm>
            <a:off x="640080" y="2872899"/>
            <a:ext cx="4243589" cy="373821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r>
              <a:rPr lang="en-US" sz="1500" dirty="0"/>
              <a:t> </a:t>
            </a:r>
          </a:p>
        </p:txBody>
      </p:sp>
    </p:spTree>
    <p:extLst>
      <p:ext uri="{BB962C8B-B14F-4D97-AF65-F5344CB8AC3E}">
        <p14:creationId xmlns:p14="http://schemas.microsoft.com/office/powerpoint/2010/main" val="262924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D603D-1C44-1DD2-5CAD-599B6D934099}"/>
              </a:ext>
            </a:extLst>
          </p:cNvPr>
          <p:cNvSpPr>
            <a:spLocks noGrp="1"/>
          </p:cNvSpPr>
          <p:nvPr>
            <p:ph type="title"/>
          </p:nvPr>
        </p:nvSpPr>
        <p:spPr>
          <a:xfrm>
            <a:off x="572493" y="238539"/>
            <a:ext cx="11018520" cy="1434415"/>
          </a:xfrm>
        </p:spPr>
        <p:txBody>
          <a:bodyPr anchor="b">
            <a:normAutofit/>
          </a:bodyPr>
          <a:lstStyle/>
          <a:p>
            <a:r>
              <a:rPr lang="en-GB" sz="5400"/>
              <a:t>Information on equipment needed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792DB6-DA09-49ED-DB52-E7793D5C6DDA}"/>
              </a:ext>
            </a:extLst>
          </p:cNvPr>
          <p:cNvSpPr>
            <a:spLocks noGrp="1"/>
          </p:cNvSpPr>
          <p:nvPr>
            <p:ph idx="1"/>
          </p:nvPr>
        </p:nvSpPr>
        <p:spPr>
          <a:xfrm>
            <a:off x="572493" y="2071316"/>
            <a:ext cx="6713552" cy="4119172"/>
          </a:xfrm>
        </p:spPr>
        <p:txBody>
          <a:bodyPr anchor="t">
            <a:normAutofit/>
          </a:bodyPr>
          <a:lstStyle/>
          <a:p>
            <a:r>
              <a:rPr lang="en-GB" sz="1200"/>
              <a:t>1.    Hoover: Make sure to never the hoover on the stairs or in the middle of a walkway.</a:t>
            </a:r>
          </a:p>
          <a:p>
            <a:r>
              <a:rPr lang="en-GB" sz="1200"/>
              <a:t>2.    Cleaning clothes: Make sure your cleaning cloth is always clean and to use only 1 cloth per room not the same cloth for every room. Using the same cloth for every room may lead to contamination and the spread of bacteria which may lead to bad health and safety.</a:t>
            </a:r>
          </a:p>
          <a:p>
            <a:r>
              <a:rPr lang="en-GB" sz="1200"/>
              <a:t>3.    Mop: make sure the mop you are using is sanitised and washed after every single use this is because it will stop the spread of bacteria.</a:t>
            </a:r>
          </a:p>
          <a:p>
            <a:r>
              <a:rPr lang="en-GB" sz="1200"/>
              <a:t>4.    Cleaning chemicals: Make sure to wear eyewear and gloves before handing any strong cleaning chemicals.</a:t>
            </a:r>
          </a:p>
          <a:p>
            <a:r>
              <a:rPr lang="en-GB" sz="1200"/>
              <a:t>5.    Brush or sponges make sure that the brush is sanitised after every single use and make sure to have and use multiple sponges after finishing with a sponge make sure to throw it away as using it again may spread bacteria </a:t>
            </a:r>
          </a:p>
          <a:p>
            <a:r>
              <a:rPr lang="en-GB" sz="1200"/>
              <a:t>6.    A bucket: A bucket filled with clean water a bucket should be used to help you clean and always have clean water to wash with make sure to spill the water out after every use and make sure to sanitise the bucket after every use to stop the spread of bacteria.</a:t>
            </a:r>
          </a:p>
          <a:p>
            <a:r>
              <a:rPr lang="en-GB" sz="1200"/>
              <a:t>7.    Duster: A duster is used to dust the room and make sure the room is clean this helps with health and safety make sure to wash the duster after every use or you can get a new one </a:t>
            </a:r>
          </a:p>
          <a:p>
            <a:r>
              <a:rPr lang="en-GB" sz="1200"/>
              <a:t>8.    Gloves: Gloves make sure to stop the housekeeping employee from getting any chemical burns Gloves are very important for health and safety.</a:t>
            </a:r>
          </a:p>
          <a:p>
            <a:endParaRPr lang="en-GB" sz="1200"/>
          </a:p>
          <a:p>
            <a:endParaRPr lang="en-GB" sz="1200"/>
          </a:p>
        </p:txBody>
      </p:sp>
      <p:pic>
        <p:nvPicPr>
          <p:cNvPr id="4" name="Picture 3">
            <a:extLst>
              <a:ext uri="{FF2B5EF4-FFF2-40B4-BE49-F238E27FC236}">
                <a16:creationId xmlns:a16="http://schemas.microsoft.com/office/drawing/2014/main" id="{6DBE0CB1-9757-4E0E-4311-A0F7F6B28B3E}"/>
              </a:ext>
            </a:extLst>
          </p:cNvPr>
          <p:cNvPicPr>
            <a:picLocks noChangeAspect="1"/>
          </p:cNvPicPr>
          <p:nvPr/>
        </p:nvPicPr>
        <p:blipFill rotWithShape="1">
          <a:blip r:embed="rId2"/>
          <a:srcRect l="18654" r="19719" b="-2"/>
          <a:stretch/>
        </p:blipFill>
        <p:spPr>
          <a:xfrm>
            <a:off x="7675658" y="2093976"/>
            <a:ext cx="3941064" cy="4096512"/>
          </a:xfrm>
          <a:prstGeom prst="rect">
            <a:avLst/>
          </a:prstGeom>
        </p:spPr>
      </p:pic>
    </p:spTree>
    <p:extLst>
      <p:ext uri="{BB962C8B-B14F-4D97-AF65-F5344CB8AC3E}">
        <p14:creationId xmlns:p14="http://schemas.microsoft.com/office/powerpoint/2010/main" val="3425553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E0116B-76A0-9BE3-C207-53B9A0E2BBF0}"/>
              </a:ext>
            </a:extLst>
          </p:cNvPr>
          <p:cNvSpPr>
            <a:spLocks noGrp="1"/>
          </p:cNvSpPr>
          <p:nvPr>
            <p:ph type="title"/>
          </p:nvPr>
        </p:nvSpPr>
        <p:spPr>
          <a:xfrm>
            <a:off x="1137034" y="609597"/>
            <a:ext cx="9392421" cy="1330841"/>
          </a:xfrm>
        </p:spPr>
        <p:txBody>
          <a:bodyPr>
            <a:normAutofit/>
          </a:bodyPr>
          <a:lstStyle/>
          <a:p>
            <a:r>
              <a:rPr lang="en-GB"/>
              <a:t> How to solve any problems you may have </a:t>
            </a:r>
          </a:p>
        </p:txBody>
      </p:sp>
      <p:sp>
        <p:nvSpPr>
          <p:cNvPr id="3" name="Content Placeholder 2">
            <a:extLst>
              <a:ext uri="{FF2B5EF4-FFF2-40B4-BE49-F238E27FC236}">
                <a16:creationId xmlns:a16="http://schemas.microsoft.com/office/drawing/2014/main" id="{68DD24A5-0A2E-371A-DE1D-4FD6E57891A9}"/>
              </a:ext>
            </a:extLst>
          </p:cNvPr>
          <p:cNvSpPr>
            <a:spLocks noGrp="1"/>
          </p:cNvSpPr>
          <p:nvPr>
            <p:ph idx="1"/>
          </p:nvPr>
        </p:nvSpPr>
        <p:spPr>
          <a:xfrm>
            <a:off x="1137034" y="2198362"/>
            <a:ext cx="4958966" cy="3917773"/>
          </a:xfrm>
        </p:spPr>
        <p:txBody>
          <a:bodyPr>
            <a:normAutofit/>
          </a:bodyPr>
          <a:lstStyle/>
          <a:p>
            <a:pPr marL="0" indent="0">
              <a:buNone/>
            </a:pPr>
            <a:r>
              <a:rPr lang="en-GB" sz="1400"/>
              <a:t>1.    Split and trips: You can avoid this by not leaving out any cleaning equipment out in the open. You can also make sure to always mop up any liquids on the floor to avoid someone falling also make sure to put out a wet floor sign to avoid slips</a:t>
            </a:r>
          </a:p>
          <a:p>
            <a:pPr marL="0" indent="0">
              <a:buNone/>
            </a:pPr>
            <a:r>
              <a:rPr lang="en-GB" sz="1400"/>
              <a:t>2.    Chemical burns: you can avoid this by always using gloves and eye protective wear.</a:t>
            </a:r>
          </a:p>
          <a:p>
            <a:pPr marL="0" indent="0">
              <a:buNone/>
            </a:pPr>
            <a:r>
              <a:rPr lang="en-GB" sz="1400"/>
              <a:t>3.    Spilled water may cause fire: To avoid this make sure to keep any water away from any wires or electrical equipment.</a:t>
            </a:r>
          </a:p>
          <a:p>
            <a:pPr marL="0" indent="0">
              <a:buNone/>
            </a:pPr>
            <a:r>
              <a:rPr lang="en-GB" sz="1400"/>
              <a:t>4.    Disease: Some guests bed sheets may have blood on them or other bodily fluids which may cause the housekeeping employees to get infections or diseases to avoid this make sure to always wear gloves and make sure not body parts are exposed additionally cover any wounds you may have.</a:t>
            </a:r>
          </a:p>
          <a:p>
            <a:pPr marL="0" indent="0">
              <a:buNone/>
            </a:pPr>
            <a:r>
              <a:rPr lang="en-GB" sz="1400"/>
              <a:t>5.    Things left behind by guests: Some guests may leave behind needles and other items like that make sure to wear multiple layers of gloves when handling such items as this may spread disease.</a:t>
            </a:r>
          </a:p>
          <a:p>
            <a:pPr marL="0" indent="0">
              <a:buNone/>
            </a:pPr>
            <a:endParaRPr lang="en-GB" sz="1400"/>
          </a:p>
        </p:txBody>
      </p:sp>
      <p:pic>
        <p:nvPicPr>
          <p:cNvPr id="7" name="Graphic 6" descr="Mop and bucket">
            <a:extLst>
              <a:ext uri="{FF2B5EF4-FFF2-40B4-BE49-F238E27FC236}">
                <a16:creationId xmlns:a16="http://schemas.microsoft.com/office/drawing/2014/main" id="{16683429-5220-EA1C-F691-3AE98A39331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35662" y="2184914"/>
            <a:ext cx="3755915" cy="375591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87865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84425D-4EC3-432B-FC4C-0087941D405E}"/>
              </a:ext>
            </a:extLst>
          </p:cNvPr>
          <p:cNvSpPr>
            <a:spLocks noGrp="1"/>
          </p:cNvSpPr>
          <p:nvPr>
            <p:ph type="title"/>
          </p:nvPr>
        </p:nvSpPr>
        <p:spPr>
          <a:xfrm>
            <a:off x="1137034" y="609597"/>
            <a:ext cx="9392421" cy="1330841"/>
          </a:xfrm>
        </p:spPr>
        <p:txBody>
          <a:bodyPr>
            <a:normAutofit/>
          </a:bodyPr>
          <a:lstStyle/>
          <a:p>
            <a:r>
              <a:rPr lang="en-GB" dirty="0"/>
              <a:t>How to clean a room</a:t>
            </a:r>
          </a:p>
        </p:txBody>
      </p:sp>
      <p:sp>
        <p:nvSpPr>
          <p:cNvPr id="3" name="Content Placeholder 2">
            <a:extLst>
              <a:ext uri="{FF2B5EF4-FFF2-40B4-BE49-F238E27FC236}">
                <a16:creationId xmlns:a16="http://schemas.microsoft.com/office/drawing/2014/main" id="{63596491-4C12-8A33-59D1-FCF76A686517}"/>
              </a:ext>
            </a:extLst>
          </p:cNvPr>
          <p:cNvSpPr>
            <a:spLocks noGrp="1"/>
          </p:cNvSpPr>
          <p:nvPr>
            <p:ph idx="1"/>
          </p:nvPr>
        </p:nvSpPr>
        <p:spPr>
          <a:xfrm>
            <a:off x="1137033" y="2198362"/>
            <a:ext cx="5315137" cy="4659638"/>
          </a:xfrm>
        </p:spPr>
        <p:txBody>
          <a:bodyPr>
            <a:normAutofit fontScale="85000" lnSpcReduction="20000"/>
          </a:bodyPr>
          <a:lstStyle/>
          <a:p>
            <a:r>
              <a:rPr lang="en-GB" sz="1400" dirty="0"/>
              <a:t>Guide on how to correctly and safely clean a room. </a:t>
            </a:r>
          </a:p>
          <a:p>
            <a:r>
              <a:rPr lang="en-GB" sz="1400" dirty="0"/>
              <a:t>1.    Firstly make sure to wear gloves as the bed sheet may be contaminated then strip the bed always begin cleaning by removing the bed sheets this helps keep the contaminated in one space and out of the way</a:t>
            </a:r>
          </a:p>
          <a:p>
            <a:r>
              <a:rPr lang="en-GB" sz="1400" dirty="0"/>
              <a:t>2.    Firstly make sure to use gloves then check the bed for any stains then make the bed with clean bed sheets after that carefully inspect for hairs.</a:t>
            </a:r>
          </a:p>
          <a:p>
            <a:r>
              <a:rPr lang="en-GB" sz="1400" dirty="0"/>
              <a:t>3.    Remove any rubbish left by the guest check all surfaces cabinets and drawers</a:t>
            </a:r>
          </a:p>
          <a:p>
            <a:r>
              <a:rPr lang="en-GB" sz="1400" dirty="0"/>
              <a:t>4.    Next dust the room make sure to get every part of the room</a:t>
            </a:r>
          </a:p>
          <a:p>
            <a:r>
              <a:rPr lang="en-GB" sz="1400" dirty="0"/>
              <a:t>5.    Wipe down all surfaces in the room make sure to use a strong cleaner that will kill all bacteria make sure to use cloths that are sanitised use a separate cloth for each room </a:t>
            </a:r>
          </a:p>
          <a:p>
            <a:r>
              <a:rPr lang="en-GB" sz="1400" dirty="0"/>
              <a:t>6.    Clean the bathroom using strong chemicals make sure to wear gloves and eye protective wear make sure wipe every properly make sure to wash the toilet sink shower and shower handle.</a:t>
            </a:r>
          </a:p>
          <a:p>
            <a:r>
              <a:rPr lang="en-GB" sz="1400" dirty="0"/>
              <a:t>7.    Make sure items given to the guests by the hotel are replaced for example any water bottles tea bags or and always make sure to replace any cups to new fresh ones.</a:t>
            </a:r>
          </a:p>
          <a:p>
            <a:r>
              <a:rPr lang="en-GB" sz="1400" dirty="0"/>
              <a:t>8.    Lastly make sure to hoover the room after hoovering check the carpet for any stains or damages if any stains are found make sure to wash it out using a chemical </a:t>
            </a:r>
          </a:p>
          <a:p>
            <a:r>
              <a:rPr lang="en-GB" sz="1400" dirty="0"/>
              <a:t>9.    After that leave the room.</a:t>
            </a:r>
          </a:p>
          <a:p>
            <a:endParaRPr lang="en-GB" sz="1400" dirty="0"/>
          </a:p>
          <a:p>
            <a:pPr marL="0" indent="0">
              <a:buNone/>
            </a:pPr>
            <a:r>
              <a:rPr lang="en-GB" sz="1400" dirty="0"/>
              <a:t> </a:t>
            </a:r>
          </a:p>
          <a:p>
            <a:endParaRPr lang="en-GB" sz="1400" dirty="0"/>
          </a:p>
          <a:p>
            <a:endParaRPr lang="en-GB" sz="800" dirty="0"/>
          </a:p>
        </p:txBody>
      </p:sp>
      <p:pic>
        <p:nvPicPr>
          <p:cNvPr id="4" name="Picture 3">
            <a:extLst>
              <a:ext uri="{FF2B5EF4-FFF2-40B4-BE49-F238E27FC236}">
                <a16:creationId xmlns:a16="http://schemas.microsoft.com/office/drawing/2014/main" id="{14EFD7A9-A677-A580-E506-A0FF184CAAF5}"/>
              </a:ext>
            </a:extLst>
          </p:cNvPr>
          <p:cNvPicPr>
            <a:picLocks noChangeAspect="1"/>
          </p:cNvPicPr>
          <p:nvPr/>
        </p:nvPicPr>
        <p:blipFill>
          <a:blip r:embed="rId2"/>
          <a:stretch>
            <a:fillRect/>
          </a:stretch>
        </p:blipFill>
        <p:spPr>
          <a:xfrm>
            <a:off x="6719367" y="2529187"/>
            <a:ext cx="4788505" cy="3067369"/>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82135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20B3C1-7459-F97B-B6C3-80FD974F9357}"/>
              </a:ext>
            </a:extLst>
          </p:cNvPr>
          <p:cNvSpPr txBox="1"/>
          <p:nvPr/>
        </p:nvSpPr>
        <p:spPr>
          <a:xfrm>
            <a:off x="650631" y="668215"/>
            <a:ext cx="9618784" cy="400110"/>
          </a:xfrm>
          <a:prstGeom prst="rect">
            <a:avLst/>
          </a:prstGeom>
          <a:noFill/>
        </p:spPr>
        <p:txBody>
          <a:bodyPr wrap="square" rtlCol="0">
            <a:spAutoFit/>
          </a:bodyPr>
          <a:lstStyle/>
          <a:p>
            <a:r>
              <a:rPr lang="en-GB" sz="2000" dirty="0"/>
              <a:t>References</a:t>
            </a:r>
            <a:r>
              <a:rPr lang="en-GB" dirty="0"/>
              <a:t> </a:t>
            </a:r>
          </a:p>
        </p:txBody>
      </p:sp>
      <p:sp>
        <p:nvSpPr>
          <p:cNvPr id="3" name="TextBox 2">
            <a:extLst>
              <a:ext uri="{FF2B5EF4-FFF2-40B4-BE49-F238E27FC236}">
                <a16:creationId xmlns:a16="http://schemas.microsoft.com/office/drawing/2014/main" id="{7914D0AE-0531-0F07-9279-E15F6CC5A10E}"/>
              </a:ext>
            </a:extLst>
          </p:cNvPr>
          <p:cNvSpPr txBox="1"/>
          <p:nvPr/>
        </p:nvSpPr>
        <p:spPr>
          <a:xfrm>
            <a:off x="140677" y="1094702"/>
            <a:ext cx="10744200" cy="7848302"/>
          </a:xfrm>
          <a:prstGeom prst="rect">
            <a:avLst/>
          </a:prstGeom>
          <a:noFill/>
        </p:spPr>
        <p:txBody>
          <a:bodyPr wrap="square" rtlCol="0">
            <a:spAutoFit/>
          </a:bodyPr>
          <a:lstStyle/>
          <a:p>
            <a:r>
              <a:rPr lang="en-GB" sz="1200" dirty="0" err="1"/>
              <a:t>sophie</a:t>
            </a:r>
            <a:r>
              <a:rPr lang="en-GB" sz="1200" dirty="0"/>
              <a:t> Morton. (2017). A 160-room hotel is set to be built in Canning Town as part of a £360 million development.. [Online]. Newham recorder. Available at: </a:t>
            </a:r>
          </a:p>
          <a:p>
            <a:r>
              <a:rPr lang="en-GB" sz="1200" dirty="0">
                <a:hlinkClick r:id="rId2"/>
              </a:rPr>
              <a:t>https://www.newhamrecorder.co.uk/news/21436658.premier-inn-agrees-deal-160-room-canning-town-hotel/</a:t>
            </a:r>
            <a:endParaRPr lang="en-GB" sz="1200" dirty="0"/>
          </a:p>
          <a:p>
            <a:endParaRPr lang="en-GB" sz="1200" dirty="0"/>
          </a:p>
          <a:p>
            <a:r>
              <a:rPr lang="en-GB" sz="1200" dirty="0"/>
              <a:t>Stuart O'Brien. (2022). Premier Inn: Our guests are our priority. [Online]. PA LIFE. Last Updated: January 28, 2022. Available at: </a:t>
            </a:r>
            <a:r>
              <a:rPr lang="en-GB" sz="1200" dirty="0">
                <a:hlinkClick r:id="rId3"/>
              </a:rPr>
              <a:t>https://palife.co.uk/news/premier-inn-our-guests-are-our-priority/</a:t>
            </a:r>
            <a:endParaRPr lang="en-GB" sz="1200" dirty="0"/>
          </a:p>
          <a:p>
            <a:endParaRPr lang="en-GB" sz="1200" dirty="0"/>
          </a:p>
          <a:p>
            <a:r>
              <a:rPr lang="en-GB" sz="1200" dirty="0"/>
              <a:t>Claire M. (2019). Serious health and safety near miss, Premier Inn don’t care.. [Online]. TripAdvisor. Available at </a:t>
            </a:r>
          </a:p>
          <a:p>
            <a:r>
              <a:rPr lang="en-GB" sz="1200" dirty="0">
                <a:hlinkClick r:id="rId4"/>
              </a:rPr>
              <a:t>https://www.tripadvisor.co.uk/ShowUserReviews-g580413-d570624-r657305804-Premier_Inn_London_Enfield_hotel-Enfield_Greater_London_England.html</a:t>
            </a:r>
            <a:endParaRPr lang="en-GB" sz="1200" dirty="0"/>
          </a:p>
          <a:p>
            <a:endParaRPr lang="en-GB" sz="1200" dirty="0"/>
          </a:p>
          <a:p>
            <a:r>
              <a:rPr lang="en-GB" sz="1200" dirty="0"/>
              <a:t>Joshua Walton. (2023). Whitbread is re-energising Premier Inn kitchens. [Online]. </a:t>
            </a:r>
            <a:r>
              <a:rPr lang="en-GB" sz="1200" dirty="0" err="1"/>
              <a:t>foodserviceEquipment</a:t>
            </a:r>
            <a:r>
              <a:rPr lang="en-GB" sz="1200" dirty="0"/>
              <a:t>. Available at: </a:t>
            </a:r>
            <a:r>
              <a:rPr lang="en-GB" sz="1200" dirty="0">
                <a:hlinkClick r:id="rId5"/>
              </a:rPr>
              <a:t>https://www.foodserviceequipmentjournal.com/whitbread-re-energises-premier-inn-kitchens/</a:t>
            </a:r>
            <a:endParaRPr lang="en-GB" sz="1200" dirty="0"/>
          </a:p>
          <a:p>
            <a:endParaRPr lang="en-GB" sz="1200" dirty="0"/>
          </a:p>
          <a:p>
            <a:r>
              <a:rPr lang="en-GB" sz="1200" dirty="0"/>
              <a:t>Melanie. (2022). Health and Safety in the Hotel Industry – An Essential Guide. [Online]. </a:t>
            </a:r>
            <a:r>
              <a:rPr lang="en-GB" sz="1200" dirty="0" err="1"/>
              <a:t>Amenitiz</a:t>
            </a:r>
            <a:r>
              <a:rPr lang="en-GB" sz="1200" dirty="0"/>
              <a:t>. Available at: </a:t>
            </a:r>
            <a:r>
              <a:rPr lang="en-GB" sz="1200" dirty="0">
                <a:hlinkClick r:id="rId6"/>
              </a:rPr>
              <a:t>https://amenitiz.com/en/blog/health-and-safety-protocols-in-the-hospitality-industry/</a:t>
            </a:r>
            <a:endParaRPr lang="en-GB" sz="1200" dirty="0"/>
          </a:p>
          <a:p>
            <a:endParaRPr lang="en-GB" sz="1200" dirty="0"/>
          </a:p>
          <a:p>
            <a:r>
              <a:rPr lang="en-GB" sz="1200" dirty="0" err="1"/>
              <a:t>croner.i</a:t>
            </a:r>
            <a:r>
              <a:rPr lang="en-GB" sz="1200" dirty="0"/>
              <a:t>. (2023). Health and safety in the hospitality industry. [Online]. </a:t>
            </a:r>
            <a:r>
              <a:rPr lang="en-GB" sz="1200" dirty="0" err="1"/>
              <a:t>Croner.I</a:t>
            </a:r>
            <a:r>
              <a:rPr lang="en-GB" sz="1200" dirty="0"/>
              <a:t>. Available at: </a:t>
            </a:r>
          </a:p>
          <a:p>
            <a:r>
              <a:rPr lang="en-GB" sz="1200" dirty="0">
                <a:hlinkClick r:id="rId7"/>
              </a:rPr>
              <a:t>https://app.croneri.co.uk/feature-articles/health-and-safety-hospitality-industry</a:t>
            </a:r>
            <a:endParaRPr lang="en-GB" sz="1200" dirty="0"/>
          </a:p>
          <a:p>
            <a:endParaRPr lang="en-GB" sz="1200" dirty="0"/>
          </a:p>
          <a:p>
            <a:r>
              <a:rPr lang="en-GB" sz="1200" dirty="0" err="1"/>
              <a:t>stephen</a:t>
            </a:r>
            <a:r>
              <a:rPr lang="en-GB" sz="1200" dirty="0"/>
              <a:t> sawyers. (2018). What Hotel Managers are Responsible for?. [Online]. </a:t>
            </a:r>
            <a:r>
              <a:rPr lang="en-GB" sz="1200" dirty="0" err="1"/>
              <a:t>Linkedin</a:t>
            </a:r>
            <a:r>
              <a:rPr lang="en-GB" sz="1200" dirty="0"/>
              <a:t> Available at </a:t>
            </a:r>
            <a:r>
              <a:rPr lang="en-GB" sz="1200" dirty="0">
                <a:hlinkClick r:id="rId8"/>
              </a:rPr>
              <a:t>https://www.linkedin.com/pulse/health-safety-hotels-what-hotel-managers-responsible-stephen-sawyers</a:t>
            </a:r>
            <a:endParaRPr lang="en-GB" sz="1200" dirty="0"/>
          </a:p>
          <a:p>
            <a:endParaRPr lang="en-GB" sz="1200" dirty="0"/>
          </a:p>
          <a:p>
            <a:r>
              <a:rPr lang="en-GB" sz="1200" dirty="0"/>
              <a:t>Ramsay safety solutions. (2019). Hotel Health &amp; Safety. [Online]. Ramsay safety solutions. Last Updated: 2019. Available at: </a:t>
            </a:r>
            <a:r>
              <a:rPr lang="en-GB" sz="1200" dirty="0">
                <a:hlinkClick r:id="rId9"/>
              </a:rPr>
              <a:t>https://www.ramsaysafetysolutions.co.uk/latest-news/hotel-health-safety.html</a:t>
            </a:r>
            <a:endParaRPr lang="en-GB" sz="1200" dirty="0"/>
          </a:p>
          <a:p>
            <a:endParaRPr lang="en-GB" sz="1200" dirty="0"/>
          </a:p>
          <a:p>
            <a:r>
              <a:rPr lang="en-GB" sz="1200" dirty="0"/>
              <a:t>Sandy Murray Hanson. (2023). The Importance of Workplace Safety in The Hospitality Industry. [Online]. Hotel executive Available at: </a:t>
            </a:r>
          </a:p>
          <a:p>
            <a:r>
              <a:rPr lang="en-GB" sz="1200" dirty="0">
                <a:hlinkClick r:id="rId10"/>
              </a:rPr>
              <a:t>https://www.hotelexecutive.com/feature_focus/7679/the-importance-of-workplace-safety-in-the-hospitality-industry</a:t>
            </a:r>
            <a:endParaRPr lang="en-GB" sz="1200" dirty="0"/>
          </a:p>
          <a:p>
            <a:endParaRPr lang="en-GB" sz="1200" dirty="0"/>
          </a:p>
          <a:p>
            <a:r>
              <a:rPr lang="en-GB" sz="1200" dirty="0"/>
              <a:t>H&amp;C News. (2023). Health And Safety First: Prioritising Guest And Staff Well-being In Your UK Hotel Design. [Online]. H&amp;C News. Last Updated: 2023. Available at: </a:t>
            </a:r>
            <a:r>
              <a:rPr lang="en-GB" sz="1200" dirty="0">
                <a:hlinkClick r:id="rId11"/>
              </a:rPr>
              <a:t>https://www.hospitalityandcateringnews.com/2023/08/health-and-safety-first-prioritising-guest-and-staff-well-being-in-your-uk-hotel-design/</a:t>
            </a:r>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p:txBody>
      </p:sp>
    </p:spTree>
    <p:extLst>
      <p:ext uri="{BB962C8B-B14F-4D97-AF65-F5344CB8AC3E}">
        <p14:creationId xmlns:p14="http://schemas.microsoft.com/office/powerpoint/2010/main" val="42486655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851</TotalTime>
  <Words>1752</Words>
  <Application>Microsoft Office PowerPoint</Application>
  <PresentationFormat>Widescreen</PresentationFormat>
  <Paragraphs>103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ASSIGMENT BMIH4006</vt:lpstr>
      <vt:lpstr>PowerPoint Presentation</vt:lpstr>
      <vt:lpstr>PowerPoint Presentation</vt:lpstr>
      <vt:lpstr>PowerPoint Presentation</vt:lpstr>
      <vt:lpstr>PowerPoint Presentation</vt:lpstr>
      <vt:lpstr>PowerPoint Presentation</vt:lpstr>
      <vt:lpstr>Information on equipment needed </vt:lpstr>
      <vt:lpstr> How to solve any problems you may have </vt:lpstr>
      <vt:lpstr>How to clean a room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management (BMIH4003)  Teacher: Charlotte Joyner </dc:title>
  <dc:creator>wolonjessica@gmail.com</dc:creator>
  <cp:lastModifiedBy>wolonjessica@gmail.com</cp:lastModifiedBy>
  <cp:revision>2</cp:revision>
  <dcterms:created xsi:type="dcterms:W3CDTF">2023-10-23T09:37:07Z</dcterms:created>
  <dcterms:modified xsi:type="dcterms:W3CDTF">2024-02-29T17:17:32Z</dcterms:modified>
</cp:coreProperties>
</file>