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000000-0000-0000-0000-000000000000}" v="3" dt="2026-10-23T18:43:43.75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4" d="100"/>
          <a:sy n="64" d="100"/>
        </p:scale>
        <p:origin x="954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heorghe-Dan Calin (2524003)" userId="S::2524003@student.uwtsd.ac.uk::6d17fd2a-1c21-489a-867d-d3511d6d074f" providerId="AD" clId="Web-{00000000-0000-0000-0000-000000000000}"/>
    <pc:docChg chg="modSld">
      <pc:chgData name="Gheorghe-Dan Calin (2524003)" userId="S::2524003@student.uwtsd.ac.uk::6d17fd2a-1c21-489a-867d-d3511d6d074f" providerId="AD" clId="Web-{00000000-0000-0000-0000-000000000000}" dt="2026-10-23T18:43:41.978" v="0" actId="20577"/>
      <pc:docMkLst>
        <pc:docMk/>
      </pc:docMkLst>
      <pc:sldChg chg="modSp">
        <pc:chgData name="Gheorghe-Dan Calin (2524003)" userId="S::2524003@student.uwtsd.ac.uk::6d17fd2a-1c21-489a-867d-d3511d6d074f" providerId="AD" clId="Web-{00000000-0000-0000-0000-000000000000}" dt="2026-10-23T18:43:41.978" v="0" actId="20577"/>
        <pc:sldMkLst>
          <pc:docMk/>
          <pc:sldMk cId="1285322899" sldId="256"/>
        </pc:sldMkLst>
        <pc:spChg chg="mod">
          <ac:chgData name="Gheorghe-Dan Calin (2524003)" userId="S::2524003@student.uwtsd.ac.uk::6d17fd2a-1c21-489a-867d-d3511d6d074f" providerId="AD" clId="Web-{00000000-0000-0000-0000-000000000000}" dt="2026-10-23T18:43:41.978" v="0" actId="20577"/>
          <ac:spMkLst>
            <pc:docMk/>
            <pc:sldMk cId="1285322899" sldId="256"/>
            <ac:spMk id="14" creationId="{6BEF0A95-F3E5-448B-AB61-AB8E4650249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BC8D71-40E0-46A0-DA76-F25320C0BBC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AFEEC1A-C4B4-2C6D-38A3-3B857FC613F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243124-7F79-AFCA-408B-C27CBE2981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E5059D-BA38-4A0F-B2E2-13166D801A28}" type="datetimeFigureOut">
              <a:rPr lang="en-US" smtClean="0"/>
              <a:t>10/23/2026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4FF033-5B7E-948C-2A23-8B0A9424EF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1E34FF-87D3-32E7-3121-03BD38049E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CAEDCC-B085-44D6-A25F-E4DD2E6710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85086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ADAAB6-D54B-4172-D90F-B937F2D80E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8D524C-A390-391F-CA85-1FB851A106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FD0C3C-8110-1833-DE04-864FF73FC5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E5059D-BA38-4A0F-B2E2-13166D801A28}" type="datetimeFigureOut">
              <a:rPr lang="en-US" smtClean="0"/>
              <a:t>10/23/2026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2D7168-8E53-F835-B04D-4767D29E25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B3E07E-5FC3-0BF8-45AD-4C14BB9E69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CAEDCC-B085-44D6-A25F-E4DD2E6710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05000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B253B9-E7D3-BDEC-323C-EC5A7A2C74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EF4F69-4BDA-CFA3-45A0-987D357045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4CB047-4FA0-52F9-96E3-188E7CFD01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E5059D-BA38-4A0F-B2E2-13166D801A28}" type="datetimeFigureOut">
              <a:rPr lang="en-US" smtClean="0"/>
              <a:t>10/23/2026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FD055B-4C5D-13BD-C2D2-C9AB74F5B0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96B061-4A29-F530-1607-15D8280473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CAEDCC-B085-44D6-A25F-E4DD2E6710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12171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82A304-5CBB-A24F-38A8-486BB75D6B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945E46-9A4D-3E1A-28DB-52109AC50F7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9865198-9677-DADC-096F-AD0CDDFB368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38F91F-68C3-36ED-164C-5DD95BD47E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E5059D-BA38-4A0F-B2E2-13166D801A28}" type="datetimeFigureOut">
              <a:rPr lang="en-US" smtClean="0"/>
              <a:t>10/23/2026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008E8D1-9A9E-FDAE-9DD0-FF0A54A9C4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2B9F10A-6837-DE2E-C315-D9FF0D0801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CAEDCC-B085-44D6-A25F-E4DD2E6710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99856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B1195D-A846-EA30-BA41-121564F496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82D246-A773-F4ED-B567-CCDF3428BA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BD9F92E-9495-56BB-C227-5095890A090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41A6D2B-C188-F436-FD21-06282B652D9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E3AB6D-047E-7EDD-DBCC-4855C141D2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5237704-FA1E-F9C6-F3F4-62AB7FB663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E5059D-BA38-4A0F-B2E2-13166D801A28}" type="datetimeFigureOut">
              <a:rPr lang="en-US" smtClean="0"/>
              <a:t>10/23/2026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9CAA8B9-15D0-F383-6083-11858021A9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1962761-5138-88F7-2BAB-562CB58979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CAEDCC-B085-44D6-A25F-E4DD2E6710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72911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D62B5-5839-C7EE-C640-93CE5BAF2B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B36D5AD-2B71-1915-3AF7-9E96467D27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E5059D-BA38-4A0F-B2E2-13166D801A28}" type="datetimeFigureOut">
              <a:rPr lang="en-US" smtClean="0"/>
              <a:t>10/23/2026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026F0BA-57A7-64AF-2B2E-172648CA89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B9FE64-CD8D-6DD9-EBC1-7E95EDC227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CAEDCC-B085-44D6-A25F-E4DD2E6710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08308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746994-8E4E-EA1F-EF16-CE11DC0A51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E5059D-BA38-4A0F-B2E2-13166D801A28}" type="datetimeFigureOut">
              <a:rPr lang="en-US" smtClean="0"/>
              <a:t>10/23/2026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C38B5CA-0236-6B14-CC45-C3FEF2487A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10D1483-C9B5-18F6-055E-D8BA462B0D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CAEDCC-B085-44D6-A25F-E4DD2E6710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37177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FBEA2E-E118-DC06-5400-F3411513F5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658453-C794-A09E-D415-0ECDBA2B26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228130-F15B-074A-C584-DAE27FDBFC5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34DA66E-114E-ACFC-E631-8D88FBF23D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E5059D-BA38-4A0F-B2E2-13166D801A28}" type="datetimeFigureOut">
              <a:rPr lang="en-US" smtClean="0"/>
              <a:t>10/23/2026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DF1BF4-E0A2-BF7B-1001-17DB4757E3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786B29-2893-D8EA-360A-01687E9A46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CAEDCC-B085-44D6-A25F-E4DD2E6710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18210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517582-B85C-B378-C426-F7DF5A8525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CB7FEDB-CC22-61E9-4165-549014FDFD42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AA4035C-F9FC-8EFE-D230-D992BE5EF62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F84A5C-8881-3904-C7F3-6EE17B47BF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E5059D-BA38-4A0F-B2E2-13166D801A28}" type="datetimeFigureOut">
              <a:rPr lang="en-US" smtClean="0"/>
              <a:t>10/23/2026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F139DC6-BAC3-B9CD-047A-6DB1FCAA5A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D8D8CE6-BF91-EEED-3CA5-1725599ED4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CAEDCC-B085-44D6-A25F-E4DD2E6710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56222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5106FC-1A7B-97CC-483F-6231FFE0E4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46A5EC9-E428-852D-3009-9E4ED13687A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EC002A-42B7-4D23-C20D-54BB49B28C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E5059D-BA38-4A0F-B2E2-13166D801A28}" type="datetimeFigureOut">
              <a:rPr lang="en-US" smtClean="0"/>
              <a:t>10/23/2026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806A13-BDCF-70C2-F3F4-8FA90FEABC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ACC7B6-3FC8-DF93-4C76-8D7D05B224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CAEDCC-B085-44D6-A25F-E4DD2E6710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51377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CD4A10A-9005-ED01-3C3F-37C40833241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472EE23-938B-CDB4-B8B1-405E7A0A5E0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97C64E-F19E-558C-484B-169D308BBF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E5059D-BA38-4A0F-B2E2-13166D801A28}" type="datetimeFigureOut">
              <a:rPr lang="en-US" smtClean="0"/>
              <a:t>10/23/2026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D2C36B-8589-5471-28ED-1D440FB2B2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47DBF3-2BEC-55A3-CC5A-F2F54D783B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CAEDCC-B085-44D6-A25F-E4DD2E6710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52975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711B764-0773-4468-87FC-6CD35D81D7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CD1A5A5-9A96-D2AF-94EB-E9F5265441A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148F42-B2ED-C750-37AD-01118C268AD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8E5059D-BA38-4A0F-B2E2-13166D801A28}" type="datetimeFigureOut">
              <a:rPr lang="en-US" smtClean="0"/>
              <a:t>10/23/2026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41025A-868C-CDFB-7063-C67E2EFB838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C5A74F-E5A4-E514-D1E5-65BC108C42D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2CAEDCC-B085-44D6-A25F-E4DD2E6710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00587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12">
            <a:extLst>
              <a:ext uri="{FF2B5EF4-FFF2-40B4-BE49-F238E27FC236}">
                <a16:creationId xmlns:a16="http://schemas.microsoft.com/office/drawing/2014/main" id="{C6C82578-E26D-3E00-2311-3A2D90D252D8}"/>
              </a:ext>
            </a:extLst>
          </p:cNvPr>
          <p:cNvSpPr txBox="1"/>
          <p:nvPr/>
        </p:nvSpPr>
        <p:spPr>
          <a:xfrm>
            <a:off x="411480" y="332640"/>
            <a:ext cx="4206240" cy="230832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500" b="0" dirty="0">
                <a:latin typeface="Arial" panose="020B0604020202020204" pitchFamily="34" charset="0"/>
                <a:cs typeface="Arial" panose="020B0604020202020204" pitchFamily="34" charset="0"/>
              </a:rPr>
              <a:t>CUSTOMER SUPPORT TEAM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BEF0A95-F3E5-448B-AB61-AB8E46502490}"/>
              </a:ext>
            </a:extLst>
          </p:cNvPr>
          <p:cNvSpPr txBox="1"/>
          <p:nvPr/>
        </p:nvSpPr>
        <p:spPr>
          <a:xfrm>
            <a:off x="393192" y="845817"/>
            <a:ext cx="7818120" cy="630942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4100" b="1" dirty="0">
                <a:solidFill>
                  <a:srgbClr val="0A39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Weekly Team Update</a:t>
            </a:r>
            <a:endParaRPr lang="en-US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45128E2-297D-7DE5-0EEE-0C235EA5CEE5}"/>
              </a:ext>
            </a:extLst>
          </p:cNvPr>
          <p:cNvSpPr txBox="1"/>
          <p:nvPr/>
        </p:nvSpPr>
        <p:spPr>
          <a:xfrm>
            <a:off x="411480" y="1798689"/>
            <a:ext cx="7589520" cy="553998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800" b="0" dirty="0">
                <a:solidFill>
                  <a:srgbClr val="40424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 are focusing on improving customer response times to
provide a better, faster and more consistent service.</a:t>
            </a:r>
          </a:p>
        </p:txBody>
      </p:sp>
      <p:sp>
        <p:nvSpPr>
          <p:cNvPr id="16" name="Rounded Rectangle 4">
            <a:extLst>
              <a:ext uri="{FF2B5EF4-FFF2-40B4-BE49-F238E27FC236}">
                <a16:creationId xmlns:a16="http://schemas.microsoft.com/office/drawing/2014/main" id="{58C94AA9-DA10-F53D-1285-F4661CCD25EE}"/>
              </a:ext>
            </a:extLst>
          </p:cNvPr>
          <p:cNvSpPr/>
          <p:nvPr/>
        </p:nvSpPr>
        <p:spPr>
          <a:xfrm>
            <a:off x="411480" y="2642616"/>
            <a:ext cx="859536" cy="68580"/>
          </a:xfrm>
          <a:prstGeom prst="roundRect">
            <a:avLst>
              <a:gd name="adj" fmla="val 8000"/>
            </a:avLst>
          </a:prstGeom>
          <a:solidFill>
            <a:srgbClr val="2885E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Rounded Rectangle 5">
            <a:extLst>
              <a:ext uri="{FF2B5EF4-FFF2-40B4-BE49-F238E27FC236}">
                <a16:creationId xmlns:a16="http://schemas.microsoft.com/office/drawing/2014/main" id="{7507C19B-7042-D0EF-2699-BCCC8514D8F3}"/>
              </a:ext>
            </a:extLst>
          </p:cNvPr>
          <p:cNvSpPr/>
          <p:nvPr/>
        </p:nvSpPr>
        <p:spPr>
          <a:xfrm>
            <a:off x="411480" y="3026664"/>
            <a:ext cx="2514600" cy="2834640"/>
          </a:xfrm>
          <a:prstGeom prst="roundRect">
            <a:avLst>
              <a:gd name="adj" fmla="val 8000"/>
            </a:avLst>
          </a:prstGeom>
          <a:solidFill>
            <a:srgbClr val="E8F3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E0FA7A93-58AE-46EF-F581-F9A9E1F61D23}"/>
              </a:ext>
            </a:extLst>
          </p:cNvPr>
          <p:cNvSpPr/>
          <p:nvPr/>
        </p:nvSpPr>
        <p:spPr>
          <a:xfrm>
            <a:off x="630936" y="3182112"/>
            <a:ext cx="786384" cy="786384"/>
          </a:xfrm>
          <a:prstGeom prst="ellipse">
            <a:avLst/>
          </a:prstGeom>
          <a:solidFill>
            <a:srgbClr val="2885E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7597334-71BA-2E7A-80C2-B49A3B9AD622}"/>
              </a:ext>
            </a:extLst>
          </p:cNvPr>
          <p:cNvSpPr/>
          <p:nvPr/>
        </p:nvSpPr>
        <p:spPr>
          <a:xfrm>
            <a:off x="850392" y="3456432"/>
            <a:ext cx="347472" cy="228600"/>
          </a:xfrm>
          <a:prstGeom prst="rect">
            <a:avLst/>
          </a:prstGeom>
          <a:noFill/>
          <a:ln w="25400"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20" name="Connector 8">
            <a:extLst>
              <a:ext uri="{FF2B5EF4-FFF2-40B4-BE49-F238E27FC236}">
                <a16:creationId xmlns:a16="http://schemas.microsoft.com/office/drawing/2014/main" id="{1052DC5B-1102-61D9-1328-6CADE1E04FF0}"/>
              </a:ext>
            </a:extLst>
          </p:cNvPr>
          <p:cNvCxnSpPr/>
          <p:nvPr/>
        </p:nvCxnSpPr>
        <p:spPr>
          <a:xfrm>
            <a:off x="859536" y="3465576"/>
            <a:ext cx="164592" cy="118872"/>
          </a:xfrm>
          <a:prstGeom prst="line">
            <a:avLst/>
          </a:prstGeom>
          <a:ln w="21590">
            <a:solidFill>
              <a:srgbClr val="FFFFF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Connector 9">
            <a:extLst>
              <a:ext uri="{FF2B5EF4-FFF2-40B4-BE49-F238E27FC236}">
                <a16:creationId xmlns:a16="http://schemas.microsoft.com/office/drawing/2014/main" id="{899B96F4-0227-15B0-4F32-E587D3E4B159}"/>
              </a:ext>
            </a:extLst>
          </p:cNvPr>
          <p:cNvCxnSpPr/>
          <p:nvPr/>
        </p:nvCxnSpPr>
        <p:spPr>
          <a:xfrm flipH="1">
            <a:off x="1024128" y="3465576"/>
            <a:ext cx="173736" cy="118872"/>
          </a:xfrm>
          <a:prstGeom prst="line">
            <a:avLst/>
          </a:prstGeom>
          <a:ln w="21590">
            <a:solidFill>
              <a:srgbClr val="FFFFF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TextBox 21">
            <a:extLst>
              <a:ext uri="{FF2B5EF4-FFF2-40B4-BE49-F238E27FC236}">
                <a16:creationId xmlns:a16="http://schemas.microsoft.com/office/drawing/2014/main" id="{5E314E31-FDAE-8C04-1E8E-D34A99D99EE3}"/>
              </a:ext>
            </a:extLst>
          </p:cNvPr>
          <p:cNvSpPr txBox="1"/>
          <p:nvPr/>
        </p:nvSpPr>
        <p:spPr>
          <a:xfrm>
            <a:off x="630936" y="4119704"/>
            <a:ext cx="2167128" cy="246221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600" b="1">
                <a:solidFill>
                  <a:srgbClr val="0C416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Faster Responses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1E3D00A5-68CA-026B-340A-DC5D2108B590}"/>
              </a:ext>
            </a:extLst>
          </p:cNvPr>
          <p:cNvSpPr txBox="1"/>
          <p:nvPr/>
        </p:nvSpPr>
        <p:spPr>
          <a:xfrm>
            <a:off x="630936" y="4779186"/>
            <a:ext cx="2148840" cy="646331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400" b="0" dirty="0">
                <a:solidFill>
                  <a:srgbClr val="40424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Reduce the time it
takes to reply to
customer emails.</a:t>
            </a:r>
          </a:p>
        </p:txBody>
      </p:sp>
      <p:sp>
        <p:nvSpPr>
          <p:cNvPr id="24" name="Rounded Rectangle 12">
            <a:extLst>
              <a:ext uri="{FF2B5EF4-FFF2-40B4-BE49-F238E27FC236}">
                <a16:creationId xmlns:a16="http://schemas.microsoft.com/office/drawing/2014/main" id="{8AAF2083-8566-E90B-3F77-8C6003A0AAB2}"/>
              </a:ext>
            </a:extLst>
          </p:cNvPr>
          <p:cNvSpPr/>
          <p:nvPr/>
        </p:nvSpPr>
        <p:spPr>
          <a:xfrm>
            <a:off x="3127248" y="3026664"/>
            <a:ext cx="2514600" cy="2834640"/>
          </a:xfrm>
          <a:prstGeom prst="roundRect">
            <a:avLst>
              <a:gd name="adj" fmla="val 8000"/>
            </a:avLst>
          </a:prstGeom>
          <a:solidFill>
            <a:srgbClr val="EBF9F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9163F2E6-B0AD-D9A6-22F2-1AC123411003}"/>
              </a:ext>
            </a:extLst>
          </p:cNvPr>
          <p:cNvSpPr/>
          <p:nvPr/>
        </p:nvSpPr>
        <p:spPr>
          <a:xfrm>
            <a:off x="3346704" y="3182112"/>
            <a:ext cx="786384" cy="786384"/>
          </a:xfrm>
          <a:prstGeom prst="ellipse">
            <a:avLst/>
          </a:prstGeom>
          <a:solidFill>
            <a:srgbClr val="00977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8C61D3EC-34A7-A052-CA13-3BF6C0EA2733}"/>
              </a:ext>
            </a:extLst>
          </p:cNvPr>
          <p:cNvSpPr/>
          <p:nvPr/>
        </p:nvSpPr>
        <p:spPr>
          <a:xfrm>
            <a:off x="3566160" y="3392424"/>
            <a:ext cx="118872" cy="118872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1D5FCAE0-DCE3-EA51-5543-5C5C3BDCD5BF}"/>
              </a:ext>
            </a:extLst>
          </p:cNvPr>
          <p:cNvSpPr/>
          <p:nvPr/>
        </p:nvSpPr>
        <p:spPr>
          <a:xfrm>
            <a:off x="3712463" y="3355848"/>
            <a:ext cx="146304" cy="146304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9F56FA9F-98C4-8A1E-6732-3FC13675F08A}"/>
              </a:ext>
            </a:extLst>
          </p:cNvPr>
          <p:cNvSpPr/>
          <p:nvPr/>
        </p:nvSpPr>
        <p:spPr>
          <a:xfrm>
            <a:off x="3886200" y="3392424"/>
            <a:ext cx="118872" cy="118872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" name="Arc 28">
            <a:extLst>
              <a:ext uri="{FF2B5EF4-FFF2-40B4-BE49-F238E27FC236}">
                <a16:creationId xmlns:a16="http://schemas.microsoft.com/office/drawing/2014/main" id="{1D1E4998-1E62-9F2E-F633-4D4831E9291D}"/>
              </a:ext>
            </a:extLst>
          </p:cNvPr>
          <p:cNvSpPr/>
          <p:nvPr/>
        </p:nvSpPr>
        <p:spPr>
          <a:xfrm>
            <a:off x="3529584" y="3547872"/>
            <a:ext cx="173736" cy="118872"/>
          </a:xfrm>
          <a:prstGeom prst="arc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" name="Arc 29">
            <a:extLst>
              <a:ext uri="{FF2B5EF4-FFF2-40B4-BE49-F238E27FC236}">
                <a16:creationId xmlns:a16="http://schemas.microsoft.com/office/drawing/2014/main" id="{BADEF2E7-2315-09B5-836A-A0A7F05FA897}"/>
              </a:ext>
            </a:extLst>
          </p:cNvPr>
          <p:cNvSpPr/>
          <p:nvPr/>
        </p:nvSpPr>
        <p:spPr>
          <a:xfrm>
            <a:off x="3666744" y="3520440"/>
            <a:ext cx="228600" cy="155448"/>
          </a:xfrm>
          <a:prstGeom prst="arc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1" name="Arc 30">
            <a:extLst>
              <a:ext uri="{FF2B5EF4-FFF2-40B4-BE49-F238E27FC236}">
                <a16:creationId xmlns:a16="http://schemas.microsoft.com/office/drawing/2014/main" id="{8AD89471-2B0A-AA03-2AF4-ED2592F5F94E}"/>
              </a:ext>
            </a:extLst>
          </p:cNvPr>
          <p:cNvSpPr/>
          <p:nvPr/>
        </p:nvSpPr>
        <p:spPr>
          <a:xfrm>
            <a:off x="3849624" y="3547872"/>
            <a:ext cx="173736" cy="118872"/>
          </a:xfrm>
          <a:prstGeom prst="arc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46FC4F1D-64EF-4A1F-A631-D6423668BA57}"/>
              </a:ext>
            </a:extLst>
          </p:cNvPr>
          <p:cNvSpPr txBox="1"/>
          <p:nvPr/>
        </p:nvSpPr>
        <p:spPr>
          <a:xfrm>
            <a:off x="3346704" y="4119704"/>
            <a:ext cx="2167128" cy="246221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600" b="1">
                <a:solidFill>
                  <a:srgbClr val="0C416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Clearer Ownership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8787853D-8B2F-A5AB-AC2F-594761E173D0}"/>
              </a:ext>
            </a:extLst>
          </p:cNvPr>
          <p:cNvSpPr txBox="1"/>
          <p:nvPr/>
        </p:nvSpPr>
        <p:spPr>
          <a:xfrm>
            <a:off x="3346704" y="4671465"/>
            <a:ext cx="2148840" cy="861774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400" b="0" dirty="0">
                <a:solidFill>
                  <a:srgbClr val="40424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Make sure all team
members know who
should handle each
type of request.</a:t>
            </a:r>
          </a:p>
        </p:txBody>
      </p:sp>
      <p:sp>
        <p:nvSpPr>
          <p:cNvPr id="34" name="Rounded Rectangle 22">
            <a:extLst>
              <a:ext uri="{FF2B5EF4-FFF2-40B4-BE49-F238E27FC236}">
                <a16:creationId xmlns:a16="http://schemas.microsoft.com/office/drawing/2014/main" id="{D7D22621-4FA8-4695-FE70-451F42F24CF2}"/>
              </a:ext>
            </a:extLst>
          </p:cNvPr>
          <p:cNvSpPr/>
          <p:nvPr/>
        </p:nvSpPr>
        <p:spPr>
          <a:xfrm>
            <a:off x="5843016" y="3026664"/>
            <a:ext cx="2514600" cy="2834640"/>
          </a:xfrm>
          <a:prstGeom prst="roundRect">
            <a:avLst>
              <a:gd name="adj" fmla="val 8000"/>
            </a:avLst>
          </a:prstGeom>
          <a:solidFill>
            <a:srgbClr val="FFF7E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5" name="Oval 34">
            <a:extLst>
              <a:ext uri="{FF2B5EF4-FFF2-40B4-BE49-F238E27FC236}">
                <a16:creationId xmlns:a16="http://schemas.microsoft.com/office/drawing/2014/main" id="{E2341AB3-71AA-1CEB-1FF5-10FC9FCCF51D}"/>
              </a:ext>
            </a:extLst>
          </p:cNvPr>
          <p:cNvSpPr/>
          <p:nvPr/>
        </p:nvSpPr>
        <p:spPr>
          <a:xfrm>
            <a:off x="6062472" y="3182112"/>
            <a:ext cx="786384" cy="786384"/>
          </a:xfrm>
          <a:prstGeom prst="ellipse">
            <a:avLst/>
          </a:prstGeom>
          <a:solidFill>
            <a:srgbClr val="FFA92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A8043EC8-0B75-4501-DDC8-E5D9FE5802A6}"/>
              </a:ext>
            </a:extLst>
          </p:cNvPr>
          <p:cNvSpPr/>
          <p:nvPr/>
        </p:nvSpPr>
        <p:spPr>
          <a:xfrm>
            <a:off x="6291072" y="3502151"/>
            <a:ext cx="82296" cy="164592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26BE1C40-197E-2159-D30C-C308E857FBC0}"/>
              </a:ext>
            </a:extLst>
          </p:cNvPr>
          <p:cNvSpPr/>
          <p:nvPr/>
        </p:nvSpPr>
        <p:spPr>
          <a:xfrm>
            <a:off x="6419088" y="3392424"/>
            <a:ext cx="82296" cy="27432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8CDCE5B4-AF2F-78DD-4B60-7B432531EEAF}"/>
              </a:ext>
            </a:extLst>
          </p:cNvPr>
          <p:cNvSpPr/>
          <p:nvPr/>
        </p:nvSpPr>
        <p:spPr>
          <a:xfrm>
            <a:off x="6547104" y="3273551"/>
            <a:ext cx="82296" cy="393192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39" name="Connector 27">
            <a:extLst>
              <a:ext uri="{FF2B5EF4-FFF2-40B4-BE49-F238E27FC236}">
                <a16:creationId xmlns:a16="http://schemas.microsoft.com/office/drawing/2014/main" id="{72D2061D-C081-BEDD-6399-4161F241F6BC}"/>
              </a:ext>
            </a:extLst>
          </p:cNvPr>
          <p:cNvCxnSpPr/>
          <p:nvPr/>
        </p:nvCxnSpPr>
        <p:spPr>
          <a:xfrm flipV="1">
            <a:off x="6272783" y="3392424"/>
            <a:ext cx="374905" cy="173736"/>
          </a:xfrm>
          <a:prstGeom prst="line">
            <a:avLst/>
          </a:prstGeom>
          <a:ln w="19050">
            <a:solidFill>
              <a:srgbClr val="FFFFF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0" name="TextBox 39">
            <a:extLst>
              <a:ext uri="{FF2B5EF4-FFF2-40B4-BE49-F238E27FC236}">
                <a16:creationId xmlns:a16="http://schemas.microsoft.com/office/drawing/2014/main" id="{8BBE5A36-4728-9043-22E2-FCA2257DCFE8}"/>
              </a:ext>
            </a:extLst>
          </p:cNvPr>
          <p:cNvSpPr txBox="1"/>
          <p:nvPr/>
        </p:nvSpPr>
        <p:spPr>
          <a:xfrm>
            <a:off x="6062472" y="4088034"/>
            <a:ext cx="2167128" cy="492443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600" b="1" dirty="0">
                <a:solidFill>
                  <a:srgbClr val="0C416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Improve Customer
Satisfaction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2054AFE6-6912-0CE8-F57E-A11D20E10D83}"/>
              </a:ext>
            </a:extLst>
          </p:cNvPr>
          <p:cNvSpPr txBox="1"/>
          <p:nvPr/>
        </p:nvSpPr>
        <p:spPr>
          <a:xfrm>
            <a:off x="6062472" y="4870626"/>
            <a:ext cx="2148840" cy="646331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400" b="0" dirty="0">
                <a:solidFill>
                  <a:srgbClr val="40424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Provide clear and
accurate information
to reduce complaints.</a:t>
            </a:r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D8B1C6DE-63DD-EA35-7EA2-F33068493B02}"/>
              </a:ext>
            </a:extLst>
          </p:cNvPr>
          <p:cNvSpPr/>
          <p:nvPr/>
        </p:nvSpPr>
        <p:spPr>
          <a:xfrm>
            <a:off x="8339327" y="0"/>
            <a:ext cx="3849624" cy="6217920"/>
          </a:xfrm>
          <a:prstGeom prst="rect">
            <a:avLst/>
          </a:prstGeom>
          <a:solidFill>
            <a:srgbClr val="2885E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3" name="Picture 42" descr="Customer support staff wearing headsets and working at computers in an office" title="Customer support team">
            <a:extLst>
              <a:ext uri="{FF2B5EF4-FFF2-40B4-BE49-F238E27FC236}">
                <a16:creationId xmlns:a16="http://schemas.microsoft.com/office/drawing/2014/main" id="{70B2C6E5-4863-F4C0-9B7D-05A2AFD688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48472" y="0"/>
            <a:ext cx="3840480" cy="6217920"/>
          </a:xfrm>
          <a:prstGeom prst="rect">
            <a:avLst/>
          </a:prstGeom>
        </p:spPr>
      </p:pic>
      <p:sp>
        <p:nvSpPr>
          <p:cNvPr id="46" name="Rectangle 45">
            <a:extLst>
              <a:ext uri="{FF2B5EF4-FFF2-40B4-BE49-F238E27FC236}">
                <a16:creationId xmlns:a16="http://schemas.microsoft.com/office/drawing/2014/main" id="{6E116711-B08A-F17D-1B9D-EA1A4C87F81B}"/>
              </a:ext>
            </a:extLst>
          </p:cNvPr>
          <p:cNvSpPr/>
          <p:nvPr/>
        </p:nvSpPr>
        <p:spPr>
          <a:xfrm>
            <a:off x="10497312" y="6455664"/>
            <a:ext cx="10972" cy="201168"/>
          </a:xfrm>
          <a:prstGeom prst="rect">
            <a:avLst/>
          </a:prstGeom>
          <a:solidFill>
            <a:srgbClr val="BECFD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EA0CF81A-55A0-7E86-7711-32E46F00A843}"/>
              </a:ext>
            </a:extLst>
          </p:cNvPr>
          <p:cNvSpPr/>
          <p:nvPr/>
        </p:nvSpPr>
        <p:spPr>
          <a:xfrm>
            <a:off x="-2744" y="6357628"/>
            <a:ext cx="12191695" cy="530352"/>
          </a:xfrm>
          <a:prstGeom prst="rect">
            <a:avLst/>
          </a:prstGeom>
          <a:solidFill>
            <a:srgbClr val="0A396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EE3DF6F5-4839-1679-44B1-0CE67C63BAC5}"/>
              </a:ext>
            </a:extLst>
          </p:cNvPr>
          <p:cNvSpPr txBox="1"/>
          <p:nvPr/>
        </p:nvSpPr>
        <p:spPr>
          <a:xfrm>
            <a:off x="411480" y="6463915"/>
            <a:ext cx="3931920" cy="184666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200" b="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WEEKLY TEAM UPDATE</a:t>
            </a:r>
          </a:p>
        </p:txBody>
      </p:sp>
    </p:spTree>
    <p:extLst>
      <p:ext uri="{BB962C8B-B14F-4D97-AF65-F5344CB8AC3E}">
        <p14:creationId xmlns:p14="http://schemas.microsoft.com/office/powerpoint/2010/main" val="128532289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78</Words>
  <Application>Microsoft Office PowerPoint</Application>
  <PresentationFormat>Widescreen</PresentationFormat>
  <Paragraphs>10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cp:revision>3</cp:revision>
  <dcterms:created xsi:type="dcterms:W3CDTF">2026-10-23T07:31:18Z</dcterms:created>
  <dcterms:modified xsi:type="dcterms:W3CDTF">2026-10-23T18:43:52Z</dcterms:modified>
</cp:coreProperties>
</file>