
<file path=[Content_Types].xml><?xml version="1.0" encoding="utf-8"?>
<Types xmlns="http://schemas.openxmlformats.org/package/2006/content-types">
  <Default Extension="xml" ContentType="application/vnd.openxmlformats-package.core-properties+xml"/>
  <Default Extension="jpeg" ContentType="image/jpeg"/>
  <Default Extension="png" ContentType="image/png"/>
  <Default Extension="rels" ContentType="application/vnd.openxmlformats-package.relationships+xml"/>
  <Override PartName="/docProps/app.xml" ContentType="application/vnd.openxmlformats-officedocument.extended-properties+xml"/>
  <Override PartName="/ppt/presentation.xml" ContentType="application/vnd.openxmlformats-officedocument.presentationml.presentation.main+xml"/>
  <Override PartName="/ppt/theme/theme1.xml" ContentType="application/vnd.openxmlformats-officedocument.theme+xml"/>
  <Override PartName="/ppt/slideMasters/slideMaster1.xml" ContentType="application/vnd.openxmlformats-officedocument.presentationml.slideMaster+xml"/>
  <Override PartName="/ppt/slideMasters/theme/theme2.xml" ContentType="application/vnd.openxmlformats-officedocument.theme+xml"/>
  <Override PartName="/ppt/slideLayouts/slideLayout1.xml" ContentType="application/vnd.openxmlformats-officedocument.presentationml.slideLayout+xml"/>
  <Override PartName="/ppt/notesMasters/notesMaster1.xml" ContentType="application/vnd.openxmlformats-officedocument.presentationml.notesMaster+xml"/>
  <Override PartName="/ppt/notesMasters/theme/theme3.xml" ContentType="application/vnd.openxmlformats-officedocument.theme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Override PartName="/ppt/slides/slide2.xml" ContentType="application/vnd.openxmlformats-officedocument.presentationml.slide+xml"/>
  <Override PartName="/ppt/notesSlides/notesSlide2.xml" ContentType="application/vnd.openxmlformats-officedocument.presentationml.notesSlide+xml"/>
  <Override PartName="/ppt/slides/slide3.xml" ContentType="application/vnd.openxmlformats-officedocument.presentationml.slide+xml"/>
  <Override PartName="/ppt/notesSlides/notesSlide3.xml" ContentType="application/vnd.openxmlformats-officedocument.presentationml.notesSlide+xml"/>
  <Override PartName="/ppt/slides/slide4.xml" ContentType="application/vnd.openxmlformats-officedocument.presentationml.slide+xml"/>
  <Override PartName="/ppt/notesSlides/notesSlide4.xml" ContentType="application/vnd.openxmlformats-officedocument.presentationml.notesSlide+xml"/>
  <Override PartName="/ppt/slides/slide5.xml" ContentType="application/vnd.openxmlformats-officedocument.presentationml.slide+xml"/>
  <Override PartName="/ppt/notesSlides/notesSlide5.xml" ContentType="application/vnd.openxmlformats-officedocument.presentationml.notesSlide+xml"/>
  <Override PartName="/ppt/slides/slide6.xml" ContentType="application/vnd.openxmlformats-officedocument.presentationml.slide+xml"/>
  <Override PartName="/ppt/notesSlides/notesSlide6.xml" ContentType="application/vnd.openxmlformats-officedocument.presentationml.notesSlide+xml"/>
  <Override PartName="/ppt/slides/slide7.xml" ContentType="application/vnd.openxmlformats-officedocument.presentationml.slide+xml"/>
  <Override PartName="/ppt/notesSlides/notesSlide7.xml" ContentType="application/vnd.openxmlformats-officedocument.presentationml.notesSlide+xml"/>
  <Override PartName="/ppt/slides/slide8.xml" ContentType="application/vnd.openxmlformats-officedocument.presentationml.slide+xml"/>
  <Override PartName="/ppt/notesSlides/notesSlide8.xml" ContentType="application/vnd.openxmlformats-officedocument.presentationml.notesSlide+xml"/>
  <Override PartName="/ppt/slides/slide9.xml" ContentType="application/vnd.openxmlformats-officedocument.presentationml.slide+xml"/>
  <Override PartName="/ppt/notesSlides/notesSlide9.xml" ContentType="application/vnd.openxmlformats-officedocument.presentationml.notesSlide+xml"/>
  <Override PartName="/ppt/slides/slide10.xml" ContentType="application/vnd.openxmlformats-officedocument.presentationml.slide+xml"/>
  <Override PartName="/ppt/notesSlides/notesSlide10.xml" ContentType="application/vnd.openxmlformats-officedocument.presentationml.notesSlide+xml"/>
  <Override PartName="/ppt/slides/slide11.xml" ContentType="application/vnd.openxmlformats-officedocument.presentationml.slide+xml"/>
  <Override PartName="/ppt/notesSlides/notesSlide11.xml" ContentType="application/vnd.openxmlformats-officedocument.presentationml.notesSlide+xml"/>
</Types>
</file>

<file path=_rels/.rels>&#65279;<?xml version="1.0" encoding="utf-8"?><Relationships xmlns="http://schemas.openxmlformats.org/package/2006/relationships"><Relationship Type="http://schemas.openxmlformats.org/package/2006/relationships/metadata/core-properties" Target="/docProps/core.xml" Id="R29fc6246e5194439" /><Relationship Type="http://schemas.openxmlformats.org/officeDocument/2006/relationships/extended-properties" Target="/docProps/app.xml" Id="R7bd4cd8685234420" /><Relationship Type="http://schemas.openxmlformats.org/officeDocument/2006/relationships/officeDocument" Target="/ppt/presentation.xml" Id="R9dbc4ab50fbd475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e471f2eb89d4957"/>
  </p:sldMasterIdLst>
  <p:notesMasterIdLst>
    <p:notesMasterId xmlns:r="http://schemas.openxmlformats.org/officeDocument/2006/relationships" r:id="Rba6ae415213343c8"/>
  </p:notesMasterIdLst>
  <p:sldIdLst>
    <p:sldId xmlns:r="http://schemas.openxmlformats.org/officeDocument/2006/relationships" id="256" r:id="R0081cc3bbc9c42d6"/>
    <p:sldId xmlns:r="http://schemas.openxmlformats.org/officeDocument/2006/relationships" id="257" r:id="R730f459ac01540e1"/>
    <p:sldId xmlns:r="http://schemas.openxmlformats.org/officeDocument/2006/relationships" id="258" r:id="R93d94a4fcece4582"/>
    <p:sldId xmlns:r="http://schemas.openxmlformats.org/officeDocument/2006/relationships" id="259" r:id="Rf9ab44170aca4462"/>
    <p:sldId xmlns:r="http://schemas.openxmlformats.org/officeDocument/2006/relationships" id="260" r:id="R5ce154bfd2944911"/>
    <p:sldId xmlns:r="http://schemas.openxmlformats.org/officeDocument/2006/relationships" id="261" r:id="Reb6a26506d234d83"/>
    <p:sldId xmlns:r="http://schemas.openxmlformats.org/officeDocument/2006/relationships" id="262" r:id="R231706d5bd1741ae"/>
    <p:sldId xmlns:r="http://schemas.openxmlformats.org/officeDocument/2006/relationships" id="263" r:id="Rff2b0212eacd4753"/>
    <p:sldId xmlns:r="http://schemas.openxmlformats.org/officeDocument/2006/relationships" id="264" r:id="R223f6c390a47405f"/>
    <p:sldId xmlns:r="http://schemas.openxmlformats.org/officeDocument/2006/relationships" id="265" r:id="Rff3b1e9576224cd1"/>
    <p:sldId xmlns:r="http://schemas.openxmlformats.org/officeDocument/2006/relationships" id="266" r:id="R518ad04fc47546e2"/>
  </p:sldIdLst>
  <p:sldSz cx="12192000" cy="6858000"/>
  <p:notesSz cx="6858000" cy="9144000"/>
</p:presentation>
</file>

<file path=ppt/presProps.xml><?xml version="1.0" encoding="utf-8"?>
<p:presentationPr xmlns:p="http://schemas.openxmlformats.org/presentationml/2006/main">
  <p:extLst>
    <p:ext xmlns:p14="http://schemas.microsoft.com/office/powerpoint/2010/main" uri="{E76CE94A-603C-4142-B9EB-6D1370010A27}">
      <p14:discardImageEditData val="0"/>
    </p:ext>
    <p:ext xmlns:p14="http://schemas.microsoft.com/office/powerpoint/2010/main" uri="{D31A062A-798A-4329-ABDD-BBA856620510}">
      <p14:defaultImageDpi val="32767"/>
    </p:ext>
    <p:ext xmlns:p15="http://schemas.microsoft.com/office/powerpoint/2012/main" uri="{FD5EFAAD-0ECE-453E-9831-46B23BE46B34}">
      <p15:chartTrackingRefBased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_rels/presentation.xml.rels>&#65279;<?xml version="1.0" encoding="utf-8"?><Relationships xmlns="http://schemas.openxmlformats.org/package/2006/relationships"><Relationship Type="http://schemas.openxmlformats.org/officeDocument/2006/relationships/theme" Target="/ppt/theme/theme1.xml" Id="R4db99fd2b26f4024" /><Relationship Type="http://schemas.openxmlformats.org/officeDocument/2006/relationships/slideMaster" Target="/ppt/slideMasters/slideMaster1.xml" Id="R0e471f2eb89d4957" /><Relationship Type="http://schemas.openxmlformats.org/officeDocument/2006/relationships/notesMaster" Target="/ppt/notesMasters/notesMaster1.xml" Id="Rba6ae415213343c8" /><Relationship Type="http://schemas.openxmlformats.org/officeDocument/2006/relationships/presProps" Target="/ppt/presProps.xml" Id="R75e5cf3d8ca24c6e" /><Relationship Type="http://schemas.openxmlformats.org/officeDocument/2006/relationships/tableStyles" Target="/ppt/tableStyles.xml" Id="Rb8e2a1a303134dc1" /><Relationship Type="http://schemas.openxmlformats.org/officeDocument/2006/relationships/slide" Target="/ppt/slides/slide1.xml" Id="R0081cc3bbc9c42d6" /><Relationship Type="http://schemas.openxmlformats.org/officeDocument/2006/relationships/slide" Target="/ppt/slides/slide2.xml" Id="R730f459ac01540e1" /><Relationship Type="http://schemas.openxmlformats.org/officeDocument/2006/relationships/slide" Target="/ppt/slides/slide3.xml" Id="R93d94a4fcece4582" /><Relationship Type="http://schemas.openxmlformats.org/officeDocument/2006/relationships/slide" Target="/ppt/slides/slide4.xml" Id="Rf9ab44170aca4462" /><Relationship Type="http://schemas.openxmlformats.org/officeDocument/2006/relationships/slide" Target="/ppt/slides/slide5.xml" Id="R5ce154bfd2944911" /><Relationship Type="http://schemas.openxmlformats.org/officeDocument/2006/relationships/slide" Target="/ppt/slides/slide6.xml" Id="Reb6a26506d234d83" /><Relationship Type="http://schemas.openxmlformats.org/officeDocument/2006/relationships/slide" Target="/ppt/slides/slide7.xml" Id="R231706d5bd1741ae" /><Relationship Type="http://schemas.openxmlformats.org/officeDocument/2006/relationships/slide" Target="/ppt/slides/slide8.xml" Id="Rff2b0212eacd4753" /><Relationship Type="http://schemas.openxmlformats.org/officeDocument/2006/relationships/slide" Target="/ppt/slides/slide9.xml" Id="R223f6c390a47405f" /><Relationship Type="http://schemas.openxmlformats.org/officeDocument/2006/relationships/slide" Target="/ppt/slides/slide10.xml" Id="Rff3b1e9576224cd1" /><Relationship Type="http://schemas.openxmlformats.org/officeDocument/2006/relationships/slide" Target="/ppt/slides/slide11.xml" Id="R518ad04fc47546e2" /></Relationships>
</file>

<file path=ppt/notesMasters/_rels/notesMaster1.xml.rels>&#65279;<?xml version="1.0" encoding="utf-8"?><Relationships xmlns="http://schemas.openxmlformats.org/package/2006/relationships"><Relationship Type="http://schemas.openxmlformats.org/officeDocument/2006/relationships/theme" Target="/ppt/notesMasters/theme/theme3.xml" Id="Rda473635c36047b6" /></Relationships>
</file>

<file path=ppt/notesMasters/notesMaster1.xml><?xml version="1.0" encoding="utf-8"?>
<p:notesMaster xmlns:p="http://schemas.openxmlformats.org/presentationml/2006/main">
  <p:cSld>
    <p:bg>
      <p:bgRef idx="1001">
        <a:schemeClr xmlns:a="http://schemas.openxmlformats.org/drawingml/2006/main" val="bg1"/>
      </p:bgRef>
    </p:bg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2" name="Header Placeholder"/>
          <p:cNvSpPr/>
          <p:nvPr>
            <p:ph type="hdr" sz="quarter"/>
          </p:nvPr>
        </p:nvSpPr>
        <p:spPr>
          <a:prstGeom xmlns:a="http://schemas.openxmlformats.org/drawingml/2006/main" prst="rect">
            <a:avLst/>
          </a:prstGeom>
        </p:spPr>
        <p:txBody>
          <a:bodyPr xmlns:a="http://schemas.openxmlformats.org/drawingml/2006/main"/>
          <a:lstStyle xmlns:a="http://schemas.openxmlformats.org/drawingml/2006/main"/>
          <a:p xmlns:a="http://schemas.openxmlformats.org/drawingml/2006/main"/>
        </p:txBody>
      </p:sp>
      <p:sp>
        <p:nvSpPr>
          <p:cNvPr id="3" name="Date Placeholder"/>
          <p:cNvSpPr/>
          <p:nvPr>
            <p:ph type="dt" sz="quarter" idx="1"/>
          </p:nvPr>
        </p:nvSpPr>
        <p:spPr>
          <a:prstGeom xmlns:a="http://schemas.openxmlformats.org/drawingml/2006/main" prst="rect">
            <a:avLst/>
          </a:prstGeom>
        </p:spPr>
        <p:txBody>
          <a:bodyPr xmlns:a="http://schemas.openxmlformats.org/drawingml/2006/main"/>
          <a:lstStyle xmlns:a="http://schemas.openxmlformats.org/drawingml/2006/main"/>
          <a:p xmlns:a="http://schemas.openxmlformats.org/drawingml/2006/main"/>
        </p:txBody>
      </p:sp>
      <p:sp>
        <p:nvSpPr>
          <p:cNvPr id="4" name="Slide Image Placeholder"/>
          <p:cNvSpPr/>
          <p:nvPr>
            <p:ph type="sldImg" idx="2"/>
          </p:nvPr>
        </p:nvSpPr>
        <p:spPr>
          <a:prstGeom xmlns:a="http://schemas.openxmlformats.org/drawingml/2006/main" prst="rect">
            <a:avLst/>
          </a:prstGeom>
        </p:spPr>
        <p:txBody>
          <a:bodyPr xmlns:a="http://schemas.openxmlformats.org/drawingml/2006/main"/>
          <a:lstStyle xmlns:a="http://schemas.openxmlformats.org/drawingml/2006/main"/>
          <a:p xmlns:a="http://schemas.openxmlformats.org/drawingml/2006/main"/>
        </p:txBody>
      </p:sp>
      <p:sp>
        <p:nvSpPr>
          <p:cNvPr id="5" name="Notes Placeholder"/>
          <p:cNvSpPr/>
          <p:nvPr>
            <p:ph type="body" sz="quarter" idx="3"/>
          </p:nvPr>
        </p:nvSpPr>
        <p:spPr>
          <a:prstGeom xmlns:a="http://schemas.openxmlformats.org/drawingml/2006/main" prst="rect">
            <a:avLst/>
          </a:prstGeom>
        </p:spPr>
        <p:txBody>
          <a:bodyPr xmlns:a="http://schemas.openxmlformats.org/drawingml/2006/main"/>
          <a:lstStyle xmlns:a="http://schemas.openxmlformats.org/drawingml/2006/main"/>
          <a:p xmlns:a="http://schemas.openxmlformats.org/drawingml/2006/main"/>
        </p:txBody>
      </p:sp>
      <p:sp>
        <p:nvSpPr>
          <p:cNvPr id="6" name="Footer Placeholder"/>
          <p:cNvSpPr/>
          <p:nvPr>
            <p:ph type="ftr" sz="quarter" idx="4"/>
          </p:nvPr>
        </p:nvSpPr>
        <p:spPr>
          <a:prstGeom xmlns:a="http://schemas.openxmlformats.org/drawingml/2006/main" prst="rect">
            <a:avLst/>
          </a:prstGeom>
        </p:spPr>
        <p:txBody>
          <a:bodyPr xmlns:a="http://schemas.openxmlformats.org/drawingml/2006/main"/>
          <a:lstStyle xmlns:a="http://schemas.openxmlformats.org/drawingml/2006/main"/>
          <a:p xmlns:a="http://schemas.openxmlformats.org/drawingml/2006/main"/>
        </p:txBody>
      </p:sp>
      <p:sp>
        <p:nvSpPr>
          <p:cNvPr id="7" name="Slide Number Placeholder"/>
          <p:cNvSpPr/>
          <p:nvPr>
            <p:ph type="sldNum" sz="quarter" idx="5"/>
          </p:nvPr>
        </p:nvSpPr>
        <p:spPr>
          <a:prstGeom xmlns:a="http://schemas.openxmlformats.org/drawingml/2006/main" prst="rect">
            <a:avLst/>
          </a:prstGeom>
        </p:spPr>
        <p:txBody>
          <a:bodyPr xmlns:a="http://schemas.openxmlformats.org/drawingml/2006/main"/>
          <a:lstStyle xmlns:a="http://schemas.openxmlformats.org/drawingml/2006/main"/>
          <a:p xmlns:a="http://schemas.openxmlformats.org/drawingml/2006/main"/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xmlns:a="http://schemas.openxmlformats.org/drawingml/2006/main" marL="0" algn="l" defTabSz="914400" rtl="0" eaLnBrk="1" latinLnBrk="0" hangingPunct="1">
      <a:defRPr sz="1200" kern="1200"/>
    </a:lvl1pPr>
  </p:notesStyle>
</p:notesMaster>
</file>

<file path=ppt/notesMasters/theme/theme3.xml><?xml version="1.0" encoding="utf-8"?>
<a:theme xmlns:a="http://schemas.openxmlformats.org/drawingml/2006/main" name="ChatGPT">
  <a:themeElements>
    <a:clrScheme name="ChatGPT">
      <a:dk1>
        <a:srgbClr val="000000"/>
      </a:dk1>
      <a:lt1>
        <a:srgbClr val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Calibri Light"/>
        <a:ea typeface="Calibri Light"/>
        <a:cs typeface="Calibri Light"/>
      </a:majorFont>
      <a:minorFont>
        <a:latin typeface="Calibri"/>
        <a:ea typeface="Calibri"/>
        <a:cs typeface="Calibri"/>
      </a:minorFont>
    </a:fontScheme>
    <a:fmtScheme name="ChatGPT">
      <a:fillStyleLst>
        <a:solidFill>
          <a:schemeClr val="phClr"/>
        </a:solidFill>
        <a:gradFill>
          <a:gsLst>
            <a:gs pos="0">
              <a:schemeClr val="phClr">
                <a:tint val="67000"/>
                <a:lumMod val="110000"/>
                <a:satMod val="105000"/>
              </a:schemeClr>
            </a:gs>
            <a:gs pos="50000">
              <a:schemeClr val="phClr">
                <a:tint val="73000"/>
                <a:lumMod val="105000"/>
                <a:satMod val="103000"/>
              </a:schemeClr>
            </a:gs>
            <a:gs pos="100000">
              <a:schemeClr val="phClr">
                <a:tint val="81000"/>
                <a:lumMod val="105000"/>
                <a:satMod val="109000"/>
              </a:schemeClr>
            </a:gs>
          </a:gsLst>
          <a:lin ang="5400000" scaled="0"/>
        </a:gradFill>
        <a:gradFill>
          <a:gsLst>
            <a:gs pos="0">
              <a:schemeClr val="phClr">
                <a:tint val="94000"/>
                <a:lumMod val="102000"/>
                <a:satMod val="103000"/>
              </a:schemeClr>
            </a:gs>
            <a:gs pos="50000">
              <a:schemeClr val="phClr">
                <a:shade val="100000"/>
                <a:lumMod val="100000"/>
                <a:satMod val="110000"/>
              </a:schemeClr>
            </a:gs>
            <a:gs pos="100000">
              <a:schemeClr val="phClr">
                <a:shade val="78000"/>
                <a:lumMod val="99000"/>
                <a:satMod val="120000"/>
              </a:schemeClr>
            </a:gs>
          </a:gsLst>
          <a:lin ang="5400000" scaled="0"/>
        </a:gradFill>
      </a:fillStyleLst>
      <a:lnStyleLst>
        <a:ln w="12700">
          <a:solidFill>
            <a:schemeClr val="phClr"/>
          </a:solidFill>
          <a:prstDash val="solid"/>
        </a:ln>
        <a:ln w="19050">
          <a:solidFill>
            <a:schemeClr val="phClr"/>
          </a:solidFill>
          <a:prstDash val="solid"/>
        </a:ln>
        <a:ln w="25400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>
              <a:srgbClr val="000000">
                <a:alpha val="16000"/>
              </a:srgbClr>
            </a:outerShdw>
          </a:effectLst>
        </a:effectStyle>
        <a:effectStyle>
          <a:effectLst>
            <a:outerShdw blurRad="19050" dist="9525" dir="5400000">
              <a:srgbClr val="000000">
                <a:alpha val="6000"/>
              </a:srgbClr>
            </a:outerShdw>
          </a:effectLst>
        </a:effectStyle>
        <a:effectStyle>
          <a:effectLst>
            <a:outerShdw blurRad="28575" dist="9525" dir="5400000">
              <a:srgbClr val="000000">
                <a:alpha val="8000"/>
              </a:srgbClr>
            </a:outerShdw>
          </a:effectLst>
        </a:effectStyle>
        <a:effectStyle>
          <a:effectLst>
            <a:outerShdw blurRad="57150" dist="19050" dir="5400000">
              <a:srgbClr val="000000">
                <a:alpha val="10000"/>
              </a:srgbClr>
            </a:outerShdw>
          </a:effectLst>
        </a:effectStyle>
        <a:effectStyle>
          <a:effectLst>
            <a:outerShdw blurRad="114300" dist="38100" dir="5400000">
              <a:srgbClr val="000000">
                <a:alpha val="12000"/>
              </a:srgbClr>
            </a:outerShdw>
          </a:effectLst>
        </a:effectStyle>
        <a:effectStyle>
          <a:effectLst>
            <a:outerShdw blurRad="171450" dist="57150" dir="5400000">
              <a:srgbClr val="000000">
                <a:alpha val="16000"/>
              </a:srgbClr>
            </a:outerShdw>
          </a:effectLst>
        </a:effectStyle>
        <a:effectStyle>
          <a:effectLst>
            <a:outerShdw blurRad="266700" dist="95250" dir="5400000">
              <a:srgbClr val="000000">
                <a:alpha val="24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  <a:satMod val="150000"/>
              </a:schemeClr>
            </a:gs>
            <a:gs pos="50000">
              <a:schemeClr val="phClr">
                <a:tint val="98000"/>
                <a:shade val="90000"/>
                <a:lumMod val="103000"/>
                <a:satMod val="130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notesSlides/_rels/notesSlide1.xml.rels>&#65279;<?xml version="1.0" encoding="utf-8"?><Relationships xmlns="http://schemas.openxmlformats.org/package/2006/relationships"><Relationship Type="http://schemas.openxmlformats.org/officeDocument/2006/relationships/slide" Target="/ppt/slides/slide1.xml" Id="Rcc651ba99ec6429f" /><Relationship Type="http://schemas.openxmlformats.org/officeDocument/2006/relationships/notesMaster" Target="/ppt/notesMasters/notesMaster1.xml" Id="R9994d1ac172a4f10" /></Relationships>
</file>

<file path=ppt/notesSlides/_rels/notesSlide2.xml.rels>&#65279;<?xml version="1.0" encoding="utf-8"?><Relationships xmlns="http://schemas.openxmlformats.org/package/2006/relationships"><Relationship Type="http://schemas.openxmlformats.org/officeDocument/2006/relationships/slide" Target="/ppt/slides/slide2.xml" Id="Ra90c77fb31774b0c" /><Relationship Type="http://schemas.openxmlformats.org/officeDocument/2006/relationships/notesMaster" Target="/ppt/notesMasters/notesMaster1.xml" Id="R0de3eb15d0464760" /></Relationships>
</file>

<file path=ppt/notesSlides/_rels/notesSlide3.xml.rels>&#65279;<?xml version="1.0" encoding="utf-8"?><Relationships xmlns="http://schemas.openxmlformats.org/package/2006/relationships"><Relationship Type="http://schemas.openxmlformats.org/officeDocument/2006/relationships/slide" Target="/ppt/slides/slide3.xml" Id="R0aa9803789064a7f" /><Relationship Type="http://schemas.openxmlformats.org/officeDocument/2006/relationships/notesMaster" Target="/ppt/notesMasters/notesMaster1.xml" Id="Rd5808056284e43a2" /></Relationships>
</file>

<file path=ppt/notesSlides/_rels/notesSlide4.xml.rels>&#65279;<?xml version="1.0" encoding="utf-8"?><Relationships xmlns="http://schemas.openxmlformats.org/package/2006/relationships"><Relationship Type="http://schemas.openxmlformats.org/officeDocument/2006/relationships/slide" Target="/ppt/slides/slide4.xml" Id="Rff87c063dfcb46f8" /><Relationship Type="http://schemas.openxmlformats.org/officeDocument/2006/relationships/notesMaster" Target="/ppt/notesMasters/notesMaster1.xml" Id="R74072a03c6b548ca" /></Relationships>
</file>

<file path=ppt/notesSlides/_rels/notesSlide5.xml.rels>&#65279;<?xml version="1.0" encoding="utf-8"?><Relationships xmlns="http://schemas.openxmlformats.org/package/2006/relationships"><Relationship Type="http://schemas.openxmlformats.org/officeDocument/2006/relationships/slide" Target="/ppt/slides/slide5.xml" Id="R9652ba9ba1c243de" /><Relationship Type="http://schemas.openxmlformats.org/officeDocument/2006/relationships/notesMaster" Target="/ppt/notesMasters/notesMaster1.xml" Id="Ra6d800b6175141a2" /></Relationships>
</file>

<file path=ppt/notesSlides/_rels/notesSlide6.xml.rels>&#65279;<?xml version="1.0" encoding="utf-8"?><Relationships xmlns="http://schemas.openxmlformats.org/package/2006/relationships"><Relationship Type="http://schemas.openxmlformats.org/officeDocument/2006/relationships/slide" Target="/ppt/slides/slide6.xml" Id="R29b3cb166de24f59" /><Relationship Type="http://schemas.openxmlformats.org/officeDocument/2006/relationships/notesMaster" Target="/ppt/notesMasters/notesMaster1.xml" Id="Ra5403d5f84f9423d" /></Relationships>
</file>

<file path=ppt/notesSlides/_rels/notesSlide7.xml.rels>&#65279;<?xml version="1.0" encoding="utf-8"?><Relationships xmlns="http://schemas.openxmlformats.org/package/2006/relationships"><Relationship Type="http://schemas.openxmlformats.org/officeDocument/2006/relationships/slide" Target="/ppt/slides/slide7.xml" Id="R6c91685a2e484cde" /><Relationship Type="http://schemas.openxmlformats.org/officeDocument/2006/relationships/notesMaster" Target="/ppt/notesMasters/notesMaster1.xml" Id="R778530428ac74cdc" /></Relationships>
</file>

<file path=ppt/notesSlides/_rels/notesSlide8.xml.rels>&#65279;<?xml version="1.0" encoding="utf-8"?><Relationships xmlns="http://schemas.openxmlformats.org/package/2006/relationships"><Relationship Type="http://schemas.openxmlformats.org/officeDocument/2006/relationships/slide" Target="/ppt/slides/slide8.xml" Id="R94768311b85f4cba" /><Relationship Type="http://schemas.openxmlformats.org/officeDocument/2006/relationships/notesMaster" Target="/ppt/notesMasters/notesMaster1.xml" Id="Ra5e8d0d555df4748" /></Relationships>
</file>

<file path=ppt/notesSlides/_rels/notesSlide9.xml.rels>&#65279;<?xml version="1.0" encoding="utf-8"?><Relationships xmlns="http://schemas.openxmlformats.org/package/2006/relationships"><Relationship Type="http://schemas.openxmlformats.org/officeDocument/2006/relationships/slide" Target="/ppt/slides/slide9.xml" Id="R8e6eec7f26044b8e" /><Relationship Type="http://schemas.openxmlformats.org/officeDocument/2006/relationships/notesMaster" Target="/ppt/notesMasters/notesMaster1.xml" Id="R1aa13b220e33476e" /></Relationships>
</file>

<file path=ppt/notesSlides/_rels/notesSlide10.xml.rels>&#65279;<?xml version="1.0" encoding="utf-8"?><Relationships xmlns="http://schemas.openxmlformats.org/package/2006/relationships"><Relationship Type="http://schemas.openxmlformats.org/officeDocument/2006/relationships/slide" Target="/ppt/slides/slide10.xml" Id="R2234512973764047" /><Relationship Type="http://schemas.openxmlformats.org/officeDocument/2006/relationships/notesMaster" Target="/ppt/notesMasters/notesMaster1.xml" Id="R37e31abc050043af" /></Relationships>
</file>

<file path=ppt/notesSlides/_rels/notesSlide11.xml.rels>&#65279;<?xml version="1.0" encoding="utf-8"?><Relationships xmlns="http://schemas.openxmlformats.org/package/2006/relationships"><Relationship Type="http://schemas.openxmlformats.org/officeDocument/2006/relationships/slide" Target="/ppt/slides/slide11.xml" Id="Re9278cbc370744b0" /><Relationship Type="http://schemas.openxmlformats.org/officeDocument/2006/relationships/notesMaster" Target="/ppt/notesMasters/notesMaster1.xml" Id="R0682cf20923d4ced" /></Relationships>
</file>

<file path=ppt/notesSlides/notesSlide1.xml><?xml version="1.0" encoding="utf-8"?>
<p:notes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2" name="Slide Image Placeholder 1"/>
          <p:cNvSpPr>
            <a:spLocks xmlns:a="http://schemas.openxmlformats.org/drawingml/2006/main" noGrp="1"/>
          </p:cNvSpPr>
          <p:nvPr>
            <p:ph type="sldImg" idx="0"/>
          </p:nvPr>
        </p:nvSpPr>
        <p:spPr/>
      </p:sp>
      <p:sp>
        <p:nvSpPr>
          <p:cNvPr id="3" name="Notes Placeholder 2"/>
          <p:cNvSpPr>
            <a:spLocks xmlns:a="http://schemas.openxmlformats.org/drawingml/2006/main" noGrp="1"/>
          </p:cNvSpPr>
          <p:nvPr>
            <p:ph type="body" idx="1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r>
              <a:t>Introduce the study as an evaluation of whether compact, understandable machine learning can support practical IoT gateway defence.</a:t>
            </a:r>
          </a:p>
          <a:p xmlns:a="http://schemas.openxmlformats.org/drawingml/2006/main">
            <a:r>
              <a:t>[Sources]</a:t>
            </a:r>
          </a:p>
          <a:p xmlns:a="http://schemas.openxmlformats.org/drawingml/2006/main">
            <a:r>
              <a:t>- Primary source document: title page and Overall Presentation section.</a:t>
            </a:r>
          </a:p>
          <a:p xmlns:a="http://schemas.openxmlformats.org/drawingml/2006/main">
            <a:r>
              <a:t>- University logo reproduced from the primary source document.</a:t>
            </a:r>
          </a:p>
          <a:p xmlns:a="http://schemas.openxmlformats.org/drawingml/2006/main">
            <a:r>
              <a:t>[/Sources]</a:t>
            </a:r>
          </a:p>
        </p:txBody>
      </p:sp>
      <p:sp>
        <p:nvSpPr>
          <p:cNvPr id="4" name="Slide Number Placeholder 3"/>
          <p:cNvSpPr>
            <a:spLocks xmlns:a="http://schemas.openxmlformats.org/drawingml/2006/main" noGrp="1"/>
          </p:cNvSpPr>
          <p:nvPr>
            <p:ph type="sldNum" idx="5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/>
        </p:txBody>
      </p:sp>
    </p:spTree>
  </p:cSld>
  <p:clrMapOvr>
    <a:masterClrMapping xmlns:a="http://schemas.openxmlformats.org/drawingml/2006/main"/>
  </p:clrMapOvr>
</p:notes>
</file>

<file path=ppt/notesSlides/notesSlide2.xml><?xml version="1.0" encoding="utf-8"?>
<p:notes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2" name="Slide Image Placeholder 1"/>
          <p:cNvSpPr>
            <a:spLocks xmlns:a="http://schemas.openxmlformats.org/drawingml/2006/main" noGrp="1"/>
          </p:cNvSpPr>
          <p:nvPr>
            <p:ph type="sldImg" idx="0"/>
          </p:nvPr>
        </p:nvSpPr>
        <p:spPr/>
      </p:sp>
      <p:sp>
        <p:nvSpPr>
          <p:cNvPr id="3" name="Notes Placeholder 2"/>
          <p:cNvSpPr>
            <a:spLocks xmlns:a="http://schemas.openxmlformats.org/drawingml/2006/main" noGrp="1"/>
          </p:cNvSpPr>
          <p:nvPr>
            <p:ph type="body" idx="1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r>
              <a:t>Emphasise that the proposal treats internal accuracy as only the starting point. The practical problem is to retain useful detection under dataset transfer and constrained hardware.</a:t>
            </a:r>
          </a:p>
          <a:p xmlns:a="http://schemas.openxmlformats.org/drawingml/2006/main">
            <a:r>
              <a:t>[Sources]</a:t>
            </a:r>
          </a:p>
          <a:p xmlns:a="http://schemas.openxmlformats.org/drawingml/2006/main">
            <a:r>
              <a:t>- Primary source document: Sections 1.1 Context and Background and 1.2 Research Problem.</a:t>
            </a:r>
          </a:p>
          <a:p xmlns:a="http://schemas.openxmlformats.org/drawingml/2006/main">
            <a:r>
              <a:t>- Claims synthesise proposal references [2], [8], [9], [11] and [13].</a:t>
            </a:r>
          </a:p>
          <a:p xmlns:a="http://schemas.openxmlformats.org/drawingml/2006/main">
            <a:r>
              <a:t>[/Sources]</a:t>
            </a:r>
          </a:p>
        </p:txBody>
      </p:sp>
      <p:sp>
        <p:nvSpPr>
          <p:cNvPr id="4" name="Slide Number Placeholder 3"/>
          <p:cNvSpPr>
            <a:spLocks xmlns:a="http://schemas.openxmlformats.org/drawingml/2006/main" noGrp="1"/>
          </p:cNvSpPr>
          <p:nvPr>
            <p:ph type="sldNum" idx="5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/>
        </p:txBody>
      </p:sp>
    </p:spTree>
  </p:cSld>
  <p:clrMapOvr>
    <a:masterClrMapping xmlns:a="http://schemas.openxmlformats.org/drawingml/2006/main"/>
  </p:clrMapOvr>
</p:notes>
</file>

<file path=ppt/notesSlides/notesSlide3.xml><?xml version="1.0" encoding="utf-8"?>
<p:notes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2" name="Slide Image Placeholder 1"/>
          <p:cNvSpPr>
            <a:spLocks xmlns:a="http://schemas.openxmlformats.org/drawingml/2006/main" noGrp="1"/>
          </p:cNvSpPr>
          <p:nvPr>
            <p:ph type="sldImg" idx="0"/>
          </p:nvPr>
        </p:nvSpPr>
        <p:spPr/>
      </p:sp>
      <p:sp>
        <p:nvSpPr>
          <p:cNvPr id="3" name="Notes Placeholder 2"/>
          <p:cNvSpPr>
            <a:spLocks xmlns:a="http://schemas.openxmlformats.org/drawingml/2006/main" noGrp="1"/>
          </p:cNvSpPr>
          <p:nvPr>
            <p:ph type="body" idx="1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r>
              <a:t>The objectives form a connected evaluation programme: prepare common features, compare models, explain decisions, test transfer, then measure edge cost.</a:t>
            </a:r>
          </a:p>
          <a:p xmlns:a="http://schemas.openxmlformats.org/drawingml/2006/main">
            <a:r>
              <a:t>[Sources]</a:t>
            </a:r>
          </a:p>
          <a:p xmlns:a="http://schemas.openxmlformats.org/drawingml/2006/main">
            <a:r>
              <a:t>- Primary source document: Sections 1.3 Research Aim and 1.4 Research Objectives.</a:t>
            </a:r>
          </a:p>
          <a:p xmlns:a="http://schemas.openxmlformats.org/drawingml/2006/main">
            <a:r>
              <a:t>[/Sources]</a:t>
            </a:r>
          </a:p>
        </p:txBody>
      </p:sp>
      <p:sp>
        <p:nvSpPr>
          <p:cNvPr id="4" name="Slide Number Placeholder 3"/>
          <p:cNvSpPr>
            <a:spLocks xmlns:a="http://schemas.openxmlformats.org/drawingml/2006/main" noGrp="1"/>
          </p:cNvSpPr>
          <p:nvPr>
            <p:ph type="sldNum" idx="5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/>
        </p:txBody>
      </p:sp>
    </p:spTree>
  </p:cSld>
  <p:clrMapOvr>
    <a:masterClrMapping xmlns:a="http://schemas.openxmlformats.org/drawingml/2006/main"/>
  </p:clrMapOvr>
</p:notes>
</file>

<file path=ppt/notesSlides/notesSlide4.xml><?xml version="1.0" encoding="utf-8"?>
<p:notes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2" name="Slide Image Placeholder 1"/>
          <p:cNvSpPr>
            <a:spLocks xmlns:a="http://schemas.openxmlformats.org/drawingml/2006/main" noGrp="1"/>
          </p:cNvSpPr>
          <p:nvPr>
            <p:ph type="sldImg" idx="0"/>
          </p:nvPr>
        </p:nvSpPr>
        <p:spPr/>
      </p:sp>
      <p:sp>
        <p:nvSpPr>
          <p:cNvPr id="3" name="Notes Placeholder 2"/>
          <p:cNvSpPr>
            <a:spLocks xmlns:a="http://schemas.openxmlformats.org/drawingml/2006/main" noGrp="1"/>
          </p:cNvSpPr>
          <p:nvPr>
            <p:ph type="body" idx="1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r>
              <a:t>Position the proposal as a synthesis rather than a single-algorithm study. The contribution comes from evaluating four connected requirements with one controlled pipeline.</a:t>
            </a:r>
          </a:p>
          <a:p xmlns:a="http://schemas.openxmlformats.org/drawingml/2006/main">
            <a:r>
              <a:t>[Sources]</a:t>
            </a:r>
          </a:p>
          <a:p xmlns:a="http://schemas.openxmlformats.org/drawingml/2006/main">
            <a:r>
              <a:t>- Primary source document: Literature Review and Position of the Present Study.</a:t>
            </a:r>
          </a:p>
          <a:p xmlns:a="http://schemas.openxmlformats.org/drawingml/2006/main">
            <a:r>
              <a:t>- Themes synthesise proposal references [3], [4], [8]–[13].</a:t>
            </a:r>
          </a:p>
          <a:p xmlns:a="http://schemas.openxmlformats.org/drawingml/2006/main">
            <a:r>
              <a:t>[/Sources]</a:t>
            </a:r>
          </a:p>
        </p:txBody>
      </p:sp>
      <p:sp>
        <p:nvSpPr>
          <p:cNvPr id="4" name="Slide Number Placeholder 3"/>
          <p:cNvSpPr>
            <a:spLocks xmlns:a="http://schemas.openxmlformats.org/drawingml/2006/main" noGrp="1"/>
          </p:cNvSpPr>
          <p:nvPr>
            <p:ph type="sldNum" idx="5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/>
        </p:txBody>
      </p:sp>
    </p:spTree>
  </p:cSld>
  <p:clrMapOvr>
    <a:masterClrMapping xmlns:a="http://schemas.openxmlformats.org/drawingml/2006/main"/>
  </p:clrMapOvr>
</p:notes>
</file>

<file path=ppt/notesSlides/notesSlide5.xml><?xml version="1.0" encoding="utf-8"?>
<p:notes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2" name="Slide Image Placeholder 1"/>
          <p:cNvSpPr>
            <a:spLocks xmlns:a="http://schemas.openxmlformats.org/drawingml/2006/main" noGrp="1"/>
          </p:cNvSpPr>
          <p:nvPr>
            <p:ph type="sldImg" idx="0"/>
          </p:nvPr>
        </p:nvSpPr>
        <p:spPr/>
      </p:sp>
      <p:sp>
        <p:nvSpPr>
          <p:cNvPr id="3" name="Notes Placeholder 2"/>
          <p:cNvSpPr>
            <a:spLocks xmlns:a="http://schemas.openxmlformats.org/drawingml/2006/main" noGrp="1"/>
          </p:cNvSpPr>
          <p:nvPr>
            <p:ph type="body" idx="1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r>
              <a:t>Walk from left to right. The top/offline branch creates and validates the model. The online branch captures gateway traffic, generates a prediction and explanation, and monitors drift or transfer failure.</a:t>
            </a:r>
          </a:p>
          <a:p xmlns:a="http://schemas.openxmlformats.org/drawingml/2006/main">
            <a:r>
              <a:t>[Sources]</a:t>
            </a:r>
          </a:p>
          <a:p xmlns:a="http://schemas.openxmlformats.org/drawingml/2006/main">
            <a:r>
              <a:t>- Primary source document: Figure 1, Proposed Lightweight and Explainable ML-Based IDS Architecture.</a:t>
            </a:r>
          </a:p>
          <a:p xmlns:a="http://schemas.openxmlformats.org/drawingml/2006/main">
            <a:r>
              <a:t>- Figure reproduced from the updated source document supplied for this presentation.</a:t>
            </a:r>
          </a:p>
          <a:p xmlns:a="http://schemas.openxmlformats.org/drawingml/2006/main">
            <a:r>
              <a:t>[/Sources]</a:t>
            </a:r>
          </a:p>
        </p:txBody>
      </p:sp>
      <p:sp>
        <p:nvSpPr>
          <p:cNvPr id="4" name="Slide Number Placeholder 3"/>
          <p:cNvSpPr>
            <a:spLocks xmlns:a="http://schemas.openxmlformats.org/drawingml/2006/main" noGrp="1"/>
          </p:cNvSpPr>
          <p:nvPr>
            <p:ph type="sldNum" idx="5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/>
        </p:txBody>
      </p:sp>
    </p:spTree>
  </p:cSld>
  <p:clrMapOvr>
    <a:masterClrMapping xmlns:a="http://schemas.openxmlformats.org/drawingml/2006/main"/>
  </p:clrMapOvr>
</p:notes>
</file>

<file path=ppt/notesSlides/notesSlide6.xml><?xml version="1.0" encoding="utf-8"?>
<p:notes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2" name="Slide Image Placeholder 1"/>
          <p:cNvSpPr>
            <a:spLocks xmlns:a="http://schemas.openxmlformats.org/drawingml/2006/main" noGrp="1"/>
          </p:cNvSpPr>
          <p:nvPr>
            <p:ph type="sldImg" idx="0"/>
          </p:nvPr>
        </p:nvSpPr>
        <p:spPr/>
      </p:sp>
      <p:sp>
        <p:nvSpPr>
          <p:cNvPr id="3" name="Notes Placeholder 2"/>
          <p:cNvSpPr>
            <a:spLocks xmlns:a="http://schemas.openxmlformats.org/drawingml/2006/main" noGrp="1"/>
          </p:cNvSpPr>
          <p:nvPr>
            <p:ph type="body" idx="1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r>
              <a:t>Explain that Design Science Research is suitable because the study constructs and evaluates a practical security artefact. Evaluation is iterative, not postponed until the final week.</a:t>
            </a:r>
          </a:p>
          <a:p xmlns:a="http://schemas.openxmlformats.org/drawingml/2006/main">
            <a:r>
              <a:t>[Sources]</a:t>
            </a:r>
          </a:p>
          <a:p xmlns:a="http://schemas.openxmlformats.org/drawingml/2006/main">
            <a:r>
              <a:t>- Primary source document: Section 3.1 Research Design and Methodology and Figure 2.</a:t>
            </a:r>
          </a:p>
          <a:p xmlns:a="http://schemas.openxmlformats.org/drawingml/2006/main">
            <a:r>
              <a:t>- Figure reproduced from the primary source document.</a:t>
            </a:r>
          </a:p>
          <a:p xmlns:a="http://schemas.openxmlformats.org/drawingml/2006/main">
            <a:r>
              <a:t>[/Sources]</a:t>
            </a:r>
          </a:p>
        </p:txBody>
      </p:sp>
      <p:sp>
        <p:nvSpPr>
          <p:cNvPr id="4" name="Slide Number Placeholder 3"/>
          <p:cNvSpPr>
            <a:spLocks xmlns:a="http://schemas.openxmlformats.org/drawingml/2006/main" noGrp="1"/>
          </p:cNvSpPr>
          <p:nvPr>
            <p:ph type="sldNum" idx="5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/>
        </p:txBody>
      </p:sp>
    </p:spTree>
  </p:cSld>
  <p:clrMapOvr>
    <a:masterClrMapping xmlns:a="http://schemas.openxmlformats.org/drawingml/2006/main"/>
  </p:clrMapOvr>
</p:notes>
</file>

<file path=ppt/notesSlides/notesSlide7.xml><?xml version="1.0" encoding="utf-8"?>
<p:notes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2" name="Slide Image Placeholder 1"/>
          <p:cNvSpPr>
            <a:spLocks xmlns:a="http://schemas.openxmlformats.org/drawingml/2006/main" noGrp="1"/>
          </p:cNvSpPr>
          <p:nvPr>
            <p:ph type="sldImg" idx="0"/>
          </p:nvPr>
        </p:nvSpPr>
        <p:spPr/>
      </p:sp>
      <p:sp>
        <p:nvSpPr>
          <p:cNvPr id="3" name="Notes Placeholder 2"/>
          <p:cNvSpPr>
            <a:spLocks xmlns:a="http://schemas.openxmlformats.org/drawingml/2006/main" noGrp="1"/>
          </p:cNvSpPr>
          <p:nvPr>
            <p:ph type="body" idx="1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r>
              <a:t>Stress the matched comparison. A complex model should win only if the gain survives the same feature set, tuning discipline and external evaluation used for simpler baselines.</a:t>
            </a:r>
          </a:p>
          <a:p xmlns:a="http://schemas.openxmlformats.org/drawingml/2006/main">
            <a:r>
              <a:t>[Sources]</a:t>
            </a:r>
          </a:p>
          <a:p xmlns:a="http://schemas.openxmlformats.org/drawingml/2006/main">
            <a:r>
              <a:t>- Primary source document: Sections 3.2 Methods and Materials, 3.3 Data Preparation and 3.4 Model Development and Analysis.</a:t>
            </a:r>
          </a:p>
          <a:p xmlns:a="http://schemas.openxmlformats.org/drawingml/2006/main">
            <a:r>
              <a:t>[/Sources]</a:t>
            </a:r>
          </a:p>
        </p:txBody>
      </p:sp>
      <p:sp>
        <p:nvSpPr>
          <p:cNvPr id="4" name="Slide Number Placeholder 3"/>
          <p:cNvSpPr>
            <a:spLocks xmlns:a="http://schemas.openxmlformats.org/drawingml/2006/main" noGrp="1"/>
          </p:cNvSpPr>
          <p:nvPr>
            <p:ph type="sldNum" idx="5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/>
        </p:txBody>
      </p:sp>
    </p:spTree>
  </p:cSld>
  <p:clrMapOvr>
    <a:masterClrMapping xmlns:a="http://schemas.openxmlformats.org/drawingml/2006/main"/>
  </p:clrMapOvr>
</p:notes>
</file>

<file path=ppt/notesSlides/notesSlide8.xml><?xml version="1.0" encoding="utf-8"?>
<p:notes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2" name="Slide Image Placeholder 1"/>
          <p:cNvSpPr>
            <a:spLocks xmlns:a="http://schemas.openxmlformats.org/drawingml/2006/main" noGrp="1"/>
          </p:cNvSpPr>
          <p:nvPr>
            <p:ph type="sldImg" idx="0"/>
          </p:nvPr>
        </p:nvSpPr>
        <p:spPr/>
      </p:sp>
      <p:sp>
        <p:nvSpPr>
          <p:cNvPr id="3" name="Notes Placeholder 2"/>
          <p:cNvSpPr>
            <a:spLocks xmlns:a="http://schemas.openxmlformats.org/drawingml/2006/main" noGrp="1"/>
          </p:cNvSpPr>
          <p:nvPr>
            <p:ph type="body" idx="1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r>
              <a:t>Use this slide to make the decision rule explicit. A model with the highest internal accuracy may still be rejected if transfer, latency, false alarms or explanations are weak.</a:t>
            </a:r>
          </a:p>
          <a:p xmlns:a="http://schemas.openxmlformats.org/drawingml/2006/main">
            <a:r>
              <a:t>[Sources]</a:t>
            </a:r>
          </a:p>
          <a:p xmlns:a="http://schemas.openxmlformats.org/drawingml/2006/main">
            <a:r>
              <a:t>- Primary source document: Section 3.4 Model Development, Evaluation and Analysis.</a:t>
            </a:r>
          </a:p>
          <a:p xmlns:a="http://schemas.openxmlformats.org/drawingml/2006/main">
            <a:r>
              <a:t>- Statistical analysis includes bootstrap confidence intervals and Wilcoxon tests where appropriate.</a:t>
            </a:r>
          </a:p>
          <a:p xmlns:a="http://schemas.openxmlformats.org/drawingml/2006/main">
            <a:r>
              <a:t>[/Sources]</a:t>
            </a:r>
          </a:p>
        </p:txBody>
      </p:sp>
      <p:sp>
        <p:nvSpPr>
          <p:cNvPr id="4" name="Slide Number Placeholder 3"/>
          <p:cNvSpPr>
            <a:spLocks xmlns:a="http://schemas.openxmlformats.org/drawingml/2006/main" noGrp="1"/>
          </p:cNvSpPr>
          <p:nvPr>
            <p:ph type="sldNum" idx="5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/>
        </p:txBody>
      </p:sp>
    </p:spTree>
  </p:cSld>
  <p:clrMapOvr>
    <a:masterClrMapping xmlns:a="http://schemas.openxmlformats.org/drawingml/2006/main"/>
  </p:clrMapOvr>
</p:notes>
</file>

<file path=ppt/notesSlides/notesSlide9.xml><?xml version="1.0" encoding="utf-8"?>
<p:notes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2" name="Slide Image Placeholder 1"/>
          <p:cNvSpPr>
            <a:spLocks xmlns:a="http://schemas.openxmlformats.org/drawingml/2006/main" noGrp="1"/>
          </p:cNvSpPr>
          <p:nvPr>
            <p:ph type="sldImg" idx="0"/>
          </p:nvPr>
        </p:nvSpPr>
        <p:spPr/>
      </p:sp>
      <p:sp>
        <p:nvSpPr>
          <p:cNvPr id="3" name="Notes Placeholder 2"/>
          <p:cNvSpPr>
            <a:spLocks xmlns:a="http://schemas.openxmlformats.org/drawingml/2006/main" noGrp="1"/>
          </p:cNvSpPr>
          <p:nvPr>
            <p:ph type="body" idx="1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r>
              <a:t>Do not promise that one algorithm will dominate. The expected contribution is a reproducible artefact plus comparative evidence and clearly stated limitations.</a:t>
            </a:r>
          </a:p>
          <a:p xmlns:a="http://schemas.openxmlformats.org/drawingml/2006/main">
            <a:r>
              <a:t>[Sources]</a:t>
            </a:r>
          </a:p>
          <a:p xmlns:a="http://schemas.openxmlformats.org/drawingml/2006/main">
            <a:r>
              <a:t>- Primary source document: Expected Outcomes and Limitations sections.</a:t>
            </a:r>
          </a:p>
          <a:p xmlns:a="http://schemas.openxmlformats.org/drawingml/2006/main">
            <a:r>
              <a:t>[/Sources]</a:t>
            </a:r>
          </a:p>
        </p:txBody>
      </p:sp>
      <p:sp>
        <p:nvSpPr>
          <p:cNvPr id="4" name="Slide Number Placeholder 3"/>
          <p:cNvSpPr>
            <a:spLocks xmlns:a="http://schemas.openxmlformats.org/drawingml/2006/main" noGrp="1"/>
          </p:cNvSpPr>
          <p:nvPr>
            <p:ph type="sldNum" idx="5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/>
        </p:txBody>
      </p:sp>
    </p:spTree>
  </p:cSld>
  <p:clrMapOvr>
    <a:masterClrMapping xmlns:a="http://schemas.openxmlformats.org/drawingml/2006/main"/>
  </p:clrMapOvr>
</p:notes>
</file>

<file path=ppt/notesSlides/notesSlide10.xml><?xml version="1.0" encoding="utf-8"?>
<p:notes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2" name="Slide Image Placeholder 1"/>
          <p:cNvSpPr>
            <a:spLocks xmlns:a="http://schemas.openxmlformats.org/drawingml/2006/main" noGrp="1"/>
          </p:cNvSpPr>
          <p:nvPr>
            <p:ph type="sldImg" idx="0"/>
          </p:nvPr>
        </p:nvSpPr>
        <p:spPr/>
      </p:sp>
      <p:sp>
        <p:nvSpPr>
          <p:cNvPr id="3" name="Notes Placeholder 2"/>
          <p:cNvSpPr>
            <a:spLocks xmlns:a="http://schemas.openxmlformats.org/drawingml/2006/main" noGrp="1"/>
          </p:cNvSpPr>
          <p:nvPr>
            <p:ph type="body" idx="1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r>
              <a:t>Highlight the compressed but feasible sequence. The schedule limits scope, reuses approved public datasets and avoids postponing deployment testing until the final week.</a:t>
            </a:r>
          </a:p>
          <a:p xmlns:a="http://schemas.openxmlformats.org/drawingml/2006/main">
            <a:r>
              <a:t>[Sources]</a:t>
            </a:r>
          </a:p>
          <a:p xmlns:a="http://schemas.openxmlformats.org/drawingml/2006/main">
            <a:r>
              <a:t>- Primary source document: revised 10-week Timeline and Figure 3.</a:t>
            </a:r>
          </a:p>
          <a:p xmlns:a="http://schemas.openxmlformats.org/drawingml/2006/main">
            <a:r>
              <a:t>- Timeline figure reproduced from the updated source document.</a:t>
            </a:r>
          </a:p>
          <a:p xmlns:a="http://schemas.openxmlformats.org/drawingml/2006/main">
            <a:r>
              <a:t>[/Sources]</a:t>
            </a:r>
          </a:p>
        </p:txBody>
      </p:sp>
      <p:sp>
        <p:nvSpPr>
          <p:cNvPr id="4" name="Slide Number Placeholder 3"/>
          <p:cNvSpPr>
            <a:spLocks xmlns:a="http://schemas.openxmlformats.org/drawingml/2006/main" noGrp="1"/>
          </p:cNvSpPr>
          <p:nvPr>
            <p:ph type="sldNum" idx="5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/>
        </p:txBody>
      </p:sp>
    </p:spTree>
  </p:cSld>
  <p:clrMapOvr>
    <a:masterClrMapping xmlns:a="http://schemas.openxmlformats.org/drawingml/2006/main"/>
  </p:clrMapOvr>
</p:notes>
</file>

<file path=ppt/notesSlides/notesSlide11.xml><?xml version="1.0" encoding="utf-8"?>
<p:notes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2" name="Slide Image Placeholder 1"/>
          <p:cNvSpPr>
            <a:spLocks xmlns:a="http://schemas.openxmlformats.org/drawingml/2006/main" noGrp="1"/>
          </p:cNvSpPr>
          <p:nvPr>
            <p:ph type="sldImg" idx="0"/>
          </p:nvPr>
        </p:nvSpPr>
        <p:spPr/>
      </p:sp>
      <p:sp>
        <p:nvSpPr>
          <p:cNvPr id="3" name="Notes Placeholder 2"/>
          <p:cNvSpPr>
            <a:spLocks xmlns:a="http://schemas.openxmlformats.org/drawingml/2006/main" noGrp="1"/>
          </p:cNvSpPr>
          <p:nvPr>
            <p:ph type="body" idx="1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r>
              <a:t>Close on the proposal's central test: benchmark performance matters only when it remains useful, explainable and affordable in a realistic gateway setting.</a:t>
            </a:r>
          </a:p>
          <a:p xmlns:a="http://schemas.openxmlformats.org/drawingml/2006/main">
            <a:r>
              <a:t>[Sources]</a:t>
            </a:r>
          </a:p>
          <a:p xmlns:a="http://schemas.openxmlformats.org/drawingml/2006/main">
            <a:r>
              <a:t>- Primary source document: Research Problem, Research Aim and Expected Outcomes.</a:t>
            </a:r>
          </a:p>
          <a:p xmlns:a="http://schemas.openxmlformats.org/drawingml/2006/main">
            <a:r>
              <a:t>[/Sources]</a:t>
            </a:r>
          </a:p>
        </p:txBody>
      </p:sp>
      <p:sp>
        <p:nvSpPr>
          <p:cNvPr id="4" name="Slide Number Placeholder 3"/>
          <p:cNvSpPr>
            <a:spLocks xmlns:a="http://schemas.openxmlformats.org/drawingml/2006/main" noGrp="1"/>
          </p:cNvSpPr>
          <p:nvPr>
            <p:ph type="sldNum" idx="5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/>
        </p:txBody>
      </p:sp>
    </p:spTree>
  </p:cSld>
  <p:clrMapOvr>
    <a:masterClrMapping xmlns:a="http://schemas.openxmlformats.org/drawingml/2006/main"/>
  </p:clrMapOvr>
</p:note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807edc4964c49b9" /></Relationships>
</file>

<file path=ppt/slideLayouts/slideLayout1.xml><?xml version="1.0" encoding="utf-8"?>
<p:sldLayout xmlns:p="http://schemas.openxmlformats.org/presentationml/2006/main" type="title">
  <p:cSld name="Title Slide">
    <p:spTree>
      <p:nvGrpSpPr>
        <p:cNvPr id="1" name=""/>
        <p:cNvGrpSpPr/>
        <p:nvPr/>
      </p:nvGrpSpPr>
      <p:grpSpPr>
        <a:xfrm xmlns:a="http://schemas.openxmlformats.org/drawingml/2006/main"/>
      </p:grpSpPr>
    </p:spTree>
  </p:cSld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theme" Target="/ppt/slideMasters/theme/theme2.xml" Id="R24b3616186ce4870" /><Relationship Type="http://schemas.openxmlformats.org/officeDocument/2006/relationships/slideLayout" Target="/ppt/slideLayouts/slideLayout1.xml" Id="R67bd265dd06940ff" /></Relationships>
</file>

<file path=ppt/slideMasters/slideMaster1.xml><?xml version="1.0" encoding="utf-8"?>
<p:sldMaster xmlns:p="http://schemas.openxmlformats.org/presentationml/2006/main">
  <p:cSld name="Master">
    <p:bg>
      <p:bgRef idx="1001">
        <a:schemeClr xmlns:a="http://schemas.openxmlformats.org/drawingml/2006/main" val="bg1"/>
      </p:bgRef>
    </p:bg>
    <p:spTree>
      <p:nvGrpSpPr>
        <p:cNvPr id="1" name=""/>
        <p:cNvGrpSpPr/>
        <p:nvPr/>
      </p:nvGrpSpPr>
      <p:grpSpPr>
        <a:xfrm xmlns:a="http://schemas.openxmlformats.org/drawingml/2006/main"/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7bd265dd06940ff"/>
  </p:sldLayoutIdLst>
  <p:txStyles>
    <p:titleStyle>
      <a:lvl1pPr xmlns:a="http://schemas.openxmlformats.org/drawingml/2006/main" algn="l">
        <a:lnSpc>
          <a:spcPct val="90000"/>
        </a:lnSpc>
        <a:spcBef>
          <a:spcPts val="0"/>
        </a:spcBef>
        <a:buNone/>
        <a:defRPr sz="4400">
          <a:solidFill>
            <a:schemeClr val="tx1"/>
          </a:solidFill>
          <a:latin typeface="+mj-lt"/>
          <a:ea typeface="+mj-lt"/>
          <a:cs typeface="+mj-lt"/>
        </a:defRPr>
      </a:lvl1pPr>
    </p:titleStyle>
    <p:bodyStyle>
      <a:lvl1pPr xmlns:a="http://schemas.openxmlformats.org/drawingml/2006/main" marL="228600" indent="-228600" algn="l">
        <a:lnSpc>
          <a:spcPct val="90000"/>
        </a:lnSpc>
        <a:spcBef>
          <a:spcPts val="1000"/>
        </a:spcBef>
        <a:buChar char="•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xmlns:a="http://schemas.openxmlformats.org/drawingml/2006/main" marL="685800" indent="-228600" algn="l">
        <a:lnSpc>
          <a:spcPct val="90000"/>
        </a:lnSpc>
        <a:spcBef>
          <a:spcPts val="500"/>
        </a:spcBef>
        <a:buChar char="•"/>
        <a:defRPr sz="2400">
          <a:solidFill>
            <a:schemeClr val="tx1"/>
          </a:solidFill>
          <a:latin typeface="+mn-lt"/>
          <a:ea typeface="+mn-lt"/>
          <a:cs typeface="+mn-lt"/>
        </a:defRPr>
      </a:lvl2pPr>
      <a:lvl3pPr xmlns:a="http://schemas.openxmlformats.org/drawingml/2006/main" marL="1143000" indent="-228600" algn="l">
        <a:lnSpc>
          <a:spcPct val="90000"/>
        </a:lnSpc>
        <a:spcBef>
          <a:spcPts val="500"/>
        </a:spcBef>
        <a:buChar char="•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xmlns:a="http://schemas.openxmlformats.org/drawingml/2006/main" marL="1600200" indent="-228600" algn="l">
        <a:lnSpc>
          <a:spcPct val="90000"/>
        </a:lnSpc>
        <a:spcBef>
          <a:spcPts val="500"/>
        </a:spcBef>
        <a:buChar char="•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xmlns:a="http://schemas.openxmlformats.org/drawingml/2006/main" marL="2057400" indent="-228600" algn="l">
        <a:lnSpc>
          <a:spcPct val="90000"/>
        </a:lnSpc>
        <a:spcBef>
          <a:spcPts val="500"/>
        </a:spcBef>
        <a:buChar char="•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xmlns:a="http://schemas.openxmlformats.org/drawingml/2006/main" marL="2514600" indent="-228600" algn="l">
        <a:lnSpc>
          <a:spcPct val="90000"/>
        </a:lnSpc>
        <a:spcBef>
          <a:spcPts val="500"/>
        </a:spcBef>
        <a:buChar char="•"/>
        <a:defRPr sz="1800">
          <a:solidFill>
            <a:schemeClr val="tx1"/>
          </a:solidFill>
          <a:latin typeface="+mn-lt"/>
          <a:ea typeface="+mn-lt"/>
          <a:cs typeface="+mn-lt"/>
        </a:defRPr>
      </a:lvl6pPr>
      <a:lvl7pPr xmlns:a="http://schemas.openxmlformats.org/drawingml/2006/main" marL="2971800" indent="-228600" algn="l">
        <a:lnSpc>
          <a:spcPct val="90000"/>
        </a:lnSpc>
        <a:spcBef>
          <a:spcPts val="500"/>
        </a:spcBef>
        <a:buChar char="•"/>
        <a:defRPr sz="1800">
          <a:solidFill>
            <a:schemeClr val="tx1"/>
          </a:solidFill>
          <a:latin typeface="+mn-lt"/>
          <a:ea typeface="+mn-lt"/>
          <a:cs typeface="+mn-lt"/>
        </a:defRPr>
      </a:lvl7pPr>
      <a:lvl8pPr xmlns:a="http://schemas.openxmlformats.org/drawingml/2006/main" marL="3429000" indent="-228600" algn="l">
        <a:lnSpc>
          <a:spcPct val="90000"/>
        </a:lnSpc>
        <a:spcBef>
          <a:spcPts val="500"/>
        </a:spcBef>
        <a:buChar char="•"/>
        <a:defRPr sz="1800">
          <a:solidFill>
            <a:schemeClr val="tx1"/>
          </a:solidFill>
          <a:latin typeface="+mn-lt"/>
          <a:ea typeface="+mn-lt"/>
          <a:cs typeface="+mn-lt"/>
        </a:defRPr>
      </a:lvl8pPr>
      <a:lvl9pPr xmlns:a="http://schemas.openxmlformats.org/drawingml/2006/main" marL="3886200" indent="-228600" algn="l">
        <a:lnSpc>
          <a:spcPct val="90000"/>
        </a:lnSpc>
        <a:spcBef>
          <a:spcPts val="500"/>
        </a:spcBef>
        <a:buChar char="•"/>
        <a:defRPr sz="1800">
          <a:solidFill>
            <a:schemeClr val="tx1"/>
          </a:solidFill>
          <a:latin typeface="+mn-lt"/>
          <a:ea typeface="+mn-lt"/>
          <a:cs typeface="+mn-lt"/>
        </a:defRPr>
      </a:lvl9pPr>
    </p:bodyStyle>
    <p:otherStyle>
      <a:lvl1pPr xmlns:a="http://schemas.openxmlformats.org/drawingml/2006/main" marL="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1pPr>
      <a:lvl2pPr xmlns:a="http://schemas.openxmlformats.org/drawingml/2006/main" marL="45720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2pPr>
      <a:lvl3pPr xmlns:a="http://schemas.openxmlformats.org/drawingml/2006/main" marL="91440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3pPr>
      <a:lvl4pPr xmlns:a="http://schemas.openxmlformats.org/drawingml/2006/main" marL="137160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xmlns:a="http://schemas.openxmlformats.org/drawingml/2006/main" marL="182880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xmlns:a="http://schemas.openxmlformats.org/drawingml/2006/main" marL="228600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6pPr>
      <a:lvl7pPr xmlns:a="http://schemas.openxmlformats.org/drawingml/2006/main" marL="274320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7pPr>
      <a:lvl8pPr xmlns:a="http://schemas.openxmlformats.org/drawingml/2006/main" marL="320040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8pPr>
      <a:lvl9pPr xmlns:a="http://schemas.openxmlformats.org/drawingml/2006/main" marL="365760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9pPr>
    </p:otherStyle>
  </p:txStyles>
</p:sldMaster>
</file>

<file path=ppt/slideMasters/theme/theme2.xml><?xml version="1.0" encoding="utf-8"?>
<a:theme xmlns:a="http://schemas.openxmlformats.org/drawingml/2006/main" name="ChatGPT">
  <a:themeElements>
    <a:clrScheme name="ChatGPT">
      <a:dk1>
        <a:srgbClr val="000000"/>
      </a:dk1>
      <a:lt1>
        <a:srgbClr val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Calibri Light"/>
        <a:ea typeface="Calibri Light"/>
        <a:cs typeface="Calibri Light"/>
      </a:majorFont>
      <a:minorFont>
        <a:latin typeface="Calibri"/>
        <a:ea typeface="Calibri"/>
        <a:cs typeface="Calibri"/>
      </a:minorFont>
    </a:fontScheme>
    <a:fmtScheme name="ChatGPT">
      <a:fillStyleLst>
        <a:solidFill>
          <a:schemeClr val="phClr"/>
        </a:solidFill>
        <a:gradFill>
          <a:gsLst>
            <a:gs pos="0">
              <a:schemeClr val="phClr">
                <a:tint val="67000"/>
                <a:lumMod val="110000"/>
                <a:satMod val="105000"/>
              </a:schemeClr>
            </a:gs>
            <a:gs pos="50000">
              <a:schemeClr val="phClr">
                <a:tint val="73000"/>
                <a:lumMod val="105000"/>
                <a:satMod val="103000"/>
              </a:schemeClr>
            </a:gs>
            <a:gs pos="100000">
              <a:schemeClr val="phClr">
                <a:tint val="81000"/>
                <a:lumMod val="105000"/>
                <a:satMod val="109000"/>
              </a:schemeClr>
            </a:gs>
          </a:gsLst>
          <a:lin ang="5400000" scaled="0"/>
        </a:gradFill>
        <a:gradFill>
          <a:gsLst>
            <a:gs pos="0">
              <a:schemeClr val="phClr">
                <a:tint val="94000"/>
                <a:lumMod val="102000"/>
                <a:satMod val="103000"/>
              </a:schemeClr>
            </a:gs>
            <a:gs pos="50000">
              <a:schemeClr val="phClr">
                <a:shade val="100000"/>
                <a:lumMod val="100000"/>
                <a:satMod val="110000"/>
              </a:schemeClr>
            </a:gs>
            <a:gs pos="100000">
              <a:schemeClr val="phClr">
                <a:shade val="78000"/>
                <a:lumMod val="99000"/>
                <a:satMod val="120000"/>
              </a:schemeClr>
            </a:gs>
          </a:gsLst>
          <a:lin ang="5400000" scaled="0"/>
        </a:gradFill>
      </a:fillStyleLst>
      <a:lnStyleLst>
        <a:ln w="12700">
          <a:solidFill>
            <a:schemeClr val="phClr"/>
          </a:solidFill>
          <a:prstDash val="solid"/>
        </a:ln>
        <a:ln w="19050">
          <a:solidFill>
            <a:schemeClr val="phClr"/>
          </a:solidFill>
          <a:prstDash val="solid"/>
        </a:ln>
        <a:ln w="25400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>
              <a:srgbClr val="000000">
                <a:alpha val="16000"/>
              </a:srgbClr>
            </a:outerShdw>
          </a:effectLst>
        </a:effectStyle>
        <a:effectStyle>
          <a:effectLst>
            <a:outerShdw blurRad="19050" dist="9525" dir="5400000">
              <a:srgbClr val="000000">
                <a:alpha val="6000"/>
              </a:srgbClr>
            </a:outerShdw>
          </a:effectLst>
        </a:effectStyle>
        <a:effectStyle>
          <a:effectLst>
            <a:outerShdw blurRad="28575" dist="9525" dir="5400000">
              <a:srgbClr val="000000">
                <a:alpha val="8000"/>
              </a:srgbClr>
            </a:outerShdw>
          </a:effectLst>
        </a:effectStyle>
        <a:effectStyle>
          <a:effectLst>
            <a:outerShdw blurRad="57150" dist="19050" dir="5400000">
              <a:srgbClr val="000000">
                <a:alpha val="10000"/>
              </a:srgbClr>
            </a:outerShdw>
          </a:effectLst>
        </a:effectStyle>
        <a:effectStyle>
          <a:effectLst>
            <a:outerShdw blurRad="114300" dist="38100" dir="5400000">
              <a:srgbClr val="000000">
                <a:alpha val="12000"/>
              </a:srgbClr>
            </a:outerShdw>
          </a:effectLst>
        </a:effectStyle>
        <a:effectStyle>
          <a:effectLst>
            <a:outerShdw blurRad="171450" dist="57150" dir="5400000">
              <a:srgbClr val="000000">
                <a:alpha val="16000"/>
              </a:srgbClr>
            </a:outerShdw>
          </a:effectLst>
        </a:effectStyle>
        <a:effectStyle>
          <a:effectLst>
            <a:outerShdw blurRad="266700" dist="95250" dir="5400000">
              <a:srgbClr val="000000">
                <a:alpha val="24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  <a:satMod val="150000"/>
              </a:schemeClr>
            </a:gs>
            <a:gs pos="50000">
              <a:schemeClr val="phClr">
                <a:tint val="98000"/>
                <a:shade val="90000"/>
                <a:lumMod val="103000"/>
                <a:satMod val="130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8dbb1d7b6274f43" /><Relationship Type="http://schemas.openxmlformats.org/officeDocument/2006/relationships/image" Target="/ppt/media/image.jpeg" Id="R345fb305a3f84749" /><Relationship Type="http://schemas.openxmlformats.org/officeDocument/2006/relationships/notesSlide" Target="/ppt/notesSlides/notesSlide1.xml" Id="R665b2fff4874440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de92933468c40ae" /><Relationship Type="http://schemas.openxmlformats.org/officeDocument/2006/relationships/notesSlide" Target="/ppt/notesSlides/notesSlide2.xml" Id="Rbdd86f456ef34f3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65de324a28e4469" /><Relationship Type="http://schemas.openxmlformats.org/officeDocument/2006/relationships/notesSlide" Target="/ppt/notesSlides/notesSlide3.xml" Id="R1f7289b6a32245f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0918e86966e4f78" /><Relationship Type="http://schemas.openxmlformats.org/officeDocument/2006/relationships/notesSlide" Target="/ppt/notesSlides/notesSlide4.xml" Id="R06c488d902694d3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29c5e34ec33409f" /><Relationship Type="http://schemas.openxmlformats.org/officeDocument/2006/relationships/image" Target="/ppt/media/image.png" Id="R0209eacd60794775" /><Relationship Type="http://schemas.openxmlformats.org/officeDocument/2006/relationships/notesSlide" Target="/ppt/notesSlides/notesSlide5.xml" Id="Re58d94d7ef9447b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e75333853364eb6" /><Relationship Type="http://schemas.openxmlformats.org/officeDocument/2006/relationships/image" Target="/ppt/media/image2.jpeg" Id="Rd8474b8c65b74ff9" /><Relationship Type="http://schemas.openxmlformats.org/officeDocument/2006/relationships/notesSlide" Target="/ppt/notesSlides/notesSlide6.xml" Id="R59a11dba27f64aff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7f68191e23d443a" /><Relationship Type="http://schemas.openxmlformats.org/officeDocument/2006/relationships/notesSlide" Target="/ppt/notesSlides/notesSlide7.xml" Id="Rbbf2f80ca02d4047" /></Relationships>
</file>

<file path=ppt/slides/_rels/slide8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20a0234275043ea" /><Relationship Type="http://schemas.openxmlformats.org/officeDocument/2006/relationships/notesSlide" Target="/ppt/notesSlides/notesSlide8.xml" Id="Rf75e365e312d468d" /></Relationships>
</file>

<file path=ppt/slides/_rels/slide9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ab7b439c23a40c2" /><Relationship Type="http://schemas.openxmlformats.org/officeDocument/2006/relationships/notesSlide" Target="/ppt/notesSlides/notesSlide9.xml" Id="R6fd8e529b19345a8" /></Relationships>
</file>

<file path=ppt/slides/_rels/slide10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a210a17aebe4a24" /><Relationship Type="http://schemas.openxmlformats.org/officeDocument/2006/relationships/image" Target="/ppt/media/image3.jpeg" Id="R449bbcb491c5495a" /><Relationship Type="http://schemas.openxmlformats.org/officeDocument/2006/relationships/notesSlide" Target="/ppt/notesSlides/notesSlide10.xml" Id="R9935ced1c4b94a88" /></Relationships>
</file>

<file path=ppt/slides/_rels/slide1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0c2697bf4544a71" /><Relationship Type="http://schemas.openxmlformats.org/officeDocument/2006/relationships/notesSlide" Target="/ppt/notesSlides/notesSlide11.xml" Id="Rc10aa30ed5a64280" /></Relationships>
</file>

<file path=ppt/slides/slide1.xml><?xml version="1.0" encoding="utf-8"?>
<p:sld xmlns:p="http://schemas.openxmlformats.org/presentationml/2006/main">
  <p:cSld>
    <p:bg>
      <p:bgPr>
        <a:solidFill xmlns:a="http://schemas.openxmlformats.org/drawingml/2006/main">
          <a:srgbClr val="FFFFFF"/>
        </a:solidFill>
      </p:bgPr>
    </p:bg>
    <p:spTree>
      <p:nvGrpSpPr>
        <p:cNvPr id="1" name=""/>
        <p:cNvGrpSpPr/>
        <p:nvPr/>
      </p:nvGrpSpPr>
      <p:grpSpPr>
        <a:xfrm xmlns:a="http://schemas.openxmlformats.org/drawingml/2006/main"/>
      </p:grpSpPr>
      <p:pic>
        <p:nvPicPr>
          <p:cNvPr id="8" name=""/>
          <p:cNvPicPr>
            <a:picLocks xmlns:a="http://schemas.openxmlformats.org/drawingml/2006/main" noChangeAspect="1"/>
          </p:cNvPicPr>
          <p:nvPr/>
        </p:nvPicPr>
        <p:blipFill>
          <a:blip xmlns:r="http://schemas.openxmlformats.org/officeDocument/2006/relationships" xmlns:a="http://schemas.openxmlformats.org/drawingml/2006/main" r:embed="R345fb305a3f84749"/>
          <a:stretch xmlns:a="http://schemas.openxmlformats.org/drawingml/2006/main"/>
        </p:blipFill>
        <p:spPr>
          <a:xfrm xmlns:a="http://schemas.openxmlformats.org/drawingml/2006/main">
            <a:off x="762657" y="323850"/>
            <a:ext cx="1560786" cy="857250"/>
          </a:xfrm>
          <a:prstGeom xmlns:a="http://schemas.openxmlformats.org/drawingml/2006/main" prst="rect">
            <a:avLst/>
          </a:prstGeom>
        </p:spPr>
      </p:pic>
      <p:sp>
        <p:nvSpPr>
          <p:cNvPr id="2" name="title-eyebrow">
            <a:extLst xmlns:a="http://schemas.openxmlformats.org/drawingml/2006/main">
              <a:ext uri="{FF2B5EF4-FFF2-40B4-BE49-F238E27FC236}">
                <a16:creationId xmlns:a16="http://schemas.microsoft.com/office/drawing/2014/main" id="{C4CAC260-7D85-4606-954E-4E8A5E492EDD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400050" y="1381125"/>
            <a:ext cx="4000500" cy="28575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  <a:prstDash val="solid"/>
          </a:ln>
        </p:spPr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pPr algn="l">
              <a:buNone/>
              <a:defRPr sz="1500" b="1">
                <a:solidFill>
                  <a:srgbClr val="3D8DFF"/>
                </a:solidFill>
              </a:defRPr>
            </a:pPr>
            <a:r>
              <a:rPr sz="1500" b="1">
                <a:solidFill>
                  <a:srgbClr val="3D8DFF"/>
                </a:solidFill>
              </a:rPr>
              <a:t>MSc RESEARCH PROPOSAL</a:t>
            </a:r>
          </a:p>
        </p:txBody>
      </p:sp>
      <p:sp>
        <p:nvSpPr>
          <p:cNvPr id="3" name="deck-title">
            <a:extLst xmlns:a="http://schemas.openxmlformats.org/drawingml/2006/main">
              <a:ext uri="{FF2B5EF4-FFF2-40B4-BE49-F238E27FC236}">
                <a16:creationId xmlns:a16="http://schemas.microsoft.com/office/drawing/2014/main" id="{77B0D2C6-8C4C-44FF-9626-CBDB321D6FEB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400050" y="1790700"/>
            <a:ext cx="9858375" cy="285750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  <a:prstDash val="solid"/>
          </a:ln>
        </p:spPr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pPr algn="l">
              <a:buNone/>
              <a:defRPr sz="5250" b="1">
                <a:solidFill>
                  <a:srgbClr val="000000"/>
                </a:solidFill>
              </a:defRPr>
            </a:pPr>
            <a:r>
              <a:rPr sz="5250" b="1">
                <a:solidFill>
                  <a:srgbClr val="000000"/>
                </a:solidFill>
              </a:rPr>
              <a:t>A Lightweight and Explainable</a:t>
            </a:r>
          </a:p>
          <a:p xmlns:a="http://schemas.openxmlformats.org/drawingml/2006/main">
            <a:pPr algn="l">
              <a:buNone/>
              <a:defRPr sz="5250" b="1">
                <a:solidFill>
                  <a:srgbClr val="000000"/>
                </a:solidFill>
              </a:defRPr>
            </a:pPr>
            <a:r>
              <a:rPr sz="5250" b="1">
                <a:solidFill>
                  <a:srgbClr val="000000"/>
                </a:solidFill>
              </a:rPr>
              <a:t>Machine Learning-Based</a:t>
            </a:r>
          </a:p>
          <a:p xmlns:a="http://schemas.openxmlformats.org/drawingml/2006/main">
            <a:pPr algn="l">
              <a:buNone/>
              <a:defRPr sz="5250" b="1">
                <a:solidFill>
                  <a:srgbClr val="000000"/>
                </a:solidFill>
              </a:defRPr>
            </a:pPr>
            <a:r>
              <a:rPr sz="5250" b="1">
                <a:solidFill>
                  <a:srgbClr val="000000"/>
                </a:solidFill>
              </a:rPr>
              <a:t>Intrusion Detection System</a:t>
            </a:r>
          </a:p>
          <a:p xmlns:a="http://schemas.openxmlformats.org/drawingml/2006/main">
            <a:pPr algn="l">
              <a:buNone/>
              <a:defRPr sz="5250" b="1">
                <a:solidFill>
                  <a:srgbClr val="000000"/>
                </a:solidFill>
              </a:defRPr>
            </a:pPr>
            <a:r>
              <a:rPr sz="5250" b="1">
                <a:solidFill>
                  <a:srgbClr val="000000"/>
                </a:solidFill>
              </a:rPr>
              <a:t>for IoT Networks</a:t>
            </a:r>
          </a:p>
        </p:txBody>
      </p:sp>
      <p:sp>
        <p:nvSpPr>
          <p:cNvPr id="4" name="title-accent">
            <a:extLst xmlns:a="http://schemas.openxmlformats.org/drawingml/2006/main">
              <a:ext uri="{FF2B5EF4-FFF2-40B4-BE49-F238E27FC236}">
                <a16:creationId xmlns:a16="http://schemas.microsoft.com/office/drawing/2014/main" id="{C37153FA-6240-4561-B510-C59EC78A3B9A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400050" y="4857750"/>
            <a:ext cx="1676400" cy="762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3D8DFF"/>
          </a:solidFill>
          <a:ln xmlns:a="http://schemas.openxmlformats.org/drawingml/2006/main" w="0">
            <a:noFill/>
            <a:prstDash val="solid"/>
          </a:ln>
        </p:spPr>
      </p:sp>
      <p:sp>
        <p:nvSpPr>
          <p:cNvPr id="5" name="author">
            <a:extLst xmlns:a="http://schemas.openxmlformats.org/drawingml/2006/main">
              <a:ext uri="{FF2B5EF4-FFF2-40B4-BE49-F238E27FC236}">
                <a16:creationId xmlns:a16="http://schemas.microsoft.com/office/drawing/2014/main" id="{54F1D1FE-A884-49DB-BA79-68DCAE6D3A82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400050" y="5238750"/>
            <a:ext cx="4095750" cy="38100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  <a:prstDash val="solid"/>
          </a:ln>
        </p:spPr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pPr algn="l">
              <a:buNone/>
              <a:defRPr sz="2100" b="1">
                <a:solidFill>
                  <a:srgbClr val="000000"/>
                </a:solidFill>
              </a:defRPr>
            </a:pPr>
            <a:r>
              <a:rPr sz="2100" b="1">
                <a:solidFill>
                  <a:srgbClr val="000000"/>
                </a:solidFill>
              </a:rPr>
              <a:t>Harsh Valand</a:t>
            </a:r>
          </a:p>
        </p:txBody>
      </p:sp>
      <p:sp>
        <p:nvSpPr>
          <p:cNvPr id="6" name="deck-tags">
            <a:extLst xmlns:a="http://schemas.openxmlformats.org/drawingml/2006/main">
              <a:ext uri="{FF2B5EF4-FFF2-40B4-BE49-F238E27FC236}">
                <a16:creationId xmlns:a16="http://schemas.microsoft.com/office/drawing/2014/main" id="{9CE10214-31A3-48FB-BE0A-6004BFFB018F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334250" y="5429250"/>
            <a:ext cx="4457700" cy="59055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DDF3FD"/>
          </a:solidFill>
          <a:ln xmlns:a="http://schemas.openxmlformats.org/drawingml/2006/main" w="9525">
            <a:solidFill>
              <a:srgbClr val="6DCBF4"/>
            </a:solidFill>
            <a:prstDash val="solid"/>
          </a:ln>
        </p:spPr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pPr algn="l">
              <a:buNone/>
              <a:defRPr sz="1800" b="1">
                <a:solidFill>
                  <a:srgbClr val="000000"/>
                </a:solidFill>
              </a:defRPr>
            </a:pPr>
            <a:r>
              <a:rPr sz="1800" b="1">
                <a:solidFill>
                  <a:srgbClr val="000000"/>
                </a:solidFill>
              </a:rPr>
              <a:t>Research proposal presentation</a:t>
            </a:r>
          </a:p>
        </p:txBody>
      </p:sp>
    </p:spTree>
    <p:extLst>
      <p:ext uri="{BB962C8B-B14F-4D97-AF65-F5344CB8AC3E}">
        <p14:creationId xmlns:p14="http://schemas.microsoft.com/office/powerpoint/2010/main" val="236173993"/>
      </p:ext>
    </p:extLst>
  </p:cSld>
</p:sld>
</file>

<file path=ppt/slides/slide2.xml><?xml version="1.0" encoding="utf-8"?>
<p:sld xmlns:p="http://schemas.openxmlformats.org/presentationml/2006/main">
  <p:cSld>
    <p:bg>
      <p:bgPr>
        <a:solidFill xmlns:a="http://schemas.openxmlformats.org/drawingml/2006/main">
          <a:srgbClr val="FFFFFF"/>
        </a:solidFill>
      </p:bgPr>
    </p:bg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15" name="eyebrow-2">
            <a:extLst xmlns:a="http://schemas.openxmlformats.org/drawingml/2006/main">
              <a:ext uri="{FF2B5EF4-FFF2-40B4-BE49-F238E27FC236}">
                <a16:creationId xmlns:a16="http://schemas.microsoft.com/office/drawing/2014/main" id="{073CB625-6CA1-47EF-9A87-A581CCB0E641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400050" y="209550"/>
            <a:ext cx="3429000" cy="20955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  <a:prstDash val="solid"/>
          </a:ln>
        </p:spPr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pPr algn="l">
              <a:buNone/>
              <a:defRPr sz="1125" b="1">
                <a:solidFill>
                  <a:srgbClr val="3D8DFF"/>
                </a:solidFill>
              </a:defRPr>
            </a:pPr>
            <a:r>
              <a:rPr sz="1125" b="1">
                <a:solidFill>
                  <a:srgbClr val="3D8DFF"/>
                </a:solidFill>
              </a:rPr>
              <a:t>BACKGROUND AND PROBLEM</a:t>
            </a:r>
          </a:p>
        </p:txBody>
      </p:sp>
      <p:sp>
        <p:nvSpPr>
          <p:cNvPr id="2" name="title-2">
            <a:extLst xmlns:a="http://schemas.openxmlformats.org/drawingml/2006/main">
              <a:ext uri="{FF2B5EF4-FFF2-40B4-BE49-F238E27FC236}">
                <a16:creationId xmlns:a16="http://schemas.microsoft.com/office/drawing/2014/main" id="{D4C94D3E-C4CC-4B22-AE03-A46CC62AC88F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400050" y="447675"/>
            <a:ext cx="11391900" cy="619125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  <a:prstDash val="solid"/>
          </a:ln>
        </p:spPr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pPr algn="l">
              <a:buNone/>
              <a:defRPr sz="3600" b="1">
                <a:solidFill>
                  <a:srgbClr val="000000"/>
                </a:solidFill>
              </a:defRPr>
            </a:pPr>
            <a:r>
              <a:rPr sz="3600" b="1">
                <a:solidFill>
                  <a:srgbClr val="000000"/>
                </a:solidFill>
              </a:rPr>
              <a:t>Background and research problem</a:t>
            </a:r>
          </a:p>
        </p:txBody>
      </p:sp>
      <p:sp>
        <p:nvSpPr>
          <p:cNvPr id="3" name="title-rule-2">
            <a:extLst xmlns:a="http://schemas.openxmlformats.org/drawingml/2006/main">
              <a:ext uri="{FF2B5EF4-FFF2-40B4-BE49-F238E27FC236}">
                <a16:creationId xmlns:a16="http://schemas.microsoft.com/office/drawing/2014/main" id="{97E082B7-401D-480C-BD6B-6E7B133303FB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400050" y="1066800"/>
            <a:ext cx="11391900" cy="28575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6DCBF4"/>
          </a:solidFill>
          <a:ln xmlns:a="http://schemas.openxmlformats.org/drawingml/2006/main" w="0">
            <a:noFill/>
            <a:prstDash val="solid"/>
          </a:ln>
        </p:spPr>
      </p:sp>
      <p:sp>
        <p:nvSpPr>
          <p:cNvPr id="4" name="footer-2">
            <a:extLst xmlns:a="http://schemas.openxmlformats.org/drawingml/2006/main">
              <a:ext uri="{FF2B5EF4-FFF2-40B4-BE49-F238E27FC236}">
                <a16:creationId xmlns:a16="http://schemas.microsoft.com/office/drawing/2014/main" id="{DF5BE22A-06F7-4CA5-9845-F58650048339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1220450" y="6334125"/>
            <a:ext cx="571500" cy="19050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  <a:prstDash val="solid"/>
          </a:ln>
        </p:spPr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pPr algn="r">
              <a:buNone/>
              <a:defRPr sz="1125" b="1">
                <a:solidFill>
                  <a:srgbClr val="4E5561"/>
                </a:solidFill>
              </a:defRPr>
            </a:pPr>
            <a:r>
              <a:rPr sz="1125" b="1">
                <a:solidFill>
                  <a:srgbClr val="4E5561"/>
                </a:solidFill>
              </a:rPr>
              <a:t>02</a:t>
            </a:r>
          </a:p>
        </p:txBody>
      </p:sp>
      <p:sp>
        <p:nvSpPr>
          <p:cNvPr id="5" name="problem-intro">
            <a:extLst xmlns:a="http://schemas.openxmlformats.org/drawingml/2006/main">
              <a:ext uri="{FF2B5EF4-FFF2-40B4-BE49-F238E27FC236}">
                <a16:creationId xmlns:a16="http://schemas.microsoft.com/office/drawing/2014/main" id="{08206F86-1FBE-41A1-A2BF-E8783ABB81F9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400050" y="1238250"/>
            <a:ext cx="10668000" cy="59055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  <a:prstDash val="solid"/>
          </a:ln>
        </p:spPr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pPr algn="l">
              <a:buNone/>
              <a:defRPr sz="1725" b="0">
                <a:solidFill>
                  <a:srgbClr val="4E5561"/>
                </a:solidFill>
              </a:defRPr>
            </a:pPr>
            <a:r>
              <a:rPr sz="1725" b="0">
                <a:solidFill>
                  <a:srgbClr val="4E5561"/>
                </a:solidFill>
              </a:rPr>
              <a:t>IoT intrusion detection studies often report strong results on one dataset. However, the result may change when different traffic, devices or attack scenarios are used.</a:t>
            </a:r>
          </a:p>
        </p:txBody>
      </p:sp>
      <p:sp>
        <p:nvSpPr>
          <p:cNvPr id="6" name="benchmark-panel">
            <a:extLst xmlns:a="http://schemas.openxmlformats.org/drawingml/2006/main">
              <a:ext uri="{FF2B5EF4-FFF2-40B4-BE49-F238E27FC236}">
                <a16:creationId xmlns:a16="http://schemas.microsoft.com/office/drawing/2014/main" id="{849D79AB-F808-4FEE-B3C5-6A5DC8787D61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400050" y="2047875"/>
            <a:ext cx="5429250" cy="314325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EDEDED"/>
          </a:solidFill>
          <a:ln xmlns:a="http://schemas.openxmlformats.org/drawingml/2006/main" w="9525">
            <a:solidFill>
              <a:srgbClr val="B8BCC4"/>
            </a:solidFill>
            <a:prstDash val="solid"/>
          </a:ln>
        </p:spPr>
      </p:sp>
      <p:sp>
        <p:nvSpPr>
          <p:cNvPr id="7" name="benchmark-label">
            <a:extLst xmlns:a="http://schemas.openxmlformats.org/drawingml/2006/main">
              <a:ext uri="{FF2B5EF4-FFF2-40B4-BE49-F238E27FC236}">
                <a16:creationId xmlns:a16="http://schemas.microsoft.com/office/drawing/2014/main" id="{2B5B2619-B63F-4FD0-BE62-BF1ECFBE0EB9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66750" y="2324100"/>
            <a:ext cx="2857500" cy="26670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  <a:prstDash val="solid"/>
          </a:ln>
        </p:spPr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pPr algn="l">
              <a:buNone/>
              <a:defRPr sz="1350" b="1">
                <a:solidFill>
                  <a:srgbClr val="3D8DFF"/>
                </a:solidFill>
              </a:defRPr>
            </a:pPr>
            <a:r>
              <a:rPr sz="1350" b="1">
                <a:solidFill>
                  <a:srgbClr val="3D8DFF"/>
                </a:solidFill>
              </a:rPr>
              <a:t>RESULT ON THE SAME DATASET</a:t>
            </a:r>
          </a:p>
        </p:txBody>
      </p:sp>
      <p:sp>
        <p:nvSpPr>
          <p:cNvPr id="8" name="benchmark-stat">
            <a:extLst xmlns:a="http://schemas.openxmlformats.org/drawingml/2006/main">
              <a:ext uri="{FF2B5EF4-FFF2-40B4-BE49-F238E27FC236}">
                <a16:creationId xmlns:a16="http://schemas.microsoft.com/office/drawing/2014/main" id="{8F5F3883-4A23-4A59-BFA2-A44CB2B137A9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66750" y="2686050"/>
            <a:ext cx="2857500" cy="91440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  <a:prstDash val="solid"/>
          </a:ln>
        </p:spPr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pPr algn="l">
              <a:buNone/>
              <a:defRPr sz="5850" b="1">
                <a:solidFill>
                  <a:srgbClr val="000000"/>
                </a:solidFill>
              </a:defRPr>
            </a:pPr>
            <a:r>
              <a:rPr sz="5850" b="1">
                <a:solidFill>
                  <a:srgbClr val="000000"/>
                </a:solidFill>
              </a:rPr>
              <a:t>&gt;99%</a:t>
            </a:r>
          </a:p>
        </p:txBody>
      </p:sp>
      <p:sp>
        <p:nvSpPr>
          <p:cNvPr id="9" name="benchmark-body">
            <a:extLst xmlns:a="http://schemas.openxmlformats.org/drawingml/2006/main">
              <a:ext uri="{FF2B5EF4-FFF2-40B4-BE49-F238E27FC236}">
                <a16:creationId xmlns:a16="http://schemas.microsoft.com/office/drawing/2014/main" id="{A0621E8E-3638-440C-9330-E5FA937EDD81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66750" y="3790950"/>
            <a:ext cx="4762500" cy="106680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  <a:prstDash val="solid"/>
          </a:ln>
        </p:spPr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pPr algn="l">
              <a:buNone/>
              <a:defRPr sz="1650" b="0">
                <a:solidFill>
                  <a:srgbClr val="4E5561"/>
                </a:solidFill>
              </a:defRPr>
            </a:pPr>
            <a:r>
              <a:rPr sz="1650" b="0">
                <a:solidFill>
                  <a:srgbClr val="4E5561"/>
                </a:solidFill>
              </a:rPr>
              <a:t>Strong results can sometimes be influenced by repeated flows, capture conditions or information leakage during data splitting.</a:t>
            </a:r>
          </a:p>
        </p:txBody>
      </p:sp>
      <p:sp>
        <p:nvSpPr>
          <p:cNvPr id="10" name="reality-panel">
            <a:extLst xmlns:a="http://schemas.openxmlformats.org/drawingml/2006/main">
              <a:ext uri="{FF2B5EF4-FFF2-40B4-BE49-F238E27FC236}">
                <a16:creationId xmlns:a16="http://schemas.microsoft.com/office/drawing/2014/main" id="{B891AC97-655E-4789-AEAF-75CFBFC302E6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229350" y="2047875"/>
            <a:ext cx="5562600" cy="314325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DDF3FD"/>
          </a:solidFill>
          <a:ln xmlns:a="http://schemas.openxmlformats.org/drawingml/2006/main" w="9525">
            <a:solidFill>
              <a:srgbClr val="6DCBF4"/>
            </a:solidFill>
            <a:prstDash val="solid"/>
          </a:ln>
        </p:spPr>
      </p:sp>
      <p:sp>
        <p:nvSpPr>
          <p:cNvPr id="11" name="reality-label">
            <a:extLst xmlns:a="http://schemas.openxmlformats.org/drawingml/2006/main">
              <a:ext uri="{FF2B5EF4-FFF2-40B4-BE49-F238E27FC236}">
                <a16:creationId xmlns:a16="http://schemas.microsoft.com/office/drawing/2014/main" id="{CA8088FC-D257-474B-841F-03BD8C781D37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515100" y="2324100"/>
            <a:ext cx="2857500" cy="26670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  <a:prstDash val="solid"/>
          </a:ln>
        </p:spPr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pPr algn="l">
              <a:buNone/>
              <a:defRPr sz="1350" b="1">
                <a:solidFill>
                  <a:srgbClr val="3D8DFF"/>
                </a:solidFill>
              </a:defRPr>
            </a:pPr>
            <a:r>
              <a:rPr sz="1350" b="1">
                <a:solidFill>
                  <a:srgbClr val="3D8DFF"/>
                </a:solidFill>
              </a:rPr>
              <a:t>RESULT ON A DIFFERENT DATASET</a:t>
            </a:r>
          </a:p>
        </p:txBody>
      </p:sp>
      <p:sp>
        <p:nvSpPr>
          <p:cNvPr id="12" name="reality-stat">
            <a:extLst xmlns:a="http://schemas.openxmlformats.org/drawingml/2006/main">
              <a:ext uri="{FF2B5EF4-FFF2-40B4-BE49-F238E27FC236}">
                <a16:creationId xmlns:a16="http://schemas.microsoft.com/office/drawing/2014/main" id="{5AFDD693-84AB-46F9-9C02-6BC0C8126915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515100" y="2686050"/>
            <a:ext cx="1524000" cy="91440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  <a:prstDash val="solid"/>
          </a:ln>
        </p:spPr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pPr algn="l">
              <a:buNone/>
              <a:defRPr sz="3600" b="1">
                <a:solidFill>
                  <a:srgbClr val="000000"/>
                </a:solidFill>
              </a:defRPr>
            </a:pPr>
            <a:r>
              <a:rPr sz="3600" b="1">
                <a:solidFill>
                  <a:srgbClr val="000000"/>
                </a:solidFill>
              </a:rPr>
              <a:t>Lower</a:t>
            </a:r>
          </a:p>
        </p:txBody>
      </p:sp>
      <p:sp>
        <p:nvSpPr>
          <p:cNvPr id="13" name="reality-body">
            <a:extLst xmlns:a="http://schemas.openxmlformats.org/drawingml/2006/main">
              <a:ext uri="{FF2B5EF4-FFF2-40B4-BE49-F238E27FC236}">
                <a16:creationId xmlns:a16="http://schemas.microsoft.com/office/drawing/2014/main" id="{63AE76AA-CF0F-4D81-B118-D9957F6312C9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515100" y="3790950"/>
            <a:ext cx="4762500" cy="106680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  <a:prstDash val="solid"/>
          </a:ln>
        </p:spPr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pPr algn="l">
              <a:buNone/>
              <a:defRPr sz="1650" b="0">
                <a:solidFill>
                  <a:srgbClr val="4E5561"/>
                </a:solidFill>
              </a:defRPr>
            </a:pPr>
            <a:r>
              <a:rPr sz="1650" b="0">
                <a:solidFill>
                  <a:srgbClr val="4E5561"/>
                </a:solidFill>
              </a:rPr>
              <a:t>The model still needs to be tested on different traffic data and on the Raspberry Pi gateway, where speed and memory also matter.</a:t>
            </a:r>
          </a:p>
        </p:txBody>
      </p:sp>
      <p:sp>
        <p:nvSpPr>
          <p:cNvPr id="14" name="problem-takeaway">
            <a:extLst xmlns:a="http://schemas.openxmlformats.org/drawingml/2006/main">
              <a:ext uri="{FF2B5EF4-FFF2-40B4-BE49-F238E27FC236}">
                <a16:creationId xmlns:a16="http://schemas.microsoft.com/office/drawing/2014/main" id="{0698053E-0318-420A-BB6F-79C6C93689BF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400050" y="5429250"/>
            <a:ext cx="11391900" cy="66675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3D8DFF"/>
          </a:solidFill>
          <a:ln xmlns:a="http://schemas.openxmlformats.org/drawingml/2006/main" w="0">
            <a:noFill/>
            <a:prstDash val="solid"/>
          </a:ln>
        </p:spPr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pPr algn="l">
              <a:buNone/>
              <a:defRPr sz="1875" b="1">
                <a:solidFill>
                  <a:srgbClr val="FFFFFF"/>
                </a:solidFill>
              </a:defRPr>
            </a:pPr>
            <a:r>
              <a:rPr sz="1875" b="1">
                <a:solidFill>
                  <a:srgbClr val="FFFFFF"/>
                </a:solidFill>
              </a:rPr>
              <a:t>For this reason, the study will evaluate generalisation, explainability and gateway performance alongside detection accuracy.</a:t>
            </a:r>
          </a:p>
        </p:txBody>
      </p:sp>
    </p:spTree>
    <p:extLst>
      <p:ext uri="{BB962C8B-B14F-4D97-AF65-F5344CB8AC3E}">
        <p14:creationId xmlns:p14="http://schemas.microsoft.com/office/powerpoint/2010/main" val="534048815"/>
      </p:ext>
    </p:extLst>
  </p:cSld>
</p:sld>
</file>

<file path=ppt/slides/slide3.xml><?xml version="1.0" encoding="utf-8"?>
<p:sld xmlns:p="http://schemas.openxmlformats.org/presentationml/2006/main">
  <p:cSld>
    <p:bg>
      <p:bgPr>
        <a:solidFill xmlns:a="http://schemas.openxmlformats.org/drawingml/2006/main">
          <a:srgbClr val="FFFFFF"/>
        </a:solidFill>
      </p:bgPr>
    </p:bg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28" name="eyebrow-3">
            <a:extLst xmlns:a="http://schemas.openxmlformats.org/drawingml/2006/main">
              <a:ext uri="{FF2B5EF4-FFF2-40B4-BE49-F238E27FC236}">
                <a16:creationId xmlns:a16="http://schemas.microsoft.com/office/drawing/2014/main" id="{FE3BB33E-E547-4AAD-A458-30763D5EBF15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400050" y="209550"/>
            <a:ext cx="3429000" cy="20955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  <a:prstDash val="solid"/>
          </a:ln>
        </p:spPr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pPr algn="l">
              <a:buNone/>
              <a:defRPr sz="1125" b="1">
                <a:solidFill>
                  <a:srgbClr val="3D8DFF"/>
                </a:solidFill>
              </a:defRPr>
            </a:pPr>
            <a:r>
              <a:rPr sz="1125" b="1">
                <a:solidFill>
                  <a:srgbClr val="3D8DFF"/>
                </a:solidFill>
              </a:rPr>
              <a:t>STUDY OVERVIEW</a:t>
            </a:r>
          </a:p>
        </p:txBody>
      </p:sp>
      <p:sp>
        <p:nvSpPr>
          <p:cNvPr id="2" name="title-3">
            <a:extLst xmlns:a="http://schemas.openxmlformats.org/drawingml/2006/main">
              <a:ext uri="{FF2B5EF4-FFF2-40B4-BE49-F238E27FC236}">
                <a16:creationId xmlns:a16="http://schemas.microsoft.com/office/drawing/2014/main" id="{FFAF6A23-40B4-4DF1-80D6-58473AB62F9A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400050" y="447675"/>
            <a:ext cx="11391900" cy="619125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  <a:prstDash val="solid"/>
          </a:ln>
        </p:spPr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pPr algn="l">
              <a:buNone/>
              <a:defRPr sz="3600" b="1">
                <a:solidFill>
                  <a:srgbClr val="000000"/>
                </a:solidFill>
              </a:defRPr>
            </a:pPr>
            <a:r>
              <a:rPr sz="3600" b="1">
                <a:solidFill>
                  <a:srgbClr val="000000"/>
                </a:solidFill>
              </a:rPr>
              <a:t>Research aim and objectives</a:t>
            </a:r>
          </a:p>
        </p:txBody>
      </p:sp>
      <p:sp>
        <p:nvSpPr>
          <p:cNvPr id="3" name="title-rule-3">
            <a:extLst xmlns:a="http://schemas.openxmlformats.org/drawingml/2006/main">
              <a:ext uri="{FF2B5EF4-FFF2-40B4-BE49-F238E27FC236}">
                <a16:creationId xmlns:a16="http://schemas.microsoft.com/office/drawing/2014/main" id="{890C5637-B65F-463C-B3D2-94EE92FAC81C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400050" y="1066800"/>
            <a:ext cx="11391900" cy="28575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6DCBF4"/>
          </a:solidFill>
          <a:ln xmlns:a="http://schemas.openxmlformats.org/drawingml/2006/main" w="0">
            <a:noFill/>
            <a:prstDash val="solid"/>
          </a:ln>
        </p:spPr>
      </p:sp>
      <p:sp>
        <p:nvSpPr>
          <p:cNvPr id="4" name="footer-3">
            <a:extLst xmlns:a="http://schemas.openxmlformats.org/drawingml/2006/main">
              <a:ext uri="{FF2B5EF4-FFF2-40B4-BE49-F238E27FC236}">
                <a16:creationId xmlns:a16="http://schemas.microsoft.com/office/drawing/2014/main" id="{AD8D4884-2A3E-40E8-B058-B9AD25C8FE2F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1220450" y="6334125"/>
            <a:ext cx="571500" cy="19050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  <a:prstDash val="solid"/>
          </a:ln>
        </p:spPr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pPr algn="r">
              <a:buNone/>
              <a:defRPr sz="1125" b="1">
                <a:solidFill>
                  <a:srgbClr val="4E5561"/>
                </a:solidFill>
              </a:defRPr>
            </a:pPr>
            <a:r>
              <a:rPr sz="1125" b="1">
                <a:solidFill>
                  <a:srgbClr val="4E5561"/>
                </a:solidFill>
              </a:rPr>
              <a:t>03</a:t>
            </a:r>
          </a:p>
        </p:txBody>
      </p:sp>
      <p:sp>
        <p:nvSpPr>
          <p:cNvPr id="5" name="aim-label">
            <a:extLst xmlns:a="http://schemas.openxmlformats.org/drawingml/2006/main">
              <a:ext uri="{FF2B5EF4-FFF2-40B4-BE49-F238E27FC236}">
                <a16:creationId xmlns:a16="http://schemas.microsoft.com/office/drawing/2014/main" id="{CAA8BE83-1A85-4892-9536-C7C1CEE624E3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400050" y="1428750"/>
            <a:ext cx="2381250" cy="333375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  <a:prstDash val="solid"/>
          </a:ln>
        </p:spPr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pPr algn="l">
              <a:buNone/>
              <a:defRPr sz="1800" b="1">
                <a:solidFill>
                  <a:srgbClr val="3D8DFF"/>
                </a:solidFill>
              </a:defRPr>
            </a:pPr>
            <a:r>
              <a:rPr sz="1800" b="1">
                <a:solidFill>
                  <a:srgbClr val="3D8DFF"/>
                </a:solidFill>
              </a:rPr>
              <a:t>Research aim</a:t>
            </a:r>
          </a:p>
        </p:txBody>
      </p:sp>
      <p:sp>
        <p:nvSpPr>
          <p:cNvPr id="6" name="aim-statement">
            <a:extLst xmlns:a="http://schemas.openxmlformats.org/drawingml/2006/main">
              <a:ext uri="{FF2B5EF4-FFF2-40B4-BE49-F238E27FC236}">
                <a16:creationId xmlns:a16="http://schemas.microsoft.com/office/drawing/2014/main" id="{14FF5241-7DE3-47A0-B8F1-6182DFBC974D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400050" y="1857375"/>
            <a:ext cx="5810250" cy="2238375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  <a:prstDash val="solid"/>
          </a:ln>
        </p:spPr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pPr algn="l">
              <a:buNone/>
              <a:defRPr sz="2925" b="1">
                <a:solidFill>
                  <a:srgbClr val="000000"/>
                </a:solidFill>
              </a:defRPr>
            </a:pPr>
            <a:r>
              <a:rPr sz="2925" b="1">
                <a:solidFill>
                  <a:srgbClr val="000000"/>
                </a:solidFill>
              </a:rPr>
              <a:t>The aim is to develop and evaluate a lightweight, explainable intrusion detection system for use at an IoT gateway.</a:t>
            </a:r>
          </a:p>
        </p:txBody>
      </p:sp>
      <p:sp>
        <p:nvSpPr>
          <p:cNvPr id="7" name="core-choice-label">
            <a:extLst xmlns:a="http://schemas.openxmlformats.org/drawingml/2006/main">
              <a:ext uri="{FF2B5EF4-FFF2-40B4-BE49-F238E27FC236}">
                <a16:creationId xmlns:a16="http://schemas.microsoft.com/office/drawing/2014/main" id="{C8669F05-3908-4923-9A09-F17D42A271A0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400050" y="4429125"/>
            <a:ext cx="2381250" cy="28575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  <a:prstDash val="solid"/>
          </a:ln>
        </p:spPr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pPr algn="l">
              <a:buNone/>
              <a:defRPr sz="1650" b="1">
                <a:solidFill>
                  <a:srgbClr val="3D8DFF"/>
                </a:solidFill>
              </a:defRPr>
            </a:pPr>
            <a:r>
              <a:rPr sz="1650" b="1">
                <a:solidFill>
                  <a:srgbClr val="3D8DFF"/>
                </a:solidFill>
              </a:rPr>
              <a:t>Planned approach</a:t>
            </a:r>
          </a:p>
        </p:txBody>
      </p:sp>
      <p:sp>
        <p:nvSpPr>
          <p:cNvPr id="8" name="core-choice">
            <a:extLst xmlns:a="http://schemas.openxmlformats.org/drawingml/2006/main">
              <a:ext uri="{FF2B5EF4-FFF2-40B4-BE49-F238E27FC236}">
                <a16:creationId xmlns:a16="http://schemas.microsoft.com/office/drawing/2014/main" id="{661FEBD6-56DE-4514-95B1-A53A5331DD6E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400050" y="4810125"/>
            <a:ext cx="5810250" cy="809625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  <a:prstDash val="solid"/>
          </a:ln>
        </p:spPr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pPr algn="l">
              <a:buNone/>
              <a:defRPr sz="1650" b="0">
                <a:solidFill>
                  <a:srgbClr val="4E5561"/>
                </a:solidFill>
              </a:defRPr>
            </a:pPr>
            <a:r>
              <a:rPr sz="1650" b="0">
                <a:solidFill>
                  <a:srgbClr val="4E5561"/>
                </a:solidFill>
              </a:rPr>
              <a:t>The study will use 12–15 flow features shared by CICIoT2023 and TON_IoT so that the same model can be tested across both datasets.</a:t>
            </a:r>
          </a:p>
        </p:txBody>
      </p:sp>
      <p:sp>
        <p:nvSpPr>
          <p:cNvPr id="9" name="objective-number-1">
            <a:extLst xmlns:a="http://schemas.openxmlformats.org/drawingml/2006/main">
              <a:ext uri="{FF2B5EF4-FFF2-40B4-BE49-F238E27FC236}">
                <a16:creationId xmlns:a16="http://schemas.microsoft.com/office/drawing/2014/main" id="{5ECD3FAF-7174-455E-9FDB-817229243026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715125" y="1352550"/>
            <a:ext cx="400050" cy="30480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  <a:prstDash val="solid"/>
          </a:ln>
        </p:spPr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pPr algn="l">
              <a:buNone/>
              <a:defRPr sz="1800" b="1">
                <a:solidFill>
                  <a:srgbClr val="3D8DFF"/>
                </a:solidFill>
              </a:defRPr>
            </a:pPr>
            <a:r>
              <a:rPr sz="1800" b="1">
                <a:solidFill>
                  <a:srgbClr val="3D8DFF"/>
                </a:solidFill>
              </a:rPr>
              <a:t>1</a:t>
            </a:r>
          </a:p>
        </p:txBody>
      </p:sp>
      <p:sp>
        <p:nvSpPr>
          <p:cNvPr id="10" name="objective-1">
            <a:extLst xmlns:a="http://schemas.openxmlformats.org/drawingml/2006/main">
              <a:ext uri="{FF2B5EF4-FFF2-40B4-BE49-F238E27FC236}">
                <a16:creationId xmlns:a16="http://schemas.microsoft.com/office/drawing/2014/main" id="{D03643F1-07D4-4B87-A86D-9C7A26978438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191375" y="1352550"/>
            <a:ext cx="4476750" cy="276225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  <a:prstDash val="solid"/>
          </a:ln>
        </p:spPr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pPr algn="l">
              <a:buNone/>
              <a:defRPr sz="1650" b="1">
                <a:solidFill>
                  <a:srgbClr val="000000"/>
                </a:solidFill>
              </a:defRPr>
            </a:pPr>
            <a:r>
              <a:rPr sz="1650" b="1">
                <a:solidFill>
                  <a:srgbClr val="000000"/>
                </a:solidFill>
              </a:rPr>
              <a:t>Review literature</a:t>
            </a:r>
          </a:p>
        </p:txBody>
      </p:sp>
      <p:sp>
        <p:nvSpPr>
          <p:cNvPr id="11" name="objective-detail-1">
            <a:extLst xmlns:a="http://schemas.openxmlformats.org/drawingml/2006/main">
              <a:ext uri="{FF2B5EF4-FFF2-40B4-BE49-F238E27FC236}">
                <a16:creationId xmlns:a16="http://schemas.microsoft.com/office/drawing/2014/main" id="{AAC7A9CE-EEBC-4EE7-8BB2-73E4FFD0D619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191375" y="1619250"/>
            <a:ext cx="4476750" cy="36195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  <a:prstDash val="solid"/>
          </a:ln>
        </p:spPr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pPr algn="l">
              <a:buNone/>
              <a:defRPr sz="1275" b="0">
                <a:solidFill>
                  <a:srgbClr val="4E5561"/>
                </a:solidFill>
              </a:defRPr>
            </a:pPr>
            <a:r>
              <a:rPr sz="1275" b="0">
                <a:solidFill>
                  <a:srgbClr val="4E5561"/>
                </a:solidFill>
              </a:rPr>
              <a:t>Review IoT IDS requirements and common limitations.</a:t>
            </a:r>
          </a:p>
        </p:txBody>
      </p:sp>
      <p:sp>
        <p:nvSpPr>
          <p:cNvPr id="12" name="objective-number-2">
            <a:extLst xmlns:a="http://schemas.openxmlformats.org/drawingml/2006/main">
              <a:ext uri="{FF2B5EF4-FFF2-40B4-BE49-F238E27FC236}">
                <a16:creationId xmlns:a16="http://schemas.microsoft.com/office/drawing/2014/main" id="{FA85C0A2-7425-4BD3-A263-928926E6FD3A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715125" y="2066925"/>
            <a:ext cx="400050" cy="30480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  <a:prstDash val="solid"/>
          </a:ln>
        </p:spPr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pPr algn="l">
              <a:buNone/>
              <a:defRPr sz="1800" b="1">
                <a:solidFill>
                  <a:srgbClr val="3D8DFF"/>
                </a:solidFill>
              </a:defRPr>
            </a:pPr>
            <a:r>
              <a:rPr sz="1800" b="1">
                <a:solidFill>
                  <a:srgbClr val="3D8DFF"/>
                </a:solidFill>
              </a:rPr>
              <a:t>2</a:t>
            </a:r>
          </a:p>
        </p:txBody>
      </p:sp>
      <p:sp>
        <p:nvSpPr>
          <p:cNvPr id="13" name="objective-2">
            <a:extLst xmlns:a="http://schemas.openxmlformats.org/drawingml/2006/main">
              <a:ext uri="{FF2B5EF4-FFF2-40B4-BE49-F238E27FC236}">
                <a16:creationId xmlns:a16="http://schemas.microsoft.com/office/drawing/2014/main" id="{A6B75BAA-E7D3-4C9D-875E-B2E88ACBA7D4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191375" y="2066925"/>
            <a:ext cx="4476750" cy="276225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  <a:prstDash val="solid"/>
          </a:ln>
        </p:spPr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pPr algn="l">
              <a:buNone/>
              <a:defRPr sz="1650" b="1">
                <a:solidFill>
                  <a:srgbClr val="000000"/>
                </a:solidFill>
              </a:defRPr>
            </a:pPr>
            <a:r>
              <a:rPr sz="1650" b="1">
                <a:solidFill>
                  <a:srgbClr val="000000"/>
                </a:solidFill>
              </a:rPr>
              <a:t>Prepare data</a:t>
            </a:r>
          </a:p>
        </p:txBody>
      </p:sp>
      <p:sp>
        <p:nvSpPr>
          <p:cNvPr id="14" name="objective-detail-2">
            <a:extLst xmlns:a="http://schemas.openxmlformats.org/drawingml/2006/main">
              <a:ext uri="{FF2B5EF4-FFF2-40B4-BE49-F238E27FC236}">
                <a16:creationId xmlns:a16="http://schemas.microsoft.com/office/drawing/2014/main" id="{C02C75FC-D331-4F94-9D39-C3C18A7DF93D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191375" y="2333625"/>
            <a:ext cx="4476750" cy="36195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  <a:prstDash val="solid"/>
          </a:ln>
        </p:spPr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pPr algn="l">
              <a:buNone/>
              <a:defRPr sz="1275" b="0">
                <a:solidFill>
                  <a:srgbClr val="4E5561"/>
                </a:solidFill>
              </a:defRPr>
            </a:pPr>
            <a:r>
              <a:rPr sz="1275" b="0">
                <a:solidFill>
                  <a:srgbClr val="4E5561"/>
                </a:solidFill>
              </a:rPr>
              <a:t>Build a leakage-resistant pipeline with shared features.</a:t>
            </a:r>
          </a:p>
        </p:txBody>
      </p:sp>
      <p:sp>
        <p:nvSpPr>
          <p:cNvPr id="15" name="objective-number-3">
            <a:extLst xmlns:a="http://schemas.openxmlformats.org/drawingml/2006/main">
              <a:ext uri="{FF2B5EF4-FFF2-40B4-BE49-F238E27FC236}">
                <a16:creationId xmlns:a16="http://schemas.microsoft.com/office/drawing/2014/main" id="{EA02D11C-5E0D-4AD5-92C4-ACF9737E6A1C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715125" y="2781300"/>
            <a:ext cx="400050" cy="30480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  <a:prstDash val="solid"/>
          </a:ln>
        </p:spPr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pPr algn="l">
              <a:buNone/>
              <a:defRPr sz="1800" b="1">
                <a:solidFill>
                  <a:srgbClr val="3D8DFF"/>
                </a:solidFill>
              </a:defRPr>
            </a:pPr>
            <a:r>
              <a:rPr sz="1800" b="1">
                <a:solidFill>
                  <a:srgbClr val="3D8DFF"/>
                </a:solidFill>
              </a:rPr>
              <a:t>3</a:t>
            </a:r>
          </a:p>
        </p:txBody>
      </p:sp>
      <p:sp>
        <p:nvSpPr>
          <p:cNvPr id="16" name="objective-3">
            <a:extLst xmlns:a="http://schemas.openxmlformats.org/drawingml/2006/main">
              <a:ext uri="{FF2B5EF4-FFF2-40B4-BE49-F238E27FC236}">
                <a16:creationId xmlns:a16="http://schemas.microsoft.com/office/drawing/2014/main" id="{4381DE4C-816A-4265-873B-BCFE6DEBB2CB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191375" y="2781300"/>
            <a:ext cx="4476750" cy="276225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  <a:prstDash val="solid"/>
          </a:ln>
        </p:spPr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pPr algn="l">
              <a:buNone/>
              <a:defRPr sz="1650" b="1">
                <a:solidFill>
                  <a:srgbClr val="000000"/>
                </a:solidFill>
              </a:defRPr>
            </a:pPr>
            <a:r>
              <a:rPr sz="1650" b="1">
                <a:solidFill>
                  <a:srgbClr val="000000"/>
                </a:solidFill>
              </a:rPr>
              <a:t>Train models</a:t>
            </a:r>
          </a:p>
        </p:txBody>
      </p:sp>
      <p:sp>
        <p:nvSpPr>
          <p:cNvPr id="17" name="objective-detail-3">
            <a:extLst xmlns:a="http://schemas.openxmlformats.org/drawingml/2006/main">
              <a:ext uri="{FF2B5EF4-FFF2-40B4-BE49-F238E27FC236}">
                <a16:creationId xmlns:a16="http://schemas.microsoft.com/office/drawing/2014/main" id="{E6252FC2-A950-422B-9F48-1BA38D87C8CB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191375" y="3048000"/>
            <a:ext cx="4476750" cy="36195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  <a:prstDash val="solid"/>
          </a:ln>
        </p:spPr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pPr algn="l">
              <a:buNone/>
              <a:defRPr sz="1275" b="0">
                <a:solidFill>
                  <a:srgbClr val="4E5561"/>
                </a:solidFill>
              </a:defRPr>
            </a:pPr>
            <a:r>
              <a:rPr sz="1275" b="0">
                <a:solidFill>
                  <a:srgbClr val="4E5561"/>
                </a:solidFill>
              </a:rPr>
              <a:t>Compare LR, DT, RF and LightGBM/XGBoost fairly.</a:t>
            </a:r>
          </a:p>
        </p:txBody>
      </p:sp>
      <p:sp>
        <p:nvSpPr>
          <p:cNvPr id="18" name="objective-number-4">
            <a:extLst xmlns:a="http://schemas.openxmlformats.org/drawingml/2006/main">
              <a:ext uri="{FF2B5EF4-FFF2-40B4-BE49-F238E27FC236}">
                <a16:creationId xmlns:a16="http://schemas.microsoft.com/office/drawing/2014/main" id="{E74886AA-07C8-474F-B111-9ED53EE0D400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715125" y="3495675"/>
            <a:ext cx="400050" cy="30480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  <a:prstDash val="solid"/>
          </a:ln>
        </p:spPr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pPr algn="l">
              <a:buNone/>
              <a:defRPr sz="1800" b="1">
                <a:solidFill>
                  <a:srgbClr val="3D8DFF"/>
                </a:solidFill>
              </a:defRPr>
            </a:pPr>
            <a:r>
              <a:rPr sz="1800" b="1">
                <a:solidFill>
                  <a:srgbClr val="3D8DFF"/>
                </a:solidFill>
              </a:rPr>
              <a:t>4</a:t>
            </a:r>
          </a:p>
        </p:txBody>
      </p:sp>
      <p:sp>
        <p:nvSpPr>
          <p:cNvPr id="19" name="objective-4">
            <a:extLst xmlns:a="http://schemas.openxmlformats.org/drawingml/2006/main">
              <a:ext uri="{FF2B5EF4-FFF2-40B4-BE49-F238E27FC236}">
                <a16:creationId xmlns:a16="http://schemas.microsoft.com/office/drawing/2014/main" id="{D7AA8049-1299-4EA4-AD6E-D563F04E3E8C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191375" y="3495675"/>
            <a:ext cx="4476750" cy="276225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  <a:prstDash val="solid"/>
          </a:ln>
        </p:spPr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pPr algn="l">
              <a:buNone/>
              <a:defRPr sz="1650" b="1">
                <a:solidFill>
                  <a:srgbClr val="000000"/>
                </a:solidFill>
              </a:defRPr>
            </a:pPr>
            <a:r>
              <a:rPr sz="1650" b="1">
                <a:solidFill>
                  <a:srgbClr val="000000"/>
                </a:solidFill>
              </a:rPr>
              <a:t>Explain results</a:t>
            </a:r>
          </a:p>
        </p:txBody>
      </p:sp>
      <p:sp>
        <p:nvSpPr>
          <p:cNvPr id="20" name="objective-detail-4">
            <a:extLst xmlns:a="http://schemas.openxmlformats.org/drawingml/2006/main">
              <a:ext uri="{FF2B5EF4-FFF2-40B4-BE49-F238E27FC236}">
                <a16:creationId xmlns:a16="http://schemas.microsoft.com/office/drawing/2014/main" id="{A63159E6-0F6C-4918-8DF2-04B4D156F606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191375" y="3762375"/>
            <a:ext cx="4476750" cy="36195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  <a:prstDash val="solid"/>
          </a:ln>
        </p:spPr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pPr algn="l">
              <a:buNone/>
              <a:defRPr sz="1275" b="0">
                <a:solidFill>
                  <a:srgbClr val="4E5561"/>
                </a:solidFill>
              </a:defRPr>
            </a:pPr>
            <a:r>
              <a:rPr sz="1275" b="0">
                <a:solidFill>
                  <a:srgbClr val="4E5561"/>
                </a:solidFill>
              </a:rPr>
              <a:t>Use SHAP and feature ablation to interpret predictions.</a:t>
            </a:r>
          </a:p>
        </p:txBody>
      </p:sp>
      <p:sp>
        <p:nvSpPr>
          <p:cNvPr id="21" name="objective-number-5">
            <a:extLst xmlns:a="http://schemas.openxmlformats.org/drawingml/2006/main">
              <a:ext uri="{FF2B5EF4-FFF2-40B4-BE49-F238E27FC236}">
                <a16:creationId xmlns:a16="http://schemas.microsoft.com/office/drawing/2014/main" id="{F303E918-DC3B-422A-B653-C24AF42BB3D6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715125" y="4210050"/>
            <a:ext cx="400050" cy="30480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  <a:prstDash val="solid"/>
          </a:ln>
        </p:spPr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pPr algn="l">
              <a:buNone/>
              <a:defRPr sz="1800" b="1">
                <a:solidFill>
                  <a:srgbClr val="3D8DFF"/>
                </a:solidFill>
              </a:defRPr>
            </a:pPr>
            <a:r>
              <a:rPr sz="1800" b="1">
                <a:solidFill>
                  <a:srgbClr val="3D8DFF"/>
                </a:solidFill>
              </a:rPr>
              <a:t>5</a:t>
            </a:r>
          </a:p>
        </p:txBody>
      </p:sp>
      <p:sp>
        <p:nvSpPr>
          <p:cNvPr id="22" name="objective-5">
            <a:extLst xmlns:a="http://schemas.openxmlformats.org/drawingml/2006/main">
              <a:ext uri="{FF2B5EF4-FFF2-40B4-BE49-F238E27FC236}">
                <a16:creationId xmlns:a16="http://schemas.microsoft.com/office/drawing/2014/main" id="{AA7A2130-ABEC-4192-8FF0-1A488BDF0AF6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191375" y="4210050"/>
            <a:ext cx="4476750" cy="276225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  <a:prstDash val="solid"/>
          </a:ln>
        </p:spPr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pPr algn="l">
              <a:buNone/>
              <a:defRPr sz="1650" b="1">
                <a:solidFill>
                  <a:srgbClr val="000000"/>
                </a:solidFill>
              </a:defRPr>
            </a:pPr>
            <a:r>
              <a:rPr sz="1650" b="1">
                <a:solidFill>
                  <a:srgbClr val="000000"/>
                </a:solidFill>
              </a:rPr>
              <a:t>Test hardware</a:t>
            </a:r>
          </a:p>
        </p:txBody>
      </p:sp>
      <p:sp>
        <p:nvSpPr>
          <p:cNvPr id="23" name="objective-detail-5">
            <a:extLst xmlns:a="http://schemas.openxmlformats.org/drawingml/2006/main">
              <a:ext uri="{FF2B5EF4-FFF2-40B4-BE49-F238E27FC236}">
                <a16:creationId xmlns:a16="http://schemas.microsoft.com/office/drawing/2014/main" id="{71794C2B-4BF7-4945-A241-9C0D9CF13294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191375" y="4476750"/>
            <a:ext cx="4476750" cy="36195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  <a:prstDash val="solid"/>
          </a:ln>
        </p:spPr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pPr algn="l">
              <a:buNone/>
              <a:defRPr sz="1275" b="0">
                <a:solidFill>
                  <a:srgbClr val="4E5561"/>
                </a:solidFill>
              </a:defRPr>
            </a:pPr>
            <a:r>
              <a:rPr sz="1275" b="0">
                <a:solidFill>
                  <a:srgbClr val="4E5561"/>
                </a:solidFill>
              </a:rPr>
              <a:t>Measure latency, throughput, CPU, memory and model size.</a:t>
            </a:r>
          </a:p>
        </p:txBody>
      </p:sp>
      <p:sp>
        <p:nvSpPr>
          <p:cNvPr id="24" name="objective-number-6">
            <a:extLst xmlns:a="http://schemas.openxmlformats.org/drawingml/2006/main">
              <a:ext uri="{FF2B5EF4-FFF2-40B4-BE49-F238E27FC236}">
                <a16:creationId xmlns:a16="http://schemas.microsoft.com/office/drawing/2014/main" id="{A7B779B6-0650-445D-80CA-F545B8948EC6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715125" y="4924425"/>
            <a:ext cx="400050" cy="30480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  <a:prstDash val="solid"/>
          </a:ln>
        </p:spPr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pPr algn="l">
              <a:buNone/>
              <a:defRPr sz="1800" b="1">
                <a:solidFill>
                  <a:srgbClr val="3D8DFF"/>
                </a:solidFill>
              </a:defRPr>
            </a:pPr>
            <a:r>
              <a:rPr sz="1800" b="1">
                <a:solidFill>
                  <a:srgbClr val="3D8DFF"/>
                </a:solidFill>
              </a:rPr>
              <a:t>6</a:t>
            </a:r>
          </a:p>
        </p:txBody>
      </p:sp>
      <p:sp>
        <p:nvSpPr>
          <p:cNvPr id="25" name="objective-6">
            <a:extLst xmlns:a="http://schemas.openxmlformats.org/drawingml/2006/main">
              <a:ext uri="{FF2B5EF4-FFF2-40B4-BE49-F238E27FC236}">
                <a16:creationId xmlns:a16="http://schemas.microsoft.com/office/drawing/2014/main" id="{FF00930B-93FC-4BF0-839C-4CFC5126D445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191375" y="4924425"/>
            <a:ext cx="4476750" cy="276225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  <a:prstDash val="solid"/>
          </a:ln>
        </p:spPr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pPr algn="l">
              <a:buNone/>
              <a:defRPr sz="1650" b="1">
                <a:solidFill>
                  <a:srgbClr val="000000"/>
                </a:solidFill>
              </a:defRPr>
            </a:pPr>
            <a:r>
              <a:rPr sz="1650" b="1">
                <a:solidFill>
                  <a:srgbClr val="000000"/>
                </a:solidFill>
              </a:rPr>
              <a:t>Report findings</a:t>
            </a:r>
          </a:p>
        </p:txBody>
      </p:sp>
      <p:sp>
        <p:nvSpPr>
          <p:cNvPr id="26" name="objective-detail-6">
            <a:extLst xmlns:a="http://schemas.openxmlformats.org/drawingml/2006/main">
              <a:ext uri="{FF2B5EF4-FFF2-40B4-BE49-F238E27FC236}">
                <a16:creationId xmlns:a16="http://schemas.microsoft.com/office/drawing/2014/main" id="{5804B665-4957-431C-AAD9-B4728A9EE38D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191375" y="5191125"/>
            <a:ext cx="4476750" cy="36195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  <a:prstDash val="solid"/>
          </a:ln>
        </p:spPr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pPr algn="l">
              <a:buNone/>
              <a:defRPr sz="1275" b="0">
                <a:solidFill>
                  <a:srgbClr val="4E5561"/>
                </a:solidFill>
              </a:defRPr>
            </a:pPr>
            <a:r>
              <a:rPr sz="1275" b="0">
                <a:solidFill>
                  <a:srgbClr val="4E5561"/>
                </a:solidFill>
              </a:rPr>
              <a:t>Discuss errors, bias, imbalance, drift and reproducibility.</a:t>
            </a:r>
          </a:p>
        </p:txBody>
      </p:sp>
      <p:sp>
        <p:nvSpPr>
          <p:cNvPr id="27" name="research-question">
            <a:extLst xmlns:a="http://schemas.openxmlformats.org/drawingml/2006/main">
              <a:ext uri="{FF2B5EF4-FFF2-40B4-BE49-F238E27FC236}">
                <a16:creationId xmlns:a16="http://schemas.microsoft.com/office/drawing/2014/main" id="{BEC52592-4CB8-4C1A-A97B-3443F8B7FCD0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400050" y="5905500"/>
            <a:ext cx="10668000" cy="45720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  <a:prstDash val="solid"/>
          </a:ln>
        </p:spPr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pPr algn="l">
              <a:buNone/>
              <a:defRPr sz="1725" b="1">
                <a:solidFill>
                  <a:srgbClr val="000000"/>
                </a:solidFill>
              </a:defRPr>
            </a:pPr>
            <a:r>
              <a:rPr sz="1725" b="1">
                <a:solidFill>
                  <a:srgbClr val="000000"/>
                </a:solidFill>
              </a:rPr>
              <a:t>Research question: Can a compact and explainable model maintain useful detection when tested on different data and deployed on a Raspberry Pi?</a:t>
            </a:r>
          </a:p>
        </p:txBody>
      </p:sp>
    </p:spTree>
    <p:extLst>
      <p:ext uri="{BB962C8B-B14F-4D97-AF65-F5344CB8AC3E}">
        <p14:creationId xmlns:p14="http://schemas.microsoft.com/office/powerpoint/2010/main" val="1401128323"/>
      </p:ext>
    </p:extLst>
  </p:cSld>
</p:sld>
</file>

<file path=ppt/slides/slide4.xml><?xml version="1.0" encoding="utf-8"?>
<p:sld xmlns:p="http://schemas.openxmlformats.org/presentationml/2006/main">
  <p:cSld>
    <p:bg>
      <p:bgPr>
        <a:solidFill xmlns:a="http://schemas.openxmlformats.org/drawingml/2006/main">
          <a:srgbClr val="FFFFFF"/>
        </a:solidFill>
      </p:bgPr>
    </p:bg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26" name="eyebrow-4">
            <a:extLst xmlns:a="http://schemas.openxmlformats.org/drawingml/2006/main">
              <a:ext uri="{FF2B5EF4-FFF2-40B4-BE49-F238E27FC236}">
                <a16:creationId xmlns:a16="http://schemas.microsoft.com/office/drawing/2014/main" id="{BFB30C99-924E-4AA0-9200-F3BB9A7D85DE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400050" y="209550"/>
            <a:ext cx="3429000" cy="20955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  <a:prstDash val="solid"/>
          </a:ln>
        </p:spPr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pPr algn="l">
              <a:buNone/>
              <a:defRPr sz="1125" b="1">
                <a:solidFill>
                  <a:srgbClr val="3D8DFF"/>
                </a:solidFill>
              </a:defRPr>
            </a:pPr>
            <a:r>
              <a:rPr sz="1125" b="1">
                <a:solidFill>
                  <a:srgbClr val="3D8DFF"/>
                </a:solidFill>
              </a:rPr>
              <a:t>LITERATURE REVIEW</a:t>
            </a:r>
          </a:p>
        </p:txBody>
      </p:sp>
      <p:sp>
        <p:nvSpPr>
          <p:cNvPr id="2" name="title-4">
            <a:extLst xmlns:a="http://schemas.openxmlformats.org/drawingml/2006/main">
              <a:ext uri="{FF2B5EF4-FFF2-40B4-BE49-F238E27FC236}">
                <a16:creationId xmlns:a16="http://schemas.microsoft.com/office/drawing/2014/main" id="{5D17A694-7D56-4430-860E-97A47CFEC611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400050" y="447675"/>
            <a:ext cx="11391900" cy="619125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  <a:prstDash val="solid"/>
          </a:ln>
        </p:spPr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pPr algn="l">
              <a:buNone/>
              <a:defRPr sz="3600" b="1">
                <a:solidFill>
                  <a:srgbClr val="000000"/>
                </a:solidFill>
              </a:defRPr>
            </a:pPr>
            <a:r>
              <a:rPr sz="3600" b="1">
                <a:solidFill>
                  <a:srgbClr val="000000"/>
                </a:solidFill>
              </a:rPr>
              <a:t>Key findings from the literature</a:t>
            </a:r>
          </a:p>
        </p:txBody>
      </p:sp>
      <p:sp>
        <p:nvSpPr>
          <p:cNvPr id="3" name="title-rule-4">
            <a:extLst xmlns:a="http://schemas.openxmlformats.org/drawingml/2006/main">
              <a:ext uri="{FF2B5EF4-FFF2-40B4-BE49-F238E27FC236}">
                <a16:creationId xmlns:a16="http://schemas.microsoft.com/office/drawing/2014/main" id="{8DA98F61-CA7C-4EE5-9A59-FBE9AF6380F1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400050" y="1066800"/>
            <a:ext cx="11391900" cy="28575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6DCBF4"/>
          </a:solidFill>
          <a:ln xmlns:a="http://schemas.openxmlformats.org/drawingml/2006/main" w="0">
            <a:noFill/>
            <a:prstDash val="solid"/>
          </a:ln>
        </p:spPr>
      </p:sp>
      <p:sp>
        <p:nvSpPr>
          <p:cNvPr id="4" name="footer-4">
            <a:extLst xmlns:a="http://schemas.openxmlformats.org/drawingml/2006/main">
              <a:ext uri="{FF2B5EF4-FFF2-40B4-BE49-F238E27FC236}">
                <a16:creationId xmlns:a16="http://schemas.microsoft.com/office/drawing/2014/main" id="{C9618E95-2E35-4EB0-BFF7-02A0943175B4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1220450" y="6334125"/>
            <a:ext cx="571500" cy="19050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  <a:prstDash val="solid"/>
          </a:ln>
        </p:spPr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pPr algn="r">
              <a:buNone/>
              <a:defRPr sz="1125" b="1">
                <a:solidFill>
                  <a:srgbClr val="4E5561"/>
                </a:solidFill>
              </a:defRPr>
            </a:pPr>
            <a:r>
              <a:rPr sz="1125" b="1">
                <a:solidFill>
                  <a:srgbClr val="4E5561"/>
                </a:solidFill>
              </a:rPr>
              <a:t>04</a:t>
            </a:r>
          </a:p>
        </p:txBody>
      </p:sp>
      <p:sp>
        <p:nvSpPr>
          <p:cNvPr id="5" name="gap-panel-1">
            <a:extLst xmlns:a="http://schemas.openxmlformats.org/drawingml/2006/main">
              <a:ext uri="{FF2B5EF4-FFF2-40B4-BE49-F238E27FC236}">
                <a16:creationId xmlns:a16="http://schemas.microsoft.com/office/drawing/2014/main" id="{597F6D54-3C96-41BA-B6DF-97DF50EEA504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400050" y="1447800"/>
            <a:ext cx="5467350" cy="1971675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F7F8FA"/>
          </a:solidFill>
          <a:ln xmlns:a="http://schemas.openxmlformats.org/drawingml/2006/main" w="9525">
            <a:solidFill>
              <a:srgbClr val="B8BCC4"/>
            </a:solidFill>
            <a:prstDash val="solid"/>
          </a:ln>
        </p:spPr>
      </p:sp>
      <p:sp>
        <p:nvSpPr>
          <p:cNvPr id="6" name="gap-accent-1">
            <a:extLst xmlns:a="http://schemas.openxmlformats.org/drawingml/2006/main">
              <a:ext uri="{FF2B5EF4-FFF2-40B4-BE49-F238E27FC236}">
                <a16:creationId xmlns:a16="http://schemas.microsoft.com/office/drawing/2014/main" id="{90EFDFCF-C3F5-4A77-AFA5-B82EE1962692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400050" y="1447800"/>
            <a:ext cx="5467350" cy="66675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3D8DFF"/>
          </a:solidFill>
          <a:ln xmlns:a="http://schemas.openxmlformats.org/drawingml/2006/main" w="0">
            <a:noFill/>
            <a:prstDash val="solid"/>
          </a:ln>
        </p:spPr>
      </p:sp>
      <p:sp>
        <p:nvSpPr>
          <p:cNvPr id="7" name="gap-index-1">
            <a:extLst xmlns:a="http://schemas.openxmlformats.org/drawingml/2006/main">
              <a:ext uri="{FF2B5EF4-FFF2-40B4-BE49-F238E27FC236}">
                <a16:creationId xmlns:a16="http://schemas.microsoft.com/office/drawing/2014/main" id="{A75D93EA-6E92-416B-8578-AFFE615ABA8C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09600" y="1676400"/>
            <a:ext cx="419100" cy="28575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  <a:prstDash val="solid"/>
          </a:ln>
        </p:spPr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pPr algn="l">
              <a:buNone/>
              <a:defRPr sz="1650" b="1">
                <a:solidFill>
                  <a:srgbClr val="3D8DFF"/>
                </a:solidFill>
              </a:defRPr>
            </a:pPr>
            <a:r>
              <a:rPr sz="1650" b="1">
                <a:solidFill>
                  <a:srgbClr val="3D8DFF"/>
                </a:solidFill>
              </a:rPr>
              <a:t>01</a:t>
            </a:r>
          </a:p>
        </p:txBody>
      </p:sp>
      <p:sp>
        <p:nvSpPr>
          <p:cNvPr id="8" name="gap-title-1">
            <a:extLst xmlns:a="http://schemas.openxmlformats.org/drawingml/2006/main">
              <a:ext uri="{FF2B5EF4-FFF2-40B4-BE49-F238E27FC236}">
                <a16:creationId xmlns:a16="http://schemas.microsoft.com/office/drawing/2014/main" id="{388F9D7D-17E3-4C72-BC99-887E0FDB1228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143000" y="1657350"/>
            <a:ext cx="4429125" cy="36195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  <a:prstDash val="solid"/>
          </a:ln>
        </p:spPr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pPr algn="l">
              <a:buNone/>
              <a:defRPr sz="2100" b="1">
                <a:solidFill>
                  <a:srgbClr val="000000"/>
                </a:solidFill>
              </a:defRPr>
            </a:pPr>
            <a:r>
              <a:rPr sz="2100" b="1">
                <a:solidFill>
                  <a:srgbClr val="000000"/>
                </a:solidFill>
              </a:rPr>
              <a:t>Dataset quality</a:t>
            </a:r>
          </a:p>
        </p:txBody>
      </p:sp>
      <p:sp>
        <p:nvSpPr>
          <p:cNvPr id="9" name="gap-body-1">
            <a:extLst xmlns:a="http://schemas.openxmlformats.org/drawingml/2006/main">
              <a:ext uri="{FF2B5EF4-FFF2-40B4-BE49-F238E27FC236}">
                <a16:creationId xmlns:a16="http://schemas.microsoft.com/office/drawing/2014/main" id="{CD305F40-30C6-4771-821F-03A579EFE8C6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143000" y="2162175"/>
            <a:ext cx="4429125" cy="95250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  <a:prstDash val="solid"/>
          </a:ln>
        </p:spPr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pPr algn="l">
              <a:buNone/>
              <a:defRPr sz="1500" b="0">
                <a:solidFill>
                  <a:srgbClr val="4E5561"/>
                </a:solidFill>
              </a:defRPr>
            </a:pPr>
            <a:r>
              <a:rPr sz="1500" b="0">
                <a:solidFill>
                  <a:srgbClr val="4E5561"/>
                </a:solidFill>
              </a:rPr>
              <a:t>Several studies report very high accuracy, but results can be affected by duplicate records, capture conditions or leakage.</a:t>
            </a:r>
          </a:p>
        </p:txBody>
      </p:sp>
      <p:sp>
        <p:nvSpPr>
          <p:cNvPr id="10" name="gap-panel-2">
            <a:extLst xmlns:a="http://schemas.openxmlformats.org/drawingml/2006/main">
              <a:ext uri="{FF2B5EF4-FFF2-40B4-BE49-F238E27FC236}">
                <a16:creationId xmlns:a16="http://schemas.microsoft.com/office/drawing/2014/main" id="{CD825B07-D441-4C34-82A8-2661EF79B158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324600" y="1447800"/>
            <a:ext cx="5467350" cy="1971675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F7F8FA"/>
          </a:solidFill>
          <a:ln xmlns:a="http://schemas.openxmlformats.org/drawingml/2006/main" w="9525">
            <a:solidFill>
              <a:srgbClr val="B8BCC4"/>
            </a:solidFill>
            <a:prstDash val="solid"/>
          </a:ln>
        </p:spPr>
      </p:sp>
      <p:sp>
        <p:nvSpPr>
          <p:cNvPr id="11" name="gap-accent-2">
            <a:extLst xmlns:a="http://schemas.openxmlformats.org/drawingml/2006/main">
              <a:ext uri="{FF2B5EF4-FFF2-40B4-BE49-F238E27FC236}">
                <a16:creationId xmlns:a16="http://schemas.microsoft.com/office/drawing/2014/main" id="{2305C46C-9054-4146-8B6F-C91DC9DFF553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324600" y="1447800"/>
            <a:ext cx="5467350" cy="66675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6DCBF4"/>
          </a:solidFill>
          <a:ln xmlns:a="http://schemas.openxmlformats.org/drawingml/2006/main" w="0">
            <a:noFill/>
            <a:prstDash val="solid"/>
          </a:ln>
        </p:spPr>
      </p:sp>
      <p:sp>
        <p:nvSpPr>
          <p:cNvPr id="12" name="gap-index-2">
            <a:extLst xmlns:a="http://schemas.openxmlformats.org/drawingml/2006/main">
              <a:ext uri="{FF2B5EF4-FFF2-40B4-BE49-F238E27FC236}">
                <a16:creationId xmlns:a16="http://schemas.microsoft.com/office/drawing/2014/main" id="{0137C7A6-F986-4679-AAC4-19CA54AA73E7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534150" y="1676400"/>
            <a:ext cx="419100" cy="28575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  <a:prstDash val="solid"/>
          </a:ln>
        </p:spPr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pPr algn="l">
              <a:buNone/>
              <a:defRPr sz="1650" b="1">
                <a:solidFill>
                  <a:srgbClr val="3D8DFF"/>
                </a:solidFill>
              </a:defRPr>
            </a:pPr>
            <a:r>
              <a:rPr sz="1650" b="1">
                <a:solidFill>
                  <a:srgbClr val="3D8DFF"/>
                </a:solidFill>
              </a:rPr>
              <a:t>02</a:t>
            </a:r>
          </a:p>
        </p:txBody>
      </p:sp>
      <p:sp>
        <p:nvSpPr>
          <p:cNvPr id="13" name="gap-title-2">
            <a:extLst xmlns:a="http://schemas.openxmlformats.org/drawingml/2006/main">
              <a:ext uri="{FF2B5EF4-FFF2-40B4-BE49-F238E27FC236}">
                <a16:creationId xmlns:a16="http://schemas.microsoft.com/office/drawing/2014/main" id="{63AB5FC5-22D5-4B97-B2FE-CE8864DBDFBC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067550" y="1657350"/>
            <a:ext cx="4429125" cy="36195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  <a:prstDash val="solid"/>
          </a:ln>
        </p:spPr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pPr algn="l">
              <a:buNone/>
              <a:defRPr sz="2100" b="1">
                <a:solidFill>
                  <a:srgbClr val="000000"/>
                </a:solidFill>
              </a:defRPr>
            </a:pPr>
            <a:r>
              <a:rPr sz="2100" b="1">
                <a:solidFill>
                  <a:srgbClr val="000000"/>
                </a:solidFill>
              </a:rPr>
              <a:t>Performance on new data</a:t>
            </a:r>
          </a:p>
        </p:txBody>
      </p:sp>
      <p:sp>
        <p:nvSpPr>
          <p:cNvPr id="14" name="gap-body-2">
            <a:extLst xmlns:a="http://schemas.openxmlformats.org/drawingml/2006/main">
              <a:ext uri="{FF2B5EF4-FFF2-40B4-BE49-F238E27FC236}">
                <a16:creationId xmlns:a16="http://schemas.microsoft.com/office/drawing/2014/main" id="{2366ED30-9CF3-45B2-86C9-AC3B8B3FA10F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067550" y="2162175"/>
            <a:ext cx="4429125" cy="95250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  <a:prstDash val="solid"/>
          </a:ln>
        </p:spPr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pPr algn="l">
              <a:buNone/>
              <a:defRPr sz="1500" b="0">
                <a:solidFill>
                  <a:srgbClr val="4E5561"/>
                </a:solidFill>
              </a:defRPr>
            </a:pPr>
            <a:r>
              <a:rPr sz="1500" b="0">
                <a:solidFill>
                  <a:srgbClr val="4E5561"/>
                </a:solidFill>
              </a:rPr>
              <a:t>Cross-dataset studies show that performance can fall when devices, attacks or traffic patterns change.</a:t>
            </a:r>
          </a:p>
        </p:txBody>
      </p:sp>
      <p:sp>
        <p:nvSpPr>
          <p:cNvPr id="15" name="gap-panel-3">
            <a:extLst xmlns:a="http://schemas.openxmlformats.org/drawingml/2006/main">
              <a:ext uri="{FF2B5EF4-FFF2-40B4-BE49-F238E27FC236}">
                <a16:creationId xmlns:a16="http://schemas.microsoft.com/office/drawing/2014/main" id="{2D933807-1EC3-4C3E-89A2-CF4318B95148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400050" y="3686175"/>
            <a:ext cx="5467350" cy="1971675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F7F8FA"/>
          </a:solidFill>
          <a:ln xmlns:a="http://schemas.openxmlformats.org/drawingml/2006/main" w="9525">
            <a:solidFill>
              <a:srgbClr val="B8BCC4"/>
            </a:solidFill>
            <a:prstDash val="solid"/>
          </a:ln>
        </p:spPr>
      </p:sp>
      <p:sp>
        <p:nvSpPr>
          <p:cNvPr id="16" name="gap-accent-3">
            <a:extLst xmlns:a="http://schemas.openxmlformats.org/drawingml/2006/main">
              <a:ext uri="{FF2B5EF4-FFF2-40B4-BE49-F238E27FC236}">
                <a16:creationId xmlns:a16="http://schemas.microsoft.com/office/drawing/2014/main" id="{54C42405-4013-4E80-AD01-21AF935F4420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400050" y="3686175"/>
            <a:ext cx="5467350" cy="66675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3D8DFF"/>
          </a:solidFill>
          <a:ln xmlns:a="http://schemas.openxmlformats.org/drawingml/2006/main" w="0">
            <a:noFill/>
            <a:prstDash val="solid"/>
          </a:ln>
        </p:spPr>
      </p:sp>
      <p:sp>
        <p:nvSpPr>
          <p:cNvPr id="17" name="gap-index-3">
            <a:extLst xmlns:a="http://schemas.openxmlformats.org/drawingml/2006/main">
              <a:ext uri="{FF2B5EF4-FFF2-40B4-BE49-F238E27FC236}">
                <a16:creationId xmlns:a16="http://schemas.microsoft.com/office/drawing/2014/main" id="{9DF91D85-AAC8-491A-92B0-40029BA3AD98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09600" y="3914775"/>
            <a:ext cx="419100" cy="28575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  <a:prstDash val="solid"/>
          </a:ln>
        </p:spPr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pPr algn="l">
              <a:buNone/>
              <a:defRPr sz="1650" b="1">
                <a:solidFill>
                  <a:srgbClr val="3D8DFF"/>
                </a:solidFill>
              </a:defRPr>
            </a:pPr>
            <a:r>
              <a:rPr sz="1650" b="1">
                <a:solidFill>
                  <a:srgbClr val="3D8DFF"/>
                </a:solidFill>
              </a:rPr>
              <a:t>03</a:t>
            </a:r>
          </a:p>
        </p:txBody>
      </p:sp>
      <p:sp>
        <p:nvSpPr>
          <p:cNvPr id="18" name="gap-title-3">
            <a:extLst xmlns:a="http://schemas.openxmlformats.org/drawingml/2006/main">
              <a:ext uri="{FF2B5EF4-FFF2-40B4-BE49-F238E27FC236}">
                <a16:creationId xmlns:a16="http://schemas.microsoft.com/office/drawing/2014/main" id="{F78F4782-C6B8-4186-8654-EB870F8357C0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143000" y="3895725"/>
            <a:ext cx="4429125" cy="36195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  <a:prstDash val="solid"/>
          </a:ln>
        </p:spPr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pPr algn="l">
              <a:buNone/>
              <a:defRPr sz="2100" b="1">
                <a:solidFill>
                  <a:srgbClr val="000000"/>
                </a:solidFill>
              </a:defRPr>
            </a:pPr>
            <a:r>
              <a:rPr sz="2100" b="1">
                <a:solidFill>
                  <a:srgbClr val="000000"/>
                </a:solidFill>
              </a:rPr>
              <a:t>Model explanations</a:t>
            </a:r>
          </a:p>
        </p:txBody>
      </p:sp>
      <p:sp>
        <p:nvSpPr>
          <p:cNvPr id="19" name="gap-body-3">
            <a:extLst xmlns:a="http://schemas.openxmlformats.org/drawingml/2006/main">
              <a:ext uri="{FF2B5EF4-FFF2-40B4-BE49-F238E27FC236}">
                <a16:creationId xmlns:a16="http://schemas.microsoft.com/office/drawing/2014/main" id="{2B1AB242-EC25-458B-9A0B-ADD0613BCA35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143000" y="4400550"/>
            <a:ext cx="4429125" cy="95250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  <a:prstDash val="solid"/>
          </a:ln>
        </p:spPr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pPr algn="l">
              <a:buNone/>
              <a:defRPr sz="1500" b="0">
                <a:solidFill>
                  <a:srgbClr val="4E5561"/>
                </a:solidFill>
              </a:defRPr>
            </a:pPr>
            <a:r>
              <a:rPr sz="1500" b="0">
                <a:solidFill>
                  <a:srgbClr val="4E5561"/>
                </a:solidFill>
              </a:rPr>
              <a:t>SHAP and feature importance are useful, but their stability should also be checked across datasets.</a:t>
            </a:r>
          </a:p>
        </p:txBody>
      </p:sp>
      <p:sp>
        <p:nvSpPr>
          <p:cNvPr id="20" name="gap-panel-4">
            <a:extLst xmlns:a="http://schemas.openxmlformats.org/drawingml/2006/main">
              <a:ext uri="{FF2B5EF4-FFF2-40B4-BE49-F238E27FC236}">
                <a16:creationId xmlns:a16="http://schemas.microsoft.com/office/drawing/2014/main" id="{CF9B9B40-E126-4C97-B669-E085BCB6287A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324600" y="3686175"/>
            <a:ext cx="5467350" cy="1971675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F7F8FA"/>
          </a:solidFill>
          <a:ln xmlns:a="http://schemas.openxmlformats.org/drawingml/2006/main" w="9525">
            <a:solidFill>
              <a:srgbClr val="B8BCC4"/>
            </a:solidFill>
            <a:prstDash val="solid"/>
          </a:ln>
        </p:spPr>
      </p:sp>
      <p:sp>
        <p:nvSpPr>
          <p:cNvPr id="21" name="gap-accent-4">
            <a:extLst xmlns:a="http://schemas.openxmlformats.org/drawingml/2006/main">
              <a:ext uri="{FF2B5EF4-FFF2-40B4-BE49-F238E27FC236}">
                <a16:creationId xmlns:a16="http://schemas.microsoft.com/office/drawing/2014/main" id="{3DAEC3BF-2B45-4E0D-B2E2-D6ABD247913F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324600" y="3686175"/>
            <a:ext cx="5467350" cy="66675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6DCBF4"/>
          </a:solidFill>
          <a:ln xmlns:a="http://schemas.openxmlformats.org/drawingml/2006/main" w="0">
            <a:noFill/>
            <a:prstDash val="solid"/>
          </a:ln>
        </p:spPr>
      </p:sp>
      <p:sp>
        <p:nvSpPr>
          <p:cNvPr id="22" name="gap-index-4">
            <a:extLst xmlns:a="http://schemas.openxmlformats.org/drawingml/2006/main">
              <a:ext uri="{FF2B5EF4-FFF2-40B4-BE49-F238E27FC236}">
                <a16:creationId xmlns:a16="http://schemas.microsoft.com/office/drawing/2014/main" id="{98A07AAA-A14C-428B-B302-EE2F37131151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534150" y="3914775"/>
            <a:ext cx="419100" cy="28575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  <a:prstDash val="solid"/>
          </a:ln>
        </p:spPr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pPr algn="l">
              <a:buNone/>
              <a:defRPr sz="1650" b="1">
                <a:solidFill>
                  <a:srgbClr val="3D8DFF"/>
                </a:solidFill>
              </a:defRPr>
            </a:pPr>
            <a:r>
              <a:rPr sz="1650" b="1">
                <a:solidFill>
                  <a:srgbClr val="3D8DFF"/>
                </a:solidFill>
              </a:rPr>
              <a:t>04</a:t>
            </a:r>
          </a:p>
        </p:txBody>
      </p:sp>
      <p:sp>
        <p:nvSpPr>
          <p:cNvPr id="23" name="gap-title-4">
            <a:extLst xmlns:a="http://schemas.openxmlformats.org/drawingml/2006/main">
              <a:ext uri="{FF2B5EF4-FFF2-40B4-BE49-F238E27FC236}">
                <a16:creationId xmlns:a16="http://schemas.microsoft.com/office/drawing/2014/main" id="{658F1D15-4320-4E41-85DD-039396B6D3E8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067550" y="3895725"/>
            <a:ext cx="4429125" cy="36195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  <a:prstDash val="solid"/>
          </a:ln>
        </p:spPr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pPr algn="l">
              <a:buNone/>
              <a:defRPr sz="2100" b="1">
                <a:solidFill>
                  <a:srgbClr val="000000"/>
                </a:solidFill>
              </a:defRPr>
            </a:pPr>
            <a:r>
              <a:rPr sz="2100" b="1">
                <a:solidFill>
                  <a:srgbClr val="000000"/>
                </a:solidFill>
              </a:rPr>
              <a:t>Gateway requirements</a:t>
            </a:r>
          </a:p>
        </p:txBody>
      </p:sp>
      <p:sp>
        <p:nvSpPr>
          <p:cNvPr id="24" name="gap-body-4">
            <a:extLst xmlns:a="http://schemas.openxmlformats.org/drawingml/2006/main">
              <a:ext uri="{FF2B5EF4-FFF2-40B4-BE49-F238E27FC236}">
                <a16:creationId xmlns:a16="http://schemas.microsoft.com/office/drawing/2014/main" id="{114279E0-2316-491F-AC30-5E70C68D485B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067550" y="4400550"/>
            <a:ext cx="4429125" cy="95250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  <a:prstDash val="solid"/>
          </a:ln>
        </p:spPr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pPr algn="l">
              <a:buNone/>
              <a:defRPr sz="1500" b="0">
                <a:solidFill>
                  <a:srgbClr val="4E5561"/>
                </a:solidFill>
              </a:defRPr>
            </a:pPr>
            <a:r>
              <a:rPr sz="1500" b="0">
                <a:solidFill>
                  <a:srgbClr val="4E5561"/>
                </a:solidFill>
              </a:rPr>
              <a:t>Few studies measure latency, memory and CPU use on small hardware alongside detection performance.</a:t>
            </a:r>
          </a:p>
        </p:txBody>
      </p:sp>
      <p:sp>
        <p:nvSpPr>
          <p:cNvPr id="25" name="literature-position">
            <a:extLst xmlns:a="http://schemas.openxmlformats.org/drawingml/2006/main">
              <a:ext uri="{FF2B5EF4-FFF2-40B4-BE49-F238E27FC236}">
                <a16:creationId xmlns:a16="http://schemas.microsoft.com/office/drawing/2014/main" id="{288961C7-3AA0-483A-9211-3EBD6936F0C0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400050" y="5905500"/>
            <a:ext cx="10668000" cy="40005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  <a:prstDash val="solid"/>
          </a:ln>
        </p:spPr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pPr algn="l">
              <a:buNone/>
              <a:defRPr sz="1800" b="1">
                <a:solidFill>
                  <a:srgbClr val="000000"/>
                </a:solidFill>
              </a:defRPr>
            </a:pPr>
            <a:r>
              <a:rPr sz="1800" b="1">
                <a:solidFill>
                  <a:srgbClr val="000000"/>
                </a:solidFill>
              </a:rPr>
              <a:t>The proposed study brings these issues into one experiment instead of treating them separately.</a:t>
            </a:r>
          </a:p>
        </p:txBody>
      </p:sp>
    </p:spTree>
    <p:extLst>
      <p:ext uri="{BB962C8B-B14F-4D97-AF65-F5344CB8AC3E}">
        <p14:creationId xmlns:p14="http://schemas.microsoft.com/office/powerpoint/2010/main" val="1036792034"/>
      </p:ext>
    </p:extLst>
  </p:cSld>
</p:sld>
</file>

<file path=ppt/slides/slide5.xml><?xml version="1.0" encoding="utf-8"?>
<p:sld xmlns:p="http://schemas.openxmlformats.org/presentationml/2006/main">
  <p:cSld>
    <p:bg>
      <p:bgPr>
        <a:solidFill xmlns:a="http://schemas.openxmlformats.org/drawingml/2006/main">
          <a:srgbClr val="FFFFFF"/>
        </a:solidFill>
      </p:bgPr>
    </p:bg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8" name="eyebrow-5">
            <a:extLst xmlns:a="http://schemas.openxmlformats.org/drawingml/2006/main">
              <a:ext uri="{FF2B5EF4-FFF2-40B4-BE49-F238E27FC236}">
                <a16:creationId xmlns:a16="http://schemas.microsoft.com/office/drawing/2014/main" id="{EA7D5942-DAA2-416D-9F20-E3C4D93737CD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400050" y="209550"/>
            <a:ext cx="3429000" cy="20955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  <a:prstDash val="solid"/>
          </a:ln>
        </p:spPr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pPr algn="l">
              <a:buNone/>
              <a:defRPr sz="1125" b="1">
                <a:solidFill>
                  <a:srgbClr val="3D8DFF"/>
                </a:solidFill>
              </a:defRPr>
            </a:pPr>
            <a:r>
              <a:rPr sz="1125" b="1">
                <a:solidFill>
                  <a:srgbClr val="3D8DFF"/>
                </a:solidFill>
              </a:rPr>
              <a:t>PROPOSED SYSTEM</a:t>
            </a:r>
          </a:p>
        </p:txBody>
      </p:sp>
      <p:sp>
        <p:nvSpPr>
          <p:cNvPr id="2" name="title-5">
            <a:extLst xmlns:a="http://schemas.openxmlformats.org/drawingml/2006/main">
              <a:ext uri="{FF2B5EF4-FFF2-40B4-BE49-F238E27FC236}">
                <a16:creationId xmlns:a16="http://schemas.microsoft.com/office/drawing/2014/main" id="{3D53EE69-D657-41E0-9A2A-F44589D3EFAC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400050" y="447675"/>
            <a:ext cx="11391900" cy="619125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  <a:prstDash val="solid"/>
          </a:ln>
        </p:spPr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pPr algn="l">
              <a:buNone/>
              <a:defRPr sz="3600" b="1">
                <a:solidFill>
                  <a:srgbClr val="000000"/>
                </a:solidFill>
              </a:defRPr>
            </a:pPr>
            <a:r>
              <a:rPr sz="3600" b="1">
                <a:solidFill>
                  <a:srgbClr val="000000"/>
                </a:solidFill>
              </a:rPr>
              <a:t>Proposed IDS architecture</a:t>
            </a:r>
          </a:p>
        </p:txBody>
      </p:sp>
      <p:sp>
        <p:nvSpPr>
          <p:cNvPr id="3" name="title-rule-5">
            <a:extLst xmlns:a="http://schemas.openxmlformats.org/drawingml/2006/main">
              <a:ext uri="{FF2B5EF4-FFF2-40B4-BE49-F238E27FC236}">
                <a16:creationId xmlns:a16="http://schemas.microsoft.com/office/drawing/2014/main" id="{FBF060B4-287B-4A48-9ABC-0E15BF0E0584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400050" y="1066800"/>
            <a:ext cx="11391900" cy="28575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6DCBF4"/>
          </a:solidFill>
          <a:ln xmlns:a="http://schemas.openxmlformats.org/drawingml/2006/main" w="0">
            <a:noFill/>
            <a:prstDash val="solid"/>
          </a:ln>
        </p:spPr>
      </p:sp>
      <p:sp>
        <p:nvSpPr>
          <p:cNvPr id="4" name="footer-5">
            <a:extLst xmlns:a="http://schemas.openxmlformats.org/drawingml/2006/main">
              <a:ext uri="{FF2B5EF4-FFF2-40B4-BE49-F238E27FC236}">
                <a16:creationId xmlns:a16="http://schemas.microsoft.com/office/drawing/2014/main" id="{4C7483F3-71AA-4860-8F35-6B18644C50C9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1220450" y="6334125"/>
            <a:ext cx="571500" cy="19050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  <a:prstDash val="solid"/>
          </a:ln>
        </p:spPr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pPr algn="r">
              <a:buNone/>
              <a:defRPr sz="1125" b="1">
                <a:solidFill>
                  <a:srgbClr val="4E5561"/>
                </a:solidFill>
              </a:defRPr>
            </a:pPr>
            <a:r>
              <a:rPr sz="1125" b="1">
                <a:solidFill>
                  <a:srgbClr val="4E5561"/>
                </a:solidFill>
              </a:rPr>
              <a:t>05</a:t>
            </a:r>
          </a:p>
        </p:txBody>
      </p:sp>
      <p:sp>
        <p:nvSpPr>
          <p:cNvPr id="5" name="architecture-intro">
            <a:extLst xmlns:a="http://schemas.openxmlformats.org/drawingml/2006/main">
              <a:ext uri="{FF2B5EF4-FFF2-40B4-BE49-F238E27FC236}">
                <a16:creationId xmlns:a16="http://schemas.microsoft.com/office/drawing/2014/main" id="{9E452A11-3312-4CC4-A1F8-BB5A74FC113D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400050" y="1209675"/>
            <a:ext cx="11144250" cy="447675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  <a:prstDash val="solid"/>
          </a:ln>
        </p:spPr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pPr algn="l">
              <a:buNone/>
              <a:defRPr sz="1575" b="0">
                <a:solidFill>
                  <a:srgbClr val="4E5561"/>
                </a:solidFill>
              </a:defRPr>
            </a:pPr>
            <a:r>
              <a:rPr sz="1575" b="0">
                <a:solidFill>
                  <a:srgbClr val="4E5561"/>
                </a:solidFill>
              </a:rPr>
              <a:t>The research has two stages. Models will be developed and tested offline before the selected model is deployed on the Raspberry Pi gateway.</a:t>
            </a:r>
          </a:p>
        </p:txBody>
      </p:sp>
      <p:pic>
        <p:nvPicPr>
          <p:cNvPr id="15" name=""/>
          <p:cNvPicPr>
            <a:picLocks xmlns:a="http://schemas.openxmlformats.org/drawingml/2006/main" noChangeAspect="1"/>
          </p:cNvPicPr>
          <p:nvPr/>
        </p:nvPicPr>
        <p:blipFill>
          <a:blip xmlns:r="http://schemas.openxmlformats.org/officeDocument/2006/relationships" xmlns:a="http://schemas.openxmlformats.org/drawingml/2006/main" r:embed="R0209eacd60794775"/>
          <a:stretch xmlns:a="http://schemas.openxmlformats.org/drawingml/2006/main"/>
        </p:blipFill>
        <p:spPr>
          <a:xfrm xmlns:a="http://schemas.openxmlformats.org/drawingml/2006/main">
            <a:off x="1651000" y="1714500"/>
            <a:ext cx="8890000" cy="4191000"/>
          </a:xfrm>
          <a:prstGeom xmlns:a="http://schemas.openxmlformats.org/drawingml/2006/main" prst="rect">
            <a:avLst/>
          </a:prstGeom>
        </p:spPr>
      </p:pic>
      <p:sp>
        <p:nvSpPr>
          <p:cNvPr id="7" name="architecture-caption">
            <a:extLst xmlns:a="http://schemas.openxmlformats.org/drawingml/2006/main">
              <a:ext uri="{FF2B5EF4-FFF2-40B4-BE49-F238E27FC236}">
                <a16:creationId xmlns:a16="http://schemas.microsoft.com/office/drawing/2014/main" id="{9AC36BDA-0CFE-4CAF-8540-132EB5E2BC6A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52450" y="5953125"/>
            <a:ext cx="10382250" cy="36195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  <a:prstDash val="solid"/>
          </a:ln>
        </p:spPr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pPr algn="l">
              <a:buNone/>
              <a:defRPr sz="1575" b="1">
                <a:solidFill>
                  <a:srgbClr val="000000"/>
                </a:solidFill>
              </a:defRPr>
            </a:pPr>
            <a:r>
              <a:rPr sz="1575" b="1">
                <a:solidFill>
                  <a:srgbClr val="000000"/>
                </a:solidFill>
              </a:rPr>
              <a:t>The final choice will consider detection results, explanation stability and processing cost.</a:t>
            </a:r>
          </a:p>
        </p:txBody>
      </p:sp>
    </p:spTree>
    <p:extLst>
      <p:ext uri="{BB962C8B-B14F-4D97-AF65-F5344CB8AC3E}">
        <p14:creationId xmlns:p14="http://schemas.microsoft.com/office/powerpoint/2010/main" val="1855574784"/>
      </p:ext>
    </p:extLst>
  </p:cSld>
</p:sld>
</file>

<file path=ppt/slides/slide6.xml><?xml version="1.0" encoding="utf-8"?>
<p:sld xmlns:p="http://schemas.openxmlformats.org/presentationml/2006/main">
  <p:cSld>
    <p:bg>
      <p:bgPr>
        <a:solidFill xmlns:a="http://schemas.openxmlformats.org/drawingml/2006/main">
          <a:srgbClr val="FFFFFF"/>
        </a:solidFill>
      </p:bgPr>
    </p:bg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13" name="eyebrow-6">
            <a:extLst xmlns:a="http://schemas.openxmlformats.org/drawingml/2006/main">
              <a:ext uri="{FF2B5EF4-FFF2-40B4-BE49-F238E27FC236}">
                <a16:creationId xmlns:a16="http://schemas.microsoft.com/office/drawing/2014/main" id="{8922BEE2-1202-4774-9F21-04A806A7656C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400050" y="209550"/>
            <a:ext cx="3429000" cy="20955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  <a:prstDash val="solid"/>
          </a:ln>
        </p:spPr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pPr algn="l">
              <a:buNone/>
              <a:defRPr sz="1125" b="1">
                <a:solidFill>
                  <a:srgbClr val="3D8DFF"/>
                </a:solidFill>
              </a:defRPr>
            </a:pPr>
            <a:r>
              <a:rPr sz="1125" b="1">
                <a:solidFill>
                  <a:srgbClr val="3D8DFF"/>
                </a:solidFill>
              </a:rPr>
              <a:t>RESEARCH METHODOLOGY</a:t>
            </a:r>
          </a:p>
        </p:txBody>
      </p:sp>
      <p:sp>
        <p:nvSpPr>
          <p:cNvPr id="2" name="title-6">
            <a:extLst xmlns:a="http://schemas.openxmlformats.org/drawingml/2006/main">
              <a:ext uri="{FF2B5EF4-FFF2-40B4-BE49-F238E27FC236}">
                <a16:creationId xmlns:a16="http://schemas.microsoft.com/office/drawing/2014/main" id="{EE07C540-D28F-48A0-82BA-6AEE85D40861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400050" y="447675"/>
            <a:ext cx="11391900" cy="619125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  <a:prstDash val="solid"/>
          </a:ln>
        </p:spPr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pPr algn="l">
              <a:buNone/>
              <a:defRPr sz="3600" b="1">
                <a:solidFill>
                  <a:srgbClr val="000000"/>
                </a:solidFill>
              </a:defRPr>
            </a:pPr>
            <a:r>
              <a:rPr sz="3600" b="1">
                <a:solidFill>
                  <a:srgbClr val="000000"/>
                </a:solidFill>
              </a:rPr>
              <a:t>Design Science Research methodology</a:t>
            </a:r>
          </a:p>
        </p:txBody>
      </p:sp>
      <p:sp>
        <p:nvSpPr>
          <p:cNvPr id="3" name="title-rule-6">
            <a:extLst xmlns:a="http://schemas.openxmlformats.org/drawingml/2006/main">
              <a:ext uri="{FF2B5EF4-FFF2-40B4-BE49-F238E27FC236}">
                <a16:creationId xmlns:a16="http://schemas.microsoft.com/office/drawing/2014/main" id="{8F323C0C-14DC-4352-B6D8-055A370A879E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400050" y="1066800"/>
            <a:ext cx="11391900" cy="28575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6DCBF4"/>
          </a:solidFill>
          <a:ln xmlns:a="http://schemas.openxmlformats.org/drawingml/2006/main" w="0">
            <a:noFill/>
            <a:prstDash val="solid"/>
          </a:ln>
        </p:spPr>
      </p:sp>
      <p:sp>
        <p:nvSpPr>
          <p:cNvPr id="4" name="footer-6">
            <a:extLst xmlns:a="http://schemas.openxmlformats.org/drawingml/2006/main">
              <a:ext uri="{FF2B5EF4-FFF2-40B4-BE49-F238E27FC236}">
                <a16:creationId xmlns:a16="http://schemas.microsoft.com/office/drawing/2014/main" id="{EBC727F8-DFD6-497A-B5B3-5137764F45D5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1220450" y="6334125"/>
            <a:ext cx="571500" cy="19050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  <a:prstDash val="solid"/>
          </a:ln>
        </p:spPr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pPr algn="r">
              <a:buNone/>
              <a:defRPr sz="1125" b="1">
                <a:solidFill>
                  <a:srgbClr val="4E5561"/>
                </a:solidFill>
              </a:defRPr>
            </a:pPr>
            <a:r>
              <a:rPr sz="1125" b="1">
                <a:solidFill>
                  <a:srgbClr val="4E5561"/>
                </a:solidFill>
              </a:rPr>
              <a:t>06</a:t>
            </a:r>
          </a:p>
        </p:txBody>
      </p:sp>
      <p:sp>
        <p:nvSpPr>
          <p:cNvPr id="5" name="dsr-artifact-label">
            <a:extLst xmlns:a="http://schemas.openxmlformats.org/drawingml/2006/main">
              <a:ext uri="{FF2B5EF4-FFF2-40B4-BE49-F238E27FC236}">
                <a16:creationId xmlns:a16="http://schemas.microsoft.com/office/drawing/2014/main" id="{B8ECBB52-0B83-4A45-8C6B-E86274A49442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400050" y="1524000"/>
            <a:ext cx="2095500" cy="36195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  <a:prstDash val="solid"/>
          </a:ln>
        </p:spPr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pPr algn="l">
              <a:buNone/>
              <a:defRPr sz="2100" b="1">
                <a:solidFill>
                  <a:srgbClr val="3D8DFF"/>
                </a:solidFill>
              </a:defRPr>
            </a:pPr>
            <a:r>
              <a:rPr sz="2100" b="1">
                <a:solidFill>
                  <a:srgbClr val="3D8DFF"/>
                </a:solidFill>
              </a:rPr>
              <a:t>Artefact</a:t>
            </a:r>
          </a:p>
        </p:txBody>
      </p:sp>
      <p:sp>
        <p:nvSpPr>
          <p:cNvPr id="6" name="dsr-artifact-body">
            <a:extLst xmlns:a="http://schemas.openxmlformats.org/drawingml/2006/main">
              <a:ext uri="{FF2B5EF4-FFF2-40B4-BE49-F238E27FC236}">
                <a16:creationId xmlns:a16="http://schemas.microsoft.com/office/drawing/2014/main" id="{775AF1FC-75AB-45C8-A50D-8D75F5A7930B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400050" y="1952625"/>
            <a:ext cx="5238750" cy="95250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  <a:prstDash val="solid"/>
          </a:ln>
        </p:spPr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pPr algn="l">
              <a:buNone/>
              <a:defRPr sz="1650" b="0">
                <a:solidFill>
                  <a:srgbClr val="4E5561"/>
                </a:solidFill>
              </a:defRPr>
            </a:pPr>
            <a:r>
              <a:rPr sz="1650" b="0">
                <a:solidFill>
                  <a:srgbClr val="4E5561"/>
                </a:solidFill>
              </a:rPr>
              <a:t>The main artefact will be a working gateway IDS, together with its feature set, trained models and explanation output.</a:t>
            </a:r>
          </a:p>
        </p:txBody>
      </p:sp>
      <p:sp>
        <p:nvSpPr>
          <p:cNvPr id="7" name="dsr-demo-label">
            <a:extLst xmlns:a="http://schemas.openxmlformats.org/drawingml/2006/main">
              <a:ext uri="{FF2B5EF4-FFF2-40B4-BE49-F238E27FC236}">
                <a16:creationId xmlns:a16="http://schemas.microsoft.com/office/drawing/2014/main" id="{24943E78-3E6F-4651-BBAA-A5F275186CA9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400050" y="3143250"/>
            <a:ext cx="2381250" cy="36195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  <a:prstDash val="solid"/>
          </a:ln>
        </p:spPr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pPr algn="l">
              <a:buNone/>
              <a:defRPr sz="2100" b="1">
                <a:solidFill>
                  <a:srgbClr val="3D8DFF"/>
                </a:solidFill>
              </a:defRPr>
            </a:pPr>
            <a:r>
              <a:rPr sz="2100" b="1">
                <a:solidFill>
                  <a:srgbClr val="3D8DFF"/>
                </a:solidFill>
              </a:rPr>
              <a:t>Demonstration</a:t>
            </a:r>
          </a:p>
        </p:txBody>
      </p:sp>
      <p:sp>
        <p:nvSpPr>
          <p:cNvPr id="8" name="dsr-demo-body">
            <a:extLst xmlns:a="http://schemas.openxmlformats.org/drawingml/2006/main">
              <a:ext uri="{FF2B5EF4-FFF2-40B4-BE49-F238E27FC236}">
                <a16:creationId xmlns:a16="http://schemas.microsoft.com/office/drawing/2014/main" id="{1A264796-2998-48A3-B42D-3ACC2E57D386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400050" y="3571875"/>
            <a:ext cx="5238750" cy="95250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  <a:prstDash val="solid"/>
          </a:ln>
        </p:spPr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pPr algn="l">
              <a:buNone/>
              <a:defRPr sz="1650" b="0">
                <a:solidFill>
                  <a:srgbClr val="4E5561"/>
                </a:solidFill>
              </a:defRPr>
            </a:pPr>
            <a:r>
              <a:rPr sz="1650" b="0">
                <a:solidFill>
                  <a:srgbClr val="4E5561"/>
                </a:solidFill>
              </a:rPr>
              <a:t>The system will first be tested using the two datasets and will then be demonstrated on Raspberry Pi hardware.</a:t>
            </a:r>
          </a:p>
        </p:txBody>
      </p:sp>
      <p:sp>
        <p:nvSpPr>
          <p:cNvPr id="9" name="dsr-eval-label">
            <a:extLst xmlns:a="http://schemas.openxmlformats.org/drawingml/2006/main">
              <a:ext uri="{FF2B5EF4-FFF2-40B4-BE49-F238E27FC236}">
                <a16:creationId xmlns:a16="http://schemas.microsoft.com/office/drawing/2014/main" id="{B6BD008B-65E8-4550-8307-6E253771BB84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400050" y="4762500"/>
            <a:ext cx="2095500" cy="36195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  <a:prstDash val="solid"/>
          </a:ln>
        </p:spPr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pPr algn="l">
              <a:buNone/>
              <a:defRPr sz="2100" b="1">
                <a:solidFill>
                  <a:srgbClr val="3D8DFF"/>
                </a:solidFill>
              </a:defRPr>
            </a:pPr>
            <a:r>
              <a:rPr sz="2100" b="1">
                <a:solidFill>
                  <a:srgbClr val="3D8DFF"/>
                </a:solidFill>
              </a:rPr>
              <a:t>Evaluation</a:t>
            </a:r>
          </a:p>
        </p:txBody>
      </p:sp>
      <p:sp>
        <p:nvSpPr>
          <p:cNvPr id="10" name="dsr-eval-body">
            <a:extLst xmlns:a="http://schemas.openxmlformats.org/drawingml/2006/main">
              <a:ext uri="{FF2B5EF4-FFF2-40B4-BE49-F238E27FC236}">
                <a16:creationId xmlns:a16="http://schemas.microsoft.com/office/drawing/2014/main" id="{C7FA52FC-72DA-4F7F-9409-9FA9BA6D3C8F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400050" y="5191125"/>
            <a:ext cx="5238750" cy="809625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  <a:prstDash val="solid"/>
          </a:ln>
        </p:spPr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pPr algn="l">
              <a:buNone/>
              <a:defRPr sz="1650" b="0">
                <a:solidFill>
                  <a:srgbClr val="4E5561"/>
                </a:solidFill>
              </a:defRPr>
            </a:pPr>
            <a:r>
              <a:rPr sz="1650" b="0">
                <a:solidFill>
                  <a:srgbClr val="4E5561"/>
                </a:solidFill>
              </a:rPr>
              <a:t>Evaluation will cover detection performance, transfer to new data, hardware use and model explanations.</a:t>
            </a:r>
          </a:p>
        </p:txBody>
      </p:sp>
      <p:sp>
        <p:nvSpPr>
          <p:cNvPr id="11" name="dsr-image-panel">
            <a:extLst xmlns:a="http://schemas.openxmlformats.org/drawingml/2006/main">
              <a:ext uri="{FF2B5EF4-FFF2-40B4-BE49-F238E27FC236}">
                <a16:creationId xmlns:a16="http://schemas.microsoft.com/office/drawing/2014/main" id="{1B13E1B9-DFDE-4920-80F3-B565C96D0683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143625" y="1381125"/>
            <a:ext cx="5648325" cy="466725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F7F8FA"/>
          </a:solidFill>
          <a:ln xmlns:a="http://schemas.openxmlformats.org/drawingml/2006/main" w="9525">
            <a:solidFill>
              <a:srgbClr val="B8BCC4"/>
            </a:solidFill>
            <a:prstDash val="solid"/>
          </a:ln>
        </p:spPr>
      </p:sp>
      <p:pic>
        <p:nvPicPr>
          <p:cNvPr id="26" name=""/>
          <p:cNvPicPr>
            <a:picLocks xmlns:a="http://schemas.openxmlformats.org/drawingml/2006/main" noChangeAspect="1"/>
          </p:cNvPicPr>
          <p:nvPr/>
        </p:nvPicPr>
        <p:blipFill>
          <a:blip xmlns:r="http://schemas.openxmlformats.org/officeDocument/2006/relationships" xmlns:a="http://schemas.openxmlformats.org/drawingml/2006/main" r:embed="Rd8474b8c65b74ff9"/>
          <a:stretch xmlns:a="http://schemas.openxmlformats.org/drawingml/2006/main"/>
        </p:blipFill>
        <p:spPr>
          <a:xfrm xmlns:a="http://schemas.openxmlformats.org/drawingml/2006/main">
            <a:off x="6477000" y="1620790"/>
            <a:ext cx="5000625" cy="4187920"/>
          </a:xfrm>
          <a:prstGeom xmlns:a="http://schemas.openxmlformats.org/drawingml/2006/main"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5160828"/>
      </p:ext>
    </p:extLst>
  </p:cSld>
</p:sld>
</file>

<file path=ppt/slides/slide7.xml><?xml version="1.0" encoding="utf-8"?>
<p:sld xmlns:p="http://schemas.openxmlformats.org/presentationml/2006/main">
  <p:cSld>
    <p:bg>
      <p:bgPr>
        <a:solidFill xmlns:a="http://schemas.openxmlformats.org/drawingml/2006/main">
          <a:srgbClr val="FFFFFF"/>
        </a:solidFill>
      </p:bgPr>
    </p:bg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23" name="eyebrow-7">
            <a:extLst xmlns:a="http://schemas.openxmlformats.org/drawingml/2006/main">
              <a:ext uri="{FF2B5EF4-FFF2-40B4-BE49-F238E27FC236}">
                <a16:creationId xmlns:a16="http://schemas.microsoft.com/office/drawing/2014/main" id="{E01BA086-AA9C-47DE-98BC-212D20D4AA9A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400050" y="209550"/>
            <a:ext cx="3429000" cy="20955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  <a:prstDash val="solid"/>
          </a:ln>
        </p:spPr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pPr algn="l">
              <a:buNone/>
              <a:defRPr sz="1125" b="1">
                <a:solidFill>
                  <a:srgbClr val="3D8DFF"/>
                </a:solidFill>
              </a:defRPr>
            </a:pPr>
            <a:r>
              <a:rPr sz="1125" b="1">
                <a:solidFill>
                  <a:srgbClr val="3D8DFF"/>
                </a:solidFill>
              </a:rPr>
              <a:t>METHODS AND MATERIALS</a:t>
            </a:r>
          </a:p>
        </p:txBody>
      </p:sp>
      <p:sp>
        <p:nvSpPr>
          <p:cNvPr id="2" name="title-7">
            <a:extLst xmlns:a="http://schemas.openxmlformats.org/drawingml/2006/main">
              <a:ext uri="{FF2B5EF4-FFF2-40B4-BE49-F238E27FC236}">
                <a16:creationId xmlns:a16="http://schemas.microsoft.com/office/drawing/2014/main" id="{95FA9E6F-168D-4DF4-ABFD-86977E401AB9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400050" y="447675"/>
            <a:ext cx="11391900" cy="619125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  <a:prstDash val="solid"/>
          </a:ln>
        </p:spPr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pPr algn="l">
              <a:buNone/>
              <a:defRPr sz="3600" b="1">
                <a:solidFill>
                  <a:srgbClr val="000000"/>
                </a:solidFill>
              </a:defRPr>
            </a:pPr>
            <a:r>
              <a:rPr sz="3600" b="1">
                <a:solidFill>
                  <a:srgbClr val="000000"/>
                </a:solidFill>
              </a:rPr>
              <a:t>Data, models and implementation tools</a:t>
            </a:r>
          </a:p>
        </p:txBody>
      </p:sp>
      <p:sp>
        <p:nvSpPr>
          <p:cNvPr id="3" name="title-rule-7">
            <a:extLst xmlns:a="http://schemas.openxmlformats.org/drawingml/2006/main">
              <a:ext uri="{FF2B5EF4-FFF2-40B4-BE49-F238E27FC236}">
                <a16:creationId xmlns:a16="http://schemas.microsoft.com/office/drawing/2014/main" id="{8892BEB0-7D8E-49DA-AA78-60E606D2F2EB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400050" y="1066800"/>
            <a:ext cx="11391900" cy="28575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6DCBF4"/>
          </a:solidFill>
          <a:ln xmlns:a="http://schemas.openxmlformats.org/drawingml/2006/main" w="0">
            <a:noFill/>
            <a:prstDash val="solid"/>
          </a:ln>
        </p:spPr>
      </p:sp>
      <p:sp>
        <p:nvSpPr>
          <p:cNvPr id="4" name="footer-7">
            <a:extLst xmlns:a="http://schemas.openxmlformats.org/drawingml/2006/main">
              <a:ext uri="{FF2B5EF4-FFF2-40B4-BE49-F238E27FC236}">
                <a16:creationId xmlns:a16="http://schemas.microsoft.com/office/drawing/2014/main" id="{3A817D5F-ADAD-4763-A7F9-0160F84989D7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1220450" y="6334125"/>
            <a:ext cx="571500" cy="19050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  <a:prstDash val="solid"/>
          </a:ln>
        </p:spPr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pPr algn="r">
              <a:buNone/>
              <a:defRPr sz="1125" b="1">
                <a:solidFill>
                  <a:srgbClr val="4E5561"/>
                </a:solidFill>
              </a:defRPr>
            </a:pPr>
            <a:r>
              <a:rPr sz="1125" b="1">
                <a:solidFill>
                  <a:srgbClr val="4E5561"/>
                </a:solidFill>
              </a:rPr>
              <a:t>07</a:t>
            </a:r>
          </a:p>
        </p:txBody>
      </p:sp>
      <p:sp>
        <p:nvSpPr>
          <p:cNvPr id="5" name="methods-intro">
            <a:extLst xmlns:a="http://schemas.openxmlformats.org/drawingml/2006/main">
              <a:ext uri="{FF2B5EF4-FFF2-40B4-BE49-F238E27FC236}">
                <a16:creationId xmlns:a16="http://schemas.microsoft.com/office/drawing/2014/main" id="{B368C6A6-F0DF-43FA-A437-15C6D3BBB6E8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400050" y="1238250"/>
            <a:ext cx="10668000" cy="428625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  <a:prstDash val="solid"/>
          </a:ln>
        </p:spPr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pPr algn="l">
              <a:buNone/>
              <a:defRPr sz="1650" b="0">
                <a:solidFill>
                  <a:srgbClr val="4E5561"/>
                </a:solidFill>
              </a:defRPr>
            </a:pPr>
            <a:r>
              <a:rPr sz="1650" b="0">
                <a:solidFill>
                  <a:srgbClr val="4E5561"/>
                </a:solidFill>
              </a:rPr>
              <a:t>The same preprocessing steps and evaluation rules will be applied to each candidate model.</a:t>
            </a:r>
          </a:p>
        </p:txBody>
      </p:sp>
      <p:sp>
        <p:nvSpPr>
          <p:cNvPr id="6" name="method-panel-01">
            <a:extLst xmlns:a="http://schemas.openxmlformats.org/drawingml/2006/main">
              <a:ext uri="{FF2B5EF4-FFF2-40B4-BE49-F238E27FC236}">
                <a16:creationId xmlns:a16="http://schemas.microsoft.com/office/drawing/2014/main" id="{8E5DE7E5-D6AF-4B3F-BF32-6A0FC2798117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400050" y="1857375"/>
            <a:ext cx="3581400" cy="3286125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F7F8FA"/>
          </a:solidFill>
          <a:ln xmlns:a="http://schemas.openxmlformats.org/drawingml/2006/main" w="9525">
            <a:solidFill>
              <a:srgbClr val="B8BCC4"/>
            </a:solidFill>
            <a:prstDash val="solid"/>
          </a:ln>
        </p:spPr>
      </p:sp>
      <p:sp>
        <p:nvSpPr>
          <p:cNvPr id="7" name="method-number-01">
            <a:extLst xmlns:a="http://schemas.openxmlformats.org/drawingml/2006/main">
              <a:ext uri="{FF2B5EF4-FFF2-40B4-BE49-F238E27FC236}">
                <a16:creationId xmlns:a16="http://schemas.microsoft.com/office/drawing/2014/main" id="{048E6F16-2E8D-41BC-810D-82107CE3BD9E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28650" y="2095500"/>
            <a:ext cx="552450" cy="333375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  <a:prstDash val="solid"/>
          </a:ln>
        </p:spPr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pPr algn="l">
              <a:buNone/>
              <a:defRPr sz="1800" b="1">
                <a:solidFill>
                  <a:srgbClr val="3D8DFF"/>
                </a:solidFill>
              </a:defRPr>
            </a:pPr>
            <a:r>
              <a:rPr sz="1800" b="1">
                <a:solidFill>
                  <a:srgbClr val="3D8DFF"/>
                </a:solidFill>
              </a:rPr>
              <a:t>01</a:t>
            </a:r>
          </a:p>
        </p:txBody>
      </p:sp>
      <p:sp>
        <p:nvSpPr>
          <p:cNvPr id="8" name="method-title-01">
            <a:extLst xmlns:a="http://schemas.openxmlformats.org/drawingml/2006/main">
              <a:ext uri="{FF2B5EF4-FFF2-40B4-BE49-F238E27FC236}">
                <a16:creationId xmlns:a16="http://schemas.microsoft.com/office/drawing/2014/main" id="{D9E4D4B7-1C8B-4C39-BB1F-618180DDD319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238250" y="2038350"/>
            <a:ext cx="2333625" cy="43815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  <a:prstDash val="solid"/>
          </a:ln>
        </p:spPr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pPr algn="l">
              <a:buNone/>
              <a:defRPr sz="2400" b="1">
                <a:solidFill>
                  <a:srgbClr val="000000"/>
                </a:solidFill>
              </a:defRPr>
            </a:pPr>
            <a:r>
              <a:rPr sz="2400" b="1">
                <a:solidFill>
                  <a:srgbClr val="000000"/>
                </a:solidFill>
              </a:rPr>
              <a:t>Data</a:t>
            </a:r>
          </a:p>
        </p:txBody>
      </p:sp>
      <p:sp>
        <p:nvSpPr>
          <p:cNvPr id="9" name="method-rule-01">
            <a:extLst xmlns:a="http://schemas.openxmlformats.org/drawingml/2006/main">
              <a:ext uri="{FF2B5EF4-FFF2-40B4-BE49-F238E27FC236}">
                <a16:creationId xmlns:a16="http://schemas.microsoft.com/office/drawing/2014/main" id="{3E38FE6D-7D73-48E8-907A-DE3DB4110DD6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28650" y="2619375"/>
            <a:ext cx="3124200" cy="28575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6DCBF4"/>
          </a:solidFill>
          <a:ln xmlns:a="http://schemas.openxmlformats.org/drawingml/2006/main" w="0">
            <a:noFill/>
            <a:prstDash val="solid"/>
          </a:ln>
        </p:spPr>
      </p:sp>
      <p:sp>
        <p:nvSpPr>
          <p:cNvPr id="10" name="method-body-01">
            <a:extLst xmlns:a="http://schemas.openxmlformats.org/drawingml/2006/main">
              <a:ext uri="{FF2B5EF4-FFF2-40B4-BE49-F238E27FC236}">
                <a16:creationId xmlns:a16="http://schemas.microsoft.com/office/drawing/2014/main" id="{58A2E936-6FAD-4797-BF40-02CB272B85F7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28650" y="2876550"/>
            <a:ext cx="3124200" cy="198120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  <a:prstDash val="solid"/>
          </a:ln>
        </p:spPr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pPr algn="l">
              <a:buNone/>
              <a:defRPr sz="1575" b="0">
                <a:solidFill>
                  <a:srgbClr val="4E5561"/>
                </a:solidFill>
              </a:defRPr>
            </a:pPr>
            <a:r>
              <a:rPr sz="1575" b="0">
                <a:solidFill>
                  <a:srgbClr val="4E5561"/>
                </a:solidFill>
              </a:rPr>
              <a:t>CICIoT2023 and TON_IoT</a:t>
            </a:r>
          </a:p>
          <a:p xmlns:a="http://schemas.openxmlformats.org/drawingml/2006/main">
            <a:r>
              <a:t/>
            </a:r>
          </a:p>
          <a:p xmlns:a="http://schemas.openxmlformats.org/drawingml/2006/main">
            <a:pPr algn="l">
              <a:buNone/>
              <a:defRPr sz="1575" b="0">
                <a:solidFill>
                  <a:srgbClr val="4E5561"/>
                </a:solidFill>
              </a:defRPr>
            </a:pPr>
            <a:r>
              <a:rPr sz="1575" b="0">
                <a:solidFill>
                  <a:srgbClr val="4E5561"/>
                </a:solidFill>
              </a:rPr>
              <a:t>12–15 common NetFlow-style features</a:t>
            </a:r>
          </a:p>
          <a:p xmlns:a="http://schemas.openxmlformats.org/drawingml/2006/main">
            <a:r>
              <a:t/>
            </a:r>
          </a:p>
          <a:p xmlns:a="http://schemas.openxmlformats.org/drawingml/2006/main">
            <a:pPr algn="l">
              <a:buNone/>
              <a:defRPr sz="1575" b="0">
                <a:solidFill>
                  <a:srgbClr val="4E5561"/>
                </a:solidFill>
              </a:defRPr>
            </a:pPr>
            <a:r>
              <a:rPr sz="1575" b="0">
                <a:solidFill>
                  <a:srgbClr val="4E5561"/>
                </a:solidFill>
              </a:rPr>
              <a:t>Grouped/scenario-aware splitting</a:t>
            </a:r>
          </a:p>
          <a:p xmlns:a="http://schemas.openxmlformats.org/drawingml/2006/main">
            <a:r>
              <a:t/>
            </a:r>
          </a:p>
          <a:p xmlns:a="http://schemas.openxmlformats.org/drawingml/2006/main">
            <a:pPr algn="l">
              <a:buNone/>
              <a:defRPr sz="1575" b="0">
                <a:solidFill>
                  <a:srgbClr val="4E5561"/>
                </a:solidFill>
              </a:defRPr>
            </a:pPr>
            <a:r>
              <a:rPr sz="1575" b="0">
                <a:solidFill>
                  <a:srgbClr val="4E5561"/>
                </a:solidFill>
              </a:rPr>
              <a:t>Scaling and class weighting</a:t>
            </a:r>
          </a:p>
        </p:txBody>
      </p:sp>
      <p:sp>
        <p:nvSpPr>
          <p:cNvPr id="11" name="method-panel-02">
            <a:extLst xmlns:a="http://schemas.openxmlformats.org/drawingml/2006/main">
              <a:ext uri="{FF2B5EF4-FFF2-40B4-BE49-F238E27FC236}">
                <a16:creationId xmlns:a16="http://schemas.microsoft.com/office/drawing/2014/main" id="{B3F070FE-95EB-44F7-8F01-D722FE57556F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4305300" y="1857375"/>
            <a:ext cx="3581400" cy="3286125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F7F8FA"/>
          </a:solidFill>
          <a:ln xmlns:a="http://schemas.openxmlformats.org/drawingml/2006/main" w="9525">
            <a:solidFill>
              <a:srgbClr val="B8BCC4"/>
            </a:solidFill>
            <a:prstDash val="solid"/>
          </a:ln>
        </p:spPr>
      </p:sp>
      <p:sp>
        <p:nvSpPr>
          <p:cNvPr id="12" name="method-number-02">
            <a:extLst xmlns:a="http://schemas.openxmlformats.org/drawingml/2006/main">
              <a:ext uri="{FF2B5EF4-FFF2-40B4-BE49-F238E27FC236}">
                <a16:creationId xmlns:a16="http://schemas.microsoft.com/office/drawing/2014/main" id="{5FDFA19E-81AF-4DF2-BC35-62D21C03C83F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4533900" y="2095500"/>
            <a:ext cx="552450" cy="333375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  <a:prstDash val="solid"/>
          </a:ln>
        </p:spPr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pPr algn="l">
              <a:buNone/>
              <a:defRPr sz="1800" b="1">
                <a:solidFill>
                  <a:srgbClr val="3D8DFF"/>
                </a:solidFill>
              </a:defRPr>
            </a:pPr>
            <a:r>
              <a:rPr sz="1800" b="1">
                <a:solidFill>
                  <a:srgbClr val="3D8DFF"/>
                </a:solidFill>
              </a:rPr>
              <a:t>02</a:t>
            </a:r>
          </a:p>
        </p:txBody>
      </p:sp>
      <p:sp>
        <p:nvSpPr>
          <p:cNvPr id="13" name="method-title-02">
            <a:extLst xmlns:a="http://schemas.openxmlformats.org/drawingml/2006/main">
              <a:ext uri="{FF2B5EF4-FFF2-40B4-BE49-F238E27FC236}">
                <a16:creationId xmlns:a16="http://schemas.microsoft.com/office/drawing/2014/main" id="{B63D69E1-1148-4CA1-8173-DBC42C2940A1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143500" y="2038350"/>
            <a:ext cx="2333625" cy="43815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  <a:prstDash val="solid"/>
          </a:ln>
        </p:spPr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pPr algn="l">
              <a:buNone/>
              <a:defRPr sz="2400" b="1">
                <a:solidFill>
                  <a:srgbClr val="000000"/>
                </a:solidFill>
              </a:defRPr>
            </a:pPr>
            <a:r>
              <a:rPr sz="2400" b="1">
                <a:solidFill>
                  <a:srgbClr val="000000"/>
                </a:solidFill>
              </a:rPr>
              <a:t>Models</a:t>
            </a:r>
          </a:p>
        </p:txBody>
      </p:sp>
      <p:sp>
        <p:nvSpPr>
          <p:cNvPr id="14" name="method-rule-02">
            <a:extLst xmlns:a="http://schemas.openxmlformats.org/drawingml/2006/main">
              <a:ext uri="{FF2B5EF4-FFF2-40B4-BE49-F238E27FC236}">
                <a16:creationId xmlns:a16="http://schemas.microsoft.com/office/drawing/2014/main" id="{8E62AECC-4061-46CB-86D1-4EB14F286165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4533900" y="2619375"/>
            <a:ext cx="3124200" cy="28575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6DCBF4"/>
          </a:solidFill>
          <a:ln xmlns:a="http://schemas.openxmlformats.org/drawingml/2006/main" w="0">
            <a:noFill/>
            <a:prstDash val="solid"/>
          </a:ln>
        </p:spPr>
      </p:sp>
      <p:sp>
        <p:nvSpPr>
          <p:cNvPr id="15" name="method-body-02">
            <a:extLst xmlns:a="http://schemas.openxmlformats.org/drawingml/2006/main">
              <a:ext uri="{FF2B5EF4-FFF2-40B4-BE49-F238E27FC236}">
                <a16:creationId xmlns:a16="http://schemas.microsoft.com/office/drawing/2014/main" id="{865D54E4-B29B-4A17-BD14-9B091E4DB040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4533900" y="2876550"/>
            <a:ext cx="3124200" cy="198120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  <a:prstDash val="solid"/>
          </a:ln>
        </p:spPr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pPr algn="l">
              <a:buNone/>
              <a:defRPr sz="1575" b="0">
                <a:solidFill>
                  <a:srgbClr val="4E5561"/>
                </a:solidFill>
              </a:defRPr>
            </a:pPr>
            <a:r>
              <a:rPr sz="1575" b="0">
                <a:solidFill>
                  <a:srgbClr val="4E5561"/>
                </a:solidFill>
              </a:rPr>
              <a:t>Logistic Regression</a:t>
            </a:r>
          </a:p>
          <a:p xmlns:a="http://schemas.openxmlformats.org/drawingml/2006/main">
            <a:r>
              <a:t/>
            </a:r>
          </a:p>
          <a:p xmlns:a="http://schemas.openxmlformats.org/drawingml/2006/main">
            <a:pPr algn="l">
              <a:buNone/>
              <a:defRPr sz="1575" b="0">
                <a:solidFill>
                  <a:srgbClr val="4E5561"/>
                </a:solidFill>
              </a:defRPr>
            </a:pPr>
            <a:r>
              <a:rPr sz="1575" b="0">
                <a:solidFill>
                  <a:srgbClr val="4E5561"/>
                </a:solidFill>
              </a:rPr>
              <a:t>Decision Tree</a:t>
            </a:r>
          </a:p>
          <a:p xmlns:a="http://schemas.openxmlformats.org/drawingml/2006/main">
            <a:r>
              <a:t/>
            </a:r>
          </a:p>
          <a:p xmlns:a="http://schemas.openxmlformats.org/drawingml/2006/main">
            <a:pPr algn="l">
              <a:buNone/>
              <a:defRPr sz="1575" b="0">
                <a:solidFill>
                  <a:srgbClr val="4E5561"/>
                </a:solidFill>
              </a:defRPr>
            </a:pPr>
            <a:r>
              <a:rPr sz="1575" b="0">
                <a:solidFill>
                  <a:srgbClr val="4E5561"/>
                </a:solidFill>
              </a:rPr>
              <a:t>Random Forest</a:t>
            </a:r>
          </a:p>
          <a:p xmlns:a="http://schemas.openxmlformats.org/drawingml/2006/main">
            <a:r>
              <a:t/>
            </a:r>
          </a:p>
          <a:p xmlns:a="http://schemas.openxmlformats.org/drawingml/2006/main">
            <a:pPr algn="l">
              <a:buNone/>
              <a:defRPr sz="1575" b="0">
                <a:solidFill>
                  <a:srgbClr val="4E5561"/>
                </a:solidFill>
              </a:defRPr>
            </a:pPr>
            <a:r>
              <a:rPr sz="1575" b="0">
                <a:solidFill>
                  <a:srgbClr val="4E5561"/>
                </a:solidFill>
              </a:rPr>
              <a:t>LightGBM or XGBoost</a:t>
            </a:r>
          </a:p>
        </p:txBody>
      </p:sp>
      <p:sp>
        <p:nvSpPr>
          <p:cNvPr id="16" name="method-panel-03">
            <a:extLst xmlns:a="http://schemas.openxmlformats.org/drawingml/2006/main">
              <a:ext uri="{FF2B5EF4-FFF2-40B4-BE49-F238E27FC236}">
                <a16:creationId xmlns:a16="http://schemas.microsoft.com/office/drawing/2014/main" id="{FACC615D-C953-420D-B22B-E457CF684C1D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8210550" y="1857375"/>
            <a:ext cx="3581400" cy="3286125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F7F8FA"/>
          </a:solidFill>
          <a:ln xmlns:a="http://schemas.openxmlformats.org/drawingml/2006/main" w="9525">
            <a:solidFill>
              <a:srgbClr val="B8BCC4"/>
            </a:solidFill>
            <a:prstDash val="solid"/>
          </a:ln>
        </p:spPr>
      </p:sp>
      <p:sp>
        <p:nvSpPr>
          <p:cNvPr id="17" name="method-number-03">
            <a:extLst xmlns:a="http://schemas.openxmlformats.org/drawingml/2006/main">
              <a:ext uri="{FF2B5EF4-FFF2-40B4-BE49-F238E27FC236}">
                <a16:creationId xmlns:a16="http://schemas.microsoft.com/office/drawing/2014/main" id="{7A5647E3-66E7-499F-A782-8C12E0BE8F71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8439150" y="2095500"/>
            <a:ext cx="552450" cy="333375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  <a:prstDash val="solid"/>
          </a:ln>
        </p:spPr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pPr algn="l">
              <a:buNone/>
              <a:defRPr sz="1800" b="1">
                <a:solidFill>
                  <a:srgbClr val="3D8DFF"/>
                </a:solidFill>
              </a:defRPr>
            </a:pPr>
            <a:r>
              <a:rPr sz="1800" b="1">
                <a:solidFill>
                  <a:srgbClr val="3D8DFF"/>
                </a:solidFill>
              </a:rPr>
              <a:t>03</a:t>
            </a:r>
          </a:p>
        </p:txBody>
      </p:sp>
      <p:sp>
        <p:nvSpPr>
          <p:cNvPr id="18" name="method-title-03">
            <a:extLst xmlns:a="http://schemas.openxmlformats.org/drawingml/2006/main">
              <a:ext uri="{FF2B5EF4-FFF2-40B4-BE49-F238E27FC236}">
                <a16:creationId xmlns:a16="http://schemas.microsoft.com/office/drawing/2014/main" id="{3E4EE3D5-5C1D-4DA6-992F-49F0E7B5D8FD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9048750" y="2038350"/>
            <a:ext cx="2333625" cy="43815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  <a:prstDash val="solid"/>
          </a:ln>
        </p:spPr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pPr algn="l">
              <a:buNone/>
              <a:defRPr sz="2400" b="1">
                <a:solidFill>
                  <a:srgbClr val="000000"/>
                </a:solidFill>
              </a:defRPr>
            </a:pPr>
            <a:r>
              <a:rPr sz="2400" b="1">
                <a:solidFill>
                  <a:srgbClr val="000000"/>
                </a:solidFill>
              </a:rPr>
              <a:t>Deployment</a:t>
            </a:r>
          </a:p>
        </p:txBody>
      </p:sp>
      <p:sp>
        <p:nvSpPr>
          <p:cNvPr id="19" name="method-rule-03">
            <a:extLst xmlns:a="http://schemas.openxmlformats.org/drawingml/2006/main">
              <a:ext uri="{FF2B5EF4-FFF2-40B4-BE49-F238E27FC236}">
                <a16:creationId xmlns:a16="http://schemas.microsoft.com/office/drawing/2014/main" id="{D0ECC257-118F-4BAD-B110-3C69A68B9D79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8439150" y="2619375"/>
            <a:ext cx="3124200" cy="28575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6DCBF4"/>
          </a:solidFill>
          <a:ln xmlns:a="http://schemas.openxmlformats.org/drawingml/2006/main" w="0">
            <a:noFill/>
            <a:prstDash val="solid"/>
          </a:ln>
        </p:spPr>
      </p:sp>
      <p:sp>
        <p:nvSpPr>
          <p:cNvPr id="20" name="method-body-03">
            <a:extLst xmlns:a="http://schemas.openxmlformats.org/drawingml/2006/main">
              <a:ext uri="{FF2B5EF4-FFF2-40B4-BE49-F238E27FC236}">
                <a16:creationId xmlns:a16="http://schemas.microsoft.com/office/drawing/2014/main" id="{46A077EB-21E7-4EEF-A85F-B071C5CB8F5B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8439150" y="2876550"/>
            <a:ext cx="3124200" cy="198120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  <a:prstDash val="solid"/>
          </a:ln>
        </p:spPr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pPr algn="l">
              <a:buNone/>
              <a:defRPr sz="1575" b="0">
                <a:solidFill>
                  <a:srgbClr val="4E5561"/>
                </a:solidFill>
              </a:defRPr>
            </a:pPr>
            <a:r>
              <a:rPr sz="1575" b="0">
                <a:solidFill>
                  <a:srgbClr val="4E5561"/>
                </a:solidFill>
              </a:rPr>
              <a:t>Python and reproducible notebooks</a:t>
            </a:r>
          </a:p>
          <a:p xmlns:a="http://schemas.openxmlformats.org/drawingml/2006/main">
            <a:r>
              <a:t/>
            </a:r>
          </a:p>
          <a:p xmlns:a="http://schemas.openxmlformats.org/drawingml/2006/main">
            <a:pPr algn="l">
              <a:buNone/>
              <a:defRPr sz="1575" b="0">
                <a:solidFill>
                  <a:srgbClr val="4E5561"/>
                </a:solidFill>
              </a:defRPr>
            </a:pPr>
            <a:r>
              <a:rPr sz="1575" b="0">
                <a:solidFill>
                  <a:srgbClr val="4E5561"/>
                </a:solidFill>
              </a:rPr>
              <a:t>SHAP and feature ablation</a:t>
            </a:r>
          </a:p>
          <a:p xmlns:a="http://schemas.openxmlformats.org/drawingml/2006/main">
            <a:r>
              <a:t/>
            </a:r>
          </a:p>
          <a:p xmlns:a="http://schemas.openxmlformats.org/drawingml/2006/main">
            <a:pPr algn="l">
              <a:buNone/>
              <a:defRPr sz="1575" b="0">
                <a:solidFill>
                  <a:srgbClr val="4E5561"/>
                </a:solidFill>
              </a:defRPr>
            </a:pPr>
            <a:r>
              <a:rPr sz="1575" b="0">
                <a:solidFill>
                  <a:srgbClr val="4E5561"/>
                </a:solidFill>
              </a:rPr>
              <a:t>Raspberry Pi gateway</a:t>
            </a:r>
          </a:p>
          <a:p xmlns:a="http://schemas.openxmlformats.org/drawingml/2006/main">
            <a:r>
              <a:t/>
            </a:r>
          </a:p>
          <a:p xmlns:a="http://schemas.openxmlformats.org/drawingml/2006/main">
            <a:pPr algn="l">
              <a:buNone/>
              <a:defRPr sz="1575" b="0">
                <a:solidFill>
                  <a:srgbClr val="4E5561"/>
                </a:solidFill>
              </a:defRPr>
            </a:pPr>
            <a:r>
              <a:rPr sz="1575" b="0">
                <a:solidFill>
                  <a:srgbClr val="4E5561"/>
                </a:solidFill>
              </a:rPr>
              <a:t>Saved models and audit logs</a:t>
            </a:r>
          </a:p>
        </p:txBody>
      </p:sp>
      <p:sp>
        <p:nvSpPr>
          <p:cNvPr id="21" name="controls-title">
            <a:extLst xmlns:a="http://schemas.openxmlformats.org/drawingml/2006/main">
              <a:ext uri="{FF2B5EF4-FFF2-40B4-BE49-F238E27FC236}">
                <a16:creationId xmlns:a16="http://schemas.microsoft.com/office/drawing/2014/main" id="{553087E1-806D-4496-9BC4-0E9EF67D3F00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400050" y="5381625"/>
            <a:ext cx="2952750" cy="32385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  <a:prstDash val="solid"/>
          </a:ln>
        </p:spPr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pPr algn="l">
              <a:buNone/>
              <a:defRPr sz="1800" b="1">
                <a:solidFill>
                  <a:srgbClr val="3D8DFF"/>
                </a:solidFill>
              </a:defRPr>
            </a:pPr>
            <a:r>
              <a:rPr sz="1800" b="1">
                <a:solidFill>
                  <a:srgbClr val="3D8DFF"/>
                </a:solidFill>
              </a:rPr>
              <a:t>Experimental controls</a:t>
            </a:r>
          </a:p>
        </p:txBody>
      </p:sp>
      <p:sp>
        <p:nvSpPr>
          <p:cNvPr id="22" name="controls-body">
            <a:extLst xmlns:a="http://schemas.openxmlformats.org/drawingml/2006/main">
              <a:ext uri="{FF2B5EF4-FFF2-40B4-BE49-F238E27FC236}">
                <a16:creationId xmlns:a16="http://schemas.microsoft.com/office/drawing/2014/main" id="{36AE2962-8044-4834-BC7E-B128E9EBBF90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3429000" y="5381625"/>
            <a:ext cx="8096250" cy="47625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  <a:prstDash val="solid"/>
          </a:ln>
        </p:spPr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pPr algn="l">
              <a:buNone/>
              <a:defRPr sz="1575" b="1">
                <a:solidFill>
                  <a:srgbClr val="000000"/>
                </a:solidFill>
              </a:defRPr>
            </a:pPr>
            <a:r>
              <a:rPr sz="1575" b="1">
                <a:solidFill>
                  <a:srgbClr val="000000"/>
                </a:solidFill>
              </a:rPr>
              <a:t>Common metrics; documented preprocessing; matched tuning; fixed seeds; saved configurations.</a:t>
            </a:r>
          </a:p>
        </p:txBody>
      </p:sp>
    </p:spTree>
    <p:extLst>
      <p:ext uri="{BB962C8B-B14F-4D97-AF65-F5344CB8AC3E}">
        <p14:creationId xmlns:p14="http://schemas.microsoft.com/office/powerpoint/2010/main" val="995417585"/>
      </p:ext>
    </p:extLst>
  </p:cSld>
</p:sld>
</file>

<file path=ppt/slides/slide8.xml><?xml version="1.0" encoding="utf-8"?>
<p:sld xmlns:p="http://schemas.openxmlformats.org/presentationml/2006/main">
  <p:cSld>
    <p:bg>
      <p:bgPr>
        <a:solidFill xmlns:a="http://schemas.openxmlformats.org/drawingml/2006/main">
          <a:srgbClr val="FFFFFF"/>
        </a:solidFill>
      </p:bgPr>
    </p:bg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24" name="eyebrow-8">
            <a:extLst xmlns:a="http://schemas.openxmlformats.org/drawingml/2006/main">
              <a:ext uri="{FF2B5EF4-FFF2-40B4-BE49-F238E27FC236}">
                <a16:creationId xmlns:a16="http://schemas.microsoft.com/office/drawing/2014/main" id="{29AB8AE2-3625-49B6-927A-41C78CF715A3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400050" y="209550"/>
            <a:ext cx="3429000" cy="20955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  <a:prstDash val="solid"/>
          </a:ln>
        </p:spPr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pPr algn="l">
              <a:buNone/>
              <a:defRPr sz="1125" b="1">
                <a:solidFill>
                  <a:srgbClr val="3D8DFF"/>
                </a:solidFill>
              </a:defRPr>
            </a:pPr>
            <a:r>
              <a:rPr sz="1125" b="1">
                <a:solidFill>
                  <a:srgbClr val="3D8DFF"/>
                </a:solidFill>
              </a:rPr>
              <a:t>EVALUATION</a:t>
            </a:r>
          </a:p>
        </p:txBody>
      </p:sp>
      <p:sp>
        <p:nvSpPr>
          <p:cNvPr id="2" name="title-8">
            <a:extLst xmlns:a="http://schemas.openxmlformats.org/drawingml/2006/main">
              <a:ext uri="{FF2B5EF4-FFF2-40B4-BE49-F238E27FC236}">
                <a16:creationId xmlns:a16="http://schemas.microsoft.com/office/drawing/2014/main" id="{69383EEA-1632-45FC-8440-09784F10CB33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400050" y="447675"/>
            <a:ext cx="11391900" cy="619125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  <a:prstDash val="solid"/>
          </a:ln>
        </p:spPr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pPr algn="l">
              <a:buNone/>
              <a:defRPr sz="3600" b="1">
                <a:solidFill>
                  <a:srgbClr val="000000"/>
                </a:solidFill>
              </a:defRPr>
            </a:pPr>
            <a:r>
              <a:rPr sz="3600" b="1">
                <a:solidFill>
                  <a:srgbClr val="000000"/>
                </a:solidFill>
              </a:rPr>
              <a:t>How the models will be evaluated</a:t>
            </a:r>
          </a:p>
        </p:txBody>
      </p:sp>
      <p:sp>
        <p:nvSpPr>
          <p:cNvPr id="3" name="title-rule-8">
            <a:extLst xmlns:a="http://schemas.openxmlformats.org/drawingml/2006/main">
              <a:ext uri="{FF2B5EF4-FFF2-40B4-BE49-F238E27FC236}">
                <a16:creationId xmlns:a16="http://schemas.microsoft.com/office/drawing/2014/main" id="{0D895513-3483-4BF0-83D9-40B0D3360773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400050" y="1066800"/>
            <a:ext cx="11391900" cy="28575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6DCBF4"/>
          </a:solidFill>
          <a:ln xmlns:a="http://schemas.openxmlformats.org/drawingml/2006/main" w="0">
            <a:noFill/>
            <a:prstDash val="solid"/>
          </a:ln>
        </p:spPr>
      </p:sp>
      <p:sp>
        <p:nvSpPr>
          <p:cNvPr id="4" name="footer-8">
            <a:extLst xmlns:a="http://schemas.openxmlformats.org/drawingml/2006/main">
              <a:ext uri="{FF2B5EF4-FFF2-40B4-BE49-F238E27FC236}">
                <a16:creationId xmlns:a16="http://schemas.microsoft.com/office/drawing/2014/main" id="{2CE5889F-35A4-46A1-8B42-E50AB87F1287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1220450" y="6334125"/>
            <a:ext cx="571500" cy="19050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  <a:prstDash val="solid"/>
          </a:ln>
        </p:spPr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pPr algn="r">
              <a:buNone/>
              <a:defRPr sz="1125" b="1">
                <a:solidFill>
                  <a:srgbClr val="4E5561"/>
                </a:solidFill>
              </a:defRPr>
            </a:pPr>
            <a:r>
              <a:rPr sz="1125" b="1">
                <a:solidFill>
                  <a:srgbClr val="4E5561"/>
                </a:solidFill>
              </a:rPr>
              <a:t>08</a:t>
            </a:r>
          </a:p>
        </p:txBody>
      </p:sp>
      <p:sp>
        <p:nvSpPr>
          <p:cNvPr id="5" name="evaluation-intro">
            <a:extLst xmlns:a="http://schemas.openxmlformats.org/drawingml/2006/main">
              <a:ext uri="{FF2B5EF4-FFF2-40B4-BE49-F238E27FC236}">
                <a16:creationId xmlns:a16="http://schemas.microsoft.com/office/drawing/2014/main" id="{7A2B9AC3-D919-4B75-9B1C-A32AC2E45F5A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400050" y="1238250"/>
            <a:ext cx="10668000" cy="40005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  <a:prstDash val="solid"/>
          </a:ln>
        </p:spPr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pPr algn="l">
              <a:buNone/>
              <a:defRPr sz="1650" b="0">
                <a:solidFill>
                  <a:srgbClr val="4E5561"/>
                </a:solidFill>
              </a:defRPr>
            </a:pPr>
            <a:r>
              <a:rPr sz="1650" b="0">
                <a:solidFill>
                  <a:srgbClr val="4E5561"/>
                </a:solidFill>
              </a:rPr>
              <a:t>The evaluation will consider five areas rather than relying on overall accuracy alone.</a:t>
            </a:r>
          </a:p>
        </p:txBody>
      </p:sp>
      <p:sp>
        <p:nvSpPr>
          <p:cNvPr id="6" name="eval-header-0">
            <a:extLst xmlns:a="http://schemas.openxmlformats.org/drawingml/2006/main">
              <a:ext uri="{FF2B5EF4-FFF2-40B4-BE49-F238E27FC236}">
                <a16:creationId xmlns:a16="http://schemas.microsoft.com/office/drawing/2014/main" id="{F05D8600-E379-4E21-8C8C-0C0CE721D342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400050" y="1762125"/>
            <a:ext cx="2171700" cy="4953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DDF3FD"/>
          </a:solidFill>
          <a:ln xmlns:a="http://schemas.openxmlformats.org/drawingml/2006/main" w="9525">
            <a:solidFill>
              <a:srgbClr val="6DCBF4"/>
            </a:solidFill>
            <a:prstDash val="solid"/>
          </a:ln>
        </p:spPr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pPr algn="l">
              <a:buNone/>
              <a:defRPr sz="1650" b="1">
                <a:solidFill>
                  <a:srgbClr val="000000"/>
                </a:solidFill>
              </a:defRPr>
            </a:pPr>
            <a:r>
              <a:rPr sz="1650" b="1">
                <a:solidFill>
                  <a:srgbClr val="000000"/>
                </a:solidFill>
              </a:rPr>
              <a:t>Area</a:t>
            </a:r>
          </a:p>
        </p:txBody>
      </p:sp>
      <p:sp>
        <p:nvSpPr>
          <p:cNvPr id="7" name="eval-header-1">
            <a:extLst xmlns:a="http://schemas.openxmlformats.org/drawingml/2006/main">
              <a:ext uri="{FF2B5EF4-FFF2-40B4-BE49-F238E27FC236}">
                <a16:creationId xmlns:a16="http://schemas.microsoft.com/office/drawing/2014/main" id="{56F00CA5-8DA9-4C12-A7E4-E0F735BA1424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2571750" y="1762125"/>
            <a:ext cx="4667250" cy="4953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DDF3FD"/>
          </a:solidFill>
          <a:ln xmlns:a="http://schemas.openxmlformats.org/drawingml/2006/main" w="9525">
            <a:solidFill>
              <a:srgbClr val="6DCBF4"/>
            </a:solidFill>
            <a:prstDash val="solid"/>
          </a:ln>
        </p:spPr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pPr algn="l">
              <a:buNone/>
              <a:defRPr sz="1650" b="1">
                <a:solidFill>
                  <a:srgbClr val="000000"/>
                </a:solidFill>
              </a:defRPr>
            </a:pPr>
            <a:r>
              <a:rPr sz="1650" b="1">
                <a:solidFill>
                  <a:srgbClr val="000000"/>
                </a:solidFill>
              </a:rPr>
              <a:t>What will be measured</a:t>
            </a:r>
          </a:p>
        </p:txBody>
      </p:sp>
      <p:sp>
        <p:nvSpPr>
          <p:cNvPr id="8" name="eval-header-2">
            <a:extLst xmlns:a="http://schemas.openxmlformats.org/drawingml/2006/main">
              <a:ext uri="{FF2B5EF4-FFF2-40B4-BE49-F238E27FC236}">
                <a16:creationId xmlns:a16="http://schemas.microsoft.com/office/drawing/2014/main" id="{4685D539-ED3F-4765-A761-6FCC95A1CE17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239000" y="1762125"/>
            <a:ext cx="4552950" cy="4953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DDF3FD"/>
          </a:solidFill>
          <a:ln xmlns:a="http://schemas.openxmlformats.org/drawingml/2006/main" w="9525">
            <a:solidFill>
              <a:srgbClr val="6DCBF4"/>
            </a:solidFill>
            <a:prstDash val="solid"/>
          </a:ln>
        </p:spPr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pPr algn="l">
              <a:buNone/>
              <a:defRPr sz="1650" b="1">
                <a:solidFill>
                  <a:srgbClr val="000000"/>
                </a:solidFill>
              </a:defRPr>
            </a:pPr>
            <a:r>
              <a:rPr sz="1650" b="1">
                <a:solidFill>
                  <a:srgbClr val="000000"/>
                </a:solidFill>
              </a:rPr>
              <a:t>Why it matters</a:t>
            </a:r>
          </a:p>
        </p:txBody>
      </p:sp>
      <p:sp>
        <p:nvSpPr>
          <p:cNvPr id="9" name="eval-0-0">
            <a:extLst xmlns:a="http://schemas.openxmlformats.org/drawingml/2006/main">
              <a:ext uri="{FF2B5EF4-FFF2-40B4-BE49-F238E27FC236}">
                <a16:creationId xmlns:a16="http://schemas.microsoft.com/office/drawing/2014/main" id="{2E48CC8C-754A-46B5-A2A7-DF68178034C9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400050" y="2257425"/>
            <a:ext cx="2171700" cy="74295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F7F8FA"/>
          </a:solidFill>
          <a:ln xmlns:a="http://schemas.openxmlformats.org/drawingml/2006/main" w="9525">
            <a:solidFill>
              <a:srgbClr val="B8BCC4"/>
            </a:solidFill>
            <a:prstDash val="solid"/>
          </a:ln>
        </p:spPr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pPr algn="l">
              <a:buNone/>
              <a:defRPr sz="1500" b="1">
                <a:solidFill>
                  <a:srgbClr val="000000"/>
                </a:solidFill>
              </a:defRPr>
            </a:pPr>
            <a:r>
              <a:rPr sz="1500" b="1">
                <a:solidFill>
                  <a:srgbClr val="000000"/>
                </a:solidFill>
              </a:rPr>
              <a:t>Detection</a:t>
            </a:r>
          </a:p>
        </p:txBody>
      </p:sp>
      <p:sp>
        <p:nvSpPr>
          <p:cNvPr id="10" name="eval-0-1">
            <a:extLst xmlns:a="http://schemas.openxmlformats.org/drawingml/2006/main">
              <a:ext uri="{FF2B5EF4-FFF2-40B4-BE49-F238E27FC236}">
                <a16:creationId xmlns:a16="http://schemas.microsoft.com/office/drawing/2014/main" id="{D2436F0B-623E-4810-839C-FB5F71260E43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2571750" y="2257425"/>
            <a:ext cx="4667250" cy="74295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F7F8FA"/>
          </a:solidFill>
          <a:ln xmlns:a="http://schemas.openxmlformats.org/drawingml/2006/main" w="9525">
            <a:solidFill>
              <a:srgbClr val="B8BCC4"/>
            </a:solidFill>
            <a:prstDash val="solid"/>
          </a:ln>
        </p:spPr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pPr algn="l">
              <a:buNone/>
              <a:defRPr sz="1350" b="0">
                <a:solidFill>
                  <a:srgbClr val="4E5561"/>
                </a:solidFill>
              </a:defRPr>
            </a:pPr>
            <a:r>
              <a:rPr sz="1350" b="0">
                <a:solidFill>
                  <a:srgbClr val="4E5561"/>
                </a:solidFill>
              </a:rPr>
              <a:t>Per-class precision, recall, F1; macro-F1; PR-AUC; confusion matrix</a:t>
            </a:r>
          </a:p>
        </p:txBody>
      </p:sp>
      <p:sp>
        <p:nvSpPr>
          <p:cNvPr id="11" name="eval-0-2">
            <a:extLst xmlns:a="http://schemas.openxmlformats.org/drawingml/2006/main">
              <a:ext uri="{FF2B5EF4-FFF2-40B4-BE49-F238E27FC236}">
                <a16:creationId xmlns:a16="http://schemas.microsoft.com/office/drawing/2014/main" id="{52A8B8CF-702A-4993-A4E5-3AA2AD946BC2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239000" y="2257425"/>
            <a:ext cx="4552950" cy="74295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F7F8FA"/>
          </a:solidFill>
          <a:ln xmlns:a="http://schemas.openxmlformats.org/drawingml/2006/main" w="9525">
            <a:solidFill>
              <a:srgbClr val="B8BCC4"/>
            </a:solidFill>
            <a:prstDash val="solid"/>
          </a:ln>
        </p:spPr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pPr algn="l">
              <a:buNone/>
              <a:defRPr sz="1350" b="0">
                <a:solidFill>
                  <a:srgbClr val="4E5561"/>
                </a:solidFill>
              </a:defRPr>
            </a:pPr>
            <a:r>
              <a:rPr sz="1350" b="0">
                <a:solidFill>
                  <a:srgbClr val="4E5561"/>
                </a:solidFill>
              </a:rPr>
              <a:t>Reliable minority-attack detection with controlled false alarms</a:t>
            </a:r>
          </a:p>
        </p:txBody>
      </p:sp>
      <p:sp>
        <p:nvSpPr>
          <p:cNvPr id="12" name="eval-1-0">
            <a:extLst xmlns:a="http://schemas.openxmlformats.org/drawingml/2006/main">
              <a:ext uri="{FF2B5EF4-FFF2-40B4-BE49-F238E27FC236}">
                <a16:creationId xmlns:a16="http://schemas.microsoft.com/office/drawing/2014/main" id="{FF9F2CF7-DC52-4661-BE70-0B70AD570FFA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400050" y="3000375"/>
            <a:ext cx="2171700" cy="74295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FFFFFF"/>
          </a:solidFill>
          <a:ln xmlns:a="http://schemas.openxmlformats.org/drawingml/2006/main" w="9525">
            <a:solidFill>
              <a:srgbClr val="B8BCC4"/>
            </a:solidFill>
            <a:prstDash val="solid"/>
          </a:ln>
        </p:spPr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pPr algn="l">
              <a:buNone/>
              <a:defRPr sz="1500" b="1">
                <a:solidFill>
                  <a:srgbClr val="000000"/>
                </a:solidFill>
              </a:defRPr>
            </a:pPr>
            <a:r>
              <a:rPr sz="1500" b="1">
                <a:solidFill>
                  <a:srgbClr val="000000"/>
                </a:solidFill>
              </a:rPr>
              <a:t>Transfer</a:t>
            </a:r>
          </a:p>
        </p:txBody>
      </p:sp>
      <p:sp>
        <p:nvSpPr>
          <p:cNvPr id="13" name="eval-1-1">
            <a:extLst xmlns:a="http://schemas.openxmlformats.org/drawingml/2006/main">
              <a:ext uri="{FF2B5EF4-FFF2-40B4-BE49-F238E27FC236}">
                <a16:creationId xmlns:a16="http://schemas.microsoft.com/office/drawing/2014/main" id="{06C7812A-2F8D-4D95-866F-A4B48CE3F22D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2571750" y="3000375"/>
            <a:ext cx="4667250" cy="74295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FFFFFF"/>
          </a:solidFill>
          <a:ln xmlns:a="http://schemas.openxmlformats.org/drawingml/2006/main" w="9525">
            <a:solidFill>
              <a:srgbClr val="B8BCC4"/>
            </a:solidFill>
            <a:prstDash val="solid"/>
          </a:ln>
        </p:spPr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pPr algn="l">
              <a:buNone/>
              <a:defRPr sz="1350" b="0">
                <a:solidFill>
                  <a:srgbClr val="4E5561"/>
                </a:solidFill>
              </a:defRPr>
            </a:pPr>
            <a:r>
              <a:rPr sz="1350" b="0">
                <a:solidFill>
                  <a:srgbClr val="4E5561"/>
                </a:solidFill>
              </a:rPr>
              <a:t>Grouped/scenario-held-out testing; CICIoT2023 ↔ TON_IoT</a:t>
            </a:r>
          </a:p>
        </p:txBody>
      </p:sp>
      <p:sp>
        <p:nvSpPr>
          <p:cNvPr id="14" name="eval-1-2">
            <a:extLst xmlns:a="http://schemas.openxmlformats.org/drawingml/2006/main">
              <a:ext uri="{FF2B5EF4-FFF2-40B4-BE49-F238E27FC236}">
                <a16:creationId xmlns:a16="http://schemas.microsoft.com/office/drawing/2014/main" id="{0EEFE172-D49E-4F8A-86B4-203AEA72DE12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239000" y="3000375"/>
            <a:ext cx="4552950" cy="74295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FFFFFF"/>
          </a:solidFill>
          <a:ln xmlns:a="http://schemas.openxmlformats.org/drawingml/2006/main" w="9525">
            <a:solidFill>
              <a:srgbClr val="B8BCC4"/>
            </a:solidFill>
            <a:prstDash val="solid"/>
          </a:ln>
        </p:spPr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pPr algn="l">
              <a:buNone/>
              <a:defRPr sz="1350" b="0">
                <a:solidFill>
                  <a:srgbClr val="4E5561"/>
                </a:solidFill>
              </a:defRPr>
            </a:pPr>
            <a:r>
              <a:rPr sz="1350" b="0">
                <a:solidFill>
                  <a:srgbClr val="4E5561"/>
                </a:solidFill>
              </a:rPr>
              <a:t>Useful recall beyond the source dataset and capture conditions</a:t>
            </a:r>
          </a:p>
        </p:txBody>
      </p:sp>
      <p:sp>
        <p:nvSpPr>
          <p:cNvPr id="15" name="eval-2-0">
            <a:extLst xmlns:a="http://schemas.openxmlformats.org/drawingml/2006/main">
              <a:ext uri="{FF2B5EF4-FFF2-40B4-BE49-F238E27FC236}">
                <a16:creationId xmlns:a16="http://schemas.microsoft.com/office/drawing/2014/main" id="{DCE7E350-9B01-4567-9068-37BF3C88AFFA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400050" y="3743325"/>
            <a:ext cx="2171700" cy="74295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F7F8FA"/>
          </a:solidFill>
          <a:ln xmlns:a="http://schemas.openxmlformats.org/drawingml/2006/main" w="9525">
            <a:solidFill>
              <a:srgbClr val="B8BCC4"/>
            </a:solidFill>
            <a:prstDash val="solid"/>
          </a:ln>
        </p:spPr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pPr algn="l">
              <a:buNone/>
              <a:defRPr sz="1500" b="1">
                <a:solidFill>
                  <a:srgbClr val="000000"/>
                </a:solidFill>
              </a:defRPr>
            </a:pPr>
            <a:r>
              <a:rPr sz="1500" b="1">
                <a:solidFill>
                  <a:srgbClr val="000000"/>
                </a:solidFill>
              </a:rPr>
              <a:t>Efficiency</a:t>
            </a:r>
          </a:p>
        </p:txBody>
      </p:sp>
      <p:sp>
        <p:nvSpPr>
          <p:cNvPr id="16" name="eval-2-1">
            <a:extLst xmlns:a="http://schemas.openxmlformats.org/drawingml/2006/main">
              <a:ext uri="{FF2B5EF4-FFF2-40B4-BE49-F238E27FC236}">
                <a16:creationId xmlns:a16="http://schemas.microsoft.com/office/drawing/2014/main" id="{E07BA341-44D3-4249-8806-A21BBB3A8EC9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2571750" y="3743325"/>
            <a:ext cx="4667250" cy="74295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F7F8FA"/>
          </a:solidFill>
          <a:ln xmlns:a="http://schemas.openxmlformats.org/drawingml/2006/main" w="9525">
            <a:solidFill>
              <a:srgbClr val="B8BCC4"/>
            </a:solidFill>
            <a:prstDash val="solid"/>
          </a:ln>
        </p:spPr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pPr algn="l">
              <a:buNone/>
              <a:defRPr sz="1350" b="0">
                <a:solidFill>
                  <a:srgbClr val="4E5561"/>
                </a:solidFill>
              </a:defRPr>
            </a:pPr>
            <a:r>
              <a:rPr sz="1350" b="0">
                <a:solidFill>
                  <a:srgbClr val="4E5561"/>
                </a:solidFill>
              </a:rPr>
              <a:t>p50/p95 latency, throughput, CPU, memory and model size</a:t>
            </a:r>
          </a:p>
        </p:txBody>
      </p:sp>
      <p:sp>
        <p:nvSpPr>
          <p:cNvPr id="17" name="eval-2-2">
            <a:extLst xmlns:a="http://schemas.openxmlformats.org/drawingml/2006/main">
              <a:ext uri="{FF2B5EF4-FFF2-40B4-BE49-F238E27FC236}">
                <a16:creationId xmlns:a16="http://schemas.microsoft.com/office/drawing/2014/main" id="{54E39CA6-922A-46DD-B301-F56AA8BDAD4D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239000" y="3743325"/>
            <a:ext cx="4552950" cy="74295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F7F8FA"/>
          </a:solidFill>
          <a:ln xmlns:a="http://schemas.openxmlformats.org/drawingml/2006/main" w="9525">
            <a:solidFill>
              <a:srgbClr val="B8BCC4"/>
            </a:solidFill>
            <a:prstDash val="solid"/>
          </a:ln>
        </p:spPr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pPr algn="l">
              <a:buNone/>
              <a:defRPr sz="1350" b="0">
                <a:solidFill>
                  <a:srgbClr val="4E5561"/>
                </a:solidFill>
              </a:defRPr>
            </a:pPr>
            <a:r>
              <a:rPr sz="1350" b="0">
                <a:solidFill>
                  <a:srgbClr val="4E5561"/>
                </a:solidFill>
              </a:rPr>
              <a:t>Real-time gateway operation on Raspberry Pi resources</a:t>
            </a:r>
          </a:p>
        </p:txBody>
      </p:sp>
      <p:sp>
        <p:nvSpPr>
          <p:cNvPr id="18" name="eval-3-0">
            <a:extLst xmlns:a="http://schemas.openxmlformats.org/drawingml/2006/main">
              <a:ext uri="{FF2B5EF4-FFF2-40B4-BE49-F238E27FC236}">
                <a16:creationId xmlns:a16="http://schemas.microsoft.com/office/drawing/2014/main" id="{D79D393F-6092-479A-B6BA-F31F3CADD76C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400050" y="4486275"/>
            <a:ext cx="2171700" cy="74295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FFFFFF"/>
          </a:solidFill>
          <a:ln xmlns:a="http://schemas.openxmlformats.org/drawingml/2006/main" w="9525">
            <a:solidFill>
              <a:srgbClr val="B8BCC4"/>
            </a:solidFill>
            <a:prstDash val="solid"/>
          </a:ln>
        </p:spPr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pPr algn="l">
              <a:buNone/>
              <a:defRPr sz="1500" b="1">
                <a:solidFill>
                  <a:srgbClr val="000000"/>
                </a:solidFill>
              </a:defRPr>
            </a:pPr>
            <a:r>
              <a:rPr sz="1500" b="1">
                <a:solidFill>
                  <a:srgbClr val="000000"/>
                </a:solidFill>
              </a:rPr>
              <a:t>Explainability</a:t>
            </a:r>
          </a:p>
        </p:txBody>
      </p:sp>
      <p:sp>
        <p:nvSpPr>
          <p:cNvPr id="19" name="eval-3-1">
            <a:extLst xmlns:a="http://schemas.openxmlformats.org/drawingml/2006/main">
              <a:ext uri="{FF2B5EF4-FFF2-40B4-BE49-F238E27FC236}">
                <a16:creationId xmlns:a16="http://schemas.microsoft.com/office/drawing/2014/main" id="{3D674286-A1F6-44C6-91E6-50AC64B3F5A9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2571750" y="4486275"/>
            <a:ext cx="4667250" cy="74295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FFFFFF"/>
          </a:solidFill>
          <a:ln xmlns:a="http://schemas.openxmlformats.org/drawingml/2006/main" w="9525">
            <a:solidFill>
              <a:srgbClr val="B8BCC4"/>
            </a:solidFill>
            <a:prstDash val="solid"/>
          </a:ln>
        </p:spPr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pPr algn="l">
              <a:buNone/>
              <a:defRPr sz="1350" b="0">
                <a:solidFill>
                  <a:srgbClr val="4E5561"/>
                </a:solidFill>
              </a:defRPr>
            </a:pPr>
            <a:r>
              <a:rPr sz="1350" b="0">
                <a:solidFill>
                  <a:srgbClr val="4E5561"/>
                </a:solidFill>
              </a:rPr>
              <a:t>SHAP ranking, local explanations, feature ablation and stability</a:t>
            </a:r>
          </a:p>
        </p:txBody>
      </p:sp>
      <p:sp>
        <p:nvSpPr>
          <p:cNvPr id="20" name="eval-3-2">
            <a:extLst xmlns:a="http://schemas.openxmlformats.org/drawingml/2006/main">
              <a:ext uri="{FF2B5EF4-FFF2-40B4-BE49-F238E27FC236}">
                <a16:creationId xmlns:a16="http://schemas.microsoft.com/office/drawing/2014/main" id="{CE3517EE-E3CA-461C-9C16-BC624D5E02CB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239000" y="4486275"/>
            <a:ext cx="4552950" cy="74295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FFFFFF"/>
          </a:solidFill>
          <a:ln xmlns:a="http://schemas.openxmlformats.org/drawingml/2006/main" w="9525">
            <a:solidFill>
              <a:srgbClr val="B8BCC4"/>
            </a:solidFill>
            <a:prstDash val="solid"/>
          </a:ln>
        </p:spPr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pPr algn="l">
              <a:buNone/>
              <a:defRPr sz="1350" b="0">
                <a:solidFill>
                  <a:srgbClr val="4E5561"/>
                </a:solidFill>
              </a:defRPr>
            </a:pPr>
            <a:r>
              <a:rPr sz="1350" b="0">
                <a:solidFill>
                  <a:srgbClr val="4E5561"/>
                </a:solidFill>
              </a:rPr>
              <a:t>Alerts that can be interpreted and challenged</a:t>
            </a:r>
          </a:p>
        </p:txBody>
      </p:sp>
      <p:sp>
        <p:nvSpPr>
          <p:cNvPr id="21" name="eval-4-0">
            <a:extLst xmlns:a="http://schemas.openxmlformats.org/drawingml/2006/main">
              <a:ext uri="{FF2B5EF4-FFF2-40B4-BE49-F238E27FC236}">
                <a16:creationId xmlns:a16="http://schemas.microsoft.com/office/drawing/2014/main" id="{4E72FA17-66D3-49D7-81A9-0696CE1ED17D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400050" y="5229225"/>
            <a:ext cx="2171700" cy="74295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F7F8FA"/>
          </a:solidFill>
          <a:ln xmlns:a="http://schemas.openxmlformats.org/drawingml/2006/main" w="9525">
            <a:solidFill>
              <a:srgbClr val="B8BCC4"/>
            </a:solidFill>
            <a:prstDash val="solid"/>
          </a:ln>
        </p:spPr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pPr algn="l">
              <a:buNone/>
              <a:defRPr sz="1500" b="1">
                <a:solidFill>
                  <a:srgbClr val="000000"/>
                </a:solidFill>
              </a:defRPr>
            </a:pPr>
            <a:r>
              <a:rPr sz="1500" b="1">
                <a:solidFill>
                  <a:srgbClr val="000000"/>
                </a:solidFill>
              </a:rPr>
              <a:t>Reproducibility</a:t>
            </a:r>
          </a:p>
        </p:txBody>
      </p:sp>
      <p:sp>
        <p:nvSpPr>
          <p:cNvPr id="22" name="eval-4-1">
            <a:extLst xmlns:a="http://schemas.openxmlformats.org/drawingml/2006/main">
              <a:ext uri="{FF2B5EF4-FFF2-40B4-BE49-F238E27FC236}">
                <a16:creationId xmlns:a16="http://schemas.microsoft.com/office/drawing/2014/main" id="{76B5653F-EED8-4C8A-8728-59E0B0BD445B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2571750" y="5229225"/>
            <a:ext cx="4667250" cy="74295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F7F8FA"/>
          </a:solidFill>
          <a:ln xmlns:a="http://schemas.openxmlformats.org/drawingml/2006/main" w="9525">
            <a:solidFill>
              <a:srgbClr val="B8BCC4"/>
            </a:solidFill>
            <a:prstDash val="solid"/>
          </a:ln>
        </p:spPr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pPr algn="l">
              <a:buNone/>
              <a:defRPr sz="1350" b="0">
                <a:solidFill>
                  <a:srgbClr val="4E5561"/>
                </a:solidFill>
              </a:defRPr>
            </a:pPr>
            <a:r>
              <a:rPr sz="1350" b="0">
                <a:solidFill>
                  <a:srgbClr val="4E5561"/>
                </a:solidFill>
              </a:rPr>
              <a:t>Versioned code, seeds, configurations, provenance and saved artefacts</a:t>
            </a:r>
          </a:p>
        </p:txBody>
      </p:sp>
      <p:sp>
        <p:nvSpPr>
          <p:cNvPr id="23" name="eval-4-2">
            <a:extLst xmlns:a="http://schemas.openxmlformats.org/drawingml/2006/main">
              <a:ext uri="{FF2B5EF4-FFF2-40B4-BE49-F238E27FC236}">
                <a16:creationId xmlns:a16="http://schemas.microsoft.com/office/drawing/2014/main" id="{43724086-F05A-4400-A9E0-62BA9F106301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239000" y="5229225"/>
            <a:ext cx="4552950" cy="74295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F7F8FA"/>
          </a:solidFill>
          <a:ln xmlns:a="http://schemas.openxmlformats.org/drawingml/2006/main" w="9525">
            <a:solidFill>
              <a:srgbClr val="B8BCC4"/>
            </a:solidFill>
            <a:prstDash val="solid"/>
          </a:ln>
        </p:spPr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pPr algn="l">
              <a:buNone/>
              <a:defRPr sz="1350" b="0">
                <a:solidFill>
                  <a:srgbClr val="4E5561"/>
                </a:solidFill>
              </a:defRPr>
            </a:pPr>
            <a:r>
              <a:rPr sz="1350" b="0">
                <a:solidFill>
                  <a:srgbClr val="4E5561"/>
                </a:solidFill>
              </a:rPr>
              <a:t>Results that can be repeated and audited</a:t>
            </a:r>
          </a:p>
        </p:txBody>
      </p:sp>
    </p:spTree>
    <p:extLst>
      <p:ext uri="{BB962C8B-B14F-4D97-AF65-F5344CB8AC3E}">
        <p14:creationId xmlns:p14="http://schemas.microsoft.com/office/powerpoint/2010/main" val="1933366473"/>
      </p:ext>
    </p:extLst>
  </p:cSld>
</p:sld>
</file>

<file path=ppt/slides/slide9.xml><?xml version="1.0" encoding="utf-8"?>
<p:sld xmlns:p="http://schemas.openxmlformats.org/presentationml/2006/main">
  <p:cSld>
    <p:bg>
      <p:bgPr>
        <a:solidFill xmlns:a="http://schemas.openxmlformats.org/drawingml/2006/main">
          <a:srgbClr val="FFFFFF"/>
        </a:solidFill>
      </p:bgPr>
    </p:bg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19" name="eyebrow-9">
            <a:extLst xmlns:a="http://schemas.openxmlformats.org/drawingml/2006/main">
              <a:ext uri="{FF2B5EF4-FFF2-40B4-BE49-F238E27FC236}">
                <a16:creationId xmlns:a16="http://schemas.microsoft.com/office/drawing/2014/main" id="{B424B674-C695-4085-86DA-DDBE7595804E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400050" y="209550"/>
            <a:ext cx="3429000" cy="20955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  <a:prstDash val="solid"/>
          </a:ln>
        </p:spPr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pPr algn="l">
              <a:buNone/>
              <a:defRPr sz="1125" b="1">
                <a:solidFill>
                  <a:srgbClr val="3D8DFF"/>
                </a:solidFill>
              </a:defRPr>
            </a:pPr>
            <a:r>
              <a:rPr sz="1125" b="1">
                <a:solidFill>
                  <a:srgbClr val="3D8DFF"/>
                </a:solidFill>
              </a:rPr>
              <a:t>EXPECTED OUTCOMES</a:t>
            </a:r>
          </a:p>
        </p:txBody>
      </p:sp>
      <p:sp>
        <p:nvSpPr>
          <p:cNvPr id="2" name="title-9">
            <a:extLst xmlns:a="http://schemas.openxmlformats.org/drawingml/2006/main">
              <a:ext uri="{FF2B5EF4-FFF2-40B4-BE49-F238E27FC236}">
                <a16:creationId xmlns:a16="http://schemas.microsoft.com/office/drawing/2014/main" id="{F23F9637-C3B2-446A-94C2-89B86AB2ADF4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400050" y="447675"/>
            <a:ext cx="11391900" cy="619125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  <a:prstDash val="solid"/>
          </a:ln>
        </p:spPr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pPr algn="l">
              <a:buNone/>
              <a:defRPr sz="3600" b="1">
                <a:solidFill>
                  <a:srgbClr val="000000"/>
                </a:solidFill>
              </a:defRPr>
            </a:pPr>
            <a:r>
              <a:rPr sz="3600" b="1">
                <a:solidFill>
                  <a:srgbClr val="000000"/>
                </a:solidFill>
              </a:rPr>
              <a:t>Expected outcomes and limitations</a:t>
            </a:r>
          </a:p>
        </p:txBody>
      </p:sp>
      <p:sp>
        <p:nvSpPr>
          <p:cNvPr id="3" name="title-rule-9">
            <a:extLst xmlns:a="http://schemas.openxmlformats.org/drawingml/2006/main">
              <a:ext uri="{FF2B5EF4-FFF2-40B4-BE49-F238E27FC236}">
                <a16:creationId xmlns:a16="http://schemas.microsoft.com/office/drawing/2014/main" id="{33EB878A-A62F-4F5D-807B-DC2CE6A0E1DD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400050" y="1066800"/>
            <a:ext cx="11391900" cy="28575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6DCBF4"/>
          </a:solidFill>
          <a:ln xmlns:a="http://schemas.openxmlformats.org/drawingml/2006/main" w="0">
            <a:noFill/>
            <a:prstDash val="solid"/>
          </a:ln>
        </p:spPr>
      </p:sp>
      <p:sp>
        <p:nvSpPr>
          <p:cNvPr id="4" name="footer-9">
            <a:extLst xmlns:a="http://schemas.openxmlformats.org/drawingml/2006/main">
              <a:ext uri="{FF2B5EF4-FFF2-40B4-BE49-F238E27FC236}">
                <a16:creationId xmlns:a16="http://schemas.microsoft.com/office/drawing/2014/main" id="{AEDBE944-3E06-4272-B6D9-237DDB70413B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1220450" y="6334125"/>
            <a:ext cx="571500" cy="19050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  <a:prstDash val="solid"/>
          </a:ln>
        </p:spPr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pPr algn="r">
              <a:buNone/>
              <a:defRPr sz="1125" b="1">
                <a:solidFill>
                  <a:srgbClr val="4E5561"/>
                </a:solidFill>
              </a:defRPr>
            </a:pPr>
            <a:r>
              <a:rPr sz="1125" b="1">
                <a:solidFill>
                  <a:srgbClr val="4E5561"/>
                </a:solidFill>
              </a:rPr>
              <a:t>09</a:t>
            </a:r>
          </a:p>
        </p:txBody>
      </p:sp>
      <p:sp>
        <p:nvSpPr>
          <p:cNvPr id="5" name="outcome-callout">
            <a:extLst xmlns:a="http://schemas.openxmlformats.org/drawingml/2006/main">
              <a:ext uri="{FF2B5EF4-FFF2-40B4-BE49-F238E27FC236}">
                <a16:creationId xmlns:a16="http://schemas.microsoft.com/office/drawing/2014/main" id="{C7295E49-A59C-4A05-BF33-648928C7F8E0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400050" y="1381125"/>
            <a:ext cx="11391900" cy="1000125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DDF3FD"/>
          </a:solidFill>
          <a:ln xmlns:a="http://schemas.openxmlformats.org/drawingml/2006/main" w="9525">
            <a:solidFill>
              <a:srgbClr val="6DCBF4"/>
            </a:solidFill>
            <a:prstDash val="solid"/>
          </a:ln>
        </p:spPr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pPr algn="l">
              <a:buNone/>
              <a:defRPr sz="2250" b="1">
                <a:solidFill>
                  <a:srgbClr val="000000"/>
                </a:solidFill>
              </a:defRPr>
            </a:pPr>
            <a:r>
              <a:rPr sz="2250" b="1">
                <a:solidFill>
                  <a:srgbClr val="000000"/>
                </a:solidFill>
              </a:rPr>
              <a:t>The expected result is a tested prototype and a clear comparison of which models are most practical for the gateway.</a:t>
            </a:r>
          </a:p>
        </p:txBody>
      </p:sp>
      <p:sp>
        <p:nvSpPr>
          <p:cNvPr id="6" name="outcome-panel-0">
            <a:extLst xmlns:a="http://schemas.openxmlformats.org/drawingml/2006/main">
              <a:ext uri="{FF2B5EF4-FFF2-40B4-BE49-F238E27FC236}">
                <a16:creationId xmlns:a16="http://schemas.microsoft.com/office/drawing/2014/main" id="{0AD7CF12-3828-4366-8671-294D053D007E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400050" y="2714625"/>
            <a:ext cx="3562350" cy="2809875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F7F8FA"/>
          </a:solidFill>
          <a:ln xmlns:a="http://schemas.openxmlformats.org/drawingml/2006/main" w="9525">
            <a:solidFill>
              <a:srgbClr val="B8BCC4"/>
            </a:solidFill>
            <a:prstDash val="solid"/>
          </a:ln>
        </p:spPr>
      </p:sp>
      <p:sp>
        <p:nvSpPr>
          <p:cNvPr id="7" name="outcome-index-0">
            <a:extLst xmlns:a="http://schemas.openxmlformats.org/drawingml/2006/main">
              <a:ext uri="{FF2B5EF4-FFF2-40B4-BE49-F238E27FC236}">
                <a16:creationId xmlns:a16="http://schemas.microsoft.com/office/drawing/2014/main" id="{2F73D525-C1AD-49E4-9DF0-AA13086DF6B1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66750" y="3048000"/>
            <a:ext cx="571500" cy="428625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  <a:prstDash val="solid"/>
          </a:ln>
        </p:spPr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pPr algn="l">
              <a:buNone/>
              <a:defRPr sz="2400" b="1">
                <a:solidFill>
                  <a:srgbClr val="3D8DFF"/>
                </a:solidFill>
              </a:defRPr>
            </a:pPr>
            <a:r>
              <a:rPr sz="2400" b="1">
                <a:solidFill>
                  <a:srgbClr val="3D8DFF"/>
                </a:solidFill>
              </a:rPr>
              <a:t>01</a:t>
            </a:r>
          </a:p>
        </p:txBody>
      </p:sp>
      <p:sp>
        <p:nvSpPr>
          <p:cNvPr id="8" name="outcome-title-0">
            <a:extLst xmlns:a="http://schemas.openxmlformats.org/drawingml/2006/main">
              <a:ext uri="{FF2B5EF4-FFF2-40B4-BE49-F238E27FC236}">
                <a16:creationId xmlns:a16="http://schemas.microsoft.com/office/drawing/2014/main" id="{164A1431-9AD2-418F-B847-00EDF246F7DB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66750" y="3638550"/>
            <a:ext cx="2952750" cy="66675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  <a:prstDash val="solid"/>
          </a:ln>
        </p:spPr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pPr algn="l">
              <a:buNone/>
              <a:defRPr sz="2325" b="1">
                <a:solidFill>
                  <a:srgbClr val="000000"/>
                </a:solidFill>
              </a:defRPr>
            </a:pPr>
            <a:r>
              <a:rPr sz="2325" b="1">
                <a:solidFill>
                  <a:srgbClr val="000000"/>
                </a:solidFill>
              </a:rPr>
              <a:t>Gateway prototype</a:t>
            </a:r>
          </a:p>
        </p:txBody>
      </p:sp>
      <p:sp>
        <p:nvSpPr>
          <p:cNvPr id="9" name="outcome-body-0">
            <a:extLst xmlns:a="http://schemas.openxmlformats.org/drawingml/2006/main">
              <a:ext uri="{FF2B5EF4-FFF2-40B4-BE49-F238E27FC236}">
                <a16:creationId xmlns:a16="http://schemas.microsoft.com/office/drawing/2014/main" id="{DB1378B4-ED1E-4B77-A82E-2E5FAF2CD940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66750" y="4429125"/>
            <a:ext cx="2952750" cy="87630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  <a:prstDash val="solid"/>
          </a:ln>
        </p:spPr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pPr algn="l">
              <a:buNone/>
              <a:defRPr sz="1500" b="0">
                <a:solidFill>
                  <a:srgbClr val="4E5561"/>
                </a:solidFill>
              </a:defRPr>
            </a:pPr>
            <a:r>
              <a:rPr sz="1500" b="0">
                <a:solidFill>
                  <a:srgbClr val="4E5561"/>
                </a:solidFill>
              </a:rPr>
              <a:t>A Raspberry Pi gateway IDS with saved models, a shared feature map, SHAP explanations and an audit log.</a:t>
            </a:r>
          </a:p>
        </p:txBody>
      </p:sp>
      <p:sp>
        <p:nvSpPr>
          <p:cNvPr id="10" name="outcome-panel-1">
            <a:extLst xmlns:a="http://schemas.openxmlformats.org/drawingml/2006/main">
              <a:ext uri="{FF2B5EF4-FFF2-40B4-BE49-F238E27FC236}">
                <a16:creationId xmlns:a16="http://schemas.microsoft.com/office/drawing/2014/main" id="{9968266D-09C2-429C-B7F4-6B2FEA751C76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4314825" y="2714625"/>
            <a:ext cx="3562350" cy="2809875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F7F8FA"/>
          </a:solidFill>
          <a:ln xmlns:a="http://schemas.openxmlformats.org/drawingml/2006/main" w="9525">
            <a:solidFill>
              <a:srgbClr val="B8BCC4"/>
            </a:solidFill>
            <a:prstDash val="solid"/>
          </a:ln>
        </p:spPr>
      </p:sp>
      <p:sp>
        <p:nvSpPr>
          <p:cNvPr id="11" name="outcome-index-1">
            <a:extLst xmlns:a="http://schemas.openxmlformats.org/drawingml/2006/main">
              <a:ext uri="{FF2B5EF4-FFF2-40B4-BE49-F238E27FC236}">
                <a16:creationId xmlns:a16="http://schemas.microsoft.com/office/drawing/2014/main" id="{D1B1A616-576B-4751-AA81-138CA1C83620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4581525" y="3048000"/>
            <a:ext cx="571500" cy="428625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  <a:prstDash val="solid"/>
          </a:ln>
        </p:spPr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pPr algn="l">
              <a:buNone/>
              <a:defRPr sz="2400" b="1">
                <a:solidFill>
                  <a:srgbClr val="3D8DFF"/>
                </a:solidFill>
              </a:defRPr>
            </a:pPr>
            <a:r>
              <a:rPr sz="2400" b="1">
                <a:solidFill>
                  <a:srgbClr val="3D8DFF"/>
                </a:solidFill>
              </a:rPr>
              <a:t>02</a:t>
            </a:r>
          </a:p>
        </p:txBody>
      </p:sp>
      <p:sp>
        <p:nvSpPr>
          <p:cNvPr id="12" name="outcome-title-1">
            <a:extLst xmlns:a="http://schemas.openxmlformats.org/drawingml/2006/main">
              <a:ext uri="{FF2B5EF4-FFF2-40B4-BE49-F238E27FC236}">
                <a16:creationId xmlns:a16="http://schemas.microsoft.com/office/drawing/2014/main" id="{6FFDF94E-4D30-44F8-A8F4-457610D9685E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4581525" y="3638550"/>
            <a:ext cx="2952750" cy="66675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  <a:prstDash val="solid"/>
          </a:ln>
        </p:spPr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pPr algn="l">
              <a:buNone/>
              <a:defRPr sz="2325" b="1">
                <a:solidFill>
                  <a:srgbClr val="000000"/>
                </a:solidFill>
              </a:defRPr>
            </a:pPr>
            <a:r>
              <a:rPr sz="2325" b="1">
                <a:solidFill>
                  <a:srgbClr val="000000"/>
                </a:solidFill>
              </a:rPr>
              <a:t>Cross-dataset findings</a:t>
            </a:r>
          </a:p>
        </p:txBody>
      </p:sp>
      <p:sp>
        <p:nvSpPr>
          <p:cNvPr id="13" name="outcome-body-1">
            <a:extLst xmlns:a="http://schemas.openxmlformats.org/drawingml/2006/main">
              <a:ext uri="{FF2B5EF4-FFF2-40B4-BE49-F238E27FC236}">
                <a16:creationId xmlns:a16="http://schemas.microsoft.com/office/drawing/2014/main" id="{E6D22806-197F-427E-9AD1-8E0380A7D560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4581525" y="4429125"/>
            <a:ext cx="2952750" cy="87630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  <a:prstDash val="solid"/>
          </a:ln>
        </p:spPr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pPr algn="l">
              <a:buNone/>
              <a:defRPr sz="1500" b="0">
                <a:solidFill>
                  <a:srgbClr val="4E5561"/>
                </a:solidFill>
              </a:defRPr>
            </a:pPr>
            <a:r>
              <a:rPr sz="1500" b="0">
                <a:solidFill>
                  <a:srgbClr val="4E5561"/>
                </a:solidFill>
              </a:rPr>
              <a:t>Results showing how detection and feature rankings change when the model is tested on a different dataset.</a:t>
            </a:r>
          </a:p>
        </p:txBody>
      </p:sp>
      <p:sp>
        <p:nvSpPr>
          <p:cNvPr id="14" name="outcome-panel-2">
            <a:extLst xmlns:a="http://schemas.openxmlformats.org/drawingml/2006/main">
              <a:ext uri="{FF2B5EF4-FFF2-40B4-BE49-F238E27FC236}">
                <a16:creationId xmlns:a16="http://schemas.microsoft.com/office/drawing/2014/main" id="{92A8BC1B-0BF7-445E-A74C-71B511749C02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8229600" y="2714625"/>
            <a:ext cx="3562350" cy="2809875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F7F8FA"/>
          </a:solidFill>
          <a:ln xmlns:a="http://schemas.openxmlformats.org/drawingml/2006/main" w="9525">
            <a:solidFill>
              <a:srgbClr val="B8BCC4"/>
            </a:solidFill>
            <a:prstDash val="solid"/>
          </a:ln>
        </p:spPr>
      </p:sp>
      <p:sp>
        <p:nvSpPr>
          <p:cNvPr id="15" name="outcome-index-2">
            <a:extLst xmlns:a="http://schemas.openxmlformats.org/drawingml/2006/main">
              <a:ext uri="{FF2B5EF4-FFF2-40B4-BE49-F238E27FC236}">
                <a16:creationId xmlns:a16="http://schemas.microsoft.com/office/drawing/2014/main" id="{B6262888-54B9-4D08-9933-A486E1758650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8496300" y="3048000"/>
            <a:ext cx="571500" cy="428625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  <a:prstDash val="solid"/>
          </a:ln>
        </p:spPr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pPr algn="l">
              <a:buNone/>
              <a:defRPr sz="2400" b="1">
                <a:solidFill>
                  <a:srgbClr val="3D8DFF"/>
                </a:solidFill>
              </a:defRPr>
            </a:pPr>
            <a:r>
              <a:rPr sz="2400" b="1">
                <a:solidFill>
                  <a:srgbClr val="3D8DFF"/>
                </a:solidFill>
              </a:rPr>
              <a:t>03</a:t>
            </a:r>
          </a:p>
        </p:txBody>
      </p:sp>
      <p:sp>
        <p:nvSpPr>
          <p:cNvPr id="16" name="outcome-title-2">
            <a:extLst xmlns:a="http://schemas.openxmlformats.org/drawingml/2006/main">
              <a:ext uri="{FF2B5EF4-FFF2-40B4-BE49-F238E27FC236}">
                <a16:creationId xmlns:a16="http://schemas.microsoft.com/office/drawing/2014/main" id="{3A3B43EB-1C60-4791-B7CF-439B3B1EDA68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8496300" y="3638550"/>
            <a:ext cx="2952750" cy="66675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  <a:prstDash val="solid"/>
          </a:ln>
        </p:spPr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pPr algn="l">
              <a:buNone/>
              <a:defRPr sz="2325" b="1">
                <a:solidFill>
                  <a:srgbClr val="000000"/>
                </a:solidFill>
              </a:defRPr>
            </a:pPr>
            <a:r>
              <a:rPr sz="2325" b="1">
                <a:solidFill>
                  <a:srgbClr val="000000"/>
                </a:solidFill>
              </a:rPr>
              <a:t>Practical advice</a:t>
            </a:r>
          </a:p>
        </p:txBody>
      </p:sp>
      <p:sp>
        <p:nvSpPr>
          <p:cNvPr id="17" name="outcome-body-2">
            <a:extLst xmlns:a="http://schemas.openxmlformats.org/drawingml/2006/main">
              <a:ext uri="{FF2B5EF4-FFF2-40B4-BE49-F238E27FC236}">
                <a16:creationId xmlns:a16="http://schemas.microsoft.com/office/drawing/2014/main" id="{47D6061A-4DF6-4F0C-8341-F8172DA732BF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8496300" y="4429125"/>
            <a:ext cx="2952750" cy="87630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  <a:prstDash val="solid"/>
          </a:ln>
        </p:spPr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pPr algn="l">
              <a:buNone/>
              <a:defRPr sz="1500" b="0">
                <a:solidFill>
                  <a:srgbClr val="4E5561"/>
                </a:solidFill>
              </a:defRPr>
            </a:pPr>
            <a:r>
              <a:rPr sz="1500" b="0">
                <a:solidFill>
                  <a:srgbClr val="4E5561"/>
                </a:solidFill>
              </a:rPr>
              <a:t>A comparison of detection results, false alarms, latency, throughput, memory, CPU and model size.</a:t>
            </a:r>
          </a:p>
        </p:txBody>
      </p:sp>
      <p:sp>
        <p:nvSpPr>
          <p:cNvPr id="18" name="limitations">
            <a:extLst xmlns:a="http://schemas.openxmlformats.org/drawingml/2006/main">
              <a:ext uri="{FF2B5EF4-FFF2-40B4-BE49-F238E27FC236}">
                <a16:creationId xmlns:a16="http://schemas.microsoft.com/office/drawing/2014/main" id="{9C1C95F4-62E3-4107-BC5C-D5FAB6FDBCD7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400050" y="5857875"/>
            <a:ext cx="10572750" cy="40005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  <a:prstDash val="solid"/>
          </a:ln>
        </p:spPr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pPr algn="l">
              <a:buNone/>
              <a:defRPr sz="1500" b="1">
                <a:solidFill>
                  <a:srgbClr val="4E5561"/>
                </a:solidFill>
              </a:defRPr>
            </a:pPr>
            <a:r>
              <a:rPr sz="1500" b="1">
                <a:solidFill>
                  <a:srgbClr val="4E5561"/>
                </a:solidFill>
              </a:rPr>
              <a:t>The findings will be limited by differences between public datasets, the local test setup and the Raspberry Pi used for deployment.</a:t>
            </a:r>
          </a:p>
        </p:txBody>
      </p:sp>
    </p:spTree>
    <p:extLst>
      <p:ext uri="{BB962C8B-B14F-4D97-AF65-F5344CB8AC3E}">
        <p14:creationId xmlns:p14="http://schemas.microsoft.com/office/powerpoint/2010/main" val="1800347205"/>
      </p:ext>
    </p:extLst>
  </p:cSld>
</p:sld>
</file>

<file path=ppt/slides/slide10.xml><?xml version="1.0" encoding="utf-8"?>
<p:sld xmlns:p="http://schemas.openxmlformats.org/presentationml/2006/main">
  <p:cSld>
    <p:bg>
      <p:bgPr>
        <a:solidFill xmlns:a="http://schemas.openxmlformats.org/drawingml/2006/main">
          <a:srgbClr val="FFFFFF"/>
        </a:solidFill>
      </p:bgPr>
    </p:bg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8" name="eyebrow-10">
            <a:extLst xmlns:a="http://schemas.openxmlformats.org/drawingml/2006/main">
              <a:ext uri="{FF2B5EF4-FFF2-40B4-BE49-F238E27FC236}">
                <a16:creationId xmlns:a16="http://schemas.microsoft.com/office/drawing/2014/main" id="{78669F4F-8A42-4DD9-A2F8-F472F43EDE01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400050" y="209550"/>
            <a:ext cx="3429000" cy="20955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  <a:prstDash val="solid"/>
          </a:ln>
        </p:spPr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pPr algn="l">
              <a:buNone/>
              <a:defRPr sz="1125" b="1">
                <a:solidFill>
                  <a:srgbClr val="3D8DFF"/>
                </a:solidFill>
              </a:defRPr>
            </a:pPr>
            <a:r>
              <a:rPr sz="1125" b="1">
                <a:solidFill>
                  <a:srgbClr val="3D8DFF"/>
                </a:solidFill>
              </a:rPr>
              <a:t>PROJECT TIMELINE</a:t>
            </a:r>
          </a:p>
        </p:txBody>
      </p:sp>
      <p:sp>
        <p:nvSpPr>
          <p:cNvPr id="2" name="title-10">
            <a:extLst xmlns:a="http://schemas.openxmlformats.org/drawingml/2006/main">
              <a:ext uri="{FF2B5EF4-FFF2-40B4-BE49-F238E27FC236}">
                <a16:creationId xmlns:a16="http://schemas.microsoft.com/office/drawing/2014/main" id="{CD448FA2-165B-4518-BEB2-E0F74BF2620A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400050" y="447675"/>
            <a:ext cx="11391900" cy="619125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  <a:prstDash val="solid"/>
          </a:ln>
        </p:spPr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pPr algn="l">
              <a:buNone/>
              <a:defRPr sz="3600" b="1">
                <a:solidFill>
                  <a:srgbClr val="000000"/>
                </a:solidFill>
              </a:defRPr>
            </a:pPr>
            <a:r>
              <a:rPr sz="3600" b="1">
                <a:solidFill>
                  <a:srgbClr val="000000"/>
                </a:solidFill>
              </a:rPr>
              <a:t>Ten-week research plan</a:t>
            </a:r>
          </a:p>
        </p:txBody>
      </p:sp>
      <p:sp>
        <p:nvSpPr>
          <p:cNvPr id="3" name="title-rule-10">
            <a:extLst xmlns:a="http://schemas.openxmlformats.org/drawingml/2006/main">
              <a:ext uri="{FF2B5EF4-FFF2-40B4-BE49-F238E27FC236}">
                <a16:creationId xmlns:a16="http://schemas.microsoft.com/office/drawing/2014/main" id="{BA5CF58A-1B06-41C4-B620-E389BD0B3E4F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400050" y="1066800"/>
            <a:ext cx="11391900" cy="28575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6DCBF4"/>
          </a:solidFill>
          <a:ln xmlns:a="http://schemas.openxmlformats.org/drawingml/2006/main" w="0">
            <a:noFill/>
            <a:prstDash val="solid"/>
          </a:ln>
        </p:spPr>
      </p:sp>
      <p:sp>
        <p:nvSpPr>
          <p:cNvPr id="4" name="footer-10">
            <a:extLst xmlns:a="http://schemas.openxmlformats.org/drawingml/2006/main">
              <a:ext uri="{FF2B5EF4-FFF2-40B4-BE49-F238E27FC236}">
                <a16:creationId xmlns:a16="http://schemas.microsoft.com/office/drawing/2014/main" id="{111AF5AF-6C60-4E3C-A954-24E09F06AED6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1220450" y="6334125"/>
            <a:ext cx="571500" cy="19050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  <a:prstDash val="solid"/>
          </a:ln>
        </p:spPr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pPr algn="r">
              <a:buNone/>
              <a:defRPr sz="1125" b="1">
                <a:solidFill>
                  <a:srgbClr val="4E5561"/>
                </a:solidFill>
              </a:defRPr>
            </a:pPr>
            <a:r>
              <a:rPr sz="1125" b="1">
                <a:solidFill>
                  <a:srgbClr val="4E5561"/>
                </a:solidFill>
              </a:rPr>
              <a:t>10</a:t>
            </a:r>
          </a:p>
        </p:txBody>
      </p:sp>
      <p:sp>
        <p:nvSpPr>
          <p:cNvPr id="5" name="timeline-intro">
            <a:extLst xmlns:a="http://schemas.openxmlformats.org/drawingml/2006/main">
              <a:ext uri="{FF2B5EF4-FFF2-40B4-BE49-F238E27FC236}">
                <a16:creationId xmlns:a16="http://schemas.microsoft.com/office/drawing/2014/main" id="{23D1A66E-51E5-4FA6-A14C-BD6B4F0DE4CC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400050" y="1219200"/>
            <a:ext cx="10953750" cy="428625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  <a:prstDash val="solid"/>
          </a:ln>
        </p:spPr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pPr algn="l">
              <a:buNone/>
              <a:defRPr sz="1575" b="0">
                <a:solidFill>
                  <a:srgbClr val="4E5561"/>
                </a:solidFill>
              </a:defRPr>
            </a:pPr>
            <a:r>
              <a:rPr sz="1575" b="0">
                <a:solidFill>
                  <a:srgbClr val="4E5561"/>
                </a:solidFill>
              </a:rPr>
              <a:t>The schedule combines literature work and data preparation at the beginning, with Raspberry Pi testing in Weeks 8 and 9.</a:t>
            </a:r>
          </a:p>
        </p:txBody>
      </p:sp>
      <p:pic>
        <p:nvPicPr>
          <p:cNvPr id="15" name=""/>
          <p:cNvPicPr>
            <a:picLocks xmlns:a="http://schemas.openxmlformats.org/drawingml/2006/main" noChangeAspect="1"/>
          </p:cNvPicPr>
          <p:nvPr/>
        </p:nvPicPr>
        <p:blipFill>
          <a:blip xmlns:r="http://schemas.openxmlformats.org/officeDocument/2006/relationships" xmlns:a="http://schemas.openxmlformats.org/drawingml/2006/main" r:embed="R449bbcb491c5495a"/>
          <a:stretch xmlns:a="http://schemas.openxmlformats.org/drawingml/2006/main"/>
        </p:blipFill>
        <p:spPr>
          <a:xfrm xmlns:a="http://schemas.openxmlformats.org/drawingml/2006/main">
            <a:off x="1399813" y="1714500"/>
            <a:ext cx="9392373" cy="3905250"/>
          </a:xfrm>
          <a:prstGeom xmlns:a="http://schemas.openxmlformats.org/drawingml/2006/main" prst="rect">
            <a:avLst/>
          </a:prstGeom>
        </p:spPr>
      </p:pic>
      <p:sp>
        <p:nvSpPr>
          <p:cNvPr id="7" name="timeline-caption">
            <a:extLst xmlns:a="http://schemas.openxmlformats.org/drawingml/2006/main">
              <a:ext uri="{FF2B5EF4-FFF2-40B4-BE49-F238E27FC236}">
                <a16:creationId xmlns:a16="http://schemas.microsoft.com/office/drawing/2014/main" id="{2C4E822E-376D-45BA-9A73-6C0972A0FB26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457200" y="5810250"/>
            <a:ext cx="10668000" cy="428625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  <a:prstDash val="solid"/>
          </a:ln>
        </p:spPr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pPr algn="l">
              <a:buNone/>
              <a:defRPr sz="1650" b="1">
                <a:solidFill>
                  <a:srgbClr val="000000"/>
                </a:solidFill>
              </a:defRPr>
            </a:pPr>
            <a:r>
              <a:rPr sz="1650" b="1">
                <a:solidFill>
                  <a:srgbClr val="000000"/>
                </a:solidFill>
              </a:rPr>
              <a:t>Week 10 will be used to bring the results together, review the limitations and complete the final write-up.</a:t>
            </a:r>
          </a:p>
        </p:txBody>
      </p:sp>
    </p:spTree>
    <p:extLst>
      <p:ext uri="{BB962C8B-B14F-4D97-AF65-F5344CB8AC3E}">
        <p14:creationId xmlns:p14="http://schemas.microsoft.com/office/powerpoint/2010/main" val="90114362"/>
      </p:ext>
    </p:extLst>
  </p:cSld>
</p:sld>
</file>

<file path=ppt/slides/slide11.xml><?xml version="1.0" encoding="utf-8"?>
<p:sld xmlns:p="http://schemas.openxmlformats.org/presentationml/2006/main">
  <p:cSld>
    <p:bg>
      <p:bgPr>
        <a:solidFill xmlns:a="http://schemas.openxmlformats.org/drawingml/2006/main">
          <a:srgbClr val="FFFFFF"/>
        </a:solidFill>
      </p:bgPr>
    </p:bg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6" name="closing-eyebrow">
            <a:extLst xmlns:a="http://schemas.openxmlformats.org/drawingml/2006/main">
              <a:ext uri="{FF2B5EF4-FFF2-40B4-BE49-F238E27FC236}">
                <a16:creationId xmlns:a16="http://schemas.microsoft.com/office/drawing/2014/main" id="{7836D9C3-E010-49BF-95B2-5C49FDE60F97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400050" y="400050"/>
            <a:ext cx="3238500" cy="32385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  <a:prstDash val="solid"/>
          </a:ln>
        </p:spPr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pPr algn="l">
              <a:buNone/>
              <a:defRPr sz="1650" b="1">
                <a:solidFill>
                  <a:srgbClr val="3D8DFF"/>
                </a:solidFill>
              </a:defRPr>
            </a:pPr>
            <a:r>
              <a:rPr sz="1650" b="1">
                <a:solidFill>
                  <a:srgbClr val="3D8DFF"/>
                </a:solidFill>
              </a:rPr>
              <a:t>SUMMARY</a:t>
            </a:r>
          </a:p>
        </p:txBody>
      </p:sp>
      <p:sp>
        <p:nvSpPr>
          <p:cNvPr id="2" name="closing-question">
            <a:extLst xmlns:a="http://schemas.openxmlformats.org/drawingml/2006/main">
              <a:ext uri="{FF2B5EF4-FFF2-40B4-BE49-F238E27FC236}">
                <a16:creationId xmlns:a16="http://schemas.microsoft.com/office/drawing/2014/main" id="{5C0592F0-C880-4858-B54C-899C10F11B99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400050" y="1619250"/>
            <a:ext cx="10287000" cy="285750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  <a:prstDash val="solid"/>
          </a:ln>
        </p:spPr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pPr algn="l">
              <a:buNone/>
              <a:defRPr sz="5400" b="1">
                <a:solidFill>
                  <a:srgbClr val="000000"/>
                </a:solidFill>
              </a:defRPr>
            </a:pPr>
            <a:r>
              <a:rPr sz="5400" b="1">
                <a:solidFill>
                  <a:srgbClr val="000000"/>
                </a:solidFill>
              </a:rPr>
              <a:t>This study will test whether a compact and explainable IDS can work reliably on an IoT gateway.</a:t>
            </a:r>
          </a:p>
        </p:txBody>
      </p:sp>
      <p:sp>
        <p:nvSpPr>
          <p:cNvPr id="3" name="closing-accent">
            <a:extLst xmlns:a="http://schemas.openxmlformats.org/drawingml/2006/main">
              <a:ext uri="{FF2B5EF4-FFF2-40B4-BE49-F238E27FC236}">
                <a16:creationId xmlns:a16="http://schemas.microsoft.com/office/drawing/2014/main" id="{E5300B8F-00A6-4682-B74A-3D469ECFAFAF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1049000" y="1771650"/>
            <a:ext cx="742950" cy="74295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3D8DFF"/>
          </a:solidFill>
          <a:ln xmlns:a="http://schemas.openxmlformats.org/drawingml/2006/main" w="0">
            <a:noFill/>
            <a:prstDash val="solid"/>
          </a:ln>
        </p:spPr>
      </p:sp>
      <p:sp>
        <p:nvSpPr>
          <p:cNvPr id="4" name="closing-details">
            <a:extLst xmlns:a="http://schemas.openxmlformats.org/drawingml/2006/main">
              <a:ext uri="{FF2B5EF4-FFF2-40B4-BE49-F238E27FC236}">
                <a16:creationId xmlns:a16="http://schemas.microsoft.com/office/drawing/2014/main" id="{33AFB6A9-6A40-4F88-AFFC-A6EA27CE0D87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400050" y="5000625"/>
            <a:ext cx="5715000" cy="1190625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  <a:prstDash val="solid"/>
          </a:ln>
        </p:spPr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pPr algn="l">
              <a:buNone/>
              <a:defRPr sz="2175" b="1">
                <a:solidFill>
                  <a:srgbClr val="4E5561"/>
                </a:solidFill>
              </a:defRPr>
            </a:pPr>
            <a:r>
              <a:rPr sz="2175" b="1">
                <a:solidFill>
                  <a:srgbClr val="4E5561"/>
                </a:solidFill>
              </a:rPr>
              <a:t>Two public IoT datasets</a:t>
            </a:r>
          </a:p>
          <a:p xmlns:a="http://schemas.openxmlformats.org/drawingml/2006/main">
            <a:pPr algn="l">
              <a:buNone/>
              <a:defRPr sz="2175" b="1">
                <a:solidFill>
                  <a:srgbClr val="4E5561"/>
                </a:solidFill>
              </a:defRPr>
            </a:pPr>
            <a:r>
              <a:rPr sz="2175" b="1">
                <a:solidFill>
                  <a:srgbClr val="4E5561"/>
                </a:solidFill>
              </a:rPr>
              <a:t>Simple and ensemble models</a:t>
            </a:r>
          </a:p>
          <a:p xmlns:a="http://schemas.openxmlformats.org/drawingml/2006/main">
            <a:pPr algn="l">
              <a:buNone/>
              <a:defRPr sz="2175" b="1">
                <a:solidFill>
                  <a:srgbClr val="4E5561"/>
                </a:solidFill>
              </a:defRPr>
            </a:pPr>
            <a:r>
              <a:rPr sz="2175" b="1">
                <a:solidFill>
                  <a:srgbClr val="4E5561"/>
                </a:solidFill>
              </a:rPr>
              <a:t>Raspberry Pi deployment with SHAP</a:t>
            </a:r>
          </a:p>
        </p:txBody>
      </p:sp>
      <p:sp>
        <p:nvSpPr>
          <p:cNvPr id="5" name="closing-number">
            <a:extLst xmlns:a="http://schemas.openxmlformats.org/drawingml/2006/main">
              <a:ext uri="{FF2B5EF4-FFF2-40B4-BE49-F238E27FC236}">
                <a16:creationId xmlns:a16="http://schemas.microsoft.com/office/drawing/2014/main" id="{22C70DBC-E750-4087-A2A0-BCAA6F56F48B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1220450" y="6334125"/>
            <a:ext cx="571500" cy="19050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  <a:prstDash val="solid"/>
          </a:ln>
        </p:spPr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pPr algn="r">
              <a:buNone/>
              <a:defRPr sz="1125" b="1">
                <a:solidFill>
                  <a:srgbClr val="4E5561"/>
                </a:solidFill>
              </a:defRPr>
            </a:pPr>
            <a:r>
              <a:rPr sz="1125" b="1">
                <a:solidFill>
                  <a:srgbClr val="4E5561"/>
                </a:solidFill>
              </a:rPr>
              <a:t>11</a:t>
            </a:r>
          </a:p>
        </p:txBody>
      </p:sp>
    </p:spTree>
    <p:extLst>
      <p:ext uri="{BB962C8B-B14F-4D97-AF65-F5344CB8AC3E}">
        <p14:creationId xmlns:p14="http://schemas.microsoft.com/office/powerpoint/2010/main" val="218767558"/>
      </p:ext>
    </p:extLst>
  </p:cSld>
</p:sld>
</file>

<file path=ppt/theme/theme1.xml><?xml version="1.0" encoding="utf-8"?>
<a:theme xmlns:a="http://schemas.openxmlformats.org/drawingml/2006/main" name="ChatGPT">
  <a:themeElements>
    <a:clrScheme name="ChatGPT">
      <a:dk1>
        <a:srgbClr val="000000"/>
      </a:dk1>
      <a:lt1>
        <a:srgbClr val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Calibri Light"/>
        <a:ea typeface="Calibri Light"/>
        <a:cs typeface="Calibri Light"/>
      </a:majorFont>
      <a:minorFont>
        <a:latin typeface="Calibri"/>
        <a:ea typeface="Calibri"/>
        <a:cs typeface="Calibri"/>
      </a:minorFont>
    </a:fontScheme>
    <a:fmtScheme name="ChatGPT">
      <a:fillStyleLst>
        <a:solidFill>
          <a:schemeClr val="phClr"/>
        </a:solidFill>
        <a:gradFill>
          <a:gsLst>
            <a:gs pos="0">
              <a:schemeClr val="phClr">
                <a:tint val="67000"/>
                <a:lumMod val="110000"/>
                <a:satMod val="105000"/>
              </a:schemeClr>
            </a:gs>
            <a:gs pos="50000">
              <a:schemeClr val="phClr">
                <a:tint val="73000"/>
                <a:lumMod val="105000"/>
                <a:satMod val="103000"/>
              </a:schemeClr>
            </a:gs>
            <a:gs pos="100000">
              <a:schemeClr val="phClr">
                <a:tint val="81000"/>
                <a:lumMod val="105000"/>
                <a:satMod val="109000"/>
              </a:schemeClr>
            </a:gs>
          </a:gsLst>
          <a:lin ang="5400000" scaled="0"/>
        </a:gradFill>
        <a:gradFill>
          <a:gsLst>
            <a:gs pos="0">
              <a:schemeClr val="phClr">
                <a:tint val="94000"/>
                <a:lumMod val="102000"/>
                <a:satMod val="103000"/>
              </a:schemeClr>
            </a:gs>
            <a:gs pos="50000">
              <a:schemeClr val="phClr">
                <a:shade val="100000"/>
                <a:lumMod val="100000"/>
                <a:satMod val="110000"/>
              </a:schemeClr>
            </a:gs>
            <a:gs pos="100000">
              <a:schemeClr val="phClr">
                <a:shade val="78000"/>
                <a:lumMod val="99000"/>
                <a:satMod val="120000"/>
              </a:schemeClr>
            </a:gs>
          </a:gsLst>
          <a:lin ang="5400000" scaled="0"/>
        </a:gradFill>
      </a:fillStyleLst>
      <a:lnStyleLst>
        <a:ln w="12700">
          <a:solidFill>
            <a:schemeClr val="phClr"/>
          </a:solidFill>
          <a:prstDash val="solid"/>
        </a:ln>
        <a:ln w="19050">
          <a:solidFill>
            <a:schemeClr val="phClr"/>
          </a:solidFill>
          <a:prstDash val="solid"/>
        </a:ln>
        <a:ln w="25400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>
              <a:srgbClr val="000000">
                <a:alpha val="16000"/>
              </a:srgbClr>
            </a:outerShdw>
          </a:effectLst>
        </a:effectStyle>
        <a:effectStyle>
          <a:effectLst>
            <a:outerShdw blurRad="19050" dist="9525" dir="5400000">
              <a:srgbClr val="000000">
                <a:alpha val="6000"/>
              </a:srgbClr>
            </a:outerShdw>
          </a:effectLst>
        </a:effectStyle>
        <a:effectStyle>
          <a:effectLst>
            <a:outerShdw blurRad="28575" dist="9525" dir="5400000">
              <a:srgbClr val="000000">
                <a:alpha val="8000"/>
              </a:srgbClr>
            </a:outerShdw>
          </a:effectLst>
        </a:effectStyle>
        <a:effectStyle>
          <a:effectLst>
            <a:outerShdw blurRad="57150" dist="19050" dir="5400000">
              <a:srgbClr val="000000">
                <a:alpha val="10000"/>
              </a:srgbClr>
            </a:outerShdw>
          </a:effectLst>
        </a:effectStyle>
        <a:effectStyle>
          <a:effectLst>
            <a:outerShdw blurRad="114300" dist="38100" dir="5400000">
              <a:srgbClr val="000000">
                <a:alpha val="12000"/>
              </a:srgbClr>
            </a:outerShdw>
          </a:effectLst>
        </a:effectStyle>
        <a:effectStyle>
          <a:effectLst>
            <a:outerShdw blurRad="171450" dist="57150" dir="5400000">
              <a:srgbClr val="000000">
                <a:alpha val="16000"/>
              </a:srgbClr>
            </a:outerShdw>
          </a:effectLst>
        </a:effectStyle>
        <a:effectStyle>
          <a:effectLst>
            <a:outerShdw blurRad="266700" dist="95250" dir="5400000">
              <a:srgbClr val="000000">
                <a:alpha val="24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  <a:satMod val="150000"/>
              </a:schemeClr>
            </a:gs>
            <a:gs pos="50000">
              <a:schemeClr val="phClr">
                <a:tint val="98000"/>
                <a:shade val="90000"/>
                <a:lumMod val="103000"/>
                <a:satMod val="130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ap:Properties xmlns:ap="http://schemas.openxmlformats.org/officeDocument/2006/extended-properties">
  <ap:Application>Walnut Exporter</ap:Application>
  <ap:PresentationFormat>Converted Presentation</ap:PresentationFormat>
  <ap:Slides>0</ap:Slides>
  <ap:Notes>0</ap:Notes>
  <ap:HiddenSlides>0</ap:HiddenSlides>
  <ap:SharedDoc>false</ap:SharedDoc>
  <ap:DocSecurity>0</ap:DocSecurity>
</ap:Properties>
</file>

<file path=docProps/core.xml><?xml version="1.0" encoding="utf-8"?>
<coreProperties xmlns:dc="http://purl.org/dc/elements/1.1/" xmlns:dcterms="http://purl.org/dc/terms/" xmlns:xsi="http://www.w3.org/2001/XMLSchema-instance" xmlns="http://schemas.openxmlformats.org/package/2006/metadata/core-properties">
  <dc:creator>Walnut Exporter</dc:creator>
  <lastModifiedBy>Walnut Exporter</lastModifiedBy>
  <dc:title>Presentation</dc:title>
  <dcterms:created xsi:type="dcterms:W3CDTF">2026-08-09T18:51:05.3960000Z</dcterms:created>
  <dcterms:modified xsi:type="dcterms:W3CDTF">2026-08-09T18:51:05.3960000Z</dcterms:modified>
</coreProperties>
</file>