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70" r:id="rId3"/>
    <p:sldId id="272" r:id="rId4"/>
    <p:sldId id="273" r:id="rId5"/>
    <p:sldId id="278" r:id="rId6"/>
    <p:sldId id="275" r:id="rId7"/>
    <p:sldId id="276" r:id="rId8"/>
    <p:sldId id="277" r:id="rId9"/>
    <p:sldId id="279" r:id="rId10"/>
    <p:sldId id="280" r:id="rId11"/>
    <p:sldId id="282" r:id="rId12"/>
    <p:sldId id="284" r:id="rId13"/>
    <p:sldId id="28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Noble" userId="a6c5ce4c-b1bf-4beb-98e3-60862f2c5e1b" providerId="ADAL" clId="{DD7D5908-6F46-4D98-8EF5-F3F12E077B7F}"/>
    <pc:docChg chg="delSld">
      <pc:chgData name="Andrew Noble" userId="a6c5ce4c-b1bf-4beb-98e3-60862f2c5e1b" providerId="ADAL" clId="{DD7D5908-6F46-4D98-8EF5-F3F12E077B7F}" dt="2024-10-15T07:40:30.969" v="0" actId="47"/>
      <pc:docMkLst>
        <pc:docMk/>
      </pc:docMkLst>
      <pc:sldChg chg="del">
        <pc:chgData name="Andrew Noble" userId="a6c5ce4c-b1bf-4beb-98e3-60862f2c5e1b" providerId="ADAL" clId="{DD7D5908-6F46-4D98-8EF5-F3F12E077B7F}" dt="2024-10-15T07:40:30.969" v="0" actId="47"/>
        <pc:sldMkLst>
          <pc:docMk/>
          <pc:sldMk cId="2091496883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356" y="2989407"/>
            <a:ext cx="2507907" cy="878706"/>
          </a:xfrm>
        </p:spPr>
        <p:txBody>
          <a:bodyPr anchor="b">
            <a:noAutofit/>
          </a:bodyPr>
          <a:lstStyle/>
          <a:p>
            <a:pPr algn="l"/>
            <a:r>
              <a:rPr lang="en-GB" sz="1400" b="1" dirty="0"/>
              <a:t>Computer Aided Engineering</a:t>
            </a:r>
            <a:endParaRPr lang="en-GB" sz="2000" b="1" dirty="0"/>
          </a:p>
          <a:p>
            <a:pPr algn="l"/>
            <a:r>
              <a:rPr lang="en-GB" sz="2000" b="1" dirty="0"/>
              <a:t>Andrew Noble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1053900" y="2508504"/>
            <a:ext cx="43500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Validation of Computational Methods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6574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Finite Element Fundamentals</a:t>
            </a:r>
          </a:p>
        </p:txBody>
      </p:sp>
      <p:pic>
        <p:nvPicPr>
          <p:cNvPr id="1026" name="Picture 2" descr="What Is FEA | Finite Element Analysis? Documentation | SimScale">
            <a:extLst>
              <a:ext uri="{FF2B5EF4-FFF2-40B4-BE49-F238E27FC236}">
                <a16:creationId xmlns:a16="http://schemas.microsoft.com/office/drawing/2014/main" id="{74AAFBC1-12B7-4223-9325-352E274C0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324" y="4265773"/>
            <a:ext cx="4029075" cy="226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nite Element Analysis in a Nut Shell">
            <a:extLst>
              <a:ext uri="{FF2B5EF4-FFF2-40B4-BE49-F238E27FC236}">
                <a16:creationId xmlns:a16="http://schemas.microsoft.com/office/drawing/2014/main" id="{68E64254-4E84-48BF-92E5-BD85BEB54A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217" y="4536717"/>
            <a:ext cx="3395433" cy="199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13C7CB-0A9F-4393-8A28-C4F3828364E5}"/>
              </a:ext>
            </a:extLst>
          </p:cNvPr>
          <p:cNvSpPr txBox="1"/>
          <p:nvPr/>
        </p:nvSpPr>
        <p:spPr>
          <a:xfrm>
            <a:off x="2189018" y="1893455"/>
            <a:ext cx="78139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FEA involves breaking down complex scenarios into smaller, manageable ‘finite elements’ which can be solved easily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finite elements are interpolated representations of the real-world scenario that can be represented by mathematical equations and solved computationally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Accuracy of the representation will affect the accuracy of the results</a:t>
            </a:r>
          </a:p>
        </p:txBody>
      </p:sp>
    </p:spTree>
    <p:extLst>
      <p:ext uri="{BB962C8B-B14F-4D97-AF65-F5344CB8AC3E}">
        <p14:creationId xmlns:p14="http://schemas.microsoft.com/office/powerpoint/2010/main" val="1718489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Analysis Types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5414DF-418F-4A09-81BB-B2EDA7543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6785" y="1877002"/>
            <a:ext cx="2619375" cy="17430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F2597F-AFE9-483D-B99D-A25E1983C1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0581" y="3872918"/>
            <a:ext cx="3076575" cy="1724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A4B2CB-9D12-4707-AD56-6FB82A85BB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9366" y="5254471"/>
            <a:ext cx="3829050" cy="1190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E8562E-264B-448D-8B0D-F4BFEB6F11B5}"/>
              </a:ext>
            </a:extLst>
          </p:cNvPr>
          <p:cNvSpPr txBox="1"/>
          <p:nvPr/>
        </p:nvSpPr>
        <p:spPr>
          <a:xfrm>
            <a:off x="923160" y="2174502"/>
            <a:ext cx="485620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Linear Static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Non-Linear Analysis: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Geometric nonlinearity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Material nonlinearity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Dynamic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Buckling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Thermal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Fatigue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Design Optimisation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Computational Fluid Dynamics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Crashworthiness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Noise Vibration &amp; Harshness Testing </a:t>
            </a:r>
          </a:p>
        </p:txBody>
      </p:sp>
    </p:spTree>
    <p:extLst>
      <p:ext uri="{BB962C8B-B14F-4D97-AF65-F5344CB8AC3E}">
        <p14:creationId xmlns:p14="http://schemas.microsoft.com/office/powerpoint/2010/main" val="1104632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Simulation Influences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7CA371-4A99-4958-8B2B-5EB514D49D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3858" y="2256280"/>
            <a:ext cx="6070070" cy="38175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06FC81-64E0-483A-A8A2-4CED93286DE7}"/>
              </a:ext>
            </a:extLst>
          </p:cNvPr>
          <p:cNvSpPr txBox="1"/>
          <p:nvPr/>
        </p:nvSpPr>
        <p:spPr>
          <a:xfrm>
            <a:off x="858504" y="2087418"/>
            <a:ext cx="448011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There are many different influences on the solution output: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Geometry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Solver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Discretisation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Boundary Conditions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/>
              <a:t>Material Properties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dirty="0"/>
          </a:p>
          <a:p>
            <a:r>
              <a:rPr lang="en-GB" b="1" dirty="0"/>
              <a:t>Ensuring that the simulation is set to produce an accurate result is important prior to commencing design work</a:t>
            </a:r>
          </a:p>
        </p:txBody>
      </p:sp>
    </p:spTree>
    <p:extLst>
      <p:ext uri="{BB962C8B-B14F-4D97-AF65-F5344CB8AC3E}">
        <p14:creationId xmlns:p14="http://schemas.microsoft.com/office/powerpoint/2010/main" val="1108793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Validation Importance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90AE65-9D4A-46D5-9FD1-26BFD9214C3F}"/>
              </a:ext>
            </a:extLst>
          </p:cNvPr>
          <p:cNvSpPr txBox="1"/>
          <p:nvPr/>
        </p:nvSpPr>
        <p:spPr>
          <a:xfrm>
            <a:off x="2382982" y="2133600"/>
            <a:ext cx="769389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Validation is the process of assigning a quantifiable value to the accuracy of a computational simulation relative to the real-world scenario. This incorporates the model, simulation and results output. </a:t>
            </a:r>
          </a:p>
          <a:p>
            <a:endParaRPr lang="en-GB" b="1" dirty="0"/>
          </a:p>
          <a:p>
            <a:r>
              <a:rPr lang="en-GB" b="1" dirty="0"/>
              <a:t>Some standard approaches to validating an FEA process: 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Hand Calculations (‘Sanity Checks’)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Comparison to standard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Comparison to physical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Comparison to other computational simulations</a:t>
            </a:r>
          </a:p>
        </p:txBody>
      </p:sp>
    </p:spTree>
    <p:extLst>
      <p:ext uri="{BB962C8B-B14F-4D97-AF65-F5344CB8AC3E}">
        <p14:creationId xmlns:p14="http://schemas.microsoft.com/office/powerpoint/2010/main" val="1027485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Standardised Case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ADBE95-520F-4787-9825-E768A85A0A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9215" y="2740843"/>
            <a:ext cx="6956581" cy="37529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BA0AC1-045B-41FA-B035-7DDBC8D2BE50}"/>
              </a:ext>
            </a:extLst>
          </p:cNvPr>
          <p:cNvSpPr txBox="1"/>
          <p:nvPr/>
        </p:nvSpPr>
        <p:spPr>
          <a:xfrm>
            <a:off x="766619" y="2158755"/>
            <a:ext cx="362065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Standard practice to validate methods</a:t>
            </a:r>
          </a:p>
          <a:p>
            <a:endParaRPr lang="en-GB" dirty="0"/>
          </a:p>
          <a:p>
            <a:r>
              <a:rPr lang="en-GB" dirty="0"/>
              <a:t>Standard test cases can be used with known solutions</a:t>
            </a:r>
          </a:p>
          <a:p>
            <a:endParaRPr lang="en-GB" dirty="0"/>
          </a:p>
          <a:p>
            <a:r>
              <a:rPr lang="en-GB" dirty="0"/>
              <a:t>Simplistic cases where analytical solutions can be found </a:t>
            </a:r>
          </a:p>
          <a:p>
            <a:endParaRPr lang="en-GB" dirty="0"/>
          </a:p>
          <a:p>
            <a:r>
              <a:rPr lang="en-GB" dirty="0"/>
              <a:t>Experimentally proven results that are repeatable can be used computationally </a:t>
            </a:r>
          </a:p>
          <a:p>
            <a:endParaRPr lang="en-GB" dirty="0"/>
          </a:p>
          <a:p>
            <a:r>
              <a:rPr lang="en-GB" dirty="0"/>
              <a:t>Once methodology is proven, confidence in output rises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9E6139-4B30-4E21-906F-7E1D515E3CEA}"/>
              </a:ext>
            </a:extLst>
          </p:cNvPr>
          <p:cNvSpPr txBox="1"/>
          <p:nvPr/>
        </p:nvSpPr>
        <p:spPr>
          <a:xfrm>
            <a:off x="4774963" y="2012342"/>
            <a:ext cx="86590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https://www.dlubal.com/en/downloads-and-information/examples-and-tutorials/verification-examples?page=2&amp;psize=10</a:t>
            </a:r>
          </a:p>
        </p:txBody>
      </p:sp>
    </p:spTree>
    <p:extLst>
      <p:ext uri="{BB962C8B-B14F-4D97-AF65-F5344CB8AC3E}">
        <p14:creationId xmlns:p14="http://schemas.microsoft.com/office/powerpoint/2010/main" val="241759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4790DE-CF85-4AF4-8425-163BDF0EFC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0451" y="2527892"/>
            <a:ext cx="6219825" cy="2886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9F67E1-38B4-4046-91E3-8B863386EBDE}"/>
              </a:ext>
            </a:extLst>
          </p:cNvPr>
          <p:cNvSpPr txBox="1"/>
          <p:nvPr/>
        </p:nvSpPr>
        <p:spPr>
          <a:xfrm>
            <a:off x="1025236" y="2499049"/>
            <a:ext cx="336203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Simple analytical case study</a:t>
            </a:r>
          </a:p>
          <a:p>
            <a:endParaRPr lang="en-GB" dirty="0"/>
          </a:p>
          <a:p>
            <a:r>
              <a:rPr lang="en-GB" dirty="0"/>
              <a:t>Proves the basic functionality of a solver</a:t>
            </a:r>
          </a:p>
          <a:p>
            <a:endParaRPr lang="en-GB" dirty="0"/>
          </a:p>
          <a:p>
            <a:r>
              <a:rPr lang="en-GB" dirty="0"/>
              <a:t>Computational simulation should find accurate result for deflection, stress etc. </a:t>
            </a:r>
          </a:p>
          <a:p>
            <a:endParaRPr lang="en-GB" dirty="0"/>
          </a:p>
          <a:p>
            <a:r>
              <a:rPr lang="en-GB" dirty="0"/>
              <a:t>Can then be used to study other aspects of the simulation such as mesh</a:t>
            </a:r>
          </a:p>
        </p:txBody>
      </p:sp>
    </p:spTree>
    <p:extLst>
      <p:ext uri="{BB962C8B-B14F-4D97-AF65-F5344CB8AC3E}">
        <p14:creationId xmlns:p14="http://schemas.microsoft.com/office/powerpoint/2010/main" val="3474913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20C1BC-BDAC-4416-BA60-C8D79926FACD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0AB132-84EE-4364-9507-1540699690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1028" y="1742997"/>
            <a:ext cx="4048125" cy="5019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CBDE18-22DB-41CF-B45D-A6F5AF0D45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2414" y="2527892"/>
            <a:ext cx="6219825" cy="2886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612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0B4642-FDD2-4078-A4F8-513AB6ECC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7614" y="2675674"/>
            <a:ext cx="6219825" cy="28860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/>
              <p:nvPr/>
            </p:nvSpPr>
            <p:spPr>
              <a:xfrm>
                <a:off x="720436" y="2041236"/>
                <a:ext cx="4701309" cy="4803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𝐹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Where: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=1000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</m:t>
                      </m:r>
                    </m:oMath>
                  </m:oMathPara>
                </a14:m>
                <a:endParaRPr lang="en-GB" b="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=250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b="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=200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𝐺𝑃𝑎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endParaRPr lang="en-GB" dirty="0"/>
              </a:p>
              <a:p>
                <a:r>
                  <a:rPr lang="en-GB" dirty="0"/>
                  <a:t>Cross Section:</a:t>
                </a: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b="0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436" y="2041236"/>
                <a:ext cx="4701309" cy="4803110"/>
              </a:xfrm>
              <a:prstGeom prst="rect">
                <a:avLst/>
              </a:prstGeom>
              <a:blipFill>
                <a:blip r:embed="rId5"/>
                <a:stretch>
                  <a:fillRect l="-10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244B8253-FE71-4B77-8B3E-03A3B3CB279F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</p:spTree>
    <p:extLst>
      <p:ext uri="{BB962C8B-B14F-4D97-AF65-F5344CB8AC3E}">
        <p14:creationId xmlns:p14="http://schemas.microsoft.com/office/powerpoint/2010/main" val="1156869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0B4642-FDD2-4078-A4F8-513AB6ECC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7614" y="2675674"/>
            <a:ext cx="6219825" cy="28860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/>
              <p:nvPr/>
            </p:nvSpPr>
            <p:spPr>
              <a:xfrm>
                <a:off x="720436" y="2041236"/>
                <a:ext cx="4701309" cy="4524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endParaRPr lang="en-GB" dirty="0"/>
              </a:p>
              <a:p>
                <a:r>
                  <a:rPr lang="en-GB" dirty="0"/>
                  <a:t>Cross Section:</a:t>
                </a: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b="0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b="0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 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=833.33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en-GB" b="0" dirty="0"/>
              </a:p>
              <a:p>
                <a:endParaRPr lang="en-GB" b="0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436" y="2041236"/>
                <a:ext cx="4701309" cy="4524315"/>
              </a:xfrm>
              <a:prstGeom prst="rect">
                <a:avLst/>
              </a:prstGeom>
              <a:blipFill>
                <a:blip r:embed="rId5"/>
                <a:stretch>
                  <a:fillRect l="-10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6FC5E006-3F95-4FE6-B273-CC255739A1CA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</p:spTree>
    <p:extLst>
      <p:ext uri="{BB962C8B-B14F-4D97-AF65-F5344CB8AC3E}">
        <p14:creationId xmlns:p14="http://schemas.microsoft.com/office/powerpoint/2010/main" val="3363962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0B4642-FDD2-4078-A4F8-513AB6ECC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7614" y="2675674"/>
            <a:ext cx="6219825" cy="28860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/>
              <p:nvPr/>
            </p:nvSpPr>
            <p:spPr>
              <a:xfrm>
                <a:off x="738909" y="2567851"/>
                <a:ext cx="4701309" cy="42901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𝐹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Where: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=1000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𝑁</m:t>
                      </m:r>
                    </m:oMath>
                  </m:oMathPara>
                </a14:m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=250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=200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𝐺𝑃𝑎</m:t>
                      </m:r>
                    </m:oMath>
                  </m:oMathPara>
                </a14:m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=833.33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en-GB" b="0" dirty="0"/>
              </a:p>
              <a:p>
                <a:endParaRPr lang="en-GB" b="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1000 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250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200∗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×833.33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31.25 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909" y="2567851"/>
                <a:ext cx="4701309" cy="4290149"/>
              </a:xfrm>
              <a:prstGeom prst="rect">
                <a:avLst/>
              </a:prstGeom>
              <a:blipFill>
                <a:blip r:embed="rId5"/>
                <a:stretch>
                  <a:fillRect l="-10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4F0212C8-333B-47D1-ABAE-9E703BDDBA51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</p:spTree>
    <p:extLst>
      <p:ext uri="{BB962C8B-B14F-4D97-AF65-F5344CB8AC3E}">
        <p14:creationId xmlns:p14="http://schemas.microsoft.com/office/powerpoint/2010/main" val="1229071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0B4642-FDD2-4078-A4F8-513AB6ECC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7614" y="2675674"/>
            <a:ext cx="6219825" cy="28860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/>
              <p:nvPr/>
            </p:nvSpPr>
            <p:spPr>
              <a:xfrm>
                <a:off x="738909" y="2281524"/>
                <a:ext cx="4701309" cy="4702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𝜎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Where: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𝑚𝑚</m:t>
                      </m:r>
                    </m:oMath>
                  </m:oMathPara>
                </a14:m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𝐿</m:t>
                      </m:r>
                    </m:oMath>
                  </m:oMathPara>
                </a14:m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=833.33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endParaRPr lang="en-GB" b="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𝜎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 ×(1000 ∗250)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833.33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σ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=1500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𝜎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=1.5 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9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𝑁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C4FF411-2A86-40B7-ACAA-17E16A2243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909" y="2281524"/>
                <a:ext cx="4701309" cy="4702185"/>
              </a:xfrm>
              <a:prstGeom prst="rect">
                <a:avLst/>
              </a:prstGeom>
              <a:blipFill>
                <a:blip r:embed="rId5"/>
                <a:stretch>
                  <a:fillRect l="-10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8116297F-98E5-4C56-9832-6C82A6D7BFBB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</p:spTree>
    <p:extLst>
      <p:ext uri="{BB962C8B-B14F-4D97-AF65-F5344CB8AC3E}">
        <p14:creationId xmlns:p14="http://schemas.microsoft.com/office/powerpoint/2010/main" val="4161423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0B4642-FDD2-4078-A4F8-513AB6ECC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7614" y="2675674"/>
            <a:ext cx="6219825" cy="28860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4FF411-2A86-40B7-ACAA-17E16A22439B}"/>
              </a:ext>
            </a:extLst>
          </p:cNvPr>
          <p:cNvSpPr txBox="1"/>
          <p:nvPr/>
        </p:nvSpPr>
        <p:spPr>
          <a:xfrm>
            <a:off x="1401775" y="3103048"/>
            <a:ext cx="470130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example: </a:t>
            </a:r>
          </a:p>
          <a:p>
            <a:endParaRPr lang="en-GB" dirty="0"/>
          </a:p>
          <a:p>
            <a:r>
              <a:rPr lang="en-GB" dirty="0"/>
              <a:t>F = 2000N</a:t>
            </a:r>
          </a:p>
          <a:p>
            <a:r>
              <a:rPr lang="en-GB" dirty="0"/>
              <a:t>b = 25mm</a:t>
            </a:r>
          </a:p>
          <a:p>
            <a:r>
              <a:rPr lang="en-GB" dirty="0"/>
              <a:t>h = 35mm</a:t>
            </a:r>
          </a:p>
          <a:p>
            <a:r>
              <a:rPr lang="en-GB" dirty="0"/>
              <a:t>L = 200mm </a:t>
            </a:r>
          </a:p>
          <a:p>
            <a:r>
              <a:rPr lang="en-GB" dirty="0"/>
              <a:t>E = 200*10^9 N/m^2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16297F-98E5-4C56-9832-6C82A6D7BFBB}"/>
              </a:ext>
            </a:extLst>
          </p:cNvPr>
          <p:cNvSpPr txBox="1"/>
          <p:nvPr/>
        </p:nvSpPr>
        <p:spPr>
          <a:xfrm>
            <a:off x="3406066" y="1162496"/>
            <a:ext cx="5379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Cantilever Beam Example</a:t>
            </a:r>
          </a:p>
        </p:txBody>
      </p:sp>
    </p:spTree>
    <p:extLst>
      <p:ext uri="{BB962C8B-B14F-4D97-AF65-F5344CB8AC3E}">
        <p14:creationId xmlns:p14="http://schemas.microsoft.com/office/powerpoint/2010/main" val="185255913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6583</TotalTime>
  <Words>459</Words>
  <Application>Microsoft Office PowerPoint</Application>
  <PresentationFormat>Widescreen</PresentationFormat>
  <Paragraphs>132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Cambria Math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Andrew Noble</cp:lastModifiedBy>
  <cp:revision>57</cp:revision>
  <dcterms:created xsi:type="dcterms:W3CDTF">2020-09-09T10:57:11Z</dcterms:created>
  <dcterms:modified xsi:type="dcterms:W3CDTF">2024-10-15T07:40:39Z</dcterms:modified>
</cp:coreProperties>
</file>