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A52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05"/>
  </p:normalViewPr>
  <p:slideViewPr>
    <p:cSldViewPr snapToGrid="0" snapToObjects="1">
      <p:cViewPr varScale="1">
        <p:scale>
          <a:sx n="77" d="100"/>
          <a:sy n="77" d="100"/>
        </p:scale>
        <p:origin x="5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571258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2057691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3F5971-5078-9D42-B1FC-01E5342E179A}" type="datetimeFigureOut">
              <a:rPr lang="en-US" smtClean="0"/>
              <a:t>12/14/18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433114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3F5971-5078-9D42-B1FC-01E5342E179A}" type="datetimeFigureOut">
              <a:rPr lang="en-US" smtClean="0"/>
              <a:t>12/14/18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367339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3F5971-5078-9D42-B1FC-01E5342E179A}" type="datetimeFigureOut">
              <a:rPr lang="en-US" smtClean="0"/>
              <a:t>12/14/18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52505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3F5971-5078-9D42-B1FC-01E5342E179A}" type="datetimeFigureOut">
              <a:rPr lang="en-US" smtClean="0"/>
              <a:t>12/14/18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12552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3F5971-5078-9D42-B1FC-01E5342E179A}" type="datetimeFigureOut">
              <a:rPr lang="en-US" smtClean="0"/>
              <a:t>12/14/18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2159182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DF3F5971-5078-9D42-B1FC-01E5342E179A}" type="datetimeFigureOut">
              <a:rPr lang="en-US" smtClean="0"/>
              <a:t>12/14/18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334020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DF3F5971-5078-9D42-B1FC-01E5342E179A}" type="datetimeFigureOut">
              <a:rPr lang="en-US" smtClean="0"/>
              <a:t>12/14/18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387735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4104845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3011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DF3F5971-5078-9D42-B1FC-01E5342E179A}" type="datetimeFigureOut">
              <a:rPr lang="en-US" smtClean="0"/>
              <a:t>12/14/18</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A3257322-0110-354B-8020-8B62468DFC12}" type="slidenum">
              <a:rPr lang="en-US" smtClean="0"/>
              <a:t>‹#›</a:t>
            </a:fld>
            <a:endParaRPr lang="en-US"/>
          </a:p>
        </p:txBody>
      </p:sp>
    </p:spTree>
    <p:extLst>
      <p:ext uri="{BB962C8B-B14F-4D97-AF65-F5344CB8AC3E}">
        <p14:creationId xmlns:p14="http://schemas.microsoft.com/office/powerpoint/2010/main" val="13421442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8" Type="http://schemas.openxmlformats.org/officeDocument/2006/relationships/hyperlink" Target="https://www.annualreviews.org/doi/pdf/10.1146/annurev-psych-010416-044022" TargetMode="External"/><Relationship Id="rId13" Type="http://schemas.openxmlformats.org/officeDocument/2006/relationships/hyperlink" Target="https://greatergood.berkeley.edu/article/item/how_to_help_kids_overcome_fear_of_failure" TargetMode="External"/><Relationship Id="rId3" Type="http://schemas.openxmlformats.org/officeDocument/2006/relationships/hyperlink" Target="https://greatergood.berkeley.edu/article/item/why_we_should_embrace_mistakes_in_school" TargetMode="External"/><Relationship Id="rId7" Type="http://schemas.openxmlformats.org/officeDocument/2006/relationships/hyperlink" Target="https://www.tandfonline.com/doi/full/10.1080/10508406.2011.591717?scroll=top&amp;needAccess=true" TargetMode="External"/><Relationship Id="rId12" Type="http://schemas.openxmlformats.org/officeDocument/2006/relationships/hyperlink" Target="https://www.theguardian.com/teacher-network/2016/jan/12/science-resilience-how-to-teach-students-persevere" TargetMode="External"/><Relationship Id="rId2" Type="http://schemas.openxmlformats.org/officeDocument/2006/relationships/hyperlink" Target="https://childmind.org/article/how-to-help-kids-learn-to-fail/" TargetMode="External"/><Relationship Id="rId1" Type="http://schemas.openxmlformats.org/officeDocument/2006/relationships/slideLayout" Target="../slideLayouts/slideLayout2.xml"/><Relationship Id="rId6" Type="http://schemas.openxmlformats.org/officeDocument/2006/relationships/hyperlink" Target="applewebdata://1BBC9BBE-172B-44AF-B2FA-55A7EF519C2C/%20%20https:/www.tandfonline.com/doi/full/10.1080/10508406.2011.591717?scroll=top&amp;needAccess=true" TargetMode="External"/><Relationship Id="rId11" Type="http://schemas.openxmlformats.org/officeDocument/2006/relationships/hyperlink" Target="https://eric.ed.gov/?id=EJ1003550" TargetMode="External"/><Relationship Id="rId5" Type="http://schemas.openxmlformats.org/officeDocument/2006/relationships/hyperlink" Target="https://www.tes.com/news/why-you-need-know-about-hidden-curriculum-and-how-teach-it-sponsored-article" TargetMode="External"/><Relationship Id="rId10" Type="http://schemas.openxmlformats.org/officeDocument/2006/relationships/hyperlink" Target="https://rutgersstudent.blog/2017/02/24/how-to-cope-with-that-failing-grade/" TargetMode="External"/><Relationship Id="rId4" Type="http://schemas.openxmlformats.org/officeDocument/2006/relationships/hyperlink" Target="http://www.gofal.org.uk/news/2015/02/25/welsh-government-must-deliver-on-mental-health-curriculum-recommendations/" TargetMode="External"/><Relationship Id="rId9" Type="http://schemas.openxmlformats.org/officeDocument/2006/relationships/hyperlink" Target="http://www.teachhub.com/teaching-strategies-let-students-learn-fail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A12ED9-D54F-BA46-981B-B0279D879226}"/>
              </a:ext>
            </a:extLst>
          </p:cNvPr>
          <p:cNvPicPr>
            <a:picLocks noChangeAspect="1"/>
          </p:cNvPicPr>
          <p:nvPr/>
        </p:nvPicPr>
        <p:blipFill>
          <a:blip r:embed="rId2"/>
          <a:stretch>
            <a:fillRect/>
          </a:stretch>
        </p:blipFill>
        <p:spPr>
          <a:xfrm>
            <a:off x="-216231" y="-115867"/>
            <a:ext cx="3607924" cy="2384367"/>
          </a:xfrm>
          <a:prstGeom prst="rect">
            <a:avLst/>
          </a:prstGeom>
          <a:effectLst>
            <a:softEdge rad="292100"/>
          </a:effectLst>
        </p:spPr>
      </p:pic>
      <p:sp>
        <p:nvSpPr>
          <p:cNvPr id="5" name="Rectangle 4">
            <a:extLst>
              <a:ext uri="{FF2B5EF4-FFF2-40B4-BE49-F238E27FC236}">
                <a16:creationId xmlns:a16="http://schemas.microsoft.com/office/drawing/2014/main" id="{01F0AADA-7D0B-8740-B3EA-19890215FDCA}"/>
              </a:ext>
            </a:extLst>
          </p:cNvPr>
          <p:cNvSpPr/>
          <p:nvPr/>
        </p:nvSpPr>
        <p:spPr>
          <a:xfrm>
            <a:off x="0" y="0"/>
            <a:ext cx="12801600" cy="369332"/>
          </a:xfrm>
          <a:prstGeom prst="rect">
            <a:avLst/>
          </a:prstGeom>
          <a:noFill/>
        </p:spPr>
        <p:txBody>
          <a:bodyPr wrap="square" lIns="91440" tIns="45720" rIns="91440" bIns="45720">
            <a:spAutoFit/>
          </a:bodyPr>
          <a:lstStyle/>
          <a:p>
            <a:pPr algn="ctr"/>
            <a:r>
              <a:rPr lang="en-US" b="1" cap="none" spc="0"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Are </a:t>
            </a:r>
            <a:r>
              <a:rPr lang="en-US" b="1"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Our </a:t>
            </a:r>
            <a:r>
              <a:rPr lang="en-US" b="1" cap="none" spc="0"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Learners Really Failing if they Learn from their Errors?</a:t>
            </a:r>
          </a:p>
        </p:txBody>
      </p:sp>
      <p:sp>
        <p:nvSpPr>
          <p:cNvPr id="7" name="TextBox 6">
            <a:extLst>
              <a:ext uri="{FF2B5EF4-FFF2-40B4-BE49-F238E27FC236}">
                <a16:creationId xmlns:a16="http://schemas.microsoft.com/office/drawing/2014/main" id="{1077E223-7A9C-AF41-9339-25F1764B96F9}"/>
              </a:ext>
            </a:extLst>
          </p:cNvPr>
          <p:cNvSpPr txBox="1"/>
          <p:nvPr/>
        </p:nvSpPr>
        <p:spPr>
          <a:xfrm>
            <a:off x="93668" y="2866083"/>
            <a:ext cx="6018215" cy="3600986"/>
          </a:xfrm>
          <a:prstGeom prst="rect">
            <a:avLst/>
          </a:prstGeom>
          <a:noFill/>
        </p:spPr>
        <p:txBody>
          <a:bodyPr wrap="square" rtlCol="0">
            <a:spAutoFit/>
          </a:bodyPr>
          <a:lstStyle/>
          <a:p>
            <a:r>
              <a:rPr lang="en-US" sz="1400" b="1" dirty="0">
                <a:solidFill>
                  <a:srgbClr val="002060"/>
                </a:solidFill>
                <a:latin typeface="Chalkboard SE" panose="03050602040202020205" pitchFamily="66" charset="77"/>
              </a:rPr>
              <a:t>Promoting resilience in schools…</a:t>
            </a:r>
          </a:p>
          <a:p>
            <a:r>
              <a:rPr lang="en-US" sz="1400" dirty="0">
                <a:solidFill>
                  <a:srgbClr val="002060"/>
                </a:solidFill>
                <a:latin typeface="Chalkboard SE" panose="03050602040202020205" pitchFamily="66" charset="77"/>
              </a:rPr>
              <a:t>“When you incorporate opportunities for students to experience mistakes as an expected part of learning, you build their resilience to set backs” (Willis, 2016, para 8). </a:t>
            </a:r>
          </a:p>
          <a:p>
            <a:r>
              <a:rPr lang="en-US" sz="1400" dirty="0">
                <a:solidFill>
                  <a:srgbClr val="002060"/>
                </a:solidFill>
                <a:latin typeface="Chalkboard SE" panose="03050602040202020205" pitchFamily="66" charset="77"/>
              </a:rPr>
              <a:t>Willis (2016) states learners will benefit from:</a:t>
            </a:r>
          </a:p>
          <a:p>
            <a:pPr marL="285750" indent="-285750">
              <a:buFont typeface="Arial" panose="020B0604020202020204" pitchFamily="34" charset="0"/>
              <a:buChar char="•"/>
            </a:pPr>
            <a:r>
              <a:rPr lang="en-US" sz="1400" dirty="0">
                <a:solidFill>
                  <a:srgbClr val="002060"/>
                </a:solidFill>
                <a:latin typeface="Chalkboard SE" panose="03050602040202020205" pitchFamily="66" charset="77"/>
              </a:rPr>
              <a:t>Class discussions</a:t>
            </a:r>
          </a:p>
          <a:p>
            <a:pPr marL="285750" indent="-285750">
              <a:buFont typeface="Arial" panose="020B0604020202020204" pitchFamily="34" charset="0"/>
              <a:buChar char="•"/>
            </a:pPr>
            <a:r>
              <a:rPr lang="en-US" sz="1400" dirty="0">
                <a:solidFill>
                  <a:srgbClr val="002060"/>
                </a:solidFill>
                <a:latin typeface="Chalkboard SE" panose="03050602040202020205" pitchFamily="66" charset="77"/>
              </a:rPr>
              <a:t>Witnessing your own errors</a:t>
            </a:r>
          </a:p>
          <a:p>
            <a:pPr marL="285750" indent="-285750">
              <a:buFont typeface="Arial" panose="020B0604020202020204" pitchFamily="34" charset="0"/>
              <a:buChar char="•"/>
            </a:pPr>
            <a:r>
              <a:rPr lang="en-US" sz="1400" dirty="0">
                <a:solidFill>
                  <a:srgbClr val="002060"/>
                </a:solidFill>
                <a:latin typeface="Chalkboard SE" panose="03050602040202020205" pitchFamily="66" charset="77"/>
              </a:rPr>
              <a:t>Building learners’ understanding of how they learn</a:t>
            </a:r>
          </a:p>
          <a:p>
            <a:pPr marL="285750" indent="-285750">
              <a:buFont typeface="Arial" panose="020B0604020202020204" pitchFamily="34" charset="0"/>
              <a:buChar char="•"/>
            </a:pPr>
            <a:r>
              <a:rPr lang="en-US" sz="1400" dirty="0">
                <a:solidFill>
                  <a:srgbClr val="002060"/>
                </a:solidFill>
                <a:latin typeface="Chalkboard SE" panose="03050602040202020205" pitchFamily="66" charset="77"/>
              </a:rPr>
              <a:t>Corrective feedback</a:t>
            </a:r>
          </a:p>
          <a:p>
            <a:r>
              <a:rPr lang="en-US" sz="1400" dirty="0">
                <a:solidFill>
                  <a:srgbClr val="002060"/>
                </a:solidFill>
                <a:latin typeface="Chalkboard SE" panose="03050602040202020205" pitchFamily="66" charset="77"/>
              </a:rPr>
              <a:t>Learners will obtain the ability, confidence and knowledge to persist and make progress through their errors.</a:t>
            </a:r>
          </a:p>
          <a:p>
            <a:r>
              <a:rPr lang="en-US" sz="1400" dirty="0">
                <a:solidFill>
                  <a:srgbClr val="002060"/>
                </a:solidFill>
                <a:latin typeface="Chalkboard SE" panose="03050602040202020205" pitchFamily="66" charset="77"/>
              </a:rPr>
              <a:t> “The opportunity to make and learn from errors in the pursuit of challenging goals builds confidence and resilience” (Donaldson, 2015, p.64)</a:t>
            </a:r>
          </a:p>
          <a:p>
            <a:endParaRPr lang="en-US" sz="1400" dirty="0">
              <a:solidFill>
                <a:schemeClr val="accent1">
                  <a:lumMod val="75000"/>
                </a:schemeClr>
              </a:solidFill>
              <a:latin typeface="Chalkboard SE" panose="03050602040202020205" pitchFamily="66" charset="77"/>
            </a:endParaRPr>
          </a:p>
          <a:p>
            <a:pPr marL="285750" indent="-285750">
              <a:buFont typeface="Arial" panose="020B0604020202020204" pitchFamily="34" charset="0"/>
              <a:buChar char="•"/>
            </a:pPr>
            <a:endParaRPr lang="en-US" dirty="0">
              <a:solidFill>
                <a:schemeClr val="accent1">
                  <a:lumMod val="75000"/>
                </a:schemeClr>
              </a:solidFill>
              <a:latin typeface="Chalkboard SE" panose="03050602040202020205" pitchFamily="66" charset="77"/>
            </a:endParaRPr>
          </a:p>
        </p:txBody>
      </p:sp>
      <p:sp>
        <p:nvSpPr>
          <p:cNvPr id="9" name="TextBox 8">
            <a:extLst>
              <a:ext uri="{FF2B5EF4-FFF2-40B4-BE49-F238E27FC236}">
                <a16:creationId xmlns:a16="http://schemas.microsoft.com/office/drawing/2014/main" id="{89DA276F-D5F0-4444-8829-7F89BC3D1160}"/>
              </a:ext>
            </a:extLst>
          </p:cNvPr>
          <p:cNvSpPr txBox="1"/>
          <p:nvPr/>
        </p:nvSpPr>
        <p:spPr>
          <a:xfrm>
            <a:off x="3042398" y="485199"/>
            <a:ext cx="8703525" cy="584775"/>
          </a:xfrm>
          <a:prstGeom prst="rect">
            <a:avLst/>
          </a:prstGeom>
          <a:noFill/>
        </p:spPr>
        <p:txBody>
          <a:bodyPr wrap="square" rtlCol="0">
            <a:spAutoFit/>
          </a:bodyPr>
          <a:lstStyle/>
          <a:p>
            <a:r>
              <a:rPr lang="en-US" sz="1600" b="1" dirty="0">
                <a:solidFill>
                  <a:srgbClr val="002060"/>
                </a:solidFill>
                <a:latin typeface="Chalkboard SE" panose="03050602040202020205" pitchFamily="66" charset="77"/>
              </a:rPr>
              <a:t>“Students and teachers believe learning comes from success, when in truth, it’s as likely the product of failure” (Murray, 2018, p.1)</a:t>
            </a:r>
          </a:p>
        </p:txBody>
      </p:sp>
      <p:sp>
        <p:nvSpPr>
          <p:cNvPr id="10" name="TextBox 9">
            <a:extLst>
              <a:ext uri="{FF2B5EF4-FFF2-40B4-BE49-F238E27FC236}">
                <a16:creationId xmlns:a16="http://schemas.microsoft.com/office/drawing/2014/main" id="{ACF5551D-8448-A748-8099-8778D252FAA6}"/>
              </a:ext>
            </a:extLst>
          </p:cNvPr>
          <p:cNvSpPr txBox="1"/>
          <p:nvPr/>
        </p:nvSpPr>
        <p:spPr>
          <a:xfrm>
            <a:off x="810491" y="5749909"/>
            <a:ext cx="5652655" cy="584775"/>
          </a:xfrm>
          <a:prstGeom prst="rect">
            <a:avLst/>
          </a:prstGeom>
          <a:noFill/>
        </p:spPr>
        <p:txBody>
          <a:bodyPr wrap="square" rtlCol="0">
            <a:spAutoFit/>
          </a:bodyPr>
          <a:lstStyle/>
          <a:p>
            <a:r>
              <a:rPr lang="en-US" sz="1600" b="1" dirty="0">
                <a:solidFill>
                  <a:srgbClr val="002060"/>
                </a:solidFill>
                <a:latin typeface="Chalkboard SE" panose="03050602040202020205" pitchFamily="66" charset="77"/>
              </a:rPr>
              <a:t>Murray (2018) states it is vital that we reinforce to our learners the fact that learning has many faces.</a:t>
            </a:r>
          </a:p>
        </p:txBody>
      </p:sp>
      <p:sp>
        <p:nvSpPr>
          <p:cNvPr id="11" name="TextBox 10">
            <a:extLst>
              <a:ext uri="{FF2B5EF4-FFF2-40B4-BE49-F238E27FC236}">
                <a16:creationId xmlns:a16="http://schemas.microsoft.com/office/drawing/2014/main" id="{B23DF580-4167-734D-BB1C-E5B323DB769A}"/>
              </a:ext>
            </a:extLst>
          </p:cNvPr>
          <p:cNvSpPr txBox="1"/>
          <p:nvPr/>
        </p:nvSpPr>
        <p:spPr>
          <a:xfrm>
            <a:off x="2211186" y="1630050"/>
            <a:ext cx="9767436" cy="738664"/>
          </a:xfrm>
          <a:prstGeom prst="rect">
            <a:avLst/>
          </a:prstGeom>
          <a:noFill/>
        </p:spPr>
        <p:txBody>
          <a:bodyPr wrap="square" rtlCol="0">
            <a:spAutoFit/>
          </a:bodyPr>
          <a:lstStyle/>
          <a:p>
            <a:r>
              <a:rPr lang="en-GB" sz="1400" dirty="0">
                <a:solidFill>
                  <a:srgbClr val="002060"/>
                </a:solidFill>
                <a:latin typeface="Chalkboard SE" panose="03050602040202020205" pitchFamily="66" charset="77"/>
              </a:rPr>
              <a:t>The Donaldson Report (2015) states learners should be confident individuals in school and schools should be developing their mental and emotional well-being by teaching them how to face and overcome different challenging and promoting resilience and empathy.</a:t>
            </a:r>
          </a:p>
        </p:txBody>
      </p:sp>
      <p:sp>
        <p:nvSpPr>
          <p:cNvPr id="13" name="TextBox 12">
            <a:extLst>
              <a:ext uri="{FF2B5EF4-FFF2-40B4-BE49-F238E27FC236}">
                <a16:creationId xmlns:a16="http://schemas.microsoft.com/office/drawing/2014/main" id="{D0788C4B-4520-F148-81C3-4F2D61E8B7DB}"/>
              </a:ext>
            </a:extLst>
          </p:cNvPr>
          <p:cNvSpPr txBox="1"/>
          <p:nvPr/>
        </p:nvSpPr>
        <p:spPr>
          <a:xfrm>
            <a:off x="224441" y="8031436"/>
            <a:ext cx="11895513" cy="523220"/>
          </a:xfrm>
          <a:prstGeom prst="rect">
            <a:avLst/>
          </a:prstGeom>
          <a:noFill/>
        </p:spPr>
        <p:txBody>
          <a:bodyPr wrap="square" rtlCol="0">
            <a:spAutoFit/>
          </a:bodyPr>
          <a:lstStyle/>
          <a:p>
            <a:r>
              <a:rPr lang="en-US" sz="1400" dirty="0">
                <a:solidFill>
                  <a:srgbClr val="FF0000"/>
                </a:solidFill>
                <a:latin typeface="Chalkboard SE" panose="03050602040202020205" pitchFamily="66" charset="77"/>
              </a:rPr>
              <a:t>However, Bandura (1968) and Skinner (1953) both agree making errors should be avoided. </a:t>
            </a:r>
            <a:r>
              <a:rPr lang="en-US" sz="1400" dirty="0" err="1">
                <a:solidFill>
                  <a:srgbClr val="FF0000"/>
                </a:solidFill>
                <a:latin typeface="Chalkboard SE" panose="03050602040202020205" pitchFamily="66" charset="77"/>
              </a:rPr>
              <a:t>Ausubel</a:t>
            </a:r>
            <a:r>
              <a:rPr lang="en-US" sz="1400" dirty="0">
                <a:solidFill>
                  <a:srgbClr val="FF0000"/>
                </a:solidFill>
                <a:latin typeface="Chalkboard SE" panose="03050602040202020205" pitchFamily="66" charset="77"/>
              </a:rPr>
              <a:t> (1968) warned that making errors may encourage learners to use inaccurate approaches that will be challenging to correct.</a:t>
            </a:r>
          </a:p>
        </p:txBody>
      </p:sp>
      <p:sp>
        <p:nvSpPr>
          <p:cNvPr id="14" name="TextBox 13">
            <a:extLst>
              <a:ext uri="{FF2B5EF4-FFF2-40B4-BE49-F238E27FC236}">
                <a16:creationId xmlns:a16="http://schemas.microsoft.com/office/drawing/2014/main" id="{4616D626-E9F0-A846-BD25-158F7C5A2518}"/>
              </a:ext>
            </a:extLst>
          </p:cNvPr>
          <p:cNvSpPr txBox="1"/>
          <p:nvPr/>
        </p:nvSpPr>
        <p:spPr>
          <a:xfrm>
            <a:off x="224441" y="8814391"/>
            <a:ext cx="11664786" cy="738664"/>
          </a:xfrm>
          <a:prstGeom prst="rect">
            <a:avLst/>
          </a:prstGeom>
          <a:noFill/>
        </p:spPr>
        <p:txBody>
          <a:bodyPr wrap="square" rtlCol="0">
            <a:spAutoFit/>
          </a:bodyPr>
          <a:lstStyle/>
          <a:p>
            <a:r>
              <a:rPr lang="en-US" sz="1400" b="1" dirty="0">
                <a:solidFill>
                  <a:srgbClr val="002060"/>
                </a:solidFill>
                <a:latin typeface="Chalkboard SE" panose="03050602040202020205" pitchFamily="66" charset="77"/>
              </a:rPr>
              <a:t>Metcalfe (2017) argues that if learners avoid or have a fear of making errors in school this can prevent them learning from highly productive generative strategies. Whereas error avoidance is even more detrimental to learning since when learners make mistakes and corrective feedback is given, it is actually beneficial to their learning.</a:t>
            </a:r>
            <a:endParaRPr lang="en-GB" sz="1400" b="1" dirty="0">
              <a:solidFill>
                <a:srgbClr val="002060"/>
              </a:solidFill>
              <a:latin typeface="Chalkboard SE" panose="03050602040202020205" pitchFamily="66" charset="77"/>
            </a:endParaRPr>
          </a:p>
        </p:txBody>
      </p:sp>
      <p:sp>
        <p:nvSpPr>
          <p:cNvPr id="20" name="TextBox 19">
            <a:extLst>
              <a:ext uri="{FF2B5EF4-FFF2-40B4-BE49-F238E27FC236}">
                <a16:creationId xmlns:a16="http://schemas.microsoft.com/office/drawing/2014/main" id="{368B3BBE-F170-6E40-B6E2-83DEC9544381}"/>
              </a:ext>
            </a:extLst>
          </p:cNvPr>
          <p:cNvSpPr txBox="1"/>
          <p:nvPr/>
        </p:nvSpPr>
        <p:spPr>
          <a:xfrm>
            <a:off x="6689718" y="2589772"/>
            <a:ext cx="5685905" cy="1384995"/>
          </a:xfrm>
          <a:prstGeom prst="rect">
            <a:avLst/>
          </a:prstGeom>
          <a:noFill/>
        </p:spPr>
        <p:txBody>
          <a:bodyPr wrap="square" rtlCol="0">
            <a:spAutoFit/>
          </a:bodyPr>
          <a:lstStyle/>
          <a:p>
            <a:r>
              <a:rPr lang="en-GB" sz="1400" dirty="0">
                <a:solidFill>
                  <a:srgbClr val="002060"/>
                </a:solidFill>
                <a:latin typeface="Chalkboard SE" panose="03050602040202020205" pitchFamily="66" charset="77"/>
                <a:cs typeface="Times New Roman" panose="02020603050405020304" pitchFamily="18" charset="0"/>
              </a:rPr>
              <a:t>“Learning cannot – and should not – be understood as a purely cognitive activity: practitioners need to be aware of and responsive to students’ emotions and motivations in order for successful learning to happen... They need to feel competent to do what is expected of them and learn better when they experience positive emotions” (OECD, 2013)</a:t>
            </a:r>
            <a:endParaRPr lang="en-US" sz="1400" dirty="0">
              <a:solidFill>
                <a:srgbClr val="002060"/>
              </a:solidFill>
              <a:latin typeface="Chalkboard SE" panose="03050602040202020205" pitchFamily="66" charset="77"/>
              <a:cs typeface="Times New Roman" panose="02020603050405020304" pitchFamily="18" charset="0"/>
            </a:endParaRPr>
          </a:p>
        </p:txBody>
      </p:sp>
      <p:sp>
        <p:nvSpPr>
          <p:cNvPr id="22" name="TextBox 21">
            <a:extLst>
              <a:ext uri="{FF2B5EF4-FFF2-40B4-BE49-F238E27FC236}">
                <a16:creationId xmlns:a16="http://schemas.microsoft.com/office/drawing/2014/main" id="{D07243D8-9F2A-5647-8053-53AAF20B021D}"/>
              </a:ext>
            </a:extLst>
          </p:cNvPr>
          <p:cNvSpPr txBox="1"/>
          <p:nvPr/>
        </p:nvSpPr>
        <p:spPr>
          <a:xfrm>
            <a:off x="3391692" y="1076316"/>
            <a:ext cx="8354231" cy="800219"/>
          </a:xfrm>
          <a:prstGeom prst="rect">
            <a:avLst/>
          </a:prstGeom>
          <a:noFill/>
        </p:spPr>
        <p:txBody>
          <a:bodyPr wrap="square" rtlCol="0">
            <a:spAutoFit/>
          </a:bodyPr>
          <a:lstStyle/>
          <a:p>
            <a:r>
              <a:rPr lang="en-US" sz="1400" dirty="0">
                <a:solidFill>
                  <a:srgbClr val="002060"/>
                </a:solidFill>
                <a:latin typeface="Chalkboard SE" panose="03050602040202020205" pitchFamily="66" charset="77"/>
              </a:rPr>
              <a:t>The </a:t>
            </a:r>
            <a:r>
              <a:rPr lang="en-GB" sz="1400" dirty="0">
                <a:solidFill>
                  <a:srgbClr val="002060"/>
                </a:solidFill>
                <a:latin typeface="Chalkboard SE" panose="03050602040202020205" pitchFamily="66" charset="77"/>
              </a:rPr>
              <a:t>introduction of the Donaldson Report means that elements of schooling that were previously considered part of the Hidden Curriculum become a key part of the education framework for Wales.</a:t>
            </a:r>
          </a:p>
          <a:p>
            <a:endParaRPr lang="en-US" dirty="0"/>
          </a:p>
        </p:txBody>
      </p:sp>
      <p:cxnSp>
        <p:nvCxnSpPr>
          <p:cNvPr id="16" name="Straight Arrow Connector 15">
            <a:extLst>
              <a:ext uri="{FF2B5EF4-FFF2-40B4-BE49-F238E27FC236}">
                <a16:creationId xmlns:a16="http://schemas.microsoft.com/office/drawing/2014/main" id="{673F458A-F359-7742-9FCA-8D69DD65E79B}"/>
              </a:ext>
            </a:extLst>
          </p:cNvPr>
          <p:cNvCxnSpPr>
            <a:cxnSpLocks/>
          </p:cNvCxnSpPr>
          <p:nvPr/>
        </p:nvCxnSpPr>
        <p:spPr>
          <a:xfrm flipH="1">
            <a:off x="5633077" y="8508338"/>
            <a:ext cx="1" cy="275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92B1DAB-F9C6-5E46-AB79-EBD10B9504BD}"/>
              </a:ext>
            </a:extLst>
          </p:cNvPr>
          <p:cNvCxnSpPr/>
          <p:nvPr/>
        </p:nvCxnSpPr>
        <p:spPr>
          <a:xfrm>
            <a:off x="6111883" y="2144684"/>
            <a:ext cx="577835" cy="445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F3E6CB98-F75E-344E-A103-5D10763F8325}"/>
              </a:ext>
            </a:extLst>
          </p:cNvPr>
          <p:cNvCxnSpPr>
            <a:cxnSpLocks/>
          </p:cNvCxnSpPr>
          <p:nvPr/>
        </p:nvCxnSpPr>
        <p:spPr>
          <a:xfrm flipH="1">
            <a:off x="2743200" y="2367228"/>
            <a:ext cx="359576" cy="493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843B2D10-F268-1941-A719-B4DB61E6614D}"/>
              </a:ext>
            </a:extLst>
          </p:cNvPr>
          <p:cNvCxnSpPr/>
          <p:nvPr/>
        </p:nvCxnSpPr>
        <p:spPr>
          <a:xfrm flipH="1">
            <a:off x="1925679" y="6324663"/>
            <a:ext cx="232757" cy="1928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2E7ECBE-A7A5-6540-A99F-AB0F719F2AE3}"/>
              </a:ext>
            </a:extLst>
          </p:cNvPr>
          <p:cNvSpPr txBox="1"/>
          <p:nvPr/>
        </p:nvSpPr>
        <p:spPr>
          <a:xfrm>
            <a:off x="465513" y="6501055"/>
            <a:ext cx="2111432" cy="1384995"/>
          </a:xfrm>
          <a:prstGeom prst="rect">
            <a:avLst/>
          </a:prstGeom>
          <a:noFill/>
        </p:spPr>
        <p:txBody>
          <a:bodyPr wrap="square" rtlCol="0">
            <a:spAutoFit/>
          </a:bodyPr>
          <a:lstStyle/>
          <a:p>
            <a:r>
              <a:rPr lang="en-US" sz="1400" dirty="0">
                <a:solidFill>
                  <a:srgbClr val="002060"/>
                </a:solidFill>
                <a:latin typeface="Chalkboard SE" panose="03050602040202020205" pitchFamily="66" charset="77"/>
              </a:rPr>
              <a:t>”If we embrace and even study errors in our classrooms, students my actually learn more” (Eva, 2017, para 21)</a:t>
            </a:r>
          </a:p>
        </p:txBody>
      </p:sp>
      <p:cxnSp>
        <p:nvCxnSpPr>
          <p:cNvPr id="35" name="Straight Arrow Connector 34">
            <a:extLst>
              <a:ext uri="{FF2B5EF4-FFF2-40B4-BE49-F238E27FC236}">
                <a16:creationId xmlns:a16="http://schemas.microsoft.com/office/drawing/2014/main" id="{77D8A30D-B0F0-8E46-BC6B-F9FB7562A4B2}"/>
              </a:ext>
            </a:extLst>
          </p:cNvPr>
          <p:cNvCxnSpPr>
            <a:cxnSpLocks/>
          </p:cNvCxnSpPr>
          <p:nvPr/>
        </p:nvCxnSpPr>
        <p:spPr>
          <a:xfrm>
            <a:off x="2377441" y="4728921"/>
            <a:ext cx="45844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864860D-1CDE-1043-A85F-8B33F4D202EC}"/>
              </a:ext>
            </a:extLst>
          </p:cNvPr>
          <p:cNvSpPr txBox="1"/>
          <p:nvPr/>
        </p:nvSpPr>
        <p:spPr>
          <a:xfrm>
            <a:off x="7094904" y="4149471"/>
            <a:ext cx="4651019" cy="1600438"/>
          </a:xfrm>
          <a:prstGeom prst="rect">
            <a:avLst/>
          </a:prstGeom>
          <a:noFill/>
        </p:spPr>
        <p:txBody>
          <a:bodyPr wrap="square" rtlCol="0">
            <a:spAutoFit/>
          </a:bodyPr>
          <a:lstStyle/>
          <a:p>
            <a:r>
              <a:rPr lang="en-US" sz="1400" dirty="0">
                <a:solidFill>
                  <a:srgbClr val="002060"/>
                </a:solidFill>
                <a:latin typeface="Chalkboard SE" panose="03050602040202020205" pitchFamily="66" charset="77"/>
              </a:rPr>
              <a:t>“Analysis of the reason leading up to the mistake is crucial” (Metcalfe, 2017, p.465)</a:t>
            </a:r>
          </a:p>
          <a:p>
            <a:r>
              <a:rPr lang="en-US" sz="1400" dirty="0">
                <a:solidFill>
                  <a:srgbClr val="002060"/>
                </a:solidFill>
                <a:latin typeface="Chalkboard SE" panose="03050602040202020205" pitchFamily="66" charset="77"/>
              </a:rPr>
              <a:t>Anderson et al (1971) support this view, stating when learners have made an error in their work, feed back is vital and learners need to understand and pay attention to their feedback in order for it to be effective.</a:t>
            </a:r>
          </a:p>
        </p:txBody>
      </p:sp>
      <p:cxnSp>
        <p:nvCxnSpPr>
          <p:cNvPr id="39" name="Straight Arrow Connector 38">
            <a:extLst>
              <a:ext uri="{FF2B5EF4-FFF2-40B4-BE49-F238E27FC236}">
                <a16:creationId xmlns:a16="http://schemas.microsoft.com/office/drawing/2014/main" id="{2ADFFF03-86B6-C945-9C71-C8FC37CC7D13}"/>
              </a:ext>
            </a:extLst>
          </p:cNvPr>
          <p:cNvCxnSpPr/>
          <p:nvPr/>
        </p:nvCxnSpPr>
        <p:spPr>
          <a:xfrm>
            <a:off x="2510444" y="6799811"/>
            <a:ext cx="53195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8128B348-B744-1743-9CC4-D9D7A49F8CA4}"/>
              </a:ext>
            </a:extLst>
          </p:cNvPr>
          <p:cNvSpPr txBox="1"/>
          <p:nvPr/>
        </p:nvSpPr>
        <p:spPr>
          <a:xfrm>
            <a:off x="3193714" y="6486486"/>
            <a:ext cx="1645821" cy="1384995"/>
          </a:xfrm>
          <a:prstGeom prst="rect">
            <a:avLst/>
          </a:prstGeom>
          <a:noFill/>
        </p:spPr>
        <p:txBody>
          <a:bodyPr wrap="square" rtlCol="0">
            <a:spAutoFit/>
          </a:bodyPr>
          <a:lstStyle/>
          <a:p>
            <a:r>
              <a:rPr lang="en-US" sz="1400" dirty="0">
                <a:solidFill>
                  <a:srgbClr val="002060"/>
                </a:solidFill>
                <a:latin typeface="Chalkboard SE" panose="03050602040202020205" pitchFamily="66" charset="77"/>
              </a:rPr>
              <a:t>”Generating errors helps later memory for the correct answer” (Richland et al, 2009, p.469)</a:t>
            </a:r>
          </a:p>
        </p:txBody>
      </p:sp>
      <p:pic>
        <p:nvPicPr>
          <p:cNvPr id="41" name="Picture 40">
            <a:extLst>
              <a:ext uri="{FF2B5EF4-FFF2-40B4-BE49-F238E27FC236}">
                <a16:creationId xmlns:a16="http://schemas.microsoft.com/office/drawing/2014/main" id="{C8E6699F-988E-A54E-B40A-975E7F458695}"/>
              </a:ext>
            </a:extLst>
          </p:cNvPr>
          <p:cNvPicPr>
            <a:picLocks noChangeAspect="1"/>
          </p:cNvPicPr>
          <p:nvPr/>
        </p:nvPicPr>
        <p:blipFill>
          <a:blip r:embed="rId3"/>
          <a:stretch>
            <a:fillRect/>
          </a:stretch>
        </p:blipFill>
        <p:spPr>
          <a:xfrm>
            <a:off x="4961771" y="3653068"/>
            <a:ext cx="1342611" cy="785940"/>
          </a:xfrm>
          <a:prstGeom prst="rect">
            <a:avLst/>
          </a:prstGeom>
        </p:spPr>
      </p:pic>
      <p:sp>
        <p:nvSpPr>
          <p:cNvPr id="44" name="TextBox 43">
            <a:extLst>
              <a:ext uri="{FF2B5EF4-FFF2-40B4-BE49-F238E27FC236}">
                <a16:creationId xmlns:a16="http://schemas.microsoft.com/office/drawing/2014/main" id="{C5E6E09F-7A59-9344-AE9D-F912D8ABCBC5}"/>
              </a:ext>
            </a:extLst>
          </p:cNvPr>
          <p:cNvSpPr txBox="1"/>
          <p:nvPr/>
        </p:nvSpPr>
        <p:spPr>
          <a:xfrm>
            <a:off x="0" y="2014289"/>
            <a:ext cx="1521229" cy="230832"/>
          </a:xfrm>
          <a:prstGeom prst="rect">
            <a:avLst/>
          </a:prstGeom>
          <a:noFill/>
        </p:spPr>
        <p:txBody>
          <a:bodyPr wrap="square" rtlCol="0">
            <a:spAutoFit/>
          </a:bodyPr>
          <a:lstStyle/>
          <a:p>
            <a:r>
              <a:rPr lang="en-US" sz="900" dirty="0"/>
              <a:t>(</a:t>
            </a:r>
            <a:r>
              <a:rPr lang="en-US" sz="900" dirty="0" err="1"/>
              <a:t>Rutger</a:t>
            </a:r>
            <a:r>
              <a:rPr lang="en-US" sz="900" dirty="0"/>
              <a:t> Student Blogs, 2017)</a:t>
            </a:r>
          </a:p>
        </p:txBody>
      </p:sp>
      <p:sp>
        <p:nvSpPr>
          <p:cNvPr id="46" name="TextBox 45">
            <a:extLst>
              <a:ext uri="{FF2B5EF4-FFF2-40B4-BE49-F238E27FC236}">
                <a16:creationId xmlns:a16="http://schemas.microsoft.com/office/drawing/2014/main" id="{A4895158-E34A-3749-96EE-512587F3194A}"/>
              </a:ext>
            </a:extLst>
          </p:cNvPr>
          <p:cNvSpPr txBox="1"/>
          <p:nvPr/>
        </p:nvSpPr>
        <p:spPr>
          <a:xfrm>
            <a:off x="4928141" y="4494704"/>
            <a:ext cx="1974264" cy="230832"/>
          </a:xfrm>
          <a:prstGeom prst="rect">
            <a:avLst/>
          </a:prstGeom>
          <a:noFill/>
        </p:spPr>
        <p:txBody>
          <a:bodyPr wrap="square" rtlCol="0">
            <a:spAutoFit/>
          </a:bodyPr>
          <a:lstStyle/>
          <a:p>
            <a:r>
              <a:rPr lang="en-US" sz="900" dirty="0"/>
              <a:t>(Getty Images, 2017) </a:t>
            </a:r>
          </a:p>
        </p:txBody>
      </p:sp>
      <p:pic>
        <p:nvPicPr>
          <p:cNvPr id="50" name="Picture 49">
            <a:extLst>
              <a:ext uri="{FF2B5EF4-FFF2-40B4-BE49-F238E27FC236}">
                <a16:creationId xmlns:a16="http://schemas.microsoft.com/office/drawing/2014/main" id="{8F063B8F-8612-C643-86A6-84C247E496A0}"/>
              </a:ext>
            </a:extLst>
          </p:cNvPr>
          <p:cNvPicPr>
            <a:picLocks noChangeAspect="1"/>
          </p:cNvPicPr>
          <p:nvPr/>
        </p:nvPicPr>
        <p:blipFill>
          <a:blip r:embed="rId4"/>
          <a:stretch>
            <a:fillRect/>
          </a:stretch>
        </p:blipFill>
        <p:spPr>
          <a:xfrm>
            <a:off x="6429629" y="5805605"/>
            <a:ext cx="2980378" cy="2065875"/>
          </a:xfrm>
          <a:prstGeom prst="rect">
            <a:avLst/>
          </a:prstGeom>
        </p:spPr>
      </p:pic>
      <p:sp>
        <p:nvSpPr>
          <p:cNvPr id="52" name="TextBox 51">
            <a:extLst>
              <a:ext uri="{FF2B5EF4-FFF2-40B4-BE49-F238E27FC236}">
                <a16:creationId xmlns:a16="http://schemas.microsoft.com/office/drawing/2014/main" id="{0F010AE3-FAE5-4349-92CE-811E81DD44F1}"/>
              </a:ext>
            </a:extLst>
          </p:cNvPr>
          <p:cNvSpPr txBox="1"/>
          <p:nvPr/>
        </p:nvSpPr>
        <p:spPr>
          <a:xfrm>
            <a:off x="9607886" y="6204417"/>
            <a:ext cx="3298125" cy="1169551"/>
          </a:xfrm>
          <a:prstGeom prst="rect">
            <a:avLst/>
          </a:prstGeom>
          <a:noFill/>
        </p:spPr>
        <p:txBody>
          <a:bodyPr wrap="square" rtlCol="0">
            <a:spAutoFit/>
          </a:bodyPr>
          <a:lstStyle/>
          <a:p>
            <a:r>
              <a:rPr lang="en-GB" sz="1400" dirty="0">
                <a:solidFill>
                  <a:srgbClr val="002060"/>
                </a:solidFill>
                <a:latin typeface="Chalkboard SE" panose="03050602040202020205" pitchFamily="66" charset="77"/>
              </a:rPr>
              <a:t>The findings of a study by </a:t>
            </a:r>
            <a:r>
              <a:rPr lang="en-GB" sz="1400" dirty="0" err="1">
                <a:solidFill>
                  <a:srgbClr val="002060"/>
                </a:solidFill>
                <a:latin typeface="Chalkboard SE" panose="03050602040202020205" pitchFamily="66" charset="77"/>
              </a:rPr>
              <a:t>Kornell</a:t>
            </a:r>
            <a:r>
              <a:rPr lang="en-GB" sz="1400" dirty="0">
                <a:solidFill>
                  <a:srgbClr val="002060"/>
                </a:solidFill>
                <a:latin typeface="Chalkboard SE" panose="03050602040202020205" pitchFamily="66" charset="77"/>
              </a:rPr>
              <a:t> et al (2009) showing the quantity of correct answers from learners that took part in error-generating and error-free study. </a:t>
            </a:r>
            <a:endParaRPr lang="en-US" sz="1400" dirty="0">
              <a:solidFill>
                <a:srgbClr val="002060"/>
              </a:solidFill>
              <a:latin typeface="Chalkboard SE" panose="03050602040202020205" pitchFamily="66" charset="77"/>
            </a:endParaRPr>
          </a:p>
        </p:txBody>
      </p:sp>
      <p:cxnSp>
        <p:nvCxnSpPr>
          <p:cNvPr id="54" name="Straight Arrow Connector 53">
            <a:extLst>
              <a:ext uri="{FF2B5EF4-FFF2-40B4-BE49-F238E27FC236}">
                <a16:creationId xmlns:a16="http://schemas.microsoft.com/office/drawing/2014/main" id="{B96E83DD-6065-7C4D-84C4-CC28AB09BB83}"/>
              </a:ext>
            </a:extLst>
          </p:cNvPr>
          <p:cNvCxnSpPr>
            <a:cxnSpLocks/>
            <a:stCxn id="50" idx="3"/>
          </p:cNvCxnSpPr>
          <p:nvPr/>
        </p:nvCxnSpPr>
        <p:spPr>
          <a:xfrm flipV="1">
            <a:off x="9410007" y="6726831"/>
            <a:ext cx="197879" cy="1117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813F0C1B-706D-8149-9AAC-60B4236ADFEF}"/>
              </a:ext>
            </a:extLst>
          </p:cNvPr>
          <p:cNvSpPr txBox="1"/>
          <p:nvPr/>
        </p:nvSpPr>
        <p:spPr>
          <a:xfrm>
            <a:off x="7394160" y="7833451"/>
            <a:ext cx="1275502" cy="215444"/>
          </a:xfrm>
          <a:prstGeom prst="rect">
            <a:avLst/>
          </a:prstGeom>
          <a:noFill/>
        </p:spPr>
        <p:txBody>
          <a:bodyPr wrap="square" rtlCol="0">
            <a:spAutoFit/>
          </a:bodyPr>
          <a:lstStyle/>
          <a:p>
            <a:r>
              <a:rPr lang="en-US" sz="800" dirty="0"/>
              <a:t>(</a:t>
            </a:r>
            <a:r>
              <a:rPr lang="en-US" sz="800" dirty="0" err="1"/>
              <a:t>Kornell</a:t>
            </a:r>
            <a:r>
              <a:rPr lang="en-US" sz="800" dirty="0"/>
              <a:t> et al 2009)</a:t>
            </a:r>
          </a:p>
        </p:txBody>
      </p:sp>
    </p:spTree>
    <p:extLst>
      <p:ext uri="{BB962C8B-B14F-4D97-AF65-F5344CB8AC3E}">
        <p14:creationId xmlns:p14="http://schemas.microsoft.com/office/powerpoint/2010/main" val="203036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3830-AF04-C643-BD79-9842BBF129BC}"/>
              </a:ext>
            </a:extLst>
          </p:cNvPr>
          <p:cNvSpPr>
            <a:spLocks noGrp="1"/>
          </p:cNvSpPr>
          <p:nvPr>
            <p:ph type="title"/>
          </p:nvPr>
        </p:nvSpPr>
        <p:spPr>
          <a:xfrm>
            <a:off x="880110" y="0"/>
            <a:ext cx="11041380" cy="442275"/>
          </a:xfrm>
        </p:spPr>
        <p:txBody>
          <a:bodyPr>
            <a:normAutofit/>
          </a:bodyPr>
          <a:lstStyle/>
          <a:p>
            <a:pPr algn="ctr"/>
            <a:r>
              <a:rPr lang="en-US" sz="1200" b="1" u="sng"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3417CE83-B985-2C47-8120-5342696A5134}"/>
              </a:ext>
            </a:extLst>
          </p:cNvPr>
          <p:cNvSpPr>
            <a:spLocks noGrp="1"/>
          </p:cNvSpPr>
          <p:nvPr>
            <p:ph idx="1"/>
          </p:nvPr>
        </p:nvSpPr>
        <p:spPr>
          <a:xfrm>
            <a:off x="0" y="442275"/>
            <a:ext cx="12801600" cy="9158925"/>
          </a:xfrm>
        </p:spPr>
        <p:txBody>
          <a:bodyPr>
            <a:normAutofit fontScale="70000" lnSpcReduction="20000"/>
          </a:bodyPr>
          <a:lstStyle/>
          <a:p>
            <a:pPr marL="0" indent="0">
              <a:lnSpc>
                <a:spcPct val="150000"/>
              </a:lnSpc>
              <a:buNone/>
            </a:pPr>
            <a:r>
              <a:rPr lang="en-GB" sz="1400" dirty="0" err="1">
                <a:latin typeface="Times New Roman" panose="02020603050405020304" pitchFamily="18" charset="0"/>
                <a:cs typeface="Times New Roman" panose="02020603050405020304" pitchFamily="18" charset="0"/>
              </a:rPr>
              <a:t>Ausubel</a:t>
            </a:r>
            <a:r>
              <a:rPr lang="en-GB" sz="1400" dirty="0">
                <a:latin typeface="Times New Roman" panose="02020603050405020304" pitchFamily="18" charset="0"/>
                <a:cs typeface="Times New Roman" panose="02020603050405020304" pitchFamily="18" charset="0"/>
              </a:rPr>
              <a:t> D.P. (1968) </a:t>
            </a:r>
            <a:r>
              <a:rPr lang="en-GB" sz="1400" i="1" dirty="0">
                <a:latin typeface="Times New Roman" panose="02020603050405020304" pitchFamily="18" charset="0"/>
                <a:cs typeface="Times New Roman" panose="02020603050405020304" pitchFamily="18" charset="0"/>
              </a:rPr>
              <a:t>Educational Psychology: A Cognitive View</a:t>
            </a:r>
            <a:r>
              <a:rPr lang="en-GB" sz="1400" dirty="0">
                <a:latin typeface="Times New Roman" panose="02020603050405020304" pitchFamily="18" charset="0"/>
                <a:cs typeface="Times New Roman" panose="02020603050405020304" pitchFamily="18" charset="0"/>
              </a:rPr>
              <a:t>. New York: Holt, Rinehart &amp; Winston</a:t>
            </a:r>
          </a:p>
          <a:p>
            <a:pPr marL="0" indent="0">
              <a:lnSpc>
                <a:spcPct val="150000"/>
              </a:lnSpc>
              <a:buNone/>
            </a:pPr>
            <a:r>
              <a:rPr lang="en-GB" sz="1400" dirty="0">
                <a:latin typeface="Times New Roman" panose="02020603050405020304" pitchFamily="18" charset="0"/>
                <a:cs typeface="Times New Roman" panose="02020603050405020304" pitchFamily="18" charset="0"/>
              </a:rPr>
              <a:t>Anderson, R. C, </a:t>
            </a:r>
            <a:r>
              <a:rPr lang="en-GB" sz="1400" dirty="0" err="1">
                <a:latin typeface="Times New Roman" panose="02020603050405020304" pitchFamily="18" charset="0"/>
                <a:cs typeface="Times New Roman" panose="02020603050405020304" pitchFamily="18" charset="0"/>
              </a:rPr>
              <a:t>Kulhavy</a:t>
            </a:r>
            <a:r>
              <a:rPr lang="en-GB" sz="1400" dirty="0">
                <a:latin typeface="Times New Roman" panose="02020603050405020304" pitchFamily="18" charset="0"/>
                <a:cs typeface="Times New Roman" panose="02020603050405020304" pitchFamily="18" charset="0"/>
              </a:rPr>
              <a:t>, R. M. &amp; Andre T. (1971). Conditions under which feedback facilitates learning from programmed lessons. </a:t>
            </a:r>
            <a:r>
              <a:rPr lang="en-GB" sz="1400" i="1" dirty="0">
                <a:latin typeface="Times New Roman" panose="02020603050405020304" pitchFamily="18" charset="0"/>
                <a:cs typeface="Times New Roman" panose="02020603050405020304" pitchFamily="18" charset="0"/>
              </a:rPr>
              <a:t>J. Educ. Psychol. </a:t>
            </a:r>
            <a:r>
              <a:rPr lang="en-GB" sz="1400" dirty="0">
                <a:latin typeface="Times New Roman" panose="02020603050405020304" pitchFamily="18" charset="0"/>
                <a:cs typeface="Times New Roman" panose="02020603050405020304" pitchFamily="18" charset="0"/>
              </a:rPr>
              <a:t>63:186–88 </a:t>
            </a:r>
          </a:p>
          <a:p>
            <a:pPr marL="0" indent="0">
              <a:lnSpc>
                <a:spcPct val="150000"/>
              </a:lnSpc>
              <a:buNone/>
            </a:pPr>
            <a:r>
              <a:rPr lang="en-GB" sz="1400" dirty="0" err="1">
                <a:latin typeface="Times New Roman" panose="02020603050405020304" pitchFamily="18" charset="0"/>
                <a:cs typeface="Times New Roman" panose="02020603050405020304" pitchFamily="18" charset="0"/>
              </a:rPr>
              <a:t>Arky</a:t>
            </a:r>
            <a:r>
              <a:rPr lang="en-GB" sz="1400" dirty="0">
                <a:latin typeface="Times New Roman" panose="02020603050405020304" pitchFamily="18" charset="0"/>
                <a:cs typeface="Times New Roman" panose="02020603050405020304" pitchFamily="18" charset="0"/>
              </a:rPr>
              <a:t>, B. (2018) How to Help Kids Learn to Fail. [Online] Available at: </a:t>
            </a:r>
            <a:r>
              <a:rPr lang="en-GB" sz="1400" u="sng" dirty="0">
                <a:latin typeface="Times New Roman" panose="02020603050405020304" pitchFamily="18" charset="0"/>
                <a:cs typeface="Times New Roman" panose="02020603050405020304" pitchFamily="18" charset="0"/>
                <a:hlinkClick r:id="rId2"/>
              </a:rPr>
              <a:t>https://childmind.org/article/how-to-help-kids-learn-to-fail/</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5 December 2018]</a:t>
            </a:r>
          </a:p>
          <a:p>
            <a:pPr marL="0" indent="0">
              <a:lnSpc>
                <a:spcPct val="150000"/>
              </a:lnSpc>
              <a:buNone/>
            </a:pPr>
            <a:r>
              <a:rPr lang="en-GB" sz="1400" dirty="0">
                <a:latin typeface="Times New Roman" panose="02020603050405020304" pitchFamily="18" charset="0"/>
                <a:cs typeface="Times New Roman" panose="02020603050405020304" pitchFamily="18" charset="0"/>
              </a:rPr>
              <a:t>Bandura A. (1986) </a:t>
            </a:r>
            <a:r>
              <a:rPr lang="en-GB" sz="1400" i="1" dirty="0">
                <a:latin typeface="Times New Roman" panose="02020603050405020304" pitchFamily="18" charset="0"/>
                <a:cs typeface="Times New Roman" panose="02020603050405020304" pitchFamily="18" charset="0"/>
              </a:rPr>
              <a:t>Social Foundations of Thought and Action: A Social Cognitive Theory</a:t>
            </a:r>
            <a:r>
              <a:rPr lang="en-GB" sz="1400" dirty="0">
                <a:latin typeface="Times New Roman" panose="02020603050405020304" pitchFamily="18" charset="0"/>
                <a:cs typeface="Times New Roman" panose="02020603050405020304" pitchFamily="18" charset="0"/>
              </a:rPr>
              <a:t>. Englewood Cliffs, NJ: Prentice-Hall</a:t>
            </a:r>
          </a:p>
          <a:p>
            <a:pPr marL="0" indent="0">
              <a:lnSpc>
                <a:spcPct val="150000"/>
              </a:lnSpc>
              <a:buNone/>
            </a:pPr>
            <a:r>
              <a:rPr lang="en-GB" sz="1400" dirty="0">
                <a:latin typeface="Times New Roman" panose="02020603050405020304" pitchFamily="18" charset="0"/>
                <a:cs typeface="Times New Roman" panose="02020603050405020304" pitchFamily="18" charset="0"/>
              </a:rPr>
              <a:t>Donaldson, G. (2015) </a:t>
            </a:r>
            <a:r>
              <a:rPr lang="en-GB" sz="1400" i="1" dirty="0">
                <a:latin typeface="Times New Roman" panose="02020603050405020304" pitchFamily="18" charset="0"/>
                <a:cs typeface="Times New Roman" panose="02020603050405020304" pitchFamily="18" charset="0"/>
              </a:rPr>
              <a:t>Successful Futures</a:t>
            </a:r>
            <a:r>
              <a:rPr lang="en-GB" sz="1400" dirty="0">
                <a:latin typeface="Times New Roman" panose="02020603050405020304" pitchFamily="18" charset="0"/>
                <a:cs typeface="Times New Roman" panose="02020603050405020304" pitchFamily="18" charset="0"/>
              </a:rPr>
              <a:t>. Cardiff: Crown </a:t>
            </a:r>
          </a:p>
          <a:p>
            <a:pPr marL="0" indent="0">
              <a:lnSpc>
                <a:spcPct val="150000"/>
              </a:lnSpc>
              <a:buNone/>
            </a:pPr>
            <a:r>
              <a:rPr lang="en-GB" sz="1400" dirty="0">
                <a:latin typeface="Times New Roman" panose="02020603050405020304" pitchFamily="18" charset="0"/>
                <a:cs typeface="Times New Roman" panose="02020603050405020304" pitchFamily="18" charset="0"/>
              </a:rPr>
              <a:t>Eva, A.L. (2017) Why We Should Embrace Failure in School. [Online] Available at: </a:t>
            </a:r>
            <a:r>
              <a:rPr lang="en-GB" sz="1400" u="sng" dirty="0">
                <a:latin typeface="Times New Roman" panose="02020603050405020304" pitchFamily="18" charset="0"/>
                <a:cs typeface="Times New Roman" panose="02020603050405020304" pitchFamily="18" charset="0"/>
                <a:hlinkClick r:id="rId3"/>
              </a:rPr>
              <a:t>https://greatergood.berkeley.edu/article/item/why_we_should_embrace_mistakes_in_school</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10 December 2018]</a:t>
            </a:r>
          </a:p>
          <a:p>
            <a:pPr marL="0" indent="0">
              <a:lnSpc>
                <a:spcPct val="150000"/>
              </a:lnSpc>
              <a:buNone/>
            </a:pPr>
            <a:r>
              <a:rPr lang="en-GB" sz="1400" dirty="0">
                <a:latin typeface="Times New Roman" panose="02020603050405020304" pitchFamily="18" charset="0"/>
                <a:cs typeface="Times New Roman" panose="02020603050405020304" pitchFamily="18" charset="0"/>
              </a:rPr>
              <a:t>GOFAL (2015) Welsh Government must deliver on mental health curriculum recommendations. [Online] Available at: </a:t>
            </a:r>
            <a:r>
              <a:rPr lang="en-GB" sz="1400" b="1" u="sng" dirty="0">
                <a:latin typeface="Times New Roman" panose="02020603050405020304" pitchFamily="18" charset="0"/>
                <a:cs typeface="Times New Roman" panose="02020603050405020304" pitchFamily="18" charset="0"/>
                <a:hlinkClick r:id="rId4"/>
              </a:rPr>
              <a:t>http://www.gofal.org.uk/news/2015/02/25/welsh-government-must-deliver-on-mental-health-curriculum-recommendations/</a:t>
            </a:r>
            <a:r>
              <a:rPr lang="en-GB" sz="1400" b="1"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4 December 2018]. </a:t>
            </a:r>
          </a:p>
          <a:p>
            <a:pPr marL="0" indent="0">
              <a:lnSpc>
                <a:spcPct val="150000"/>
              </a:lnSpc>
              <a:buNone/>
            </a:pPr>
            <a:r>
              <a:rPr lang="en-GB" sz="1400" dirty="0">
                <a:latin typeface="Times New Roman" panose="02020603050405020304" pitchFamily="18" charset="0"/>
                <a:cs typeface="Times New Roman" panose="02020603050405020304" pitchFamily="18" charset="0"/>
              </a:rPr>
              <a:t>Gravells, A. &amp; Simpson, S. (2014) The Certificate in Education Training. London: SAGE </a:t>
            </a:r>
          </a:p>
          <a:p>
            <a:pPr marL="0" indent="0">
              <a:lnSpc>
                <a:spcPct val="150000"/>
              </a:lnSpc>
              <a:buNone/>
            </a:pPr>
            <a:r>
              <a:rPr lang="en-GB" sz="1400" dirty="0">
                <a:latin typeface="Times New Roman" panose="02020603050405020304" pitchFamily="18" charset="0"/>
                <a:cs typeface="Times New Roman" panose="02020603050405020304" pitchFamily="18" charset="0"/>
              </a:rPr>
              <a:t>James, D. (2018) </a:t>
            </a:r>
            <a:r>
              <a:rPr lang="en-GB" sz="1400" i="1" dirty="0">
                <a:latin typeface="Times New Roman" panose="02020603050405020304" pitchFamily="18" charset="0"/>
                <a:cs typeface="Times New Roman" panose="02020603050405020304" pitchFamily="18" charset="0"/>
              </a:rPr>
              <a:t>Why you need to know about the ‘hidden curriculum’, and how to teach it</a:t>
            </a:r>
            <a:r>
              <a:rPr lang="en-GB" sz="1400" dirty="0">
                <a:latin typeface="Times New Roman" panose="02020603050405020304" pitchFamily="18" charset="0"/>
                <a:cs typeface="Times New Roman" panose="02020603050405020304" pitchFamily="18" charset="0"/>
              </a:rPr>
              <a:t>. [Online] Available at: </a:t>
            </a:r>
            <a:r>
              <a:rPr lang="en-GB" sz="1400" u="sng" dirty="0">
                <a:latin typeface="Times New Roman" panose="02020603050405020304" pitchFamily="18" charset="0"/>
                <a:cs typeface="Times New Roman" panose="02020603050405020304" pitchFamily="18" charset="0"/>
                <a:hlinkClick r:id="rId5"/>
              </a:rPr>
              <a:t>https://www.tes.com/news/why-you-need-know-about-hidden-curriculum-and-how-teach-it-sponsored-article</a:t>
            </a:r>
            <a:r>
              <a:rPr lang="en-GB" sz="1400" dirty="0">
                <a:latin typeface="Times New Roman" panose="02020603050405020304" pitchFamily="18" charset="0"/>
                <a:cs typeface="Times New Roman" panose="02020603050405020304" pitchFamily="18" charset="0"/>
              </a:rPr>
              <a:t> [Accessed on: 12 December 2018].</a:t>
            </a:r>
            <a:endParaRPr lang="en-GB" sz="1400" b="1" dirty="0">
              <a:latin typeface="Times New Roman" panose="02020603050405020304" pitchFamily="18" charset="0"/>
              <a:cs typeface="Times New Roman" panose="02020603050405020304" pitchFamily="18" charset="0"/>
            </a:endParaRPr>
          </a:p>
          <a:p>
            <a:pPr marL="0" indent="0">
              <a:lnSpc>
                <a:spcPct val="150000"/>
              </a:lnSpc>
              <a:buNone/>
            </a:pPr>
            <a:r>
              <a:rPr lang="en-GB" sz="1400" dirty="0" err="1">
                <a:solidFill>
                  <a:srgbClr val="FF0000"/>
                </a:solidFill>
                <a:latin typeface="Times New Roman" panose="02020603050405020304" pitchFamily="18" charset="0"/>
                <a:cs typeface="Times New Roman" panose="02020603050405020304" pitchFamily="18" charset="0"/>
              </a:rPr>
              <a:t>Kapur</a:t>
            </a:r>
            <a:r>
              <a:rPr lang="en-GB" sz="1400" dirty="0">
                <a:solidFill>
                  <a:srgbClr val="FF0000"/>
                </a:solidFill>
                <a:latin typeface="Times New Roman" panose="02020603050405020304" pitchFamily="18" charset="0"/>
                <a:cs typeface="Times New Roman" panose="02020603050405020304" pitchFamily="18" charset="0"/>
              </a:rPr>
              <a:t>, M &amp; </a:t>
            </a:r>
            <a:r>
              <a:rPr lang="en-GB" sz="1400" dirty="0" err="1">
                <a:solidFill>
                  <a:srgbClr val="FF0000"/>
                </a:solidFill>
                <a:latin typeface="Times New Roman" panose="02020603050405020304" pitchFamily="18" charset="0"/>
                <a:cs typeface="Times New Roman" panose="02020603050405020304" pitchFamily="18" charset="0"/>
              </a:rPr>
              <a:t>Bielazyck</a:t>
            </a:r>
            <a:r>
              <a:rPr lang="en-GB" sz="1400" dirty="0">
                <a:solidFill>
                  <a:srgbClr val="FF0000"/>
                </a:solidFill>
                <a:latin typeface="Times New Roman" panose="02020603050405020304" pitchFamily="18" charset="0"/>
                <a:cs typeface="Times New Roman" panose="02020603050405020304" pitchFamily="18" charset="0"/>
              </a:rPr>
              <a:t>, K. (2012) Designing for Productive Failure. Journal of the Learning Sciences. Vol 21 Issue 1 p.45-83</a:t>
            </a:r>
            <a:r>
              <a:rPr lang="en-GB" sz="1400" u="sng" dirty="0">
                <a:solidFill>
                  <a:srgbClr val="FF0000"/>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  </a:t>
            </a:r>
            <a:r>
              <a:rPr lang="en-GB" sz="1400" u="sng" dirty="0">
                <a:solidFill>
                  <a:srgbClr val="FF0000"/>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https://www.tandfonline.com/doi/full/10.1080/10508406.2011.591717?scroll=top&amp;needAccess=true</a:t>
            </a:r>
            <a:endParaRPr lang="en-GB" sz="1400" u="sng" dirty="0">
              <a:solidFill>
                <a:srgbClr val="FF0000"/>
              </a:solidFill>
              <a:latin typeface="Times New Roman" panose="02020603050405020304" pitchFamily="18" charset="0"/>
              <a:cs typeface="Times New Roman" panose="02020603050405020304" pitchFamily="18" charset="0"/>
            </a:endParaRPr>
          </a:p>
          <a:p>
            <a:pPr marL="0" indent="0">
              <a:buNone/>
            </a:pPr>
            <a:r>
              <a:rPr lang="en-GB" sz="1400" dirty="0" err="1">
                <a:latin typeface="Times New Roman" panose="02020603050405020304" pitchFamily="18" charset="0"/>
                <a:cs typeface="Times New Roman" panose="02020603050405020304" pitchFamily="18" charset="0"/>
              </a:rPr>
              <a:t>Kornell</a:t>
            </a:r>
            <a:r>
              <a:rPr lang="en-GB" sz="1400" dirty="0">
                <a:latin typeface="Times New Roman" panose="02020603050405020304" pitchFamily="18" charset="0"/>
                <a:cs typeface="Times New Roman" panose="02020603050405020304" pitchFamily="18" charset="0"/>
              </a:rPr>
              <a:t> N, Hays MJ, Bjork RA. 2009. Unsuccessful retrieval attempts enhance subsequent learning. </a:t>
            </a:r>
            <a:r>
              <a:rPr lang="en-GB" sz="1400" i="1" dirty="0">
                <a:latin typeface="Times New Roman" panose="02020603050405020304" pitchFamily="18" charset="0"/>
                <a:cs typeface="Times New Roman" panose="02020603050405020304" pitchFamily="18" charset="0"/>
              </a:rPr>
              <a:t>J. Exp. Psychol.: Learn. Mem. </a:t>
            </a:r>
            <a:r>
              <a:rPr lang="en-GB" sz="1400" i="1" dirty="0" err="1">
                <a:latin typeface="Times New Roman" panose="02020603050405020304" pitchFamily="18" charset="0"/>
                <a:cs typeface="Times New Roman" panose="02020603050405020304" pitchFamily="18" charset="0"/>
              </a:rPr>
              <a:t>Cogn</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35:989–98</a:t>
            </a:r>
            <a:br>
              <a:rPr lang="en-GB" sz="1400" dirty="0">
                <a:latin typeface="Times New Roman" panose="02020603050405020304" pitchFamily="18" charset="0"/>
                <a:cs typeface="Times New Roman" panose="02020603050405020304" pitchFamily="18" charset="0"/>
              </a:rPr>
            </a:br>
            <a:endParaRPr lang="en-GB" sz="1400" dirty="0">
              <a:solidFill>
                <a:srgbClr val="FF0000"/>
              </a:solidFill>
              <a:latin typeface="Times New Roman" panose="02020603050405020304" pitchFamily="18" charset="0"/>
              <a:cs typeface="Times New Roman" panose="02020603050405020304" pitchFamily="18" charset="0"/>
            </a:endParaRPr>
          </a:p>
          <a:p>
            <a:pPr marL="0" indent="0">
              <a:lnSpc>
                <a:spcPct val="150000"/>
              </a:lnSpc>
              <a:buNone/>
            </a:pPr>
            <a:r>
              <a:rPr lang="en-GB" sz="1400" dirty="0">
                <a:latin typeface="Times New Roman" panose="02020603050405020304" pitchFamily="18" charset="0"/>
                <a:cs typeface="Times New Roman" panose="02020603050405020304" pitchFamily="18" charset="0"/>
              </a:rPr>
              <a:t>Metcalfe, J. (2017) Learning from Errors. Annual Review of Psychology. Vol.68 p.465-489. Available at: </a:t>
            </a:r>
            <a:r>
              <a:rPr lang="en-GB" sz="1400" u="sng" dirty="0">
                <a:latin typeface="Times New Roman" panose="02020603050405020304" pitchFamily="18" charset="0"/>
                <a:cs typeface="Times New Roman" panose="02020603050405020304" pitchFamily="18" charset="0"/>
                <a:hlinkClick r:id="rId8"/>
              </a:rPr>
              <a:t>https://www.annualreviews.org/doi/pdf/10.1146/annurev-psych-010416-044022</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5 December 2018]</a:t>
            </a:r>
          </a:p>
          <a:p>
            <a:pPr marL="0" indent="0">
              <a:lnSpc>
                <a:spcPct val="150000"/>
              </a:lnSpc>
              <a:buNone/>
            </a:pPr>
            <a:r>
              <a:rPr lang="en-GB" sz="1400" dirty="0">
                <a:latin typeface="Times New Roman" panose="02020603050405020304" pitchFamily="18" charset="0"/>
                <a:cs typeface="Times New Roman" panose="02020603050405020304" pitchFamily="18" charset="0"/>
              </a:rPr>
              <a:t>Murray, J. (2009) Teaching Strategies: Let Student Learn From Failure. [Online] Available </a:t>
            </a:r>
            <a:r>
              <a:rPr lang="en-GB" sz="1400" dirty="0" err="1">
                <a:latin typeface="Times New Roman" panose="02020603050405020304" pitchFamily="18" charset="0"/>
                <a:cs typeface="Times New Roman" panose="02020603050405020304" pitchFamily="18" charset="0"/>
              </a:rPr>
              <a:t>at:</a:t>
            </a:r>
            <a:r>
              <a:rPr lang="en-GB" sz="1400" u="sng" dirty="0" err="1">
                <a:latin typeface="Times New Roman" panose="02020603050405020304" pitchFamily="18" charset="0"/>
                <a:cs typeface="Times New Roman" panose="02020603050405020304" pitchFamily="18" charset="0"/>
                <a:hlinkClick r:id="rId9"/>
              </a:rPr>
              <a:t>http</a:t>
            </a:r>
            <a:r>
              <a:rPr lang="en-GB" sz="1400" u="sng" dirty="0">
                <a:latin typeface="Times New Roman" panose="02020603050405020304" pitchFamily="18" charset="0"/>
                <a:cs typeface="Times New Roman" panose="02020603050405020304" pitchFamily="18" charset="0"/>
                <a:hlinkClick r:id="rId9"/>
              </a:rPr>
              <a:t>://www.teachhub.com/teaching-strategies-let-students-learn-failure</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12 December 2018].</a:t>
            </a:r>
          </a:p>
          <a:p>
            <a:pPr marL="0" indent="0">
              <a:lnSpc>
                <a:spcPct val="150000"/>
              </a:lnSpc>
              <a:buNone/>
            </a:pPr>
            <a:r>
              <a:rPr lang="en-GB" sz="1400" dirty="0">
                <a:latin typeface="Times New Roman" panose="02020603050405020304" pitchFamily="18" charset="0"/>
                <a:cs typeface="Times New Roman" panose="02020603050405020304" pitchFamily="18" charset="0"/>
              </a:rPr>
              <a:t>OECD (2013) </a:t>
            </a:r>
            <a:r>
              <a:rPr lang="en-GB" sz="1400" i="1" dirty="0">
                <a:latin typeface="Times New Roman" panose="02020603050405020304" pitchFamily="18" charset="0"/>
                <a:cs typeface="Times New Roman" panose="02020603050405020304" pitchFamily="18" charset="0"/>
              </a:rPr>
              <a:t>Innovative Learning Environments </a:t>
            </a:r>
            <a:r>
              <a:rPr lang="en-GB" sz="1400" dirty="0">
                <a:latin typeface="Times New Roman" panose="02020603050405020304" pitchFamily="18" charset="0"/>
                <a:cs typeface="Times New Roman" panose="02020603050405020304" pitchFamily="18" charset="0"/>
              </a:rPr>
              <a:t>Educational Research and Innovation, OECD Publishing </a:t>
            </a:r>
          </a:p>
          <a:p>
            <a:pPr marL="0" indent="0">
              <a:lnSpc>
                <a:spcPct val="150000"/>
              </a:lnSpc>
              <a:buNone/>
            </a:pPr>
            <a:r>
              <a:rPr lang="en-GB" sz="1400" dirty="0">
                <a:latin typeface="Times New Roman" panose="02020603050405020304" pitchFamily="18" charset="0"/>
                <a:cs typeface="Times New Roman" panose="02020603050405020304" pitchFamily="18" charset="0"/>
              </a:rPr>
              <a:t>Richland L.E, Kao L.S &amp; </a:t>
            </a:r>
            <a:r>
              <a:rPr lang="en-GB" sz="1400" dirty="0" err="1">
                <a:latin typeface="Times New Roman" panose="02020603050405020304" pitchFamily="18" charset="0"/>
                <a:cs typeface="Times New Roman" panose="02020603050405020304" pitchFamily="18" charset="0"/>
              </a:rPr>
              <a:t>Kornell</a:t>
            </a:r>
            <a:r>
              <a:rPr lang="en-GB" sz="1400" dirty="0">
                <a:latin typeface="Times New Roman" panose="02020603050405020304" pitchFamily="18" charset="0"/>
                <a:cs typeface="Times New Roman" panose="02020603050405020304" pitchFamily="18" charset="0"/>
              </a:rPr>
              <a:t> N. (2009). The pretesting effect: Do unsuccessful retrieval attempts enhance learning? </a:t>
            </a:r>
            <a:r>
              <a:rPr lang="en-GB" sz="1400" i="1" dirty="0">
                <a:latin typeface="Times New Roman" panose="02020603050405020304" pitchFamily="18" charset="0"/>
                <a:cs typeface="Times New Roman" panose="02020603050405020304" pitchFamily="18" charset="0"/>
              </a:rPr>
              <a:t>J. Exp. Psychol. Appl. </a:t>
            </a:r>
            <a:r>
              <a:rPr lang="en-GB" sz="1400" dirty="0">
                <a:latin typeface="Times New Roman" panose="02020603050405020304" pitchFamily="18" charset="0"/>
                <a:cs typeface="Times New Roman" panose="02020603050405020304" pitchFamily="18" charset="0"/>
              </a:rPr>
              <a:t>15:243–57</a:t>
            </a:r>
          </a:p>
          <a:p>
            <a:pPr marL="0" indent="0">
              <a:lnSpc>
                <a:spcPct val="150000"/>
              </a:lnSpc>
              <a:buNone/>
            </a:pPr>
            <a:r>
              <a:rPr lang="en-GB" sz="1400" dirty="0" err="1">
                <a:latin typeface="Times New Roman" panose="02020603050405020304" pitchFamily="18" charset="0"/>
                <a:cs typeface="Times New Roman" panose="02020603050405020304" pitchFamily="18" charset="0"/>
              </a:rPr>
              <a:t>Rutger</a:t>
            </a:r>
            <a:r>
              <a:rPr lang="en-GB" sz="1400" dirty="0">
                <a:latin typeface="Times New Roman" panose="02020603050405020304" pitchFamily="18" charset="0"/>
                <a:cs typeface="Times New Roman" panose="02020603050405020304" pitchFamily="18" charset="0"/>
              </a:rPr>
              <a:t> Student Blogs (2017) How to Cope with that Failing Grade. [Online] Available at: </a:t>
            </a:r>
            <a:r>
              <a:rPr lang="en-GB" sz="1400" u="sng" dirty="0">
                <a:latin typeface="Times New Roman" panose="02020603050405020304" pitchFamily="18" charset="0"/>
                <a:cs typeface="Times New Roman" panose="02020603050405020304" pitchFamily="18" charset="0"/>
                <a:hlinkClick r:id="rId10"/>
              </a:rPr>
              <a:t>https://rutgersstudent.blog/2017/02/24/how-to-cope-with-that-failing-grade/</a:t>
            </a:r>
            <a:r>
              <a:rPr lang="en-GB" sz="1400" dirty="0">
                <a:latin typeface="Times New Roman" panose="02020603050405020304" pitchFamily="18" charset="0"/>
                <a:cs typeface="Times New Roman" panose="02020603050405020304" pitchFamily="18" charset="0"/>
              </a:rPr>
              <a:t> [Accessed on: 12 December 2018]</a:t>
            </a:r>
            <a:endParaRPr lang="en-GB" sz="1400" b="1" dirty="0">
              <a:latin typeface="Times New Roman" panose="02020603050405020304" pitchFamily="18" charset="0"/>
              <a:cs typeface="Times New Roman" panose="02020603050405020304" pitchFamily="18" charset="0"/>
            </a:endParaRPr>
          </a:p>
          <a:p>
            <a:pPr marL="0" indent="0">
              <a:lnSpc>
                <a:spcPct val="150000"/>
              </a:lnSpc>
              <a:buNone/>
            </a:pPr>
            <a:r>
              <a:rPr lang="en-GB" sz="1400" dirty="0">
                <a:latin typeface="Times New Roman" panose="02020603050405020304" pitchFamily="18" charset="0"/>
                <a:cs typeface="Times New Roman" panose="02020603050405020304" pitchFamily="18" charset="0"/>
              </a:rPr>
              <a:t>Skinner B.F. (1953) </a:t>
            </a:r>
            <a:r>
              <a:rPr lang="en-GB" sz="1400" i="1" dirty="0">
                <a:latin typeface="Times New Roman" panose="02020603050405020304" pitchFamily="18" charset="0"/>
                <a:cs typeface="Times New Roman" panose="02020603050405020304" pitchFamily="18" charset="0"/>
              </a:rPr>
              <a:t>Science and Human Behaviour</a:t>
            </a:r>
            <a:r>
              <a:rPr lang="en-GB" sz="1400" dirty="0">
                <a:latin typeface="Times New Roman" panose="02020603050405020304" pitchFamily="18" charset="0"/>
                <a:cs typeface="Times New Roman" panose="02020603050405020304" pitchFamily="18" charset="0"/>
              </a:rPr>
              <a:t>. New York: MacMillan.</a:t>
            </a:r>
          </a:p>
          <a:p>
            <a:pPr marL="0" indent="0">
              <a:lnSpc>
                <a:spcPct val="150000"/>
              </a:lnSpc>
              <a:buNone/>
            </a:pPr>
            <a:r>
              <a:rPr lang="en-GB" sz="1400" dirty="0">
                <a:latin typeface="Times New Roman" panose="02020603050405020304" pitchFamily="18" charset="0"/>
                <a:cs typeface="Times New Roman" panose="02020603050405020304" pitchFamily="18" charset="0"/>
              </a:rPr>
              <a:t>Stevenson, H. &amp; Stigler J.W. (1994). </a:t>
            </a:r>
            <a:r>
              <a:rPr lang="en-GB" sz="1400" i="1" dirty="0">
                <a:latin typeface="Times New Roman" panose="02020603050405020304" pitchFamily="18" charset="0"/>
                <a:cs typeface="Times New Roman" panose="02020603050405020304" pitchFamily="18" charset="0"/>
              </a:rPr>
              <a:t>The Learning Gap: Why Our Schools Are Failing and What We Can Learn from Japanese and Chinese Education</a:t>
            </a:r>
            <a:r>
              <a:rPr lang="en-GB" sz="1400" dirty="0">
                <a:latin typeface="Times New Roman" panose="02020603050405020304" pitchFamily="18" charset="0"/>
                <a:cs typeface="Times New Roman" panose="02020603050405020304" pitchFamily="18" charset="0"/>
              </a:rPr>
              <a:t>. New York: Simon &amp; Schuster</a:t>
            </a:r>
          </a:p>
          <a:p>
            <a:pPr marL="0" indent="0">
              <a:lnSpc>
                <a:spcPct val="150000"/>
              </a:lnSpc>
              <a:buNone/>
            </a:pPr>
            <a:r>
              <a:rPr lang="en-GB" sz="1400" dirty="0" err="1"/>
              <a:t>Tulis</a:t>
            </a:r>
            <a:r>
              <a:rPr lang="en-GB" sz="1400" dirty="0"/>
              <a:t>, M. (2013) Error Management in Classrooms: Teachers Response to Students Mistakes. Teaching and Teach Education: An international Journal of Research and Studies. Vol.33 p.56-58 July 2013 Available at; </a:t>
            </a:r>
            <a:r>
              <a:rPr lang="en-GB" sz="1400" u="sng" dirty="0">
                <a:hlinkClick r:id="rId11"/>
              </a:rPr>
              <a:t>https://eric.ed.gov/?id=EJ1003550</a:t>
            </a:r>
            <a:r>
              <a:rPr lang="en-GB" sz="1400" u="sng" dirty="0"/>
              <a:t> </a:t>
            </a:r>
            <a:r>
              <a:rPr lang="en-GB" sz="1400" dirty="0"/>
              <a:t>[Accessed on 8 December 2018]</a:t>
            </a:r>
          </a:p>
          <a:p>
            <a:pPr marL="0" indent="0">
              <a:lnSpc>
                <a:spcPct val="150000"/>
              </a:lnSpc>
              <a:buNone/>
            </a:pPr>
            <a:r>
              <a:rPr lang="en-GB" sz="1400" dirty="0">
                <a:latin typeface="Times New Roman" panose="02020603050405020304" pitchFamily="18" charset="0"/>
                <a:cs typeface="Times New Roman" panose="02020603050405020304" pitchFamily="18" charset="0"/>
              </a:rPr>
              <a:t>Willis, J. (2016) The science of resilience: how to teach students to persevere. [Online] Available at: </a:t>
            </a:r>
            <a:r>
              <a:rPr lang="en-GB" sz="1400" u="sng" dirty="0">
                <a:latin typeface="Times New Roman" panose="02020603050405020304" pitchFamily="18" charset="0"/>
                <a:cs typeface="Times New Roman" panose="02020603050405020304" pitchFamily="18" charset="0"/>
                <a:hlinkClick r:id="rId12"/>
              </a:rPr>
              <a:t>https://www.theguardian.com/teacher-network/2016/jan/12/science-resilience-how-to-teach-students-persevere</a:t>
            </a:r>
            <a:r>
              <a:rPr lang="en-GB" sz="1400" dirty="0">
                <a:latin typeface="Times New Roman" panose="02020603050405020304" pitchFamily="18" charset="0"/>
                <a:cs typeface="Times New Roman" panose="02020603050405020304" pitchFamily="18" charset="0"/>
              </a:rPr>
              <a:t>. [Accessed on: 10 December 2018]</a:t>
            </a:r>
          </a:p>
          <a:p>
            <a:pPr marL="0" indent="0">
              <a:lnSpc>
                <a:spcPct val="150000"/>
              </a:lnSpc>
              <a:buNone/>
            </a:pPr>
            <a:r>
              <a:rPr lang="en-GB" sz="1400" dirty="0" err="1">
                <a:latin typeface="Times New Roman" panose="02020603050405020304" pitchFamily="18" charset="0"/>
                <a:cs typeface="Times New Roman" panose="02020603050405020304" pitchFamily="18" charset="0"/>
              </a:rPr>
              <a:t>Zakrzewski</a:t>
            </a:r>
            <a:r>
              <a:rPr lang="en-GB" sz="1400" dirty="0">
                <a:latin typeface="Times New Roman" panose="02020603050405020304" pitchFamily="18" charset="0"/>
                <a:cs typeface="Times New Roman" panose="02020603050405020304" pitchFamily="18" charset="0"/>
              </a:rPr>
              <a:t>, V. (2013) How to Help Kids Overcome Fear of Failure. [Online} Available at: </a:t>
            </a:r>
            <a:r>
              <a:rPr lang="en-GB" sz="1400" u="sng" dirty="0">
                <a:latin typeface="Times New Roman" panose="02020603050405020304" pitchFamily="18" charset="0"/>
                <a:cs typeface="Times New Roman" panose="02020603050405020304" pitchFamily="18" charset="0"/>
                <a:hlinkClick r:id="rId13"/>
              </a:rPr>
              <a:t>https://greatergood.berkeley.edu/article/item/how_to_help_kids_overcome_fear_of_failure</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on 5 December 2018] </a:t>
            </a:r>
          </a:p>
          <a:p>
            <a:pPr marL="0" indent="0">
              <a:lnSpc>
                <a:spcPct val="150000"/>
              </a:lnSpc>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a:p>
            <a:pPr marL="0" indent="0">
              <a:lnSpc>
                <a:spcPct val="150000"/>
              </a:lnSpc>
              <a:buNone/>
            </a:pPr>
            <a:endParaRPr lang="en-GB" sz="1200" dirty="0">
              <a:latin typeface="Times New Roman" panose="02020603050405020304" pitchFamily="18" charset="0"/>
              <a:cs typeface="Times New Roman" panose="02020603050405020304" pitchFamily="18" charset="0"/>
            </a:endParaRPr>
          </a:p>
          <a:p>
            <a:pPr marL="0" indent="0">
              <a:buNone/>
            </a:pPr>
            <a:endParaRPr lang="en-US" sz="1200" dirty="0"/>
          </a:p>
        </p:txBody>
      </p:sp>
    </p:spTree>
    <p:extLst>
      <p:ext uri="{BB962C8B-B14F-4D97-AF65-F5344CB8AC3E}">
        <p14:creationId xmlns:p14="http://schemas.microsoft.com/office/powerpoint/2010/main" val="1867094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361</TotalTime>
  <Words>958</Words>
  <Application>Microsoft Macintosh PowerPoint</Application>
  <PresentationFormat>A3 Paper (297x420 mm)</PresentationFormat>
  <Paragraphs>52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Chalkboard SE</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32</cp:revision>
  <dcterms:created xsi:type="dcterms:W3CDTF">2018-12-13T19:56:00Z</dcterms:created>
  <dcterms:modified xsi:type="dcterms:W3CDTF">2018-12-14T22:50:12Z</dcterms:modified>
</cp:coreProperties>
</file>