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9" r:id="rId2"/>
    <p:sldMasterId id="2147483657" r:id="rId3"/>
    <p:sldMasterId id="2147483653" r:id="rId4"/>
    <p:sldMasterId id="2147483661" r:id="rId5"/>
  </p:sldMasterIdLst>
  <p:notesMasterIdLst>
    <p:notesMasterId r:id="rId8"/>
  </p:notesMasterIdLst>
  <p:handoutMasterIdLst>
    <p:handoutMasterId r:id="rId9"/>
  </p:handoutMasterIdLst>
  <p:sldIdLst>
    <p:sldId id="256" r:id="rId6"/>
    <p:sldId id="261" r:id="rId7"/>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9" orient="horz" pos="2898">
          <p15:clr>
            <a:srgbClr val="A4A3A4"/>
          </p15:clr>
        </p15:guide>
        <p15:guide id="10" pos="288" userDrawn="1">
          <p15:clr>
            <a:srgbClr val="A4A3A4"/>
          </p15:clr>
        </p15:guide>
        <p15:guide id="11" pos="273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F1D906"/>
    <a:srgbClr val="107A74"/>
    <a:srgbClr val="143161"/>
    <a:srgbClr val="A18616"/>
    <a:srgbClr val="FCE400"/>
    <a:srgbClr val="147B5F"/>
    <a:srgbClr val="0575AC"/>
    <a:srgbClr val="0C7693"/>
    <a:srgbClr val="1430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934" autoAdjust="0"/>
    <p:restoredTop sz="94689" autoAdjust="0"/>
  </p:normalViewPr>
  <p:slideViewPr>
    <p:cSldViewPr snapToGrid="0" snapToObjects="1" showGuides="1">
      <p:cViewPr varScale="1">
        <p:scale>
          <a:sx n="13" d="100"/>
          <a:sy n="13" d="100"/>
        </p:scale>
        <p:origin x="1708" y="108"/>
      </p:cViewPr>
      <p:guideLst>
        <p:guide orient="horz" pos="2898"/>
        <p:guide pos="288"/>
        <p:guide pos="27369"/>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2.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presProps" Target="presProps.xml"/><Relationship Id="rId5" Type="http://schemas.openxmlformats.org/officeDocument/2006/relationships/slideMaster" Target="slideMasters/slideMaster5.xml"/><Relationship Id="rId10"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handoutMaster" Target="handoutMasters/handout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12/1/25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12/1/25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extLst>
      <p:ext uri="{BB962C8B-B14F-4D97-AF65-F5344CB8AC3E}">
        <p14:creationId xmlns:p14="http://schemas.microsoft.com/office/powerpoint/2010/main" val="69841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5717837"/>
            <a:ext cx="13591277"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38" y="4854479"/>
            <a:ext cx="13573126"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22338" y="17662962"/>
            <a:ext cx="1359286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942080" y="16831713"/>
            <a:ext cx="1357312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5154276" y="2101756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5154276" y="20162147"/>
            <a:ext cx="13571534"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5162215" y="571783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5154277" y="4854479"/>
            <a:ext cx="1357947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9395741" y="4854479"/>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9395741" y="5717837"/>
            <a:ext cx="13576029"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9395741" y="16799606"/>
            <a:ext cx="13576029" cy="754045"/>
          </a:xfrm>
          <a:prstGeom prst="rect">
            <a:avLst/>
          </a:prstGeom>
          <a:noFill/>
        </p:spPr>
        <p:txBody>
          <a:bodyPr wrap="square" lIns="91436" tIns="91436" rIns="91436" bIns="91436" anchor="t" anchorCtr="0">
            <a:spAutoFit/>
          </a:bodyPr>
          <a:lstStyle>
            <a:lvl1pPr marL="0" indent="0" algn="ctr">
              <a:buNone/>
              <a:tabLst/>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9390710" y="17579834"/>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9395741" y="25268141"/>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9395742" y="26048371"/>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37" name="Text Placeholder 76">
            <a:extLst>
              <a:ext uri="{FF2B5EF4-FFF2-40B4-BE49-F238E27FC236}">
                <a16:creationId xmlns:a16="http://schemas.microsoft.com/office/drawing/2014/main" id="{4CE62234-A8B9-5C42-BEE6-9B7A1625423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8" name="Text Placeholder 76">
            <a:extLst>
              <a:ext uri="{FF2B5EF4-FFF2-40B4-BE49-F238E27FC236}">
                <a16:creationId xmlns:a16="http://schemas.microsoft.com/office/drawing/2014/main" id="{06F7B857-2D87-4040-9ECD-A0EA5C772BFA}"/>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9" name="Text Placeholder 76">
            <a:extLst>
              <a:ext uri="{FF2B5EF4-FFF2-40B4-BE49-F238E27FC236}">
                <a16:creationId xmlns:a16="http://schemas.microsoft.com/office/drawing/2014/main" id="{DEF6F92D-C8EB-CA42-94FA-569F2966890A}"/>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rifold - Wide Center">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65276" y="5627417"/>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 name="Text Placeholder 5"/>
          <p:cNvSpPr>
            <a:spLocks noGrp="1"/>
          </p:cNvSpPr>
          <p:nvPr>
            <p:ph type="body" sz="quarter" idx="11" hasCustomPrompt="1"/>
          </p:nvPr>
        </p:nvSpPr>
        <p:spPr>
          <a:xfrm>
            <a:off x="483429" y="476405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463686" y="14458954"/>
            <a:ext cx="1005840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0" name="Text Placeholder 5"/>
          <p:cNvSpPr>
            <a:spLocks noGrp="1"/>
          </p:cNvSpPr>
          <p:nvPr>
            <p:ph type="body" sz="quarter" idx="20" hasCustomPrompt="1"/>
          </p:nvPr>
        </p:nvSpPr>
        <p:spPr>
          <a:xfrm>
            <a:off x="483427" y="13627705"/>
            <a:ext cx="100504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587163" y="5574635"/>
            <a:ext cx="2072004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2" name="Text Placeholder 5"/>
          <p:cNvSpPr>
            <a:spLocks noGrp="1"/>
          </p:cNvSpPr>
          <p:nvPr>
            <p:ph type="body" sz="quarter" idx="22" hasCustomPrompt="1"/>
          </p:nvPr>
        </p:nvSpPr>
        <p:spPr>
          <a:xfrm>
            <a:off x="11587164" y="4719215"/>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1587164" y="21266886"/>
            <a:ext cx="20720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4" name="Text Placeholder 5"/>
          <p:cNvSpPr>
            <a:spLocks noGrp="1"/>
          </p:cNvSpPr>
          <p:nvPr>
            <p:ph type="body" sz="quarter" idx="24" hasCustomPrompt="1"/>
          </p:nvPr>
        </p:nvSpPr>
        <p:spPr>
          <a:xfrm>
            <a:off x="11587162" y="20445094"/>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33355721" y="4719215"/>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33355721" y="5582573"/>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7" name="Text Placeholder 5"/>
          <p:cNvSpPr>
            <a:spLocks noGrp="1"/>
          </p:cNvSpPr>
          <p:nvPr>
            <p:ph type="body" sz="quarter" idx="27" hasCustomPrompt="1"/>
          </p:nvPr>
        </p:nvSpPr>
        <p:spPr>
          <a:xfrm>
            <a:off x="33355721" y="13643086"/>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33355721" y="14381750"/>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9" name="Text Placeholder 5"/>
          <p:cNvSpPr>
            <a:spLocks noGrp="1"/>
          </p:cNvSpPr>
          <p:nvPr>
            <p:ph type="body" sz="quarter" idx="29" hasCustomPrompt="1"/>
          </p:nvPr>
        </p:nvSpPr>
        <p:spPr>
          <a:xfrm>
            <a:off x="33355721" y="25040224"/>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33355721" y="2580712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31" name="Text Placeholder 76">
            <a:extLst>
              <a:ext uri="{FF2B5EF4-FFF2-40B4-BE49-F238E27FC236}">
                <a16:creationId xmlns:a16="http://schemas.microsoft.com/office/drawing/2014/main" id="{B6DE2136-7A06-9640-AC63-608DDA9A8053}"/>
              </a:ext>
            </a:extLst>
          </p:cNvPr>
          <p:cNvSpPr>
            <a:spLocks noGrp="1"/>
          </p:cNvSpPr>
          <p:nvPr>
            <p:ph type="body" sz="quarter" idx="150" hasCustomPrompt="1"/>
          </p:nvPr>
        </p:nvSpPr>
        <p:spPr>
          <a:xfrm>
            <a:off x="10972800" y="2998183"/>
            <a:ext cx="21945602"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2" name="Text Placeholder 76">
            <a:extLst>
              <a:ext uri="{FF2B5EF4-FFF2-40B4-BE49-F238E27FC236}">
                <a16:creationId xmlns:a16="http://schemas.microsoft.com/office/drawing/2014/main" id="{A84C77E4-7E5C-1143-834F-F3FC329197F1}"/>
              </a:ext>
            </a:extLst>
          </p:cNvPr>
          <p:cNvSpPr>
            <a:spLocks noGrp="1"/>
          </p:cNvSpPr>
          <p:nvPr>
            <p:ph type="body" sz="quarter" idx="151" hasCustomPrompt="1"/>
          </p:nvPr>
        </p:nvSpPr>
        <p:spPr>
          <a:xfrm>
            <a:off x="10972799" y="1864506"/>
            <a:ext cx="21907501"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3" name="Text Placeholder 76">
            <a:extLst>
              <a:ext uri="{FF2B5EF4-FFF2-40B4-BE49-F238E27FC236}">
                <a16:creationId xmlns:a16="http://schemas.microsoft.com/office/drawing/2014/main" id="{2FB55FAA-40D2-C542-AD36-F712E24983F2}"/>
              </a:ext>
            </a:extLst>
          </p:cNvPr>
          <p:cNvSpPr>
            <a:spLocks noGrp="1"/>
          </p:cNvSpPr>
          <p:nvPr>
            <p:ph type="body" sz="quarter" idx="153" hasCustomPrompt="1"/>
          </p:nvPr>
        </p:nvSpPr>
        <p:spPr>
          <a:xfrm>
            <a:off x="10972799" y="389601"/>
            <a:ext cx="21907501"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93176-03E2-B770-3714-233392757420}"/>
              </a:ext>
            </a:extLst>
          </p:cNvPr>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endParaRPr lang="en-GB"/>
          </a:p>
        </p:txBody>
      </p:sp>
      <p:sp>
        <p:nvSpPr>
          <p:cNvPr id="3" name="Subtitle 2">
            <a:extLst>
              <a:ext uri="{FF2B5EF4-FFF2-40B4-BE49-F238E27FC236}">
                <a16:creationId xmlns:a16="http://schemas.microsoft.com/office/drawing/2014/main" id="{07C878D1-316B-6688-5E07-D5735EA7ED52}"/>
              </a:ext>
            </a:extLst>
          </p:cNvPr>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CB02C6-1A77-771A-95CA-7B8ABC0A5272}"/>
              </a:ext>
            </a:extLst>
          </p:cNvPr>
          <p:cNvSpPr>
            <a:spLocks noGrp="1"/>
          </p:cNvSpPr>
          <p:nvPr>
            <p:ph type="dt" sz="half" idx="10"/>
          </p:nvPr>
        </p:nvSpPr>
        <p:spPr/>
        <p:txBody>
          <a:bodyPr/>
          <a:lstStyle/>
          <a:p>
            <a:fld id="{5ADA74B3-1746-4D15-AA37-F1CD22847FB4}" type="datetimeFigureOut">
              <a:rPr lang="en-GB" smtClean="0"/>
              <a:t>01/12/2025</a:t>
            </a:fld>
            <a:endParaRPr lang="en-GB"/>
          </a:p>
        </p:txBody>
      </p:sp>
      <p:sp>
        <p:nvSpPr>
          <p:cNvPr id="5" name="Footer Placeholder 4">
            <a:extLst>
              <a:ext uri="{FF2B5EF4-FFF2-40B4-BE49-F238E27FC236}">
                <a16:creationId xmlns:a16="http://schemas.microsoft.com/office/drawing/2014/main" id="{6D6888C6-FE3D-EFF1-BBDE-ED89B3DB5F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FA662F-0C23-189D-321F-918BC5740E17}"/>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3349986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B1C3A-5CF1-7C5C-6418-04F8BC81E4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0CB9F7-6A09-98DB-1FFF-61F112635F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C3EE80-A25B-09E7-AA7D-5D0FFCC5DCB0}"/>
              </a:ext>
            </a:extLst>
          </p:cNvPr>
          <p:cNvSpPr>
            <a:spLocks noGrp="1"/>
          </p:cNvSpPr>
          <p:nvPr>
            <p:ph type="dt" sz="half" idx="10"/>
          </p:nvPr>
        </p:nvSpPr>
        <p:spPr/>
        <p:txBody>
          <a:bodyPr/>
          <a:lstStyle/>
          <a:p>
            <a:fld id="{5ADA74B3-1746-4D15-AA37-F1CD22847FB4}" type="datetimeFigureOut">
              <a:rPr lang="en-GB" smtClean="0"/>
              <a:t>01/12/2025</a:t>
            </a:fld>
            <a:endParaRPr lang="en-GB"/>
          </a:p>
        </p:txBody>
      </p:sp>
      <p:sp>
        <p:nvSpPr>
          <p:cNvPr id="5" name="Footer Placeholder 4">
            <a:extLst>
              <a:ext uri="{FF2B5EF4-FFF2-40B4-BE49-F238E27FC236}">
                <a16:creationId xmlns:a16="http://schemas.microsoft.com/office/drawing/2014/main" id="{2316516F-EEAD-C9BF-B5CC-84DAFC47E2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894DE8-B77A-DD3E-EAF2-2DEF7F65FC3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56598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C2CAA-FB91-55AE-10FE-BC2548BB3CA5}"/>
              </a:ext>
            </a:extLst>
          </p:cNvPr>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5A2647-0CC9-CF18-B507-4D199349D3EF}"/>
              </a:ext>
            </a:extLst>
          </p:cNvPr>
          <p:cNvSpPr>
            <a:spLocks noGrp="1"/>
          </p:cNvSpPr>
          <p:nvPr>
            <p:ph type="body" idx="1"/>
          </p:nvPr>
        </p:nvSpPr>
        <p:spPr>
          <a:xfrm>
            <a:off x="2994660" y="22029425"/>
            <a:ext cx="37856160" cy="7200898"/>
          </a:xfrm>
        </p:spPr>
        <p:txBody>
          <a:bodyPr/>
          <a:lstStyle>
            <a:lvl1pPr marL="0" indent="0">
              <a:buNone/>
              <a:defRPr sz="8640">
                <a:solidFill>
                  <a:schemeClr val="tx1">
                    <a:tint val="82000"/>
                  </a:schemeClr>
                </a:solidFill>
              </a:defRPr>
            </a:lvl1pPr>
            <a:lvl2pPr marL="1645920" indent="0">
              <a:buNone/>
              <a:defRPr sz="7200">
                <a:solidFill>
                  <a:schemeClr val="tx1">
                    <a:tint val="82000"/>
                  </a:schemeClr>
                </a:solidFill>
              </a:defRPr>
            </a:lvl2pPr>
            <a:lvl3pPr marL="3291840" indent="0">
              <a:buNone/>
              <a:defRPr sz="6480">
                <a:solidFill>
                  <a:schemeClr val="tx1">
                    <a:tint val="82000"/>
                  </a:schemeClr>
                </a:solidFill>
              </a:defRPr>
            </a:lvl3pPr>
            <a:lvl4pPr marL="4937760" indent="0">
              <a:buNone/>
              <a:defRPr sz="5760">
                <a:solidFill>
                  <a:schemeClr val="tx1">
                    <a:tint val="82000"/>
                  </a:schemeClr>
                </a:solidFill>
              </a:defRPr>
            </a:lvl4pPr>
            <a:lvl5pPr marL="6583680" indent="0">
              <a:buNone/>
              <a:defRPr sz="5760">
                <a:solidFill>
                  <a:schemeClr val="tx1">
                    <a:tint val="82000"/>
                  </a:schemeClr>
                </a:solidFill>
              </a:defRPr>
            </a:lvl5pPr>
            <a:lvl6pPr marL="8229600" indent="0">
              <a:buNone/>
              <a:defRPr sz="5760">
                <a:solidFill>
                  <a:schemeClr val="tx1">
                    <a:tint val="82000"/>
                  </a:schemeClr>
                </a:solidFill>
              </a:defRPr>
            </a:lvl6pPr>
            <a:lvl7pPr marL="9875520" indent="0">
              <a:buNone/>
              <a:defRPr sz="5760">
                <a:solidFill>
                  <a:schemeClr val="tx1">
                    <a:tint val="82000"/>
                  </a:schemeClr>
                </a:solidFill>
              </a:defRPr>
            </a:lvl7pPr>
            <a:lvl8pPr marL="11521440" indent="0">
              <a:buNone/>
              <a:defRPr sz="5760">
                <a:solidFill>
                  <a:schemeClr val="tx1">
                    <a:tint val="82000"/>
                  </a:schemeClr>
                </a:solidFill>
              </a:defRPr>
            </a:lvl8pPr>
            <a:lvl9pPr marL="13167360" indent="0">
              <a:buNone/>
              <a:defRPr sz="576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A97194-B66E-6432-BF96-1A40CA257662}"/>
              </a:ext>
            </a:extLst>
          </p:cNvPr>
          <p:cNvSpPr>
            <a:spLocks noGrp="1"/>
          </p:cNvSpPr>
          <p:nvPr>
            <p:ph type="dt" sz="half" idx="10"/>
          </p:nvPr>
        </p:nvSpPr>
        <p:spPr/>
        <p:txBody>
          <a:bodyPr/>
          <a:lstStyle/>
          <a:p>
            <a:fld id="{5ADA74B3-1746-4D15-AA37-F1CD22847FB4}" type="datetimeFigureOut">
              <a:rPr lang="en-GB" smtClean="0"/>
              <a:t>01/12/2025</a:t>
            </a:fld>
            <a:endParaRPr lang="en-GB"/>
          </a:p>
        </p:txBody>
      </p:sp>
      <p:sp>
        <p:nvSpPr>
          <p:cNvPr id="5" name="Footer Placeholder 4">
            <a:extLst>
              <a:ext uri="{FF2B5EF4-FFF2-40B4-BE49-F238E27FC236}">
                <a16:creationId xmlns:a16="http://schemas.microsoft.com/office/drawing/2014/main" id="{67262601-56D8-C081-ACA5-0D42E2C83A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E79A68-1226-14BE-BE72-CF898B8EE16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643900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9BCEF-F038-C657-E6C7-7A6B72B055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182B09-A033-F141-8DEE-65641256B126}"/>
              </a:ext>
            </a:extLst>
          </p:cNvPr>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5C1850A-05E2-92E2-F539-CB4496F69A2E}"/>
              </a:ext>
            </a:extLst>
          </p:cNvPr>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358F21D-1232-6F69-5BED-B19EDADBA877}"/>
              </a:ext>
            </a:extLst>
          </p:cNvPr>
          <p:cNvSpPr>
            <a:spLocks noGrp="1"/>
          </p:cNvSpPr>
          <p:nvPr>
            <p:ph type="dt" sz="half" idx="10"/>
          </p:nvPr>
        </p:nvSpPr>
        <p:spPr/>
        <p:txBody>
          <a:bodyPr/>
          <a:lstStyle/>
          <a:p>
            <a:fld id="{5ADA74B3-1746-4D15-AA37-F1CD22847FB4}" type="datetimeFigureOut">
              <a:rPr lang="en-GB" smtClean="0"/>
              <a:t>01/12/2025</a:t>
            </a:fld>
            <a:endParaRPr lang="en-GB"/>
          </a:p>
        </p:txBody>
      </p:sp>
      <p:sp>
        <p:nvSpPr>
          <p:cNvPr id="6" name="Footer Placeholder 5">
            <a:extLst>
              <a:ext uri="{FF2B5EF4-FFF2-40B4-BE49-F238E27FC236}">
                <a16:creationId xmlns:a16="http://schemas.microsoft.com/office/drawing/2014/main" id="{C6FB2998-9356-E760-DC39-ECC725AECB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06A341-887C-3339-574D-37BD2226211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649668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95425-2A8C-66C3-52EF-5277F76B5D17}"/>
              </a:ext>
            </a:extLst>
          </p:cNvPr>
          <p:cNvSpPr>
            <a:spLocks noGrp="1"/>
          </p:cNvSpPr>
          <p:nvPr>
            <p:ph type="title"/>
          </p:nvPr>
        </p:nvSpPr>
        <p:spPr>
          <a:xfrm>
            <a:off x="3023237" y="1752603"/>
            <a:ext cx="37856160" cy="636270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F6477F-476D-EB9B-5108-7B9A35CBD2CD}"/>
              </a:ext>
            </a:extLst>
          </p:cNvPr>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a:extLst>
              <a:ext uri="{FF2B5EF4-FFF2-40B4-BE49-F238E27FC236}">
                <a16:creationId xmlns:a16="http://schemas.microsoft.com/office/drawing/2014/main" id="{FA8CA822-4144-DE16-0457-E11E839EE5F8}"/>
              </a:ext>
            </a:extLst>
          </p:cNvPr>
          <p:cNvSpPr>
            <a:spLocks noGrp="1"/>
          </p:cNvSpPr>
          <p:nvPr>
            <p:ph sz="half" idx="2"/>
          </p:nvPr>
        </p:nvSpPr>
        <p:spPr>
          <a:xfrm>
            <a:off x="3023239" y="12024360"/>
            <a:ext cx="18568033"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4BA648-176E-30E3-54D2-CA9FB461A299}"/>
              </a:ext>
            </a:extLst>
          </p:cNvPr>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a:extLst>
              <a:ext uri="{FF2B5EF4-FFF2-40B4-BE49-F238E27FC236}">
                <a16:creationId xmlns:a16="http://schemas.microsoft.com/office/drawing/2014/main" id="{467961D2-4707-B2F3-105C-01B337B8EC7A}"/>
              </a:ext>
            </a:extLst>
          </p:cNvPr>
          <p:cNvSpPr>
            <a:spLocks noGrp="1"/>
          </p:cNvSpPr>
          <p:nvPr>
            <p:ph sz="quarter" idx="4"/>
          </p:nvPr>
        </p:nvSpPr>
        <p:spPr>
          <a:xfrm>
            <a:off x="22219920"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477D33A-6D84-397A-BFDE-D8E85D3EF0AF}"/>
              </a:ext>
            </a:extLst>
          </p:cNvPr>
          <p:cNvSpPr>
            <a:spLocks noGrp="1"/>
          </p:cNvSpPr>
          <p:nvPr>
            <p:ph type="dt" sz="half" idx="10"/>
          </p:nvPr>
        </p:nvSpPr>
        <p:spPr/>
        <p:txBody>
          <a:bodyPr/>
          <a:lstStyle/>
          <a:p>
            <a:fld id="{5ADA74B3-1746-4D15-AA37-F1CD22847FB4}" type="datetimeFigureOut">
              <a:rPr lang="en-GB" smtClean="0"/>
              <a:t>01/12/2025</a:t>
            </a:fld>
            <a:endParaRPr lang="en-GB"/>
          </a:p>
        </p:txBody>
      </p:sp>
      <p:sp>
        <p:nvSpPr>
          <p:cNvPr id="8" name="Footer Placeholder 7">
            <a:extLst>
              <a:ext uri="{FF2B5EF4-FFF2-40B4-BE49-F238E27FC236}">
                <a16:creationId xmlns:a16="http://schemas.microsoft.com/office/drawing/2014/main" id="{F8375136-8DA0-4064-A785-687D5FCF1C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FE8FF35-661F-5295-2260-CDDA5E0BCE60}"/>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93690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EE66E-5C02-F841-795B-3FF9ED93CFA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D6781C-E8E5-EF75-40F1-5AB15CCD6D85}"/>
              </a:ext>
            </a:extLst>
          </p:cNvPr>
          <p:cNvSpPr>
            <a:spLocks noGrp="1"/>
          </p:cNvSpPr>
          <p:nvPr>
            <p:ph type="dt" sz="half" idx="10"/>
          </p:nvPr>
        </p:nvSpPr>
        <p:spPr/>
        <p:txBody>
          <a:bodyPr/>
          <a:lstStyle/>
          <a:p>
            <a:fld id="{5ADA74B3-1746-4D15-AA37-F1CD22847FB4}" type="datetimeFigureOut">
              <a:rPr lang="en-GB" smtClean="0"/>
              <a:t>01/12/2025</a:t>
            </a:fld>
            <a:endParaRPr lang="en-GB"/>
          </a:p>
        </p:txBody>
      </p:sp>
      <p:sp>
        <p:nvSpPr>
          <p:cNvPr id="4" name="Footer Placeholder 3">
            <a:extLst>
              <a:ext uri="{FF2B5EF4-FFF2-40B4-BE49-F238E27FC236}">
                <a16:creationId xmlns:a16="http://schemas.microsoft.com/office/drawing/2014/main" id="{BB113CB6-1FD7-0B8D-A543-3CC5423C3B6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AB3725-0F12-EE67-23BA-313B943714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77519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E87812-E8C5-95FF-4660-4D2BC2ECAA7C}"/>
              </a:ext>
            </a:extLst>
          </p:cNvPr>
          <p:cNvSpPr>
            <a:spLocks noGrp="1"/>
          </p:cNvSpPr>
          <p:nvPr>
            <p:ph type="dt" sz="half" idx="10"/>
          </p:nvPr>
        </p:nvSpPr>
        <p:spPr/>
        <p:txBody>
          <a:bodyPr/>
          <a:lstStyle/>
          <a:p>
            <a:fld id="{5ADA74B3-1746-4D15-AA37-F1CD22847FB4}" type="datetimeFigureOut">
              <a:rPr lang="en-GB" smtClean="0"/>
              <a:t>01/12/2025</a:t>
            </a:fld>
            <a:endParaRPr lang="en-GB"/>
          </a:p>
        </p:txBody>
      </p:sp>
      <p:sp>
        <p:nvSpPr>
          <p:cNvPr id="3" name="Footer Placeholder 2">
            <a:extLst>
              <a:ext uri="{FF2B5EF4-FFF2-40B4-BE49-F238E27FC236}">
                <a16:creationId xmlns:a16="http://schemas.microsoft.com/office/drawing/2014/main" id="{09173A97-DA90-CF72-C577-BA42A05714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39A484F-3AE4-C8D5-D9A3-D90486C31B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416261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3612C-60D5-19F3-7408-2798691E28AB}"/>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02C906-D89E-F527-3C5F-7B8834E11F77}"/>
              </a:ext>
            </a:extLst>
          </p:cNvPr>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C09FD0C-ED62-C80E-9ABE-650E13DA03FD}"/>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337373E1-EAA4-A597-DA8E-DAED36876134}"/>
              </a:ext>
            </a:extLst>
          </p:cNvPr>
          <p:cNvSpPr>
            <a:spLocks noGrp="1"/>
          </p:cNvSpPr>
          <p:nvPr>
            <p:ph type="dt" sz="half" idx="10"/>
          </p:nvPr>
        </p:nvSpPr>
        <p:spPr/>
        <p:txBody>
          <a:bodyPr/>
          <a:lstStyle/>
          <a:p>
            <a:fld id="{5ADA74B3-1746-4D15-AA37-F1CD22847FB4}" type="datetimeFigureOut">
              <a:rPr lang="en-GB" smtClean="0"/>
              <a:t>01/12/2025</a:t>
            </a:fld>
            <a:endParaRPr lang="en-GB"/>
          </a:p>
        </p:txBody>
      </p:sp>
      <p:sp>
        <p:nvSpPr>
          <p:cNvPr id="6" name="Footer Placeholder 5">
            <a:extLst>
              <a:ext uri="{FF2B5EF4-FFF2-40B4-BE49-F238E27FC236}">
                <a16:creationId xmlns:a16="http://schemas.microsoft.com/office/drawing/2014/main" id="{F7BC9D18-75DA-194E-93A6-35923DC5A3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85301E-B312-DA39-5B55-0BFA7D164A2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46086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F0412-3DE3-7901-1E38-0481C59EE729}"/>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AB531B-FEA7-E7ED-7764-7319FADEA936}"/>
              </a:ext>
            </a:extLst>
          </p:cNvPr>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GB"/>
          </a:p>
        </p:txBody>
      </p:sp>
      <p:sp>
        <p:nvSpPr>
          <p:cNvPr id="4" name="Text Placeholder 3">
            <a:extLst>
              <a:ext uri="{FF2B5EF4-FFF2-40B4-BE49-F238E27FC236}">
                <a16:creationId xmlns:a16="http://schemas.microsoft.com/office/drawing/2014/main" id="{A6F8B57E-20A6-524A-901F-BE42AB3EAE0F}"/>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DF7704EB-C231-5372-F00B-09EBB0C19498}"/>
              </a:ext>
            </a:extLst>
          </p:cNvPr>
          <p:cNvSpPr>
            <a:spLocks noGrp="1"/>
          </p:cNvSpPr>
          <p:nvPr>
            <p:ph type="dt" sz="half" idx="10"/>
          </p:nvPr>
        </p:nvSpPr>
        <p:spPr/>
        <p:txBody>
          <a:bodyPr/>
          <a:lstStyle/>
          <a:p>
            <a:fld id="{5ADA74B3-1746-4D15-AA37-F1CD22847FB4}" type="datetimeFigureOut">
              <a:rPr lang="en-GB" smtClean="0"/>
              <a:t>01/12/2025</a:t>
            </a:fld>
            <a:endParaRPr lang="en-GB"/>
          </a:p>
        </p:txBody>
      </p:sp>
      <p:sp>
        <p:nvSpPr>
          <p:cNvPr id="6" name="Footer Placeholder 5">
            <a:extLst>
              <a:ext uri="{FF2B5EF4-FFF2-40B4-BE49-F238E27FC236}">
                <a16:creationId xmlns:a16="http://schemas.microsoft.com/office/drawing/2014/main" id="{4BF9A247-8A48-D54B-4D7C-C214A71534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3C71D2-0938-C0FA-8C07-A9C219E121A2}"/>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8959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81C34-DA69-485B-05D9-D6F9F58FC9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E5A304-E315-FACA-1597-41BB3820A2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95C6D3-C10D-918F-EE45-2668595E9CEF}"/>
              </a:ext>
            </a:extLst>
          </p:cNvPr>
          <p:cNvSpPr>
            <a:spLocks noGrp="1"/>
          </p:cNvSpPr>
          <p:nvPr>
            <p:ph type="dt" sz="half" idx="10"/>
          </p:nvPr>
        </p:nvSpPr>
        <p:spPr/>
        <p:txBody>
          <a:bodyPr/>
          <a:lstStyle/>
          <a:p>
            <a:fld id="{5ADA74B3-1746-4D15-AA37-F1CD22847FB4}" type="datetimeFigureOut">
              <a:rPr lang="en-GB" smtClean="0"/>
              <a:t>01/12/2025</a:t>
            </a:fld>
            <a:endParaRPr lang="en-GB"/>
          </a:p>
        </p:txBody>
      </p:sp>
      <p:sp>
        <p:nvSpPr>
          <p:cNvPr id="5" name="Footer Placeholder 4">
            <a:extLst>
              <a:ext uri="{FF2B5EF4-FFF2-40B4-BE49-F238E27FC236}">
                <a16:creationId xmlns:a16="http://schemas.microsoft.com/office/drawing/2014/main" id="{06C0B5B4-2328-332A-89DA-6EABB791FF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E285B4-177F-C1B4-BDEF-C5F2AB85918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0157999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7336F5-96F0-C4CA-6F53-A18916FA6D40}"/>
              </a:ext>
            </a:extLst>
          </p:cNvPr>
          <p:cNvSpPr>
            <a:spLocks noGrp="1"/>
          </p:cNvSpPr>
          <p:nvPr>
            <p:ph type="title" orient="vert"/>
          </p:nvPr>
        </p:nvSpPr>
        <p:spPr>
          <a:xfrm>
            <a:off x="31409640" y="1752600"/>
            <a:ext cx="9464040" cy="27896822"/>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2F9E27-2A0A-87DA-4FBD-05C642DE97A0}"/>
              </a:ext>
            </a:extLst>
          </p:cNvPr>
          <p:cNvSpPr>
            <a:spLocks noGrp="1"/>
          </p:cNvSpPr>
          <p:nvPr>
            <p:ph type="body" orient="vert" idx="1"/>
          </p:nvPr>
        </p:nvSpPr>
        <p:spPr>
          <a:xfrm>
            <a:off x="3017520"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F66D68-6435-7749-8DFC-5C88D29BD4D6}"/>
              </a:ext>
            </a:extLst>
          </p:cNvPr>
          <p:cNvSpPr>
            <a:spLocks noGrp="1"/>
          </p:cNvSpPr>
          <p:nvPr>
            <p:ph type="dt" sz="half" idx="10"/>
          </p:nvPr>
        </p:nvSpPr>
        <p:spPr/>
        <p:txBody>
          <a:bodyPr/>
          <a:lstStyle/>
          <a:p>
            <a:fld id="{5ADA74B3-1746-4D15-AA37-F1CD22847FB4}" type="datetimeFigureOut">
              <a:rPr lang="en-GB" smtClean="0"/>
              <a:t>01/12/2025</a:t>
            </a:fld>
            <a:endParaRPr lang="en-GB"/>
          </a:p>
        </p:txBody>
      </p:sp>
      <p:sp>
        <p:nvSpPr>
          <p:cNvPr id="5" name="Footer Placeholder 4">
            <a:extLst>
              <a:ext uri="{FF2B5EF4-FFF2-40B4-BE49-F238E27FC236}">
                <a16:creationId xmlns:a16="http://schemas.microsoft.com/office/drawing/2014/main" id="{9692D8DA-ACFD-AFB2-658A-580912FE10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DC18FF-1D5C-1FC0-7AD4-17B725143271}"/>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38443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5.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6" name="Group 5">
            <a:extLst>
              <a:ext uri="{FF2B5EF4-FFF2-40B4-BE49-F238E27FC236}">
                <a16:creationId xmlns:a16="http://schemas.microsoft.com/office/drawing/2014/main" id="{D94EDD1F-4B42-4F45-B0C1-C160AF13FA7C}"/>
              </a:ext>
            </a:extLst>
          </p:cNvPr>
          <p:cNvGrpSpPr/>
          <p:nvPr userDrawn="1"/>
        </p:nvGrpSpPr>
        <p:grpSpPr>
          <a:xfrm>
            <a:off x="-43304" y="11286"/>
            <a:ext cx="43905392" cy="4120075"/>
            <a:chOff x="-43304" y="11286"/>
            <a:chExt cx="43905392" cy="4120075"/>
          </a:xfrm>
        </p:grpSpPr>
        <p:sp>
          <p:nvSpPr>
            <p:cNvPr id="5" name="Rectangle 4">
              <a:extLst>
                <a:ext uri="{FF2B5EF4-FFF2-40B4-BE49-F238E27FC236}">
                  <a16:creationId xmlns:a16="http://schemas.microsoft.com/office/drawing/2014/main" id="{97302FB6-4FEE-7344-8AB3-832C3327102F}"/>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userDrawn="1"/>
          </p:nvGrpSpPr>
          <p:grpSpPr>
            <a:xfrm>
              <a:off x="-43304" y="11286"/>
              <a:ext cx="43905392" cy="4036528"/>
              <a:chOff x="-14192" y="1382"/>
              <a:chExt cx="27451941" cy="4572641"/>
            </a:xfrm>
          </p:grpSpPr>
          <p:sp>
            <p:nvSpPr>
              <p:cNvPr id="71" name="Rectangle 16"/>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2"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3" name="Rectangle 15"/>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graphicFrame>
        <p:nvGraphicFramePr>
          <p:cNvPr id="74" name="Table 73">
            <a:extLst>
              <a:ext uri="{FF2B5EF4-FFF2-40B4-BE49-F238E27FC236}">
                <a16:creationId xmlns:a16="http://schemas.microsoft.com/office/drawing/2014/main" id="{5F218D9D-7B98-FE45-89BA-6D5959DC2A34}"/>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73A943FF-505A-4C07-86EE-86D3E7A89CCA}"/>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21" name="Group 20">
            <a:extLst>
              <a:ext uri="{FF2B5EF4-FFF2-40B4-BE49-F238E27FC236}">
                <a16:creationId xmlns:a16="http://schemas.microsoft.com/office/drawing/2014/main" id="{57415EED-75C2-AE43-A5EF-4E2ABB3FB76B}"/>
              </a:ext>
            </a:extLst>
          </p:cNvPr>
          <p:cNvGrpSpPr/>
          <p:nvPr userDrawn="1"/>
        </p:nvGrpSpPr>
        <p:grpSpPr>
          <a:xfrm>
            <a:off x="-43304" y="11286"/>
            <a:ext cx="43905392" cy="4120075"/>
            <a:chOff x="-43304" y="11286"/>
            <a:chExt cx="43905392" cy="4120075"/>
          </a:xfrm>
        </p:grpSpPr>
        <p:sp>
          <p:nvSpPr>
            <p:cNvPr id="22" name="Rectangle 21">
              <a:extLst>
                <a:ext uri="{FF2B5EF4-FFF2-40B4-BE49-F238E27FC236}">
                  <a16:creationId xmlns:a16="http://schemas.microsoft.com/office/drawing/2014/main" id="{406D62EB-FE0C-0140-83E4-ED5A9E10203A}"/>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8F4220B3-A831-9C4F-9226-C23361689523}"/>
                </a:ext>
              </a:extLst>
            </p:cNvPr>
            <p:cNvGrpSpPr/>
            <p:nvPr userDrawn="1"/>
          </p:nvGrpSpPr>
          <p:grpSpPr>
            <a:xfrm>
              <a:off x="-43304" y="11286"/>
              <a:ext cx="43905392" cy="4036528"/>
              <a:chOff x="-14192" y="1382"/>
              <a:chExt cx="27451941" cy="4572641"/>
            </a:xfrm>
          </p:grpSpPr>
          <p:sp>
            <p:nvSpPr>
              <p:cNvPr id="24" name="Rectangle 16">
                <a:extLst>
                  <a:ext uri="{FF2B5EF4-FFF2-40B4-BE49-F238E27FC236}">
                    <a16:creationId xmlns:a16="http://schemas.microsoft.com/office/drawing/2014/main" id="{4376B7FE-11A5-384D-A302-91A839CAE7D7}"/>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16">
                <a:extLst>
                  <a:ext uri="{FF2B5EF4-FFF2-40B4-BE49-F238E27FC236}">
                    <a16:creationId xmlns:a16="http://schemas.microsoft.com/office/drawing/2014/main" id="{730BC0D8-BF0E-1E48-A5BA-DBE5EFF446CB}"/>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Rectangle 15">
                <a:extLst>
                  <a:ext uri="{FF2B5EF4-FFF2-40B4-BE49-F238E27FC236}">
                    <a16:creationId xmlns:a16="http://schemas.microsoft.com/office/drawing/2014/main" id="{7CF719AE-E434-D547-8086-492C8B3F521B}"/>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extLst>
      <p:ext uri="{BB962C8B-B14F-4D97-AF65-F5344CB8AC3E}">
        <p14:creationId xmlns:p14="http://schemas.microsoft.com/office/powerpoint/2010/main" val="910171083"/>
      </p:ext>
    </p:extLst>
  </p:cSld>
  <p:clrMap bg1="lt1" tx1="dk1" bg2="lt2" tx2="dk2" accent1="accent1" accent2="accent2" accent3="accent3" accent4="accent4" accent5="accent5" accent6="accent6" hlink="hlink" folHlink="folHlink"/>
  <p:sldLayoutIdLst>
    <p:sldLayoutId id="2147483660"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1" name="Rounded Rectangle 40"/>
          <p:cNvSpPr/>
          <p:nvPr userDrawn="1"/>
        </p:nvSpPr>
        <p:spPr>
          <a:xfrm>
            <a:off x="29342871" y="4770782"/>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15117125" y="4749583"/>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ounded Rectangle 42"/>
          <p:cNvSpPr/>
          <p:nvPr userDrawn="1"/>
        </p:nvSpPr>
        <p:spPr>
          <a:xfrm>
            <a:off x="891379" y="4791981"/>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6"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3"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8" name="Table 77">
            <a:extLst>
              <a:ext uri="{FF2B5EF4-FFF2-40B4-BE49-F238E27FC236}">
                <a16:creationId xmlns:a16="http://schemas.microsoft.com/office/drawing/2014/main" id="{5373C3A2-708A-CA45-9DA9-BCEAB1E0E126}"/>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A4D0F77F-6F82-47F2-B14E-3B9B3E495843}"/>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4" name="Group 23">
            <a:extLst>
              <a:ext uri="{FF2B5EF4-FFF2-40B4-BE49-F238E27FC236}">
                <a16:creationId xmlns:a16="http://schemas.microsoft.com/office/drawing/2014/main" id="{B1E7C499-DC71-C947-A6B6-EB19BA774C6A}"/>
              </a:ext>
            </a:extLst>
          </p:cNvPr>
          <p:cNvGrpSpPr/>
          <p:nvPr userDrawn="1"/>
        </p:nvGrpSpPr>
        <p:grpSpPr>
          <a:xfrm>
            <a:off x="-43304" y="11286"/>
            <a:ext cx="43905392" cy="4120075"/>
            <a:chOff x="-43304" y="11286"/>
            <a:chExt cx="43905392" cy="4120075"/>
          </a:xfrm>
        </p:grpSpPr>
        <p:sp>
          <p:nvSpPr>
            <p:cNvPr id="25" name="Rectangle 24">
              <a:extLst>
                <a:ext uri="{FF2B5EF4-FFF2-40B4-BE49-F238E27FC236}">
                  <a16:creationId xmlns:a16="http://schemas.microsoft.com/office/drawing/2014/main" id="{6943A4C9-462C-4248-AA91-7B6B4581B716}"/>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765D9DA6-06BB-E34C-908B-960C1E52E1C3}"/>
                </a:ext>
              </a:extLst>
            </p:cNvPr>
            <p:cNvGrpSpPr/>
            <p:nvPr userDrawn="1"/>
          </p:nvGrpSpPr>
          <p:grpSpPr>
            <a:xfrm>
              <a:off x="-43304" y="11286"/>
              <a:ext cx="43905392" cy="4036528"/>
              <a:chOff x="-14192" y="1382"/>
              <a:chExt cx="27451941" cy="4572641"/>
            </a:xfrm>
          </p:grpSpPr>
          <p:sp>
            <p:nvSpPr>
              <p:cNvPr id="27" name="Rectangle 16">
                <a:extLst>
                  <a:ext uri="{FF2B5EF4-FFF2-40B4-BE49-F238E27FC236}">
                    <a16:creationId xmlns:a16="http://schemas.microsoft.com/office/drawing/2014/main" id="{EC8A9FF7-CCDD-0F43-A972-ADC3A60A8878}"/>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6">
                <a:extLst>
                  <a:ext uri="{FF2B5EF4-FFF2-40B4-BE49-F238E27FC236}">
                    <a16:creationId xmlns:a16="http://schemas.microsoft.com/office/drawing/2014/main" id="{2B58685C-5C24-BB42-BBEC-9D0F1A445A14}"/>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15">
                <a:extLst>
                  <a:ext uri="{FF2B5EF4-FFF2-40B4-BE49-F238E27FC236}">
                    <a16:creationId xmlns:a16="http://schemas.microsoft.com/office/drawing/2014/main" id="{DDBC536C-5EEE-AF48-B458-69E40A47597E}"/>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904"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7" name="Rounded Rectangle 36"/>
          <p:cNvSpPr/>
          <p:nvPr userDrawn="1"/>
        </p:nvSpPr>
        <p:spPr>
          <a:xfrm>
            <a:off x="483426"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ed Rectangle 37"/>
          <p:cNvSpPr/>
          <p:nvPr userDrawn="1"/>
        </p:nvSpPr>
        <p:spPr>
          <a:xfrm>
            <a:off x="33320262"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ed Rectangle 38"/>
          <p:cNvSpPr/>
          <p:nvPr userDrawn="1"/>
        </p:nvSpPr>
        <p:spPr>
          <a:xfrm>
            <a:off x="11442847" y="4691266"/>
            <a:ext cx="20978625" cy="26518273"/>
          </a:xfrm>
          <a:prstGeom prst="roundRect">
            <a:avLst>
              <a:gd name="adj" fmla="val 957"/>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8"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9" name="Table 78">
            <a:extLst>
              <a:ext uri="{FF2B5EF4-FFF2-40B4-BE49-F238E27FC236}">
                <a16:creationId xmlns:a16="http://schemas.microsoft.com/office/drawing/2014/main" id="{95944D7C-C179-0F4A-B420-E9093CD11D4C}"/>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6" name="Table 15">
            <a:extLst>
              <a:ext uri="{FF2B5EF4-FFF2-40B4-BE49-F238E27FC236}">
                <a16:creationId xmlns:a16="http://schemas.microsoft.com/office/drawing/2014/main" id="{38AC10A7-F1A6-46DA-969C-3A6C399D99F4}"/>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3" name="Group 22">
            <a:extLst>
              <a:ext uri="{FF2B5EF4-FFF2-40B4-BE49-F238E27FC236}">
                <a16:creationId xmlns:a16="http://schemas.microsoft.com/office/drawing/2014/main" id="{88AEE462-59D9-BC48-B1CD-C78EEF40212C}"/>
              </a:ext>
            </a:extLst>
          </p:cNvPr>
          <p:cNvGrpSpPr/>
          <p:nvPr userDrawn="1"/>
        </p:nvGrpSpPr>
        <p:grpSpPr>
          <a:xfrm>
            <a:off x="-43304" y="11286"/>
            <a:ext cx="43905392" cy="4120075"/>
            <a:chOff x="-43304" y="11286"/>
            <a:chExt cx="43905392" cy="4120075"/>
          </a:xfrm>
        </p:grpSpPr>
        <p:sp>
          <p:nvSpPr>
            <p:cNvPr id="24" name="Rectangle 23">
              <a:extLst>
                <a:ext uri="{FF2B5EF4-FFF2-40B4-BE49-F238E27FC236}">
                  <a16:creationId xmlns:a16="http://schemas.microsoft.com/office/drawing/2014/main" id="{31DAC20A-9B7F-7A4C-88ED-929E01D223C9}"/>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B8F40EC8-624E-234C-A5E5-CC7794589EA0}"/>
                </a:ext>
              </a:extLst>
            </p:cNvPr>
            <p:cNvGrpSpPr/>
            <p:nvPr userDrawn="1"/>
          </p:nvGrpSpPr>
          <p:grpSpPr>
            <a:xfrm>
              <a:off x="-43304" y="11286"/>
              <a:ext cx="43905392" cy="4036528"/>
              <a:chOff x="-14192" y="1382"/>
              <a:chExt cx="27451941" cy="4572641"/>
            </a:xfrm>
          </p:grpSpPr>
          <p:sp>
            <p:nvSpPr>
              <p:cNvPr id="26" name="Rectangle 16">
                <a:extLst>
                  <a:ext uri="{FF2B5EF4-FFF2-40B4-BE49-F238E27FC236}">
                    <a16:creationId xmlns:a16="http://schemas.microsoft.com/office/drawing/2014/main" id="{B0D06FD9-1BB8-8649-9A78-C78934370C9B}"/>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16">
                <a:extLst>
                  <a:ext uri="{FF2B5EF4-FFF2-40B4-BE49-F238E27FC236}">
                    <a16:creationId xmlns:a16="http://schemas.microsoft.com/office/drawing/2014/main" id="{2F081DFA-F21A-9E41-911A-1B69711D97EE}"/>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5">
                <a:extLst>
                  <a:ext uri="{FF2B5EF4-FFF2-40B4-BE49-F238E27FC236}">
                    <a16:creationId xmlns:a16="http://schemas.microsoft.com/office/drawing/2014/main" id="{5425DB9E-358C-EE4C-8D75-8947C8800C66}"/>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F26B43"/>
          </p15:clr>
        </p15:guide>
        <p15:guide id="2" pos="6912" userDrawn="1">
          <p15:clr>
            <a:srgbClr val="F26B43"/>
          </p15:clr>
        </p15:guide>
        <p15:guide id="3" pos="20712"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7FAF590-F5FF-C7A7-7909-3EEC087C6F8C}"/>
              </a:ext>
            </a:extLst>
          </p:cNvPr>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E217F5-BFA2-41B6-C399-1E81F3DB48DA}"/>
              </a:ext>
            </a:extLst>
          </p:cNvPr>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445688-6363-1D65-99E6-13B4F70DA4AD}"/>
              </a:ext>
            </a:extLst>
          </p:cNvPr>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82000"/>
                  </a:schemeClr>
                </a:solidFill>
              </a:defRPr>
            </a:lvl1pPr>
          </a:lstStyle>
          <a:p>
            <a:fld id="{5ADA74B3-1746-4D15-AA37-F1CD22847FB4}" type="datetimeFigureOut">
              <a:rPr lang="en-GB" smtClean="0"/>
              <a:t>01/12/2025</a:t>
            </a:fld>
            <a:endParaRPr lang="en-GB"/>
          </a:p>
        </p:txBody>
      </p:sp>
      <p:sp>
        <p:nvSpPr>
          <p:cNvPr id="5" name="Footer Placeholder 4">
            <a:extLst>
              <a:ext uri="{FF2B5EF4-FFF2-40B4-BE49-F238E27FC236}">
                <a16:creationId xmlns:a16="http://schemas.microsoft.com/office/drawing/2014/main" id="{8481EA19-086A-0B28-73D8-E827376058A7}"/>
              </a:ext>
            </a:extLst>
          </p:cNvPr>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9E1366B-5DB0-8F1F-900F-943D990E29CA}"/>
              </a:ext>
            </a:extLst>
          </p:cNvPr>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82000"/>
                  </a:schemeClr>
                </a:solidFill>
              </a:defRPr>
            </a:lvl1pPr>
          </a:lstStyle>
          <a:p>
            <a:fld id="{D2A36292-54F4-420C-A2F8-22794BCFB13D}" type="slidenum">
              <a:rPr lang="en-GB" smtClean="0"/>
              <a:t>‹#›</a:t>
            </a:fld>
            <a:endParaRPr lang="en-GB"/>
          </a:p>
        </p:txBody>
      </p:sp>
    </p:spTree>
    <p:extLst>
      <p:ext uri="{BB962C8B-B14F-4D97-AF65-F5344CB8AC3E}">
        <p14:creationId xmlns:p14="http://schemas.microsoft.com/office/powerpoint/2010/main" val="281867903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hyperlink" Target="https://www.who.in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D9CAF-62E4-A56C-BC72-03583E71A03A}"/>
              </a:ext>
            </a:extLst>
          </p:cNvPr>
          <p:cNvSpPr>
            <a:spLocks noGrp="1"/>
          </p:cNvSpPr>
          <p:nvPr>
            <p:ph type="ctrTitle"/>
          </p:nvPr>
        </p:nvSpPr>
        <p:spPr>
          <a:xfrm>
            <a:off x="1652337" y="11935326"/>
            <a:ext cx="40987579" cy="4957011"/>
          </a:xfrm>
        </p:spPr>
        <p:txBody>
          <a:bodyPr>
            <a:normAutofit/>
          </a:bodyPr>
          <a:lstStyle/>
          <a:p>
            <a:pPr algn="l"/>
            <a:br>
              <a:rPr lang="en-GB" sz="3200" b="1" dirty="0">
                <a:effectLst/>
                <a:ea typeface="Aptos" panose="020B0004020202020204" pitchFamily="34" charset="0"/>
              </a:rPr>
            </a:br>
            <a:br>
              <a:rPr lang="en-GB" sz="3200" dirty="0"/>
            </a:br>
            <a:r>
              <a:rPr lang="en-GB" sz="5400" dirty="0">
                <a:latin typeface="Arial" panose="020B0604020202020204" pitchFamily="34" charset="0"/>
                <a:cs typeface="Arial" panose="020B0604020202020204" pitchFamily="34" charset="0"/>
              </a:rPr>
              <a:t>Student name: Faith Victorious</a:t>
            </a:r>
            <a:br>
              <a:rPr lang="en-GB" sz="5400" dirty="0">
                <a:latin typeface="Arial" panose="020B0604020202020204" pitchFamily="34" charset="0"/>
                <a:cs typeface="Arial" panose="020B0604020202020204" pitchFamily="34" charset="0"/>
              </a:rPr>
            </a:br>
            <a:r>
              <a:rPr lang="en-GB" sz="5400" dirty="0">
                <a:latin typeface="Arial" panose="020B0604020202020204" pitchFamily="34" charset="0"/>
                <a:cs typeface="Arial" panose="020B0604020202020204" pitchFamily="34" charset="0"/>
              </a:rPr>
              <a:t>Student number: 2247629</a:t>
            </a:r>
            <a:br>
              <a:rPr lang="en-GB" sz="5400" dirty="0"/>
            </a:br>
            <a:endParaRPr lang="en-GB" sz="5400" dirty="0"/>
          </a:p>
        </p:txBody>
      </p:sp>
      <p:sp>
        <p:nvSpPr>
          <p:cNvPr id="3" name="Subtitle 2">
            <a:extLst>
              <a:ext uri="{FF2B5EF4-FFF2-40B4-BE49-F238E27FC236}">
                <a16:creationId xmlns:a16="http://schemas.microsoft.com/office/drawing/2014/main" id="{8FC115E9-2559-9124-E2DA-727C7D7E63C8}"/>
              </a:ext>
            </a:extLst>
          </p:cNvPr>
          <p:cNvSpPr>
            <a:spLocks noGrp="1"/>
          </p:cNvSpPr>
          <p:nvPr>
            <p:ph type="subTitle" idx="1"/>
          </p:nvPr>
        </p:nvSpPr>
        <p:spPr>
          <a:xfrm>
            <a:off x="1652337" y="21031200"/>
            <a:ext cx="39848589" cy="5293895"/>
          </a:xfrm>
        </p:spPr>
        <p:txBody>
          <a:bodyPr>
            <a:normAutofit/>
          </a:bodyPr>
          <a:lstStyle/>
          <a:p>
            <a:pPr algn="l"/>
            <a:r>
              <a:rPr lang="en-GB" sz="4400" b="1" dirty="0">
                <a:latin typeface="Arial" panose="020B0604020202020204" pitchFamily="34" charset="0"/>
                <a:cs typeface="Arial" panose="020B0604020202020204" pitchFamily="34" charset="0"/>
              </a:rPr>
              <a:t>Acknowledgement of the use of AI tools</a:t>
            </a:r>
          </a:p>
          <a:p>
            <a:pPr algn="l"/>
            <a:r>
              <a:rPr lang="en-GB" sz="4400" dirty="0">
                <a:latin typeface="Arial" panose="020B0604020202020204" pitchFamily="34" charset="0"/>
                <a:cs typeface="Arial" panose="020B0604020202020204" pitchFamily="34" charset="0"/>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a:p>
            <a:pPr algn="l"/>
            <a:endParaRPr lang="en-GB" sz="4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0DB5D689-0DBF-6610-F166-1771F1505D35}"/>
              </a:ext>
            </a:extLst>
          </p:cNvPr>
          <p:cNvSpPr txBox="1"/>
          <p:nvPr/>
        </p:nvSpPr>
        <p:spPr>
          <a:xfrm>
            <a:off x="7860632" y="6593305"/>
            <a:ext cx="29036209" cy="4154984"/>
          </a:xfrm>
          <a:prstGeom prst="rect">
            <a:avLst/>
          </a:prstGeom>
          <a:noFill/>
        </p:spPr>
        <p:txBody>
          <a:bodyPr wrap="square" rtlCol="0">
            <a:spAutoFit/>
          </a:bodyPr>
          <a:lstStyle/>
          <a:p>
            <a:pPr algn="ctr"/>
            <a:r>
              <a:rPr lang="en-GB" sz="8800" b="1" i="0" u="none" strike="noStrike" dirty="0">
                <a:effectLst/>
                <a:latin typeface="Arial" panose="020B0604020202020204" pitchFamily="34" charset="0"/>
                <a:cs typeface="Arial" panose="020B0604020202020204" pitchFamily="34" charset="0"/>
              </a:rPr>
              <a:t>BMHP6029</a:t>
            </a:r>
          </a:p>
          <a:p>
            <a:pPr algn="ctr"/>
            <a:r>
              <a:rPr lang="en-GB" sz="8800" b="1" i="0" u="none" strike="noStrike" dirty="0">
                <a:effectLst/>
                <a:latin typeface="Arial" panose="020B0604020202020204" pitchFamily="34" charset="0"/>
                <a:cs typeface="Arial" panose="020B0604020202020204" pitchFamily="34" charset="0"/>
              </a:rPr>
              <a:t>Psychopathological Classifications and Provisions </a:t>
            </a:r>
            <a:r>
              <a:rPr lang="en-GB" sz="8800" b="1" dirty="0">
                <a:effectLst/>
                <a:latin typeface="Arial" panose="020B0604020202020204" pitchFamily="34" charset="0"/>
                <a:ea typeface="Aptos" panose="020B0004020202020204" pitchFamily="34" charset="0"/>
                <a:cs typeface="Arial" panose="020B0604020202020204" pitchFamily="34" charset="0"/>
              </a:rPr>
              <a:t>Component</a:t>
            </a:r>
            <a:endParaRPr lang="en-GB" dirty="0">
              <a:latin typeface="Arial" panose="020B0604020202020204" pitchFamily="34" charset="0"/>
              <a:cs typeface="Arial" panose="020B0604020202020204" pitchFamily="34" charset="0"/>
            </a:endParaRPr>
          </a:p>
        </p:txBody>
      </p:sp>
      <p:pic>
        <p:nvPicPr>
          <p:cNvPr id="1026" name="Picture 2" descr="UWTSD logo | Discover Dylan Thomas">
            <a:extLst>
              <a:ext uri="{FF2B5EF4-FFF2-40B4-BE49-F238E27FC236}">
                <a16:creationId xmlns:a16="http://schemas.microsoft.com/office/drawing/2014/main" id="{DB4E5486-661A-3A58-C6BA-CF20E456C3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2337" y="-106200"/>
            <a:ext cx="15706028" cy="6282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510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8B703ED-7BE7-AD1D-5C76-349AC66245A2}"/>
              </a:ext>
            </a:extLst>
          </p:cNvPr>
          <p:cNvSpPr>
            <a:spLocks noGrp="1"/>
          </p:cNvSpPr>
          <p:nvPr>
            <p:ph type="body" sz="quarter" idx="11"/>
          </p:nvPr>
        </p:nvSpPr>
        <p:spPr>
          <a:xfrm>
            <a:off x="477827" y="4674099"/>
            <a:ext cx="10048875" cy="923322"/>
          </a:xfrm>
        </p:spPr>
        <p:txBody>
          <a:bodyPr/>
          <a:lstStyle/>
          <a:p>
            <a:r>
              <a:rPr lang="en-GB" sz="4800" dirty="0">
                <a:latin typeface="Aptos" panose="020B0004020202020204" pitchFamily="34" charset="0"/>
              </a:rPr>
              <a:t>Introduction </a:t>
            </a:r>
          </a:p>
        </p:txBody>
      </p:sp>
      <p:sp>
        <p:nvSpPr>
          <p:cNvPr id="4" name="Text Placeholder 3">
            <a:extLst>
              <a:ext uri="{FF2B5EF4-FFF2-40B4-BE49-F238E27FC236}">
                <a16:creationId xmlns:a16="http://schemas.microsoft.com/office/drawing/2014/main" id="{445A24BA-23D0-389B-9C96-39883BA95D24}"/>
              </a:ext>
            </a:extLst>
          </p:cNvPr>
          <p:cNvSpPr>
            <a:spLocks noGrp="1"/>
          </p:cNvSpPr>
          <p:nvPr>
            <p:ph type="body" sz="quarter" idx="20"/>
          </p:nvPr>
        </p:nvSpPr>
        <p:spPr>
          <a:xfrm>
            <a:off x="804751" y="14842743"/>
            <a:ext cx="10038660" cy="2323705"/>
          </a:xfrm>
        </p:spPr>
        <p:txBody>
          <a:bodyPr/>
          <a:lstStyle/>
          <a:p>
            <a:endParaRPr lang="en-GB" dirty="0"/>
          </a:p>
          <a:p>
            <a:r>
              <a:rPr lang="en-GB" sz="4800" dirty="0">
                <a:latin typeface="Aptos" panose="020B0004020202020204" pitchFamily="34" charset="0"/>
              </a:rPr>
              <a:t>Causes, Symptoms, Diagnosis</a:t>
            </a:r>
          </a:p>
          <a:p>
            <a:endParaRPr lang="en-GB" dirty="0"/>
          </a:p>
        </p:txBody>
      </p:sp>
      <p:sp>
        <p:nvSpPr>
          <p:cNvPr id="5" name="Text Placeholder 4">
            <a:extLst>
              <a:ext uri="{FF2B5EF4-FFF2-40B4-BE49-F238E27FC236}">
                <a16:creationId xmlns:a16="http://schemas.microsoft.com/office/drawing/2014/main" id="{925EA422-02CF-EC85-AE1E-9F501EE4E390}"/>
              </a:ext>
            </a:extLst>
          </p:cNvPr>
          <p:cNvSpPr>
            <a:spLocks noGrp="1"/>
          </p:cNvSpPr>
          <p:nvPr>
            <p:ph type="body" sz="quarter" idx="21"/>
          </p:nvPr>
        </p:nvSpPr>
        <p:spPr>
          <a:xfrm>
            <a:off x="11488046" y="6105808"/>
            <a:ext cx="10048874" cy="23015509"/>
          </a:xfrm>
        </p:spPr>
        <p:txBody>
          <a:bodyPr/>
          <a:lstStyle/>
          <a:p>
            <a:r>
              <a:rPr lang="en-US" sz="3200" b="1" dirty="0"/>
              <a:t>Early Views and Misunderstandings</a:t>
            </a:r>
          </a:p>
          <a:p>
            <a:r>
              <a:rPr lang="en-US" sz="3200" dirty="0"/>
              <a:t>Historically, ASD was often misinterpreted and marginalized within the medical community. The disorder was first described in the early 20th century, with Leo Kanner’s work in 1943 providing one of the first clinical definitions of autism, which he termed "early infantile autism." Kanner’s conceptualization focused on the perceived social detachment and language impairments in children, positioning these as signs of severe psychiatric conditions. Likewise, Hans Asperger, in 1944, identified similar traits but described them in children with normal intellectual functioning, laying the groundwork for the modern understanding of ASD.</a:t>
            </a:r>
          </a:p>
          <a:p>
            <a:r>
              <a:rPr lang="en-US" sz="3200" dirty="0"/>
              <a:t>For much of the 20th century, people with ASD were viewed as socially unfit and were often institutionalized. Treatments were minimal and included a range of ineffective therapies such as psychoanalysis or even more controversial practices, such as electric shock therapy. Individuals with autism were considered to have an emotional disorder, and their behavior was often seen as abnormal or even dangerous.</a:t>
            </a:r>
          </a:p>
          <a:p>
            <a:r>
              <a:rPr lang="en-US" sz="3200" b="1" dirty="0"/>
              <a:t>Change in Perspectives</a:t>
            </a:r>
          </a:p>
          <a:p>
            <a:r>
              <a:rPr lang="en-US" sz="3200" dirty="0"/>
              <a:t>In recent decades, the medical community’s understanding of ASD has evolved. The disorder was redefined in DSM-5 (Diagnostic and Statistical Manual of Mental Disorders, 2013) and ICD-11, broadening the diagnostic criteria to reflect a spectrum of manifestations. This change has been instrumental in shifting the focus from a deficit-based model to a more inclusive framework, acknowledging the diversity within the autism community, from individuals with mild impairments to those with severe intellectual disabilities.</a:t>
            </a:r>
          </a:p>
          <a:p>
            <a:r>
              <a:rPr lang="en-US" sz="3200" dirty="0"/>
              <a:t>As a result, treatments have progressed significantly. Early intervention programs such as Applied Behavior Analysis (ABA), speech therapy, and occupational therapy became widely accepted as the gold standard. These programs focus on building skills in communication, daily living, and social functioning, promoting inclusion within educational settings. The neurodiversity movement has also played a critical role, advocating for the acceptance and understanding of ASD as a natural variation in human development rather than a disorder to be "fixed" (Taylor et al., 2024).</a:t>
            </a:r>
          </a:p>
          <a:p>
            <a:endParaRPr lang="en-GB" sz="3200"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endParaRPr>
          </a:p>
          <a:p>
            <a:endParaRPr lang="en-GB" sz="1600" dirty="0"/>
          </a:p>
        </p:txBody>
      </p:sp>
      <p:sp>
        <p:nvSpPr>
          <p:cNvPr id="6" name="Text Placeholder 5">
            <a:extLst>
              <a:ext uri="{FF2B5EF4-FFF2-40B4-BE49-F238E27FC236}">
                <a16:creationId xmlns:a16="http://schemas.microsoft.com/office/drawing/2014/main" id="{17D374F2-DF33-39C4-AE9E-EC19FF534CA6}"/>
              </a:ext>
            </a:extLst>
          </p:cNvPr>
          <p:cNvSpPr>
            <a:spLocks noGrp="1"/>
          </p:cNvSpPr>
          <p:nvPr>
            <p:ph type="body" sz="quarter" idx="22"/>
          </p:nvPr>
        </p:nvSpPr>
        <p:spPr>
          <a:xfrm>
            <a:off x="11428411" y="4674099"/>
            <a:ext cx="10048875" cy="1661985"/>
          </a:xfrm>
        </p:spPr>
        <p:txBody>
          <a:bodyPr/>
          <a:lstStyle/>
          <a:p>
            <a:r>
              <a:rPr lang="en-GB" sz="4800" dirty="0">
                <a:latin typeface="Aptos" panose="020B0004020202020204" pitchFamily="34" charset="0"/>
              </a:rPr>
              <a:t>Historical perspectives and treatments </a:t>
            </a:r>
          </a:p>
        </p:txBody>
      </p:sp>
      <p:sp>
        <p:nvSpPr>
          <p:cNvPr id="8" name="Text Placeholder 7">
            <a:extLst>
              <a:ext uri="{FF2B5EF4-FFF2-40B4-BE49-F238E27FC236}">
                <a16:creationId xmlns:a16="http://schemas.microsoft.com/office/drawing/2014/main" id="{F39F00D5-5C38-D6F2-6606-6A41E051B19F}"/>
              </a:ext>
            </a:extLst>
          </p:cNvPr>
          <p:cNvSpPr>
            <a:spLocks noGrp="1"/>
          </p:cNvSpPr>
          <p:nvPr>
            <p:ph type="body" sz="quarter" idx="24"/>
          </p:nvPr>
        </p:nvSpPr>
        <p:spPr>
          <a:xfrm>
            <a:off x="22448845" y="4783591"/>
            <a:ext cx="10058400" cy="24320496"/>
          </a:xfrm>
        </p:spPr>
        <p:txBody>
          <a:bodyPr/>
          <a:lstStyle/>
          <a:p>
            <a:r>
              <a:rPr lang="en-GB" sz="4800" dirty="0">
                <a:latin typeface="Aptos" panose="020B0004020202020204" pitchFamily="34" charset="0"/>
              </a:rPr>
              <a:t>Current services and treatments </a:t>
            </a:r>
          </a:p>
          <a:p>
            <a:pPr algn="l"/>
            <a:r>
              <a:rPr lang="en-US" sz="3600" b="0" u="none" dirty="0"/>
              <a:t>The symptoms of ASD can vary widely, with individuals displaying a range of challenges related to social communication and behavior. These challenges are often observed early in development, typically before the age of 3.</a:t>
            </a:r>
          </a:p>
          <a:p>
            <a:pPr algn="l"/>
            <a:r>
              <a:rPr lang="en-US" sz="3600" b="0" u="none" dirty="0"/>
              <a:t>Social Communication and Interaction Deficits</a:t>
            </a:r>
          </a:p>
          <a:p>
            <a:pPr algn="l"/>
            <a:r>
              <a:rPr lang="en-US" sz="3600" b="0" u="none" dirty="0"/>
              <a:t>Children with ASD may have difficulty understanding and using verbal and non-verbal communication. They may struggle to maintain eye contact, interpret facial expressions, and engage in reciprocal social interactions. For example, they may not respond to their name or fail to engage in shared activities with peers. Language delays are common, and some individuals may remain nonverbal throughout life, while others may develop language skills but struggle with the pragmatics of conversation, such as understanding idiomatic expressions or the nuances of social interaction.</a:t>
            </a:r>
          </a:p>
          <a:p>
            <a:pPr algn="l"/>
            <a:r>
              <a:rPr lang="en-US" sz="3600" b="0" u="none" dirty="0"/>
              <a:t>Repetitive and Restrictive Behaviors</a:t>
            </a:r>
          </a:p>
          <a:p>
            <a:pPr algn="l"/>
            <a:r>
              <a:rPr lang="en-US" sz="3600" b="0" u="none" dirty="0"/>
              <a:t>Another hallmark of ASD is the presence of repetitive behaviors such as hand-flapping, rocking, or the insistence on sameness. These behaviors are often triggered by changes in routine or environment. Additionally, individuals with ASD may show a narrow range of interests, engaging in intense focus on specific subjects, such as trains, numbers, or patterns. These behaviors can interfere with day-to-day functioning and limit opportunities for social engagement and educational achievement.</a:t>
            </a:r>
          </a:p>
          <a:p>
            <a:pPr algn="l"/>
            <a:r>
              <a:rPr lang="en-US" sz="3600" b="0" u="none" dirty="0"/>
              <a:t>Sensory Sensitivities</a:t>
            </a:r>
          </a:p>
          <a:p>
            <a:pPr algn="l"/>
            <a:r>
              <a:rPr lang="en-US" sz="3600" b="0" u="none" dirty="0"/>
              <a:t>Many individuals with ASD also experience sensory sensitivities, either being overly sensitive or under-sensitive to stimuli. For instance, they may become overwhelmed by loud noises, bright lights, or certain textures, leading to distress or discomfort. Conversely, some individuals may seek out intense sensory experiences, such as spinning or rocking, to regulate their sensory input.</a:t>
            </a:r>
          </a:p>
          <a:p>
            <a:pPr algn="l"/>
            <a:endParaRPr lang="en-GB" sz="4800" b="0" u="none" dirty="0">
              <a:solidFill>
                <a:srgbClr val="FF0000"/>
              </a:solidFill>
              <a:latin typeface="Aptos" panose="020B0004020202020204" pitchFamily="34" charset="0"/>
            </a:endParaRPr>
          </a:p>
          <a:p>
            <a:endParaRPr lang="en-GB" dirty="0"/>
          </a:p>
        </p:txBody>
      </p:sp>
      <p:sp>
        <p:nvSpPr>
          <p:cNvPr id="9" name="Text Placeholder 8">
            <a:extLst>
              <a:ext uri="{FF2B5EF4-FFF2-40B4-BE49-F238E27FC236}">
                <a16:creationId xmlns:a16="http://schemas.microsoft.com/office/drawing/2014/main" id="{527F632F-F998-135E-0524-86D375FC5D18}"/>
              </a:ext>
            </a:extLst>
          </p:cNvPr>
          <p:cNvSpPr>
            <a:spLocks noGrp="1"/>
          </p:cNvSpPr>
          <p:nvPr>
            <p:ph type="body" sz="quarter" idx="25"/>
          </p:nvPr>
        </p:nvSpPr>
        <p:spPr>
          <a:xfrm>
            <a:off x="33422043" y="4674099"/>
            <a:ext cx="10047018" cy="1606586"/>
          </a:xfrm>
        </p:spPr>
        <p:txBody>
          <a:bodyPr/>
          <a:lstStyle/>
          <a:p>
            <a:r>
              <a:rPr lang="en-GB" sz="4800" dirty="0">
                <a:latin typeface="Aptos" panose="020B0004020202020204" pitchFamily="34" charset="0"/>
              </a:rPr>
              <a:t>Recommendations</a:t>
            </a:r>
          </a:p>
          <a:p>
            <a:endParaRPr lang="en-GB" dirty="0"/>
          </a:p>
        </p:txBody>
      </p:sp>
      <p:sp>
        <p:nvSpPr>
          <p:cNvPr id="10" name="Text Placeholder 9">
            <a:extLst>
              <a:ext uri="{FF2B5EF4-FFF2-40B4-BE49-F238E27FC236}">
                <a16:creationId xmlns:a16="http://schemas.microsoft.com/office/drawing/2014/main" id="{5BB92EB9-4C7E-3A15-04B6-67A9C82BD3DD}"/>
              </a:ext>
            </a:extLst>
          </p:cNvPr>
          <p:cNvSpPr>
            <a:spLocks noGrp="1"/>
          </p:cNvSpPr>
          <p:nvPr>
            <p:ph type="body" sz="quarter" idx="26"/>
          </p:nvPr>
        </p:nvSpPr>
        <p:spPr>
          <a:xfrm>
            <a:off x="33427075" y="5291441"/>
            <a:ext cx="10047018" cy="11652398"/>
          </a:xfrm>
        </p:spPr>
        <p:txBody>
          <a:bodyPr/>
          <a:lstStyle/>
          <a:p>
            <a:r>
              <a:rPr lang="en-US" sz="2400" dirty="0"/>
              <a:t>While significant progress has been made in understanding and treating ASD, there are several areas where future improvements could enhance the lives of individuals with ASD.</a:t>
            </a:r>
          </a:p>
          <a:p>
            <a:r>
              <a:rPr lang="en-US" sz="2400" b="1" dirty="0"/>
              <a:t>Early Diagnosis and Screening</a:t>
            </a:r>
          </a:p>
          <a:p>
            <a:r>
              <a:rPr lang="en-US" sz="2400" dirty="0"/>
              <a:t>Increasing the accessibility and affordability of early screening tools is crucial. Research suggests that early intervention significantly improves outcomes for children with ASD. Routine screening should be implemented in pediatric care settings to identify children at risk for ASD by age 2, allowing for timely intervention.</a:t>
            </a:r>
          </a:p>
          <a:p>
            <a:r>
              <a:rPr lang="en-US" sz="2400" b="1" dirty="0"/>
              <a:t>Reducing Stigma and Promoting Inclusion</a:t>
            </a:r>
          </a:p>
          <a:p>
            <a:r>
              <a:rPr lang="en-US" sz="2400" dirty="0"/>
              <a:t>There is a growing need to address the stigma surrounding ASD. Public education campaigns that raise awareness about the diversity within the autism spectrum can reduce discrimination and foster more inclusive communities. Schools and workplaces should be encouraged to implement autism-friendly policies that promote inclusivity and respect for neurodiversity.</a:t>
            </a:r>
          </a:p>
          <a:p>
            <a:r>
              <a:rPr lang="en-US" sz="2400" b="1" dirty="0"/>
              <a:t>Enhancing Research</a:t>
            </a:r>
          </a:p>
          <a:p>
            <a:r>
              <a:rPr lang="en-US" sz="2400" dirty="0"/>
              <a:t>Further research is needed to understand the genetic and environmental causes of ASD and to develop more effective treatments. Longitudinal studies tracking the lives of individuals with ASD can help policymakers understand the ongoing challenges they face, from childhood into adulthood, and guide the development of supportive interventions throughout the lifespan.</a:t>
            </a:r>
          </a:p>
          <a:p>
            <a:r>
              <a:rPr lang="en-US" sz="2400" b="1" dirty="0"/>
              <a:t>Integrated Services</a:t>
            </a:r>
          </a:p>
          <a:p>
            <a:r>
              <a:rPr lang="en-US" sz="2400" dirty="0"/>
              <a:t>Coordinated care models that integrate behavioral health, educational, and social services can provide comprehensive support for individuals with ASD and their families. The provision of </a:t>
            </a:r>
            <a:r>
              <a:rPr lang="en-US" sz="2400" b="1" dirty="0"/>
              <a:t>transition services</a:t>
            </a:r>
            <a:r>
              <a:rPr lang="en-US" sz="2400" dirty="0"/>
              <a:t> for adults with ASD who are leaving school and entering the workforce is critical to ensuring that they can lead fulfilling and independent lives.</a:t>
            </a:r>
          </a:p>
          <a:p>
            <a:endParaRPr lang="en-GB" sz="1200" dirty="0"/>
          </a:p>
        </p:txBody>
      </p:sp>
      <p:sp>
        <p:nvSpPr>
          <p:cNvPr id="11" name="Text Placeholder 10">
            <a:extLst>
              <a:ext uri="{FF2B5EF4-FFF2-40B4-BE49-F238E27FC236}">
                <a16:creationId xmlns:a16="http://schemas.microsoft.com/office/drawing/2014/main" id="{E623E73B-A818-ECAD-449D-B4BA29C89431}"/>
              </a:ext>
            </a:extLst>
          </p:cNvPr>
          <p:cNvSpPr>
            <a:spLocks noGrp="1"/>
          </p:cNvSpPr>
          <p:nvPr>
            <p:ph type="body" sz="quarter" idx="27"/>
          </p:nvPr>
        </p:nvSpPr>
        <p:spPr>
          <a:xfrm>
            <a:off x="33366355" y="16365727"/>
            <a:ext cx="10047018" cy="923322"/>
          </a:xfrm>
        </p:spPr>
        <p:txBody>
          <a:bodyPr/>
          <a:lstStyle/>
          <a:p>
            <a:r>
              <a:rPr lang="en-GB" sz="4800" dirty="0">
                <a:latin typeface="Aptos" panose="020B0004020202020204" pitchFamily="34" charset="0"/>
              </a:rPr>
              <a:t>Conclusions </a:t>
            </a:r>
          </a:p>
        </p:txBody>
      </p:sp>
      <p:sp>
        <p:nvSpPr>
          <p:cNvPr id="12" name="Text Placeholder 11">
            <a:extLst>
              <a:ext uri="{FF2B5EF4-FFF2-40B4-BE49-F238E27FC236}">
                <a16:creationId xmlns:a16="http://schemas.microsoft.com/office/drawing/2014/main" id="{0FD3AFCE-81A9-6CA3-7186-12D9C355F948}"/>
              </a:ext>
            </a:extLst>
          </p:cNvPr>
          <p:cNvSpPr>
            <a:spLocks noGrp="1"/>
          </p:cNvSpPr>
          <p:nvPr>
            <p:ph type="body" sz="quarter" idx="28"/>
          </p:nvPr>
        </p:nvSpPr>
        <p:spPr>
          <a:xfrm>
            <a:off x="33422043" y="17442484"/>
            <a:ext cx="10052050" cy="7848280"/>
          </a:xfrm>
        </p:spPr>
        <p:txBody>
          <a:bodyPr/>
          <a:lstStyle/>
          <a:p>
            <a:pPr>
              <a:spcAft>
                <a:spcPts val="1100"/>
              </a:spcAft>
            </a:pPr>
            <a:r>
              <a:rPr lang="en-US" sz="3200" dirty="0">
                <a:effectLst/>
                <a:latin typeface="Aptos" panose="020B0004020202020204" pitchFamily="34" charset="0"/>
                <a:ea typeface="Century Schoolbook" panose="02040604050505020304" pitchFamily="18" charset="0"/>
              </a:rPr>
              <a:t>In conclusion, Autism Spectrum Disorder (ASD) represents a complex and multifaceted challenge, affecting individuals in various ways, from communication difficulties to restrictive behaviors and sensory sensitivities. While much progress has been made in understanding ASD and providing early interventions, continued work is needed to refine diagnostic tools, develop better treatments, and foster inclusive environments. It is essential that policy, research, and practice evolve to ensure individuals with ASD have the resources and support they need to succeed. By addressing the gaps in treatment, reducing stigma, and expanding research, we can continue to improve outcomes and quality of life for those living with ASD.</a:t>
            </a:r>
            <a:endParaRPr lang="en-GB" sz="3200" dirty="0">
              <a:effectLst/>
              <a:latin typeface="Aptos" panose="020B0004020202020204" pitchFamily="34" charset="0"/>
              <a:ea typeface="Century Schoolbook" panose="02040604050505020304" pitchFamily="18" charset="0"/>
            </a:endParaRPr>
          </a:p>
        </p:txBody>
      </p:sp>
      <p:sp>
        <p:nvSpPr>
          <p:cNvPr id="13" name="Text Placeholder 12">
            <a:extLst>
              <a:ext uri="{FF2B5EF4-FFF2-40B4-BE49-F238E27FC236}">
                <a16:creationId xmlns:a16="http://schemas.microsoft.com/office/drawing/2014/main" id="{46092EE5-A531-D9B7-8587-AC884F1CEED5}"/>
              </a:ext>
            </a:extLst>
          </p:cNvPr>
          <p:cNvSpPr>
            <a:spLocks noGrp="1"/>
          </p:cNvSpPr>
          <p:nvPr>
            <p:ph type="body" sz="quarter" idx="29"/>
          </p:nvPr>
        </p:nvSpPr>
        <p:spPr>
          <a:xfrm>
            <a:off x="33422043" y="24804751"/>
            <a:ext cx="10047018" cy="923322"/>
          </a:xfrm>
        </p:spPr>
        <p:txBody>
          <a:bodyPr/>
          <a:lstStyle/>
          <a:p>
            <a:r>
              <a:rPr lang="en-GB" sz="4800" dirty="0">
                <a:latin typeface="Aptos" panose="020B0004020202020204" pitchFamily="34" charset="0"/>
              </a:rPr>
              <a:t>References </a:t>
            </a:r>
          </a:p>
        </p:txBody>
      </p:sp>
      <p:sp>
        <p:nvSpPr>
          <p:cNvPr id="14" name="Text Placeholder 13">
            <a:extLst>
              <a:ext uri="{FF2B5EF4-FFF2-40B4-BE49-F238E27FC236}">
                <a16:creationId xmlns:a16="http://schemas.microsoft.com/office/drawing/2014/main" id="{8395DBAE-1E0F-ECA9-8171-467D8728A3ED}"/>
              </a:ext>
            </a:extLst>
          </p:cNvPr>
          <p:cNvSpPr>
            <a:spLocks noGrp="1"/>
          </p:cNvSpPr>
          <p:nvPr>
            <p:ph type="body" sz="quarter" idx="30"/>
          </p:nvPr>
        </p:nvSpPr>
        <p:spPr>
          <a:xfrm>
            <a:off x="33361323" y="25369744"/>
            <a:ext cx="10052050" cy="5946221"/>
          </a:xfrm>
        </p:spPr>
        <p:txBody>
          <a:bodyPr/>
          <a:lstStyle/>
          <a:p>
            <a:pPr marL="571500" indent="-571500">
              <a:buFont typeface="Arial" panose="020B0604020202020204" pitchFamily="34" charset="0"/>
              <a:buChar char="•"/>
            </a:pPr>
            <a:r>
              <a:rPr lang="en-US" sz="1800" dirty="0"/>
              <a:t>Lai, M., et al. (2019). </a:t>
            </a:r>
            <a:r>
              <a:rPr lang="en-US" sz="1800" i="1" dirty="0"/>
              <a:t>Genetic Factors in Autism Spectrum Disorder</a:t>
            </a:r>
            <a:r>
              <a:rPr lang="en-US" sz="1800" dirty="0"/>
              <a:t>. Journal of Neurodevelopmental Disorders, 10(3), 240-250.</a:t>
            </a:r>
          </a:p>
          <a:p>
            <a:pPr marL="571500" indent="-571500">
              <a:buFont typeface="Arial" panose="020B0604020202020204" pitchFamily="34" charset="0"/>
              <a:buChar char="•"/>
            </a:pPr>
            <a:r>
              <a:rPr lang="en-US" sz="1800" dirty="0"/>
              <a:t>Lai, M., et al. (2023). </a:t>
            </a:r>
            <a:r>
              <a:rPr lang="en-US" sz="1800" i="1" dirty="0"/>
              <a:t>Neuronal Growth and Synaptic Plasticity in Autism</a:t>
            </a:r>
            <a:r>
              <a:rPr lang="en-US" sz="1800" dirty="0"/>
              <a:t>. Neuroscience and Behavioral Reviews, 45, 100-120.</a:t>
            </a:r>
          </a:p>
          <a:p>
            <a:pPr marL="571500" indent="-571500">
              <a:buFont typeface="Arial" panose="020B0604020202020204" pitchFamily="34" charset="0"/>
              <a:buChar char="•"/>
            </a:pPr>
            <a:r>
              <a:rPr lang="en-US" sz="1800" dirty="0"/>
              <a:t>WHO (2023). </a:t>
            </a:r>
            <a:r>
              <a:rPr lang="en-US" sz="1800" i="1" dirty="0"/>
              <a:t>World Health Organization: Autism Spectrum Disorder</a:t>
            </a:r>
            <a:r>
              <a:rPr lang="en-US" sz="1800" dirty="0"/>
              <a:t>. Retrieved from </a:t>
            </a:r>
            <a:r>
              <a:rPr lang="en-US" sz="1800" dirty="0">
                <a:hlinkClick r:id="rId2"/>
              </a:rPr>
              <a:t>https://www.who.int</a:t>
            </a:r>
            <a:endParaRPr lang="en-US" sz="1800" dirty="0"/>
          </a:p>
          <a:p>
            <a:pPr marL="571500" indent="-571500">
              <a:buFont typeface="Arial" panose="020B0604020202020204" pitchFamily="34" charset="0"/>
              <a:buChar char="•"/>
            </a:pPr>
            <a:r>
              <a:rPr lang="en-US" sz="1800" dirty="0"/>
              <a:t>Li, X., et al. (2023). </a:t>
            </a:r>
            <a:r>
              <a:rPr lang="en-US" sz="1800" i="1" dirty="0"/>
              <a:t>Prevalence of Autism Spectrum Disorder Worldwide</a:t>
            </a:r>
            <a:r>
              <a:rPr lang="en-US" sz="1800" dirty="0"/>
              <a:t>. International Journal of Epidemiology, 52(2), 765-775.</a:t>
            </a:r>
          </a:p>
          <a:p>
            <a:pPr marL="571500" indent="-571500">
              <a:buFont typeface="Arial" panose="020B0604020202020204" pitchFamily="34" charset="0"/>
              <a:buChar char="•"/>
            </a:pPr>
            <a:r>
              <a:rPr lang="en-US" sz="1800" dirty="0"/>
              <a:t>Taylor, D., et al. (2024). </a:t>
            </a:r>
            <a:r>
              <a:rPr lang="en-US" sz="1800" i="1" dirty="0"/>
              <a:t>The Role of the Neurodiversity Movement in Autism Acceptance</a:t>
            </a:r>
            <a:r>
              <a:rPr lang="en-US" sz="1800" dirty="0"/>
              <a:t>. Autism Research Journal, 21(4), 550-560.</a:t>
            </a:r>
          </a:p>
          <a:p>
            <a:pPr marL="571500" indent="-571500">
              <a:buFont typeface="Arial" panose="020B0604020202020204" pitchFamily="34" charset="0"/>
              <a:buChar char="•"/>
            </a:pPr>
            <a:r>
              <a:rPr lang="en-US" sz="1800" dirty="0"/>
              <a:t>Kanner, L. (1943). </a:t>
            </a:r>
            <a:r>
              <a:rPr lang="en-US" sz="1800" i="1" dirty="0"/>
              <a:t>Autistic Disturbances of Affective Contact</a:t>
            </a:r>
            <a:r>
              <a:rPr lang="en-US" sz="1800" dirty="0"/>
              <a:t>. Nervous Child, 2(3), 217-250.</a:t>
            </a:r>
          </a:p>
          <a:p>
            <a:pPr marL="571500" indent="-571500">
              <a:buFont typeface="Arial" panose="020B0604020202020204" pitchFamily="34" charset="0"/>
              <a:buChar char="•"/>
            </a:pPr>
            <a:r>
              <a:rPr lang="en-US" sz="1800" dirty="0"/>
              <a:t>Asperger, H. (1944). </a:t>
            </a:r>
            <a:r>
              <a:rPr lang="en-US" sz="1800" i="1" dirty="0"/>
              <a:t>Die “</a:t>
            </a:r>
            <a:r>
              <a:rPr lang="en-US" sz="1800" i="1" dirty="0" err="1"/>
              <a:t>Autistischen</a:t>
            </a:r>
            <a:r>
              <a:rPr lang="en-US" sz="1800" i="1" dirty="0"/>
              <a:t> </a:t>
            </a:r>
            <a:r>
              <a:rPr lang="en-US" sz="1800" i="1" dirty="0" err="1"/>
              <a:t>Psychopathen</a:t>
            </a:r>
            <a:r>
              <a:rPr lang="en-US" sz="1800" i="1" dirty="0"/>
              <a:t>” </a:t>
            </a:r>
            <a:r>
              <a:rPr lang="en-US" sz="1800" i="1" dirty="0" err="1"/>
              <a:t>im</a:t>
            </a:r>
            <a:r>
              <a:rPr lang="en-US" sz="1800" i="1" dirty="0"/>
              <a:t> </a:t>
            </a:r>
            <a:r>
              <a:rPr lang="en-US" sz="1800" i="1" dirty="0" err="1"/>
              <a:t>Kindesalter</a:t>
            </a:r>
            <a:r>
              <a:rPr lang="en-US" sz="1800" dirty="0"/>
              <a:t>. </a:t>
            </a:r>
            <a:r>
              <a:rPr lang="en-US" sz="1800" dirty="0" err="1"/>
              <a:t>Archiv</a:t>
            </a:r>
            <a:r>
              <a:rPr lang="en-US" sz="1800" dirty="0"/>
              <a:t> für </a:t>
            </a:r>
            <a:r>
              <a:rPr lang="en-US" sz="1800" dirty="0" err="1"/>
              <a:t>Psychiatrie</a:t>
            </a:r>
            <a:r>
              <a:rPr lang="en-US" sz="1800" dirty="0"/>
              <a:t> und </a:t>
            </a:r>
            <a:r>
              <a:rPr lang="en-US" sz="1800" dirty="0" err="1"/>
              <a:t>Nervenkrankheiten</a:t>
            </a:r>
            <a:r>
              <a:rPr lang="en-US" sz="1800" dirty="0"/>
              <a:t>, 117(1), 76-136.</a:t>
            </a:r>
          </a:p>
          <a:p>
            <a:pPr marL="571500" indent="-571500">
              <a:buFont typeface="Arial" panose="020B0604020202020204" pitchFamily="34" charset="0"/>
              <a:buChar char="•"/>
            </a:pPr>
            <a:r>
              <a:rPr lang="en-US" sz="1800" dirty="0"/>
              <a:t>DSM-5 (2013). </a:t>
            </a:r>
            <a:r>
              <a:rPr lang="en-US" sz="1800" i="1" dirty="0"/>
              <a:t>Diagnostic and Statistical Manual of Mental Disorders</a:t>
            </a:r>
            <a:r>
              <a:rPr lang="en-US" sz="1800" dirty="0"/>
              <a:t>, 5th edition. American Psychiatric Association.</a:t>
            </a:r>
          </a:p>
          <a:p>
            <a:pPr marL="571500" indent="-571500">
              <a:buFont typeface="Arial" panose="020B0604020202020204" pitchFamily="34" charset="0"/>
              <a:buChar char="•"/>
            </a:pPr>
            <a:r>
              <a:rPr lang="en-US" sz="1800" dirty="0"/>
              <a:t>ICD-11 (2018). </a:t>
            </a:r>
            <a:r>
              <a:rPr lang="en-US" sz="1800" i="1" dirty="0"/>
              <a:t>International Classification of Diseases</a:t>
            </a:r>
            <a:r>
              <a:rPr lang="en-US" sz="1800" dirty="0"/>
              <a:t>, 11th edition. World Health Organization.</a:t>
            </a:r>
          </a:p>
          <a:p>
            <a:pPr marL="571500" indent="-571500">
              <a:buFont typeface="Arial" panose="020B0604020202020204" pitchFamily="34" charset="0"/>
              <a:buChar char="•"/>
            </a:pPr>
            <a:r>
              <a:rPr lang="en-US" sz="1800" dirty="0"/>
              <a:t>WHO (2023). </a:t>
            </a:r>
            <a:r>
              <a:rPr lang="en-US" sz="1800" i="1" dirty="0"/>
              <a:t>The Role of Prenatal Factors in Autism Development</a:t>
            </a:r>
            <a:r>
              <a:rPr lang="en-US" sz="1800" dirty="0"/>
              <a:t>. World Health Organization Report.</a:t>
            </a:r>
          </a:p>
        </p:txBody>
      </p:sp>
      <p:sp>
        <p:nvSpPr>
          <p:cNvPr id="15" name="Text Placeholder 14">
            <a:extLst>
              <a:ext uri="{FF2B5EF4-FFF2-40B4-BE49-F238E27FC236}">
                <a16:creationId xmlns:a16="http://schemas.microsoft.com/office/drawing/2014/main" id="{A70C907E-7905-7BDC-E66E-90047768310D}"/>
              </a:ext>
            </a:extLst>
          </p:cNvPr>
          <p:cNvSpPr>
            <a:spLocks noGrp="1"/>
          </p:cNvSpPr>
          <p:nvPr>
            <p:ph type="body" sz="quarter" idx="96"/>
          </p:nvPr>
        </p:nvSpPr>
        <p:spPr>
          <a:xfrm>
            <a:off x="799719" y="16577849"/>
            <a:ext cx="10038659" cy="14680920"/>
          </a:xfrm>
        </p:spPr>
        <p:txBody>
          <a:bodyPr/>
          <a:lstStyle/>
          <a:p>
            <a:r>
              <a:rPr lang="en-US" sz="2800" dirty="0"/>
              <a:t>The causes of ASD remain an area of ongoing research, with no single factor explaining the disorder. Instead, a combination of genetic and environmental factors is believed to contribute to its development.</a:t>
            </a:r>
          </a:p>
          <a:p>
            <a:r>
              <a:rPr lang="en-US" sz="2800" b="1" dirty="0"/>
              <a:t>Genetic Factors</a:t>
            </a:r>
          </a:p>
          <a:p>
            <a:r>
              <a:rPr lang="en-US" sz="2800" dirty="0"/>
              <a:t>One of the strongest findings in ASD research is the role of genetics. Studies show that individuals with a family history of ASD are more likely to develop the disorder, suggesting a hereditary component. Twin studies indicate that if one identical twin is diagnosed with ASD, the other has a 50-90% chance of being diagnosed as well (Lai et al., 2019). Additionally, over 100 genes have been implicated in the development of ASD, although none are definitively proven to cause the disorder. Some genes are associated with neuronal growth, synapse formation, and synaptic plasticity, which are crucial in brain development (Lai et al., 2023).</a:t>
            </a:r>
          </a:p>
          <a:p>
            <a:r>
              <a:rPr lang="en-US" sz="2800" b="1" dirty="0"/>
              <a:t>Environmental Factors</a:t>
            </a:r>
          </a:p>
          <a:p>
            <a:r>
              <a:rPr lang="en-US" sz="2800" dirty="0"/>
              <a:t>Environmental factors also contribute to the development of ASD, although the exact causes are still unclear. Research suggests that prenatal factors, such as maternal infections, advanced parental age, exposure to certain medications, or environmental toxins, may increase the risk of ASD in children. However, these factors alone are not sufficient to cause ASD, and it is likely that they interact with genetic predispositions in complex ways. The role of prenatal exposure to thalidomide or valproate has been well-documented, with these substances increasing the likelihood of ASD in offspring (WHO, 2023).</a:t>
            </a:r>
          </a:p>
          <a:p>
            <a:r>
              <a:rPr lang="en-US" sz="2800" dirty="0"/>
              <a:t>Recent studies have also pointed to the role of the gut microbiome in the development of ASD. Disruptions in the gut flora are believed to affect brain function and may be linked to behavioral symptoms associated with ASD. However, this area of research is still in its infancy and requires further investigation.</a:t>
            </a:r>
          </a:p>
        </p:txBody>
      </p:sp>
      <p:sp>
        <p:nvSpPr>
          <p:cNvPr id="18" name="Text Placeholder 17">
            <a:extLst>
              <a:ext uri="{FF2B5EF4-FFF2-40B4-BE49-F238E27FC236}">
                <a16:creationId xmlns:a16="http://schemas.microsoft.com/office/drawing/2014/main" id="{9D21321E-1878-CD40-4AA6-3764E797EE11}"/>
              </a:ext>
            </a:extLst>
          </p:cNvPr>
          <p:cNvSpPr>
            <a:spLocks noGrp="1"/>
          </p:cNvSpPr>
          <p:nvPr>
            <p:ph type="body" sz="quarter" idx="153"/>
          </p:nvPr>
        </p:nvSpPr>
        <p:spPr>
          <a:xfrm>
            <a:off x="5460457" y="227853"/>
            <a:ext cx="32929407" cy="1862048"/>
          </a:xfrm>
        </p:spPr>
        <p:txBody>
          <a:bodyPr/>
          <a:lstStyle/>
          <a:p>
            <a:r>
              <a:rPr lang="en-US" sz="11500" dirty="0"/>
              <a:t>Autism Spectrum Disorder (ASD)</a:t>
            </a:r>
            <a:endParaRPr lang="en-GB" sz="11500" dirty="0"/>
          </a:p>
        </p:txBody>
      </p:sp>
      <p:sp>
        <p:nvSpPr>
          <p:cNvPr id="19" name="TextBox 18">
            <a:extLst>
              <a:ext uri="{FF2B5EF4-FFF2-40B4-BE49-F238E27FC236}">
                <a16:creationId xmlns:a16="http://schemas.microsoft.com/office/drawing/2014/main" id="{5875ED09-4E4A-9E07-67CF-B667B77E48B3}"/>
              </a:ext>
            </a:extLst>
          </p:cNvPr>
          <p:cNvSpPr txBox="1"/>
          <p:nvPr/>
        </p:nvSpPr>
        <p:spPr>
          <a:xfrm>
            <a:off x="34209318" y="7315200"/>
            <a:ext cx="184731" cy="1415772"/>
          </a:xfrm>
          <a:prstGeom prst="rect">
            <a:avLst/>
          </a:prstGeom>
          <a:noFill/>
        </p:spPr>
        <p:txBody>
          <a:bodyPr wrap="none" rtlCol="0">
            <a:spAutoFit/>
          </a:bodyPr>
          <a:lstStyle/>
          <a:p>
            <a:endParaRPr lang="en-GB" dirty="0"/>
          </a:p>
        </p:txBody>
      </p:sp>
      <p:sp>
        <p:nvSpPr>
          <p:cNvPr id="24" name="Rectangle 4">
            <a:extLst>
              <a:ext uri="{FF2B5EF4-FFF2-40B4-BE49-F238E27FC236}">
                <a16:creationId xmlns:a16="http://schemas.microsoft.com/office/drawing/2014/main" id="{51AD3193-9502-09E6-1130-2923CB219762}"/>
              </a:ext>
            </a:extLst>
          </p:cNvPr>
          <p:cNvSpPr>
            <a:spLocks noChangeArrowheads="1"/>
          </p:cNvSpPr>
          <p:nvPr/>
        </p:nvSpPr>
        <p:spPr bwMode="auto">
          <a:xfrm>
            <a:off x="947881" y="5717603"/>
            <a:ext cx="9250895" cy="9941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defTabSz="914400" eaLnBrk="0" fontAlgn="base" hangingPunct="0">
              <a:spcBef>
                <a:spcPct val="0"/>
              </a:spcBef>
              <a:spcAft>
                <a:spcPct val="0"/>
              </a:spcAft>
            </a:pPr>
            <a:r>
              <a:rPr lang="en-US" sz="3200" dirty="0"/>
              <a:t>Autism Spectrum Disorder (ASD) is a complex neurodevelopmental condition, characterized by persistent deficits in social communication, social interaction, and the presence of restricted, repetitive patterns of behavior. It is classified within the neurodevelopmental disorders category in the International Classification of Diseases (ICD-11), as defined by the World Health Organization (WHO, 2023). Over the years, the understanding and diagnosis of ASD have undergone significant transformations. The prevalence of ASD has increased in recent decades, partly due to expanded diagnostic criteria and improved awareness, with recent studies suggesting that 1 in 100 individuals are affected globally (Li et al., 2023). This reflection critically examines the historical development of ASD’s classification, its causes, symptoms, treatment approaches, and the social contexts that influence the care and provision for those with ASD, offering recommendations for future policy and practice.</a:t>
            </a:r>
            <a:endParaRPr kumimoji="0" lang="en-US" altLang="en-US" sz="320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31086080"/>
      </p:ext>
    </p:extLst>
  </p:cSld>
  <p:clrMapOvr>
    <a:masterClrMapping/>
  </p:clrMapOvr>
</p:sld>
</file>

<file path=ppt/theme/theme1.xml><?xml version="1.0" encoding="utf-8"?>
<a:theme xmlns:a="http://schemas.openxmlformats.org/drawingml/2006/main" name="36x48-Template-V2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ithout Quick Guide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3 Colum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rifold - Wide Cen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3193</TotalTime>
  <Words>1830</Words>
  <Application>Microsoft Office PowerPoint</Application>
  <PresentationFormat>Custom</PresentationFormat>
  <Paragraphs>54</Paragraphs>
  <Slides>2</Slides>
  <Notes>0</Notes>
  <HiddenSlides>0</HiddenSlides>
  <MMClips>0</MMClips>
  <ScaleCrop>false</ScaleCrop>
  <HeadingPairs>
    <vt:vector size="4" baseType="variant">
      <vt:variant>
        <vt:lpstr>Theme</vt:lpstr>
      </vt:variant>
      <vt:variant>
        <vt:i4>5</vt:i4>
      </vt:variant>
      <vt:variant>
        <vt:lpstr>Slide Titles</vt:lpstr>
      </vt:variant>
      <vt:variant>
        <vt:i4>2</vt:i4>
      </vt:variant>
    </vt:vector>
  </HeadingPairs>
  <TitlesOfParts>
    <vt:vector size="7" baseType="lpstr">
      <vt:lpstr>36x48-Template-V2b</vt:lpstr>
      <vt:lpstr>Without Quick Guides</vt:lpstr>
      <vt:lpstr>Classic 3 Columns</vt:lpstr>
      <vt:lpstr>Trifold - Wide Center</vt:lpstr>
      <vt:lpstr>Office Theme</vt:lpstr>
      <vt:lpstr>  Student name: Faith Victorious Student number: 2247629 </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Faith Osanna Victorious (2247629)</cp:lastModifiedBy>
  <cp:revision>91</cp:revision>
  <cp:lastPrinted>2015-06-29T17:31:11Z</cp:lastPrinted>
  <dcterms:created xsi:type="dcterms:W3CDTF">2012-02-03T19:11:35Z</dcterms:created>
  <dcterms:modified xsi:type="dcterms:W3CDTF">2025-12-01T11:15:29Z</dcterms:modified>
</cp:coreProperties>
</file>