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4"/>
  </p:sldMasterIdLst>
  <p:sldIdLst>
    <p:sldId id="257" r:id="rId5"/>
    <p:sldId id="309" r:id="rId6"/>
    <p:sldId id="296" r:id="rId7"/>
    <p:sldId id="298" r:id="rId8"/>
    <p:sldId id="297" r:id="rId9"/>
    <p:sldId id="299" r:id="rId10"/>
    <p:sldId id="300" r:id="rId11"/>
    <p:sldId id="301" r:id="rId12"/>
    <p:sldId id="302" r:id="rId13"/>
    <p:sldId id="303" r:id="rId14"/>
    <p:sldId id="304" r:id="rId15"/>
    <p:sldId id="305" r:id="rId16"/>
    <p:sldId id="306" r:id="rId17"/>
    <p:sldId id="307" r:id="rId18"/>
    <p:sldId id="30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19" autoAdjust="0"/>
  </p:normalViewPr>
  <p:slideViewPr>
    <p:cSldViewPr snapToGrid="0">
      <p:cViewPr varScale="1">
        <p:scale>
          <a:sx n="106" d="100"/>
          <a:sy n="106" d="100"/>
        </p:scale>
        <p:origin x="74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1/19/2021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1/19/2021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1/19/2021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1/19/2021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1/19/2021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1/19/2021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1/19/2021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www.bing.com/images/search?view=detailV2&amp;ccid=0Lyw9kF5&amp;id=3A2DF7D61749603D17522FCC5166A9E8EEFB9792&amp;thid=OIP.0Lyw9kF5EVxKZvydtarE7AHaFj&amp;mediaurl=https%3a%2f%2fi.pinimg.com%2foriginals%2fcc%2f52%2ff3%2fcc52f35c9f0ec4153d3c336f8d7ee004.jpg&amp;exph=720&amp;expw=960&amp;q=psychology+and+performance+curve&amp;simid=608030407241960229&amp;ck=F086FE78ACAB59A74E86FCD6D856B8EF&amp;selectedIndex=6&amp;qpvt=psychology+and+performance+curve&amp;FORM=IRPRST&amp;ajaxhist=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6D7A0BC-0046-4CAA-8E7F-DCAFE511E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</p:spPr>
        <p:txBody>
          <a:bodyPr>
            <a:normAutofit/>
          </a:bodyPr>
          <a:lstStyle/>
          <a:p>
            <a:r>
              <a:rPr lang="en-US" dirty="0"/>
              <a:t>Quiz answers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1" y="2495445"/>
            <a:ext cx="11075219" cy="468233"/>
          </a:xfrm>
        </p:spPr>
        <p:txBody>
          <a:bodyPr>
            <a:normAutofit/>
          </a:bodyPr>
          <a:lstStyle/>
          <a:p>
            <a:r>
              <a:rPr lang="en-US" dirty="0"/>
              <a:t>  Reflexive Counselling skills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7C6334F-6411-41EC-AD7D-179EDD8B5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6B02CEE-3AF8-4349-9B3E-8970E6DF62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A01CF0-3FB5-44EB-B7DE-F2E86374C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F1A8C364-94D4-4630-BAD0-78722F3470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8733" y="3081867"/>
            <a:ext cx="11260667" cy="331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AF9A0-6440-406C-8F7C-2ADEA2143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685962"/>
            <a:ext cx="11029616" cy="1654902"/>
          </a:xfrm>
        </p:spPr>
        <p:txBody>
          <a:bodyPr>
            <a:normAutofit fontScale="90000"/>
          </a:bodyPr>
          <a:lstStyle/>
          <a:p>
            <a:pPr marL="306000" lvl="0" indent="-3060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</a:pPr>
            <a:br>
              <a:rPr lang="en-GB" sz="3600" b="1" cap="none" dirty="0">
                <a:solidFill>
                  <a:prstClr val="black">
                    <a:lumMod val="75000"/>
                    <a:lumOff val="25000"/>
                  </a:prstClr>
                </a:solidFill>
                <a:latin typeface="Franklin Gothic Book" panose="020B0502020104020203"/>
                <a:ea typeface="+mn-ea"/>
                <a:cs typeface="+mn-cs"/>
              </a:rPr>
            </a:br>
            <a:br>
              <a:rPr lang="en-GB" sz="3600" b="1" cap="none" dirty="0">
                <a:solidFill>
                  <a:prstClr val="black">
                    <a:lumMod val="75000"/>
                    <a:lumOff val="25000"/>
                  </a:prstClr>
                </a:solidFill>
                <a:latin typeface="Franklin Gothic Book" panose="020B0502020104020203"/>
                <a:ea typeface="+mn-ea"/>
                <a:cs typeface="+mn-cs"/>
              </a:rPr>
            </a:br>
            <a:br>
              <a:rPr lang="en-GB" sz="3600" b="1" cap="none" dirty="0">
                <a:solidFill>
                  <a:prstClr val="black">
                    <a:lumMod val="75000"/>
                    <a:lumOff val="25000"/>
                  </a:prstClr>
                </a:solidFill>
                <a:latin typeface="Franklin Gothic Book" panose="020B0502020104020203"/>
                <a:ea typeface="+mn-ea"/>
                <a:cs typeface="+mn-cs"/>
              </a:rPr>
            </a:br>
            <a:br>
              <a:rPr lang="en-GB" sz="3600" b="1" cap="none" dirty="0">
                <a:solidFill>
                  <a:prstClr val="black">
                    <a:lumMod val="75000"/>
                    <a:lumOff val="25000"/>
                  </a:prstClr>
                </a:solidFill>
                <a:latin typeface="Franklin Gothic Book" panose="020B0502020104020203"/>
                <a:ea typeface="+mn-ea"/>
                <a:cs typeface="+mn-cs"/>
              </a:rPr>
            </a:br>
            <a:r>
              <a:rPr lang="en-GB" sz="3600" b="1" cap="none" dirty="0">
                <a:solidFill>
                  <a:prstClr val="black">
                    <a:lumMod val="75000"/>
                    <a:lumOff val="25000"/>
                  </a:prstClr>
                </a:solidFill>
                <a:latin typeface="Franklin Gothic Book" panose="020B0502020104020203"/>
                <a:ea typeface="+mn-ea"/>
                <a:cs typeface="+mn-cs"/>
              </a:rPr>
              <a:t>Activity 2.1 QUIZ ANSWERS</a:t>
            </a:r>
            <a:br>
              <a:rPr lang="en-GB" cap="none" dirty="0">
                <a:solidFill>
                  <a:prstClr val="black">
                    <a:lumMod val="75000"/>
                    <a:lumOff val="25000"/>
                  </a:prstClr>
                </a:solidFill>
                <a:latin typeface="Franklin Gothic Book" panose="020B0502020104020203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0A607-72F7-48FB-A4AB-74AB11C8D2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9600" b="1" dirty="0"/>
              <a:t>QUIZ [</a:t>
            </a:r>
            <a:r>
              <a:rPr lang="en-GB" sz="9600" b="1" dirty="0">
                <a:solidFill>
                  <a:srgbClr val="FF0000"/>
                </a:solidFill>
              </a:rPr>
              <a:t>Answers are in red, additional information about correct answers in ‘</a:t>
            </a:r>
            <a:r>
              <a:rPr lang="en-GB" sz="9600" b="1" dirty="0" err="1">
                <a:solidFill>
                  <a:srgbClr val="FF0000"/>
                </a:solidFill>
              </a:rPr>
              <a:t>bubble’comments</a:t>
            </a:r>
            <a:r>
              <a:rPr lang="en-GB" sz="9600" b="1" dirty="0">
                <a:solidFill>
                  <a:srgbClr val="FF0000"/>
                </a:solidFill>
              </a:rPr>
              <a:t> where appropriate</a:t>
            </a:r>
            <a:r>
              <a:rPr lang="en-GB" sz="9600" b="1" dirty="0"/>
              <a:t>]</a:t>
            </a:r>
            <a:endParaRPr lang="en-GB" sz="9600" dirty="0"/>
          </a:p>
          <a:p>
            <a:r>
              <a:rPr lang="en-GB" sz="9600" dirty="0"/>
              <a:t>Answer questions using your internet search skills to fill any gaps in your knowledge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179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C265F-8249-42EE-8E1E-BAE802CB7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1: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CD2DF-7702-4F73-9A3F-43A49D0BBC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GB" sz="4000" dirty="0">
                <a:latin typeface="Cambria" panose="02040503050406030204" pitchFamily="18" charset="0"/>
                <a:ea typeface="Cambria" panose="02040503050406030204" pitchFamily="18" charset="0"/>
                <a:cs typeface="Tahoma" panose="020B0604030504040204" pitchFamily="34" charset="0"/>
              </a:rPr>
              <a:t>We learned in Session One how conflict can induce stress in some people, but stress is not always a bad thing.  Which of the following is termed  ‘good stress’.</a:t>
            </a:r>
            <a:endParaRPr lang="en-GB" sz="40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indent="0">
              <a:buNone/>
            </a:pPr>
            <a:endParaRPr lang="en-GB" sz="40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lvl="0" indent="-342900">
              <a:buSzPts val="1600"/>
              <a:buFont typeface="Arial" panose="020B0604020202020204" pitchFamily="34" charset="0"/>
              <a:buChar char=""/>
            </a:pPr>
            <a:r>
              <a:rPr lang="en-GB" sz="400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ahoma" panose="020B0604030504040204" pitchFamily="34" charset="0"/>
              </a:rPr>
              <a:t>Eustress</a:t>
            </a:r>
            <a:r>
              <a:rPr lang="en-GB" sz="400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SzPts val="1600"/>
              <a:buFont typeface="Arial" panose="020B0604020202020204" pitchFamily="34" charset="0"/>
              <a:buChar char=""/>
            </a:pPr>
            <a:r>
              <a:rPr lang="en-GB" sz="4000" dirty="0" err="1">
                <a:latin typeface="Cambria" panose="02040503050406030204" pitchFamily="18" charset="0"/>
                <a:ea typeface="Cambria" panose="02040503050406030204" pitchFamily="18" charset="0"/>
                <a:cs typeface="Tahoma" panose="020B0604030504040204" pitchFamily="34" charset="0"/>
              </a:rPr>
              <a:t>Neustress</a:t>
            </a:r>
            <a:endParaRPr lang="en-GB" sz="40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SzPts val="1600"/>
              <a:buFont typeface="Arial" panose="020B0604020202020204" pitchFamily="34" charset="0"/>
              <a:buChar char=""/>
            </a:pPr>
            <a:r>
              <a:rPr lang="en-GB" sz="4000" dirty="0">
                <a:latin typeface="Cambria" panose="02040503050406030204" pitchFamily="18" charset="0"/>
                <a:ea typeface="Cambria" panose="02040503050406030204" pitchFamily="18" charset="0"/>
                <a:cs typeface="Tahoma" panose="020B0604030504040204" pitchFamily="34" charset="0"/>
              </a:rPr>
              <a:t>Distress</a:t>
            </a:r>
            <a:endParaRPr lang="en-GB" sz="40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br>
              <a:rPr lang="en-GB" dirty="0">
                <a:solidFill>
                  <a:srgbClr val="231F2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14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3532D-4F6E-4C60-B643-D7B8F409A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QUESTION 2:</a:t>
            </a:r>
            <a:br>
              <a:rPr lang="en-GB" b="1" dirty="0"/>
            </a:b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1DCC-D238-42BF-BDAB-31516EE80C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25000" lnSpcReduction="20000"/>
          </a:bodyPr>
          <a:lstStyle/>
          <a:p>
            <a:pPr marL="342900" lvl="0" indent="-342900">
              <a:spcBef>
                <a:spcPts val="1585"/>
              </a:spcBef>
              <a:buSzPts val="1600"/>
              <a:buFont typeface="Arial" panose="020B0604020202020204" pitchFamily="34" charset="0"/>
              <a:buChar char=""/>
            </a:pPr>
            <a:endParaRPr lang="en-GB" sz="17600" dirty="0">
              <a:solidFill>
                <a:srgbClr val="FF0000"/>
              </a:solidFill>
              <a:latin typeface="Verdana" panose="020B060403050404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1585"/>
              </a:spcBef>
              <a:buSzPts val="1600"/>
              <a:buFont typeface="Arial" panose="020B0604020202020204" pitchFamily="34" charset="0"/>
              <a:buChar char=""/>
            </a:pPr>
            <a:endParaRPr lang="en-GB" sz="17600" dirty="0">
              <a:solidFill>
                <a:srgbClr val="FF0000"/>
              </a:solidFill>
              <a:latin typeface="Verdana" panose="020B060403050404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spcBef>
                <a:spcPts val="1585"/>
              </a:spcBef>
              <a:buClr>
                <a:srgbClr val="1CADE4"/>
              </a:buClr>
              <a:buNone/>
            </a:pPr>
            <a:r>
              <a:rPr lang="en-GB" sz="128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Which of these non-verbal communication skills would be helpful within restorative practice?</a:t>
            </a:r>
          </a:p>
          <a:p>
            <a:pPr marL="342900" lvl="0" indent="-342900">
              <a:spcBef>
                <a:spcPts val="1585"/>
              </a:spcBef>
              <a:buSzPts val="1600"/>
              <a:buFont typeface="Arial" panose="020B0604020202020204" pitchFamily="34" charset="0"/>
              <a:buChar char=""/>
            </a:pPr>
            <a:r>
              <a:rPr lang="en-GB" sz="17600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Good eye contact, without staring</a:t>
            </a:r>
            <a:r>
              <a:rPr lang="en-GB" sz="17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17600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7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1010"/>
              </a:spcBef>
              <a:buSzPts val="1600"/>
              <a:buFont typeface="Arial" panose="020B0604020202020204" pitchFamily="34" charset="0"/>
              <a:buChar char=""/>
            </a:pPr>
            <a:r>
              <a:rPr lang="en-GB" sz="17600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Calm tone of voice</a:t>
            </a:r>
            <a:endParaRPr lang="en-GB" sz="17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1010"/>
              </a:spcBef>
              <a:buSzPts val="1600"/>
              <a:buFont typeface="Arial" panose="020B0604020202020204" pitchFamily="34" charset="0"/>
              <a:buChar char=""/>
            </a:pPr>
            <a:r>
              <a:rPr lang="en-GB" sz="17600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Open posture </a:t>
            </a:r>
            <a:endParaRPr lang="en-GB" sz="17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1010"/>
              </a:spcBef>
              <a:buSzPts val="1600"/>
              <a:buFont typeface="Arial" panose="020B0604020202020204" pitchFamily="34" charset="0"/>
              <a:buChar char=""/>
            </a:pPr>
            <a:r>
              <a:rPr lang="en-GB" sz="17600" dirty="0"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Judgemental facial expressions</a:t>
            </a:r>
            <a:endParaRPr lang="en-GB" sz="17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1295"/>
              </a:spcBef>
              <a:buNone/>
            </a:pPr>
            <a:endParaRPr lang="en-GB" sz="7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7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7000" dirty="0">
                <a:solidFill>
                  <a:srgbClr val="000000"/>
                </a:solidFill>
                <a:latin typeface="Verdana" panose="020B060403050404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7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dirty="0"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0571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4224D-7594-4B47-B4B2-14D32DC88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11882"/>
          </a:xfrm>
        </p:spPr>
        <p:txBody>
          <a:bodyPr>
            <a:normAutofit fontScale="90000"/>
          </a:bodyPr>
          <a:lstStyle/>
          <a:p>
            <a:pPr lvl="0"/>
            <a:r>
              <a:rPr lang="en-GB" b="1" dirty="0"/>
              <a:t>QUESTION 3:</a:t>
            </a:r>
            <a:b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CA50C-50F4-4C03-841C-30A1B9B4A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0524"/>
            <a:ext cx="10515600" cy="565982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Which of the following attitudes would be most helpful within restorative practice: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Passive: Submissive, avoiding, not address issues, even those which are harmful.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Assertive: Self-assured, positive and confident. A strong advocate  for themselves whilst very respectful of the rights of others. Addressing issues in a calm, non-hostile way.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Aggressive: Behaving in an actively hostile way. Impulsive. Attacking, rather than making calm interventions.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Passive-aggressive: Indirect: Using hostility or negativity to address issues in an indirect way. Appearing passive on the surface, but are really acting out anger in a subtle, indirect way  </a:t>
            </a:r>
            <a:b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3714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A50FE-7A7A-4DE9-8540-AE841D916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4: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18076-87B8-4405-B2EB-B861FE3FA6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492476"/>
            <a:ext cx="11029615" cy="3482873"/>
          </a:xfrm>
        </p:spPr>
        <p:txBody>
          <a:bodyPr>
            <a:normAutofit fontScale="92500" lnSpcReduction="20000"/>
          </a:bodyPr>
          <a:lstStyle/>
          <a:p>
            <a:pPr marL="0" lvl="0" indent="0">
              <a:spcBef>
                <a:spcPts val="1295"/>
              </a:spcBef>
              <a:buNone/>
            </a:pPr>
            <a:r>
              <a:rPr lang="en-GB" b="1" dirty="0">
                <a:latin typeface="Verdana" panose="020B0604030504040204" pitchFamily="34" charset="0"/>
                <a:ea typeface="Cambria" panose="02040503050406030204" pitchFamily="18" charset="0"/>
                <a:cs typeface="Times New Roman" panose="02020603050405020304" pitchFamily="18" charset="0"/>
              </a:rPr>
              <a:t>Which of these interventions would NOT be helpful in dealing with a conflict</a:t>
            </a:r>
            <a:r>
              <a:rPr lang="en-GB" dirty="0">
                <a:latin typeface="Verdana" panose="020B0604030504040204" pitchFamily="34" charset="0"/>
                <a:ea typeface="Cambria" panose="02040503050406030204" pitchFamily="18" charset="0"/>
                <a:cs typeface="Times New Roman" panose="02020603050405020304" pitchFamily="18" charset="0"/>
              </a:rPr>
              <a:t>:</a:t>
            </a:r>
            <a:endParaRPr lang="en-GB" sz="2400" dirty="0">
              <a:latin typeface="Times New Roman" panose="02020603050405020304" pitchFamily="18" charset="0"/>
              <a:ea typeface="Cambria" panose="02040503050406030204" pitchFamily="18" charset="0"/>
            </a:endParaRPr>
          </a:p>
          <a:p>
            <a:pPr marL="342900" lvl="0" indent="-342900">
              <a:spcBef>
                <a:spcPts val="1330"/>
              </a:spcBef>
              <a:buSzPts val="1600"/>
              <a:buFont typeface="Arial" panose="020B0604020202020204" pitchFamily="34" charset="0"/>
              <a:buChar char=""/>
            </a:pPr>
            <a:r>
              <a:rPr lang="en-GB" dirty="0">
                <a:latin typeface="Verdana" panose="020B0604030504040204" pitchFamily="34" charset="0"/>
                <a:ea typeface="Cambria" panose="02040503050406030204" pitchFamily="18" charset="0"/>
                <a:cs typeface="Times New Roman" panose="02020603050405020304" pitchFamily="18" charset="0"/>
              </a:rPr>
              <a:t>Active Listening</a:t>
            </a:r>
            <a:endParaRPr lang="en-GB" sz="2400" dirty="0"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1080"/>
              </a:spcBef>
              <a:buSzPts val="1600"/>
              <a:buFont typeface="Arial" panose="020B0604020202020204" pitchFamily="34" charset="0"/>
              <a:buChar char=""/>
            </a:pPr>
            <a:r>
              <a:rPr lang="en-GB" dirty="0">
                <a:latin typeface="Verdana" panose="020B0604030504040204" pitchFamily="34" charset="0"/>
                <a:ea typeface="Cambria" panose="02040503050406030204" pitchFamily="18" charset="0"/>
                <a:cs typeface="Times New Roman" panose="02020603050405020304" pitchFamily="18" charset="0"/>
              </a:rPr>
              <a:t>Observing and reflecting body language</a:t>
            </a:r>
            <a:endParaRPr lang="en-GB" sz="2400" dirty="0"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1080"/>
              </a:spcBef>
              <a:buSzPts val="1600"/>
              <a:buFont typeface="Arial" panose="020B0604020202020204" pitchFamily="34" charset="0"/>
              <a:buChar char=""/>
            </a:pPr>
            <a:r>
              <a:rPr lang="en-GB" dirty="0">
                <a:latin typeface="Verdana" panose="020B0604030504040204" pitchFamily="34" charset="0"/>
                <a:ea typeface="Cambria" panose="02040503050406030204" pitchFamily="18" charset="0"/>
                <a:cs typeface="Times New Roman" panose="02020603050405020304" pitchFamily="18" charset="0"/>
              </a:rPr>
              <a:t>Sensitive, open questions</a:t>
            </a:r>
            <a:endParaRPr lang="en-GB" sz="2400" dirty="0"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1080"/>
              </a:spcBef>
              <a:buSzPts val="1600"/>
              <a:buFont typeface="Arial" panose="020B0604020202020204" pitchFamily="34" charset="0"/>
              <a:buChar char=""/>
            </a:pPr>
            <a:r>
              <a:rPr lang="en-GB" dirty="0">
                <a:latin typeface="Verdana" panose="020B0604030504040204" pitchFamily="34" charset="0"/>
                <a:ea typeface="Cambria" panose="02040503050406030204" pitchFamily="18" charset="0"/>
                <a:cs typeface="Times New Roman" panose="02020603050405020304" pitchFamily="18" charset="0"/>
              </a:rPr>
              <a:t>Immediacy</a:t>
            </a:r>
            <a:endParaRPr lang="en-GB" sz="2400" dirty="0"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1080"/>
              </a:spcBef>
              <a:buSzPts val="1600"/>
              <a:buFont typeface="Arial" panose="020B0604020202020204" pitchFamily="34" charset="0"/>
              <a:buChar char=""/>
            </a:pPr>
            <a:r>
              <a:rPr lang="en-GB" dirty="0">
                <a:solidFill>
                  <a:srgbClr val="FF0000"/>
                </a:solidFill>
                <a:latin typeface="Verdana" panose="020B0604030504040204" pitchFamily="34" charset="0"/>
                <a:ea typeface="Cambria" panose="02040503050406030204" pitchFamily="18" charset="0"/>
                <a:cs typeface="Times New Roman" panose="02020603050405020304" pitchFamily="18" charset="0"/>
              </a:rPr>
              <a:t>Overgeneralising</a:t>
            </a:r>
            <a:r>
              <a:rPr lang="en-GB" dirty="0">
                <a:latin typeface="Verdana" panose="020B0604030504040204" pitchFamily="34" charset="0"/>
                <a:ea typeface="Cambria" panose="02040503050406030204" pitchFamily="18" charset="0"/>
                <a:cs typeface="Times New Roman" panose="02020603050405020304" pitchFamily="18" charset="0"/>
              </a:rPr>
              <a:t> </a:t>
            </a:r>
            <a:endParaRPr lang="en-GB" sz="2400" dirty="0"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1080"/>
              </a:spcBef>
              <a:buSzPts val="1600"/>
              <a:buFont typeface="Arial" panose="020B0604020202020204" pitchFamily="34" charset="0"/>
              <a:buChar char=""/>
            </a:pPr>
            <a:r>
              <a:rPr lang="en-GB" dirty="0">
                <a:solidFill>
                  <a:srgbClr val="FF0000"/>
                </a:solidFill>
                <a:latin typeface="Verdana" panose="020B0604030504040204" pitchFamily="34" charset="0"/>
                <a:ea typeface="Cambria" panose="02040503050406030204" pitchFamily="18" charset="0"/>
                <a:cs typeface="Times New Roman" panose="02020603050405020304" pitchFamily="18" charset="0"/>
              </a:rPr>
              <a:t>Judgemental comments </a:t>
            </a:r>
            <a:endParaRPr lang="en-GB" sz="2400" dirty="0"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1080"/>
              </a:spcBef>
              <a:buSzPts val="1600"/>
              <a:buFont typeface="Arial" panose="020B0604020202020204" pitchFamily="34" charset="0"/>
              <a:buChar char=""/>
            </a:pPr>
            <a:r>
              <a:rPr lang="en-GB" dirty="0">
                <a:latin typeface="Verdana" panose="020B0604030504040204" pitchFamily="34" charset="0"/>
                <a:ea typeface="Cambria" panose="02040503050406030204" pitchFamily="18" charset="0"/>
                <a:cs typeface="Times New Roman" panose="02020603050405020304" pitchFamily="18" charset="0"/>
              </a:rPr>
              <a:t>Encouraging the expression of thoughts and feelings</a:t>
            </a:r>
            <a:endParaRPr lang="en-GB" sz="2400" dirty="0"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080"/>
              </a:spcBef>
            </a:pP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1678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BF050-1CF7-495D-B9BA-2F50E60BB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5</a:t>
            </a:r>
            <a:r>
              <a:rPr lang="en-GB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C8FCE-715F-4E81-9089-1E4D0FDD93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dirty="0"/>
              <a:t>One of the main tenets of restorative practice is empathy, but empathy is often confused with sympathy. </a:t>
            </a:r>
          </a:p>
          <a:p>
            <a:pPr marL="0" lvl="0" indent="0">
              <a:buNone/>
            </a:pPr>
            <a:r>
              <a:rPr lang="en-GB" dirty="0"/>
              <a:t>Can you identify these statement as relating to empathy or sympathy :</a:t>
            </a:r>
          </a:p>
          <a:p>
            <a:pPr marL="0" indent="0">
              <a:buNone/>
            </a:pPr>
            <a:endParaRPr lang="en-GB" dirty="0"/>
          </a:p>
          <a:p>
            <a:pPr lvl="0">
              <a:buFont typeface="Wingdings" panose="05000000000000000000" pitchFamily="2" charset="2"/>
              <a:buChar char="q"/>
            </a:pPr>
            <a:r>
              <a:rPr lang="en-GB" dirty="0"/>
              <a:t>I appreciate how you are feeling and understand your situation [</a:t>
            </a:r>
            <a:r>
              <a:rPr lang="en-GB" dirty="0">
                <a:solidFill>
                  <a:srgbClr val="FF0000"/>
                </a:solidFill>
              </a:rPr>
              <a:t>Expressing empathy</a:t>
            </a:r>
            <a:r>
              <a:rPr lang="en-GB" dirty="0"/>
              <a:t>].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GB" dirty="0"/>
              <a:t>I’m sorry to hear about your grandfather. It must  be so upsetting for you.  Is there anything I can do to help you during this difficult time? [</a:t>
            </a:r>
            <a:r>
              <a:rPr lang="en-GB" dirty="0">
                <a:solidFill>
                  <a:srgbClr val="FF0000"/>
                </a:solidFill>
              </a:rPr>
              <a:t>Expressing sympathy</a:t>
            </a:r>
            <a:r>
              <a:rPr lang="en-GB" dirty="0"/>
              <a:t>]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4660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065AC-75A4-4136-9FC1-A341270C8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890" y="365125"/>
            <a:ext cx="11211910" cy="1325563"/>
          </a:xfrm>
        </p:spPr>
        <p:txBody>
          <a:bodyPr/>
          <a:lstStyle/>
          <a:p>
            <a:r>
              <a:rPr lang="en-GB" b="1" dirty="0"/>
              <a:t>QUESTION 6: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77BA9-6B91-4495-B2B7-2B0E913DF5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2013324" cy="5032375"/>
          </a:xfrm>
        </p:spPr>
        <p:txBody>
          <a:bodyPr>
            <a:normAutofit fontScale="92500" lnSpcReduction="10000"/>
          </a:bodyPr>
          <a:lstStyle/>
          <a:p>
            <a:pPr marL="0" lvl="0" indent="0">
              <a:spcBef>
                <a:spcPts val="1080"/>
              </a:spcBef>
              <a:buNone/>
            </a:pP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following statements describe ‘observations’ and ‘judgements’, Can you differentiate which is which?  </a:t>
            </a:r>
            <a:r>
              <a:rPr lang="en-GB" b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0" lvl="0" indent="0">
              <a:spcBef>
                <a:spcPts val="1080"/>
              </a:spcBef>
              <a:buNone/>
            </a:pPr>
            <a:r>
              <a:rPr lang="en-GB" dirty="0"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spcBef>
                <a:spcPts val="1010"/>
              </a:spcBef>
              <a:buSzPts val="1600"/>
              <a:buFont typeface="Wingdings" panose="05000000000000000000" pitchFamily="2" charset="2"/>
              <a:buChar char="q"/>
            </a:pP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What we can see and hear, without involving perceptions or assumptions. </a:t>
            </a:r>
            <a:r>
              <a:rPr lang="en-GB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[Observation]</a:t>
            </a:r>
            <a:r>
              <a:rPr lang="en-GB" dirty="0">
                <a:solidFill>
                  <a:srgbClr val="1F3864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spcBef>
                <a:spcPts val="1010"/>
              </a:spcBef>
              <a:buSzPts val="1600"/>
              <a:buFont typeface="Wingdings" panose="05000000000000000000" pitchFamily="2" charset="2"/>
              <a:buChar char="q"/>
            </a:pP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Attributing blame/counter-blame</a:t>
            </a:r>
            <a:r>
              <a:rPr lang="en-GB" dirty="0">
                <a:solidFill>
                  <a:srgbClr val="1F3864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[Judgement]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spcBef>
                <a:spcPts val="1010"/>
              </a:spcBef>
              <a:buSzPts val="1600"/>
              <a:buFont typeface="Wingdings" panose="05000000000000000000" pitchFamily="2" charset="2"/>
              <a:buChar char="q"/>
            </a:pP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Evaluating</a:t>
            </a:r>
            <a:r>
              <a:rPr lang="en-GB" dirty="0">
                <a:solidFill>
                  <a:srgbClr val="1F3864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GB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[Judgement]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spcBef>
                <a:spcPts val="1010"/>
              </a:spcBef>
              <a:buSzPts val="1600"/>
              <a:buFont typeface="Wingdings" panose="05000000000000000000" pitchFamily="2" charset="2"/>
              <a:buChar char="q"/>
            </a:pP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What you actually see and hear</a:t>
            </a:r>
            <a:r>
              <a:rPr lang="en-GB" dirty="0">
                <a:solidFill>
                  <a:srgbClr val="1F3864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[Observation]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spcBef>
                <a:spcPts val="1010"/>
              </a:spcBef>
              <a:buSzPts val="1600"/>
              <a:buFont typeface="Wingdings" panose="05000000000000000000" pitchFamily="2" charset="2"/>
              <a:buChar char="q"/>
            </a:pP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Putting perceptions, assumptions and biases into the mix. </a:t>
            </a:r>
            <a:r>
              <a:rPr lang="en-GB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[Judgement]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spcBef>
                <a:spcPts val="1010"/>
              </a:spcBef>
              <a:buSzPts val="1600"/>
              <a:buFont typeface="Wingdings" panose="05000000000000000000" pitchFamily="2" charset="2"/>
              <a:buChar char="q"/>
            </a:pP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Not evaluating. </a:t>
            </a:r>
            <a:r>
              <a:rPr lang="en-GB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[Observation]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spcBef>
                <a:spcPts val="1010"/>
              </a:spcBef>
              <a:buSzPts val="1600"/>
              <a:buFont typeface="Wingdings" panose="05000000000000000000" pitchFamily="2" charset="2"/>
              <a:buChar char="q"/>
            </a:pP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right versus wrong dynamic. </a:t>
            </a:r>
            <a:r>
              <a:rPr lang="en-GB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[Judgement]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Advocating the best way to do things</a:t>
            </a:r>
            <a:r>
              <a:rPr lang="en-GB" dirty="0">
                <a:solidFill>
                  <a:srgbClr val="1F3864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[Judgement]</a:t>
            </a:r>
            <a:r>
              <a:rPr lang="en-GB" dirty="0"/>
              <a:t>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]</a:t>
            </a:r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3250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9ED24-26B4-487F-A514-21419BE17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7: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8772C-8AD1-4E79-95CE-34380F850D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spcBef>
                <a:spcPts val="1010"/>
              </a:spcBef>
              <a:spcAft>
                <a:spcPts val="800"/>
              </a:spcAft>
              <a:buNone/>
            </a:pPr>
            <a:r>
              <a:rPr lang="en-GB" sz="5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do individuals </a:t>
            </a:r>
            <a:r>
              <a:rPr lang="en-GB" sz="5700" dirty="0"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tend to respond to conflict?</a:t>
            </a:r>
          </a:p>
          <a:p>
            <a:pPr marL="0" indent="0">
              <a:spcBef>
                <a:spcPts val="1010"/>
              </a:spcBef>
              <a:spcAft>
                <a:spcPts val="800"/>
              </a:spcAft>
              <a:buNone/>
            </a:pPr>
            <a:endParaRPr lang="en-GB" sz="5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1010"/>
              </a:spcBef>
              <a:buSzPts val="1600"/>
              <a:buFont typeface="Arial" panose="020B0604020202020204" pitchFamily="34" charset="0"/>
              <a:buChar char=""/>
            </a:pPr>
            <a:r>
              <a:rPr lang="en-GB" sz="5700" dirty="0"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 all have similar reactions to conflict</a:t>
            </a:r>
            <a:endParaRPr lang="en-GB" sz="57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SzPts val="1600"/>
              <a:buFont typeface="Arial" panose="020B0604020202020204" pitchFamily="34" charset="0"/>
              <a:buChar char=""/>
            </a:pPr>
            <a:r>
              <a:rPr lang="en-GB" sz="5700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different – yet often individually consistent – ways</a:t>
            </a:r>
            <a:r>
              <a:rPr lang="en-GB" sz="5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57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SzPts val="1600"/>
              <a:buFont typeface="Arial" panose="020B0604020202020204" pitchFamily="34" charset="0"/>
              <a:buChar char=""/>
            </a:pPr>
            <a:r>
              <a:rPr lang="en-GB" sz="5700" dirty="0"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Conflict </a:t>
            </a:r>
            <a:r>
              <a:rPr lang="en-GB" sz="6400" dirty="0"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always</a:t>
            </a:r>
            <a:r>
              <a:rPr lang="en-GB" sz="5700" dirty="0"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causes a stress reaction</a:t>
            </a:r>
            <a:endParaRPr lang="en-GB" sz="57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4160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76C52-510A-4727-BA1B-54FB7061C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8: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A5548-0D1C-474C-B775-0466D11187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b="1" dirty="0">
                <a:latin typeface="Verdana" panose="020B060403050404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 ‘peak performance’ and good decision making more likely when we are: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600"/>
              <a:buFont typeface="Arial" panose="020B0604020202020204" pitchFamily="34" charset="0"/>
              <a:buChar char=""/>
            </a:pPr>
            <a:r>
              <a:rPr lang="en-GB" dirty="0"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dirty="0">
                <a:latin typeface="Verdana" panose="020B060403050404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Experiencing low stress levels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600"/>
              <a:buFont typeface="Arial" panose="020B0604020202020204" pitchFamily="34" charset="0"/>
              <a:buChar char=""/>
            </a:pPr>
            <a:r>
              <a:rPr lang="en-GB" dirty="0"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dirty="0">
                <a:latin typeface="Verdana" panose="020B060403050404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Experiencing high stress levels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600"/>
              <a:buFont typeface="Arial" panose="020B0604020202020204" pitchFamily="34" charset="0"/>
              <a:buChar char=""/>
            </a:pPr>
            <a:r>
              <a:rPr lang="en-GB" dirty="0"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</a:t>
            </a:r>
            <a:r>
              <a:rPr lang="en-GB" dirty="0">
                <a:latin typeface="Verdana" panose="020B060403050404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Feeling very energetic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SzPts val="1600"/>
              <a:buFont typeface="Wingdings" panose="05000000000000000000" pitchFamily="2" charset="2"/>
              <a:buChar char="q"/>
            </a:pPr>
            <a:r>
              <a:rPr lang="en-GB" dirty="0">
                <a:solidFill>
                  <a:srgbClr val="FF0000"/>
                </a:solidFill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Experiencing a</a:t>
            </a:r>
            <a:r>
              <a:rPr lang="en-GB" dirty="0">
                <a:solidFill>
                  <a:srgbClr val="FF0000"/>
                </a:solidFill>
                <a:latin typeface="Verdana" panose="020B060403050404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good balance between high and low stress levels</a:t>
            </a: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[See next slide]</a:t>
            </a:r>
          </a:p>
          <a:p>
            <a:pPr marL="803275" lvl="0" indent="-803275">
              <a:lnSpc>
                <a:spcPct val="115000"/>
              </a:lnSpc>
              <a:spcAft>
                <a:spcPts val="1000"/>
              </a:spcAft>
              <a:buSzPts val="1600"/>
              <a:buFont typeface="Arial" panose="020B0604020202020204" pitchFamily="34" charset="0"/>
              <a:buChar char=""/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12601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2EEA6-822D-482F-ACB5-A80564F64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to go with answer for QUESTION 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78236-2E4C-4B22-94FE-7FE2FA007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386" y="1340069"/>
            <a:ext cx="10707414" cy="4836894"/>
          </a:xfrm>
        </p:spPr>
        <p:txBody>
          <a:bodyPr/>
          <a:lstStyle/>
          <a:p>
            <a:r>
              <a:rPr lang="en-GB" dirty="0">
                <a:hlinkClick r:id="rId2"/>
              </a:rPr>
              <a:t>[An image of a performance curve</a:t>
            </a:r>
            <a:r>
              <a:rPr lang="en-GB" dirty="0"/>
              <a:t>]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D4D4FAC6-5D00-49F3-B13A-D5E847DB6A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33" y="2084168"/>
            <a:ext cx="11398469" cy="4836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3181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0A534-CCE5-4C29-A95A-B60BDAFA3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9600" b="1" dirty="0">
                <a:latin typeface="Cambria" panose="02040503050406030204" pitchFamily="18" charset="0"/>
                <a:ea typeface="Cambria" panose="02040503050406030204" pitchFamily="18" charset="0"/>
              </a:rPr>
              <a:t>QUESTION 9:</a:t>
            </a:r>
            <a:br>
              <a:rPr lang="en-GB" sz="9600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80A14-A33A-4415-BCCC-C388D4165E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2800" b="1" dirty="0"/>
              <a:t>Conflict at work usually consists of three main elements.  Can you (</a:t>
            </a:r>
            <a:r>
              <a:rPr lang="en-GB" sz="12800" b="1" dirty="0" err="1"/>
              <a:t>i</a:t>
            </a:r>
            <a:r>
              <a:rPr lang="en-GB" sz="12800" b="1" dirty="0"/>
              <a:t>) Describe your understanding of these and (ii) Give an example of each element ?</a:t>
            </a:r>
            <a:endParaRPr lang="en-GB" sz="12800" dirty="0"/>
          </a:p>
          <a:p>
            <a:pPr lvl="0">
              <a:buFont typeface="Wingdings" panose="05000000000000000000" pitchFamily="2" charset="2"/>
              <a:buChar char="q"/>
            </a:pPr>
            <a:r>
              <a:rPr lang="en-GB" sz="12800" b="1" dirty="0"/>
              <a:t>Task conflict  </a:t>
            </a:r>
            <a:r>
              <a:rPr lang="en-GB" sz="12800" dirty="0"/>
              <a:t>- An issue that becomes a disagreement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GB" sz="12800" b="1" dirty="0"/>
              <a:t>Process conflict</a:t>
            </a:r>
            <a:r>
              <a:rPr lang="en-GB" sz="12800" dirty="0"/>
              <a:t> – An issue that becomes a disagreement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GB" sz="12800" b="1" dirty="0"/>
              <a:t>Relationship conflict  </a:t>
            </a:r>
            <a:r>
              <a:rPr lang="en-GB" sz="12800" dirty="0"/>
              <a:t>- Relationships between associated people 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GB" sz="12800" dirty="0"/>
              <a:t>Give examples….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6827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A8F6D-4D3A-419F-9AAB-D368DFE0B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10</a:t>
            </a:r>
            <a:r>
              <a:rPr lang="en-GB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5CB74-85F3-4D44-AA1F-5BADD4996D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81960"/>
            <a:ext cx="11353800" cy="5376040"/>
          </a:xfrm>
        </p:spPr>
        <p:txBody>
          <a:bodyPr>
            <a:normAutofit fontScale="40000" lnSpcReduction="20000"/>
          </a:bodyPr>
          <a:lstStyle/>
          <a:p>
            <a:pPr indent="0">
              <a:lnSpc>
                <a:spcPct val="125000"/>
              </a:lnSpc>
              <a:spcAft>
                <a:spcPts val="800"/>
              </a:spcAft>
              <a:buNone/>
            </a:pPr>
            <a:endParaRPr lang="en-GB" sz="18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fontAlgn="base">
              <a:lnSpc>
                <a:spcPct val="120000"/>
              </a:lnSpc>
              <a:spcAft>
                <a:spcPts val="200"/>
              </a:spcAft>
              <a:buNone/>
              <a:tabLst>
                <a:tab pos="320040" algn="l"/>
              </a:tabLst>
            </a:pPr>
            <a:r>
              <a:rPr lang="en-GB" sz="7200" dirty="0"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order to deal with conflict and problems in life, Freud offered the concept that the ego employs a range of defence mechanisms.   </a:t>
            </a:r>
            <a:endParaRPr lang="en-GB" sz="72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7200" dirty="0"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Defence mechanisms operate at an unconscious level and help ward off unpleasant feelings (i.e. anxiety) or make things feel better for the individual.  </a:t>
            </a: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7200" dirty="0"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Recognising our own defence mechanisms can be important in developing our reactions to conflict. Consider this scenario: </a:t>
            </a:r>
            <a:endParaRPr lang="en-GB" sz="72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39988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39E23-CB6E-4A3D-B519-20A235513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10 [CON’T]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DB85E-C917-4571-BB90-20553ACC17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lvl="0" indent="0">
              <a:lnSpc>
                <a:spcPct val="125000"/>
              </a:lnSpc>
              <a:buNone/>
            </a:pPr>
            <a:r>
              <a:rPr lang="en-GB" sz="6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"I'm so angry! I missed my bus, forgot my homework, and then I was late for work again which got me a warning. When I got home I punched a wall, screamed at my mum for burning the beans, (how can you burn beans?!). Then I kicked the cat."</a:t>
            </a:r>
            <a:r>
              <a:rPr lang="en-GB" sz="6400" dirty="0">
                <a:solidFill>
                  <a:prstClr val="black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6400" dirty="0">
              <a:solidFill>
                <a:prstClr val="black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5000"/>
              </a:lnSpc>
            </a:pPr>
            <a:r>
              <a:rPr lang="en-GB" sz="6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defence mechanism am I displaying? </a:t>
            </a:r>
            <a:r>
              <a:rPr lang="en-GB" sz="6400" dirty="0">
                <a:solidFill>
                  <a:prstClr val="black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6400" dirty="0">
              <a:solidFill>
                <a:prstClr val="black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buSzPts val="1600"/>
              <a:buFont typeface="Arial" panose="020B0604020202020204" pitchFamily="34" charset="0"/>
              <a:buChar char=""/>
            </a:pPr>
            <a:r>
              <a:rPr lang="en-GB" sz="6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Repression</a:t>
            </a:r>
            <a:endParaRPr lang="en-GB" sz="6400" dirty="0">
              <a:solidFill>
                <a:prstClr val="black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buSzPts val="1600"/>
              <a:buFont typeface="Arial" panose="020B0604020202020204" pitchFamily="34" charset="0"/>
              <a:buChar char=""/>
            </a:pPr>
            <a:r>
              <a:rPr lang="en-GB" sz="6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>
                <a:solidFill>
                  <a:srgbClr val="ED7D31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Displacement</a:t>
            </a:r>
            <a:r>
              <a:rPr lang="en-GB" sz="6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6400" dirty="0">
              <a:solidFill>
                <a:prstClr val="black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SzPts val="1600"/>
              <a:buFont typeface="Arial" panose="020B0604020202020204" pitchFamily="34" charset="0"/>
              <a:buChar char=""/>
            </a:pPr>
            <a:r>
              <a:rPr lang="en-GB" sz="6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Rationalisation</a:t>
            </a:r>
            <a:r>
              <a:rPr lang="en-GB" sz="6400" dirty="0">
                <a:solidFill>
                  <a:prstClr val="black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6400" dirty="0">
              <a:solidFill>
                <a:prstClr val="black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0850" lvl="0">
              <a:lnSpc>
                <a:spcPct val="125000"/>
              </a:lnSpc>
              <a:spcAft>
                <a:spcPts val="800"/>
              </a:spcAft>
            </a:pPr>
            <a:r>
              <a:rPr lang="en-GB" sz="640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would the use of this defence mechanism impact a conflict situation?</a:t>
            </a:r>
            <a:endParaRPr lang="en-GB" sz="6400" dirty="0">
              <a:solidFill>
                <a:prstClr val="black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eaLnBrk="0" fontAlgn="base" hangingPunct="0">
              <a:lnSpc>
                <a:spcPct val="125000"/>
              </a:lnSpc>
              <a:spcAft>
                <a:spcPts val="800"/>
              </a:spcAft>
            </a:pPr>
            <a:endParaRPr lang="en-GB" sz="6400" dirty="0">
              <a:solidFill>
                <a:prstClr val="black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3554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8507F-A979-4763-8007-A69C0F2CD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TOP UP: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E4895-A772-408A-99FE-F60296C5B9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GB" sz="4000" dirty="0"/>
              <a:t>Conflicts often turn out to be more about people and personality, rather than problems. 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GB" sz="4000" dirty="0"/>
              <a:t>Take some time to reflect upon your own core beliefs, assumptions and values – use this awareness to recognise the strengths and challenges of your communication style.</a:t>
            </a:r>
          </a:p>
          <a:p>
            <a:pPr marL="0" indent="0">
              <a:buNone/>
            </a:pPr>
            <a:endParaRPr lang="en-GB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298798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{12389540-201D-4391-B4E3-083F20FF2F49}tf33552983_win32</Template>
  <TotalTime>21</TotalTime>
  <Words>844</Words>
  <Application>Microsoft Office PowerPoint</Application>
  <PresentationFormat>Widescreen</PresentationFormat>
  <Paragraphs>101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Arial</vt:lpstr>
      <vt:lpstr>Calibri</vt:lpstr>
      <vt:lpstr>Cambria</vt:lpstr>
      <vt:lpstr>Franklin Gothic Book</vt:lpstr>
      <vt:lpstr>Franklin Gothic Demi</vt:lpstr>
      <vt:lpstr>Times New Roman</vt:lpstr>
      <vt:lpstr>Verdana</vt:lpstr>
      <vt:lpstr>Wingdings</vt:lpstr>
      <vt:lpstr>Wingdings 2</vt:lpstr>
      <vt:lpstr>DividendVTI</vt:lpstr>
      <vt:lpstr>Quiz answers</vt:lpstr>
      <vt:lpstr>    Activity 2.1 QUIZ ANSWERS </vt:lpstr>
      <vt:lpstr>QUESTION 1:</vt:lpstr>
      <vt:lpstr>QUESTION 2:  </vt:lpstr>
      <vt:lpstr>QUESTION 3: </vt:lpstr>
      <vt:lpstr>QUESTION 4:</vt:lpstr>
      <vt:lpstr>QUESTION 5:</vt:lpstr>
      <vt:lpstr>QUESTION 6:</vt:lpstr>
      <vt:lpstr>QUESTION 7:</vt:lpstr>
      <vt:lpstr>QUESTION 8:</vt:lpstr>
      <vt:lpstr>Image to go with answer for QUESTION 8</vt:lpstr>
      <vt:lpstr>QUESTION 9: </vt:lpstr>
      <vt:lpstr>QUESTION 10:</vt:lpstr>
      <vt:lpstr>QUESTION 10 [CON’T]</vt:lpstr>
      <vt:lpstr> TOP UP: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Quiz answers</dc:title>
  <dc:creator>Beverly Cole</dc:creator>
  <cp:lastModifiedBy>Beverly Cole</cp:lastModifiedBy>
  <cp:revision>4</cp:revision>
  <dcterms:created xsi:type="dcterms:W3CDTF">2020-12-23T20:11:44Z</dcterms:created>
  <dcterms:modified xsi:type="dcterms:W3CDTF">2021-01-19T13:57:30Z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