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4.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9" r:id="rId1"/>
    <p:sldMasterId id="2147483828" r:id="rId2"/>
    <p:sldMasterId id="2147483839" r:id="rId3"/>
    <p:sldMasterId id="2147483842" r:id="rId4"/>
    <p:sldMasterId id="2147483850" r:id="rId5"/>
  </p:sldMasterIdLst>
  <p:notesMasterIdLst>
    <p:notesMasterId r:id="rId44"/>
  </p:notesMasterIdLst>
  <p:sldIdLst>
    <p:sldId id="317" r:id="rId6"/>
    <p:sldId id="256" r:id="rId7"/>
    <p:sldId id="257" r:id="rId8"/>
    <p:sldId id="322" r:id="rId9"/>
    <p:sldId id="267" r:id="rId10"/>
    <p:sldId id="304" r:id="rId11"/>
    <p:sldId id="323" r:id="rId12"/>
    <p:sldId id="268" r:id="rId13"/>
    <p:sldId id="269" r:id="rId14"/>
    <p:sldId id="301" r:id="rId15"/>
    <p:sldId id="270" r:id="rId16"/>
    <p:sldId id="324" r:id="rId17"/>
    <p:sldId id="321" r:id="rId18"/>
    <p:sldId id="320" r:id="rId19"/>
    <p:sldId id="325" r:id="rId20"/>
    <p:sldId id="271" r:id="rId21"/>
    <p:sldId id="272" r:id="rId22"/>
    <p:sldId id="326" r:id="rId23"/>
    <p:sldId id="273" r:id="rId24"/>
    <p:sldId id="274" r:id="rId25"/>
    <p:sldId id="315" r:id="rId26"/>
    <p:sldId id="318" r:id="rId27"/>
    <p:sldId id="316" r:id="rId28"/>
    <p:sldId id="319" r:id="rId29"/>
    <p:sldId id="310" r:id="rId30"/>
    <p:sldId id="279" r:id="rId31"/>
    <p:sldId id="297" r:id="rId32"/>
    <p:sldId id="328" r:id="rId33"/>
    <p:sldId id="314" r:id="rId34"/>
    <p:sldId id="298" r:id="rId35"/>
    <p:sldId id="299" r:id="rId36"/>
    <p:sldId id="300" r:id="rId37"/>
    <p:sldId id="306" r:id="rId38"/>
    <p:sldId id="307" r:id="rId39"/>
    <p:sldId id="309" r:id="rId40"/>
    <p:sldId id="329" r:id="rId41"/>
    <p:sldId id="327" r:id="rId42"/>
    <p:sldId id="293" r:id="rId4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4" d="100"/>
          <a:sy n="84" d="100"/>
        </p:scale>
        <p:origin x="72" y="31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slideMaster" Target="slideMasters/slideMaster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4CF1AF79-41B6-49ED-8387-A2EFD069B85B}"/>
    <pc:docChg chg="modSld">
      <pc:chgData name="Helen A Griffiths" userId="970ac652-efaf-451a-9e9c-3191bf6940a9" providerId="ADAL" clId="{4CF1AF79-41B6-49ED-8387-A2EFD069B85B}" dt="2026-10-21T18:40:16.833" v="0" actId="5793"/>
      <pc:docMkLst>
        <pc:docMk/>
      </pc:docMkLst>
      <pc:sldChg chg="modSp mod">
        <pc:chgData name="Helen A Griffiths" userId="970ac652-efaf-451a-9e9c-3191bf6940a9" providerId="ADAL" clId="{4CF1AF79-41B6-49ED-8387-A2EFD069B85B}" dt="2026-10-21T18:40:16.833" v="0" actId="5793"/>
        <pc:sldMkLst>
          <pc:docMk/>
          <pc:sldMk cId="3649503741" sldId="328"/>
        </pc:sldMkLst>
        <pc:spChg chg="mod">
          <ac:chgData name="Helen A Griffiths" userId="970ac652-efaf-451a-9e9c-3191bf6940a9" providerId="ADAL" clId="{4CF1AF79-41B6-49ED-8387-A2EFD069B85B}" dt="2026-10-21T18:40:16.833" v="0" actId="5793"/>
          <ac:spMkLst>
            <pc:docMk/>
            <pc:sldMk cId="3649503741" sldId="328"/>
            <ac:spMk id="6" creationId="{74D0580A-039C-C593-4856-98395A8D74F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6CF197AD-4FB2-4664-9082-DCFB6A0C5BE7}" type="datetimeFigureOut">
              <a:rPr lang="cy-GB" smtClean="0"/>
              <a:t>21/10/2026</a:t>
            </a:fld>
            <a:endParaRPr lang="cy-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0516CCD8-C88A-477C-932F-B3A531EDFD37}" type="slidenum">
              <a:rPr lang="cy-GB" smtClean="0"/>
              <a:t>‹#›</a:t>
            </a:fld>
            <a:endParaRPr lang="cy-GB"/>
          </a:p>
        </p:txBody>
      </p:sp>
    </p:spTree>
    <p:extLst>
      <p:ext uri="{BB962C8B-B14F-4D97-AF65-F5344CB8AC3E}">
        <p14:creationId xmlns:p14="http://schemas.microsoft.com/office/powerpoint/2010/main" val="4065305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Group Task</a:t>
            </a:r>
          </a:p>
          <a:p>
            <a:pPr fontAlgn="t"/>
            <a:r>
              <a:rPr lang="en-GB" sz="1200" b="0" i="0" kern="1200" dirty="0">
                <a:solidFill>
                  <a:schemeClr val="tx1"/>
                </a:solidFill>
                <a:effectLst/>
                <a:latin typeface="+mn-lt"/>
                <a:ea typeface="+mn-ea"/>
                <a:cs typeface="+mn-cs"/>
              </a:rPr>
              <a:t>Provide events:</a:t>
            </a:r>
          </a:p>
          <a:p>
            <a:pPr lvl="0" fontAlgn="t"/>
            <a:r>
              <a:rPr lang="en-GB" sz="1200" b="0" i="0" kern="1200" dirty="0">
                <a:solidFill>
                  <a:schemeClr val="tx1"/>
                </a:solidFill>
                <a:effectLst/>
                <a:latin typeface="+mn-lt"/>
                <a:ea typeface="+mn-ea"/>
                <a:cs typeface="+mn-cs"/>
              </a:rPr>
              <a:t>1536 Act of Union</a:t>
            </a:r>
          </a:p>
          <a:p>
            <a:pPr lvl="0" fontAlgn="t"/>
            <a:r>
              <a:rPr lang="en-GB" sz="1200" b="0" i="0" kern="1200" dirty="0">
                <a:solidFill>
                  <a:schemeClr val="tx1"/>
                </a:solidFill>
                <a:effectLst/>
                <a:latin typeface="+mn-lt"/>
                <a:ea typeface="+mn-ea"/>
                <a:cs typeface="+mn-cs"/>
              </a:rPr>
              <a:t>1563 Welsh Bible</a:t>
            </a:r>
          </a:p>
          <a:p>
            <a:pPr lvl="0" fontAlgn="t"/>
            <a:r>
              <a:rPr lang="en-GB" sz="1200" b="0" i="0" kern="1200" dirty="0">
                <a:solidFill>
                  <a:schemeClr val="tx1"/>
                </a:solidFill>
                <a:effectLst/>
                <a:latin typeface="+mn-lt"/>
                <a:ea typeface="+mn-ea"/>
                <a:cs typeface="+mn-cs"/>
              </a:rPr>
              <a:t>1847 Blue Books</a:t>
            </a:r>
          </a:p>
          <a:p>
            <a:pPr lvl="0" fontAlgn="t"/>
            <a:r>
              <a:rPr lang="en-GB" sz="1200" b="0" i="0" kern="1200" dirty="0">
                <a:solidFill>
                  <a:schemeClr val="tx1"/>
                </a:solidFill>
                <a:effectLst/>
                <a:latin typeface="+mn-lt"/>
                <a:ea typeface="+mn-ea"/>
                <a:cs typeface="+mn-cs"/>
              </a:rPr>
              <a:t>Welsh Not</a:t>
            </a:r>
          </a:p>
          <a:p>
            <a:pPr lvl="0" fontAlgn="t"/>
            <a:r>
              <a:rPr lang="en-GB" sz="1200" b="0" i="0" kern="1200" dirty="0">
                <a:solidFill>
                  <a:schemeClr val="tx1"/>
                </a:solidFill>
                <a:effectLst/>
                <a:latin typeface="+mn-lt"/>
                <a:ea typeface="+mn-ea"/>
                <a:cs typeface="+mn-cs"/>
              </a:rPr>
              <a:t>1967 Welsh Language Act</a:t>
            </a:r>
          </a:p>
          <a:p>
            <a:pPr lvl="0" fontAlgn="t"/>
            <a:r>
              <a:rPr lang="en-GB" sz="1200" b="0" i="0" kern="1200" dirty="0">
                <a:solidFill>
                  <a:schemeClr val="tx1"/>
                </a:solidFill>
                <a:effectLst/>
                <a:latin typeface="+mn-lt"/>
                <a:ea typeface="+mn-ea"/>
                <a:cs typeface="+mn-cs"/>
              </a:rPr>
              <a:t>1993 Welsh Language Act</a:t>
            </a:r>
          </a:p>
          <a:p>
            <a:pPr lvl="0" fontAlgn="t"/>
            <a:r>
              <a:rPr lang="en-GB" sz="1200" b="0" i="0" kern="1200" dirty="0">
                <a:solidFill>
                  <a:schemeClr val="tx1"/>
                </a:solidFill>
                <a:effectLst/>
                <a:latin typeface="+mn-lt"/>
                <a:ea typeface="+mn-ea"/>
                <a:cs typeface="+mn-cs"/>
              </a:rPr>
              <a:t>2011 Welsh Language Measure</a:t>
            </a:r>
          </a:p>
          <a:p>
            <a:pPr fontAlgn="t"/>
            <a:r>
              <a:rPr lang="en-GB" sz="1200" b="0" i="0" kern="1200" dirty="0">
                <a:solidFill>
                  <a:schemeClr val="tx1"/>
                </a:solidFill>
                <a:effectLst/>
                <a:latin typeface="+mn-lt"/>
                <a:ea typeface="+mn-ea"/>
                <a:cs typeface="+mn-cs"/>
              </a:rPr>
              <a:t>Student groups place events in chronological order.</a:t>
            </a:r>
          </a:p>
          <a:p>
            <a:pPr fontAlgn="t"/>
            <a:r>
              <a:rPr lang="en-GB" sz="1200" b="0" i="0" kern="1200" dirty="0">
                <a:solidFill>
                  <a:schemeClr val="tx1"/>
                </a:solidFill>
                <a:effectLst/>
                <a:latin typeface="+mn-lt"/>
                <a:ea typeface="+mn-ea"/>
                <a:cs typeface="+mn-cs"/>
              </a:rPr>
              <a:t>Then reveal correct answers.</a:t>
            </a:r>
          </a:p>
          <a:p>
            <a:pPr fontAlgn="t"/>
            <a:r>
              <a:rPr lang="en-GB" sz="1200" b="0" i="0" kern="1200" dirty="0">
                <a:solidFill>
                  <a:schemeClr val="tx1"/>
                </a:solidFill>
                <a:effectLst/>
                <a:latin typeface="+mn-lt"/>
                <a:ea typeface="+mn-ea"/>
                <a:cs typeface="+mn-cs"/>
              </a:rPr>
              <a:t>This creates active retrieval</a:t>
            </a:r>
          </a:p>
          <a:p>
            <a:endParaRPr lang="en-GB" dirty="0"/>
          </a:p>
        </p:txBody>
      </p:sp>
      <p:sp>
        <p:nvSpPr>
          <p:cNvPr id="4" name="Slide Number Placeholder 3"/>
          <p:cNvSpPr>
            <a:spLocks noGrp="1"/>
          </p:cNvSpPr>
          <p:nvPr>
            <p:ph type="sldNum" sz="quarter" idx="5"/>
          </p:nvPr>
        </p:nvSpPr>
        <p:spPr/>
        <p:txBody>
          <a:bodyPr/>
          <a:lstStyle/>
          <a:p>
            <a:fld id="{0516CCD8-C88A-477C-932F-B3A531EDFD37}" type="slidenum">
              <a:rPr lang="cy-GB" smtClean="0"/>
              <a:t>7</a:t>
            </a:fld>
            <a:endParaRPr lang="cy-GB"/>
          </a:p>
        </p:txBody>
      </p:sp>
    </p:spTree>
    <p:extLst>
      <p:ext uri="{BB962C8B-B14F-4D97-AF65-F5344CB8AC3E}">
        <p14:creationId xmlns:p14="http://schemas.microsoft.com/office/powerpoint/2010/main" val="39712882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16CCD8-C88A-477C-932F-B3A531EDFD37}" type="slidenum">
              <a:rPr lang="cy-GB" smtClean="0"/>
              <a:t>8</a:t>
            </a:fld>
            <a:endParaRPr lang="cy-GB"/>
          </a:p>
        </p:txBody>
      </p:sp>
    </p:spTree>
    <p:extLst>
      <p:ext uri="{BB962C8B-B14F-4D97-AF65-F5344CB8AC3E}">
        <p14:creationId xmlns:p14="http://schemas.microsoft.com/office/powerpoint/2010/main" val="3838897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the matching game the next slides are there for discussion or for students to refer back to. </a:t>
            </a:r>
          </a:p>
        </p:txBody>
      </p:sp>
      <p:sp>
        <p:nvSpPr>
          <p:cNvPr id="4" name="Slide Number Placeholder 3"/>
          <p:cNvSpPr>
            <a:spLocks noGrp="1"/>
          </p:cNvSpPr>
          <p:nvPr>
            <p:ph type="sldNum" sz="quarter" idx="5"/>
          </p:nvPr>
        </p:nvSpPr>
        <p:spPr/>
        <p:txBody>
          <a:bodyPr/>
          <a:lstStyle/>
          <a:p>
            <a:fld id="{0516CCD8-C88A-477C-932F-B3A531EDFD37}" type="slidenum">
              <a:rPr lang="cy-GB" smtClean="0"/>
              <a:t>19</a:t>
            </a:fld>
            <a:endParaRPr lang="cy-GB"/>
          </a:p>
        </p:txBody>
      </p:sp>
    </p:spTree>
    <p:extLst>
      <p:ext uri="{BB962C8B-B14F-4D97-AF65-F5344CB8AC3E}">
        <p14:creationId xmlns:p14="http://schemas.microsoft.com/office/powerpoint/2010/main" val="21385220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Espace réservé de l'image des diapositives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Espace réservé des commentair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fr-FR" altLang="en-US"/>
          </a:p>
        </p:txBody>
      </p:sp>
      <p:sp>
        <p:nvSpPr>
          <p:cNvPr id="43012" name="Espace réservé du numéro de diapositive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3200">
                <a:solidFill>
                  <a:srgbClr val="424D43"/>
                </a:solidFill>
                <a:latin typeface="Palatino" charset="0"/>
                <a:ea typeface="ヒラギノ明朝 ProN W3" charset="0"/>
                <a:cs typeface="ヒラギノ明朝 ProN W3" charset="0"/>
                <a:sym typeface="Palatino" charset="0"/>
              </a:defRPr>
            </a:lvl1pPr>
            <a:lvl2pPr marL="742950" indent="-285750" eaLnBrk="0" hangingPunct="0">
              <a:defRPr sz="3200">
                <a:solidFill>
                  <a:srgbClr val="424D43"/>
                </a:solidFill>
                <a:latin typeface="Palatino" charset="0"/>
                <a:ea typeface="ヒラギノ明朝 ProN W3" charset="0"/>
                <a:cs typeface="ヒラギノ明朝 ProN W3" charset="0"/>
                <a:sym typeface="Palatino" charset="0"/>
              </a:defRPr>
            </a:lvl2pPr>
            <a:lvl3pPr marL="1143000" indent="-228600" eaLnBrk="0" hangingPunct="0">
              <a:defRPr sz="3200">
                <a:solidFill>
                  <a:srgbClr val="424D43"/>
                </a:solidFill>
                <a:latin typeface="Palatino" charset="0"/>
                <a:ea typeface="ヒラギノ明朝 ProN W3" charset="0"/>
                <a:cs typeface="ヒラギノ明朝 ProN W3" charset="0"/>
                <a:sym typeface="Palatino" charset="0"/>
              </a:defRPr>
            </a:lvl3pPr>
            <a:lvl4pPr marL="1600200" indent="-228600" eaLnBrk="0" hangingPunct="0">
              <a:defRPr sz="3200">
                <a:solidFill>
                  <a:srgbClr val="424D43"/>
                </a:solidFill>
                <a:latin typeface="Palatino" charset="0"/>
                <a:ea typeface="ヒラギノ明朝 ProN W3" charset="0"/>
                <a:cs typeface="ヒラギノ明朝 ProN W3" charset="0"/>
                <a:sym typeface="Palatino" charset="0"/>
              </a:defRPr>
            </a:lvl4pPr>
            <a:lvl5pPr marL="2057400" indent="-228600" eaLnBrk="0" hangingPunct="0">
              <a:defRPr sz="3200">
                <a:solidFill>
                  <a:srgbClr val="424D43"/>
                </a:solidFill>
                <a:latin typeface="Palatino" charset="0"/>
                <a:ea typeface="ヒラギノ明朝 ProN W3" charset="0"/>
                <a:cs typeface="ヒラギノ明朝 ProN W3" charset="0"/>
                <a:sym typeface="Palatino" charset="0"/>
              </a:defRPr>
            </a:lvl5pPr>
            <a:lvl6pPr marL="2514600" indent="-228600" algn="ctr" eaLnBrk="0" fontAlgn="base" hangingPunct="0">
              <a:spcBef>
                <a:spcPct val="0"/>
              </a:spcBef>
              <a:spcAft>
                <a:spcPct val="0"/>
              </a:spcAft>
              <a:defRPr sz="3200">
                <a:solidFill>
                  <a:srgbClr val="424D43"/>
                </a:solidFill>
                <a:latin typeface="Palatino" charset="0"/>
                <a:ea typeface="ヒラギノ明朝 ProN W3" charset="0"/>
                <a:cs typeface="ヒラギノ明朝 ProN W3" charset="0"/>
                <a:sym typeface="Palatino" charset="0"/>
              </a:defRPr>
            </a:lvl6pPr>
            <a:lvl7pPr marL="2971800" indent="-228600" algn="ctr" eaLnBrk="0" fontAlgn="base" hangingPunct="0">
              <a:spcBef>
                <a:spcPct val="0"/>
              </a:spcBef>
              <a:spcAft>
                <a:spcPct val="0"/>
              </a:spcAft>
              <a:defRPr sz="3200">
                <a:solidFill>
                  <a:srgbClr val="424D43"/>
                </a:solidFill>
                <a:latin typeface="Palatino" charset="0"/>
                <a:ea typeface="ヒラギノ明朝 ProN W3" charset="0"/>
                <a:cs typeface="ヒラギノ明朝 ProN W3" charset="0"/>
                <a:sym typeface="Palatino" charset="0"/>
              </a:defRPr>
            </a:lvl7pPr>
            <a:lvl8pPr marL="3429000" indent="-228600" algn="ctr" eaLnBrk="0" fontAlgn="base" hangingPunct="0">
              <a:spcBef>
                <a:spcPct val="0"/>
              </a:spcBef>
              <a:spcAft>
                <a:spcPct val="0"/>
              </a:spcAft>
              <a:defRPr sz="3200">
                <a:solidFill>
                  <a:srgbClr val="424D43"/>
                </a:solidFill>
                <a:latin typeface="Palatino" charset="0"/>
                <a:ea typeface="ヒラギノ明朝 ProN W3" charset="0"/>
                <a:cs typeface="ヒラギノ明朝 ProN W3" charset="0"/>
                <a:sym typeface="Palatino" charset="0"/>
              </a:defRPr>
            </a:lvl8pPr>
            <a:lvl9pPr marL="3886200" indent="-228600" algn="ctr" eaLnBrk="0" fontAlgn="base" hangingPunct="0">
              <a:spcBef>
                <a:spcPct val="0"/>
              </a:spcBef>
              <a:spcAft>
                <a:spcPct val="0"/>
              </a:spcAft>
              <a:defRPr sz="3200">
                <a:solidFill>
                  <a:srgbClr val="424D43"/>
                </a:solidFill>
                <a:latin typeface="Palatino" charset="0"/>
                <a:ea typeface="ヒラギノ明朝 ProN W3" charset="0"/>
                <a:cs typeface="ヒラギノ明朝 ProN W3" charset="0"/>
                <a:sym typeface="Palatino" charset="0"/>
              </a:defRPr>
            </a:lvl9pPr>
          </a:lstStyle>
          <a:p>
            <a:pPr eaLnBrk="1" hangingPunct="1"/>
            <a:fld id="{32FBAEFF-A414-486B-9263-429A2CC395D0}" type="slidenum">
              <a:rPr lang="fr-FR" altLang="cy-GB" sz="1200"/>
              <a:pPr eaLnBrk="1" hangingPunct="1"/>
              <a:t>30</a:t>
            </a:fld>
            <a:endParaRPr lang="fr-FR" altLang="cy-GB" sz="1200"/>
          </a:p>
        </p:txBody>
      </p:sp>
    </p:spTree>
    <p:extLst>
      <p:ext uri="{BB962C8B-B14F-4D97-AF65-F5344CB8AC3E}">
        <p14:creationId xmlns:p14="http://schemas.microsoft.com/office/powerpoint/2010/main" val="1189874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16CCD8-C88A-477C-932F-B3A531EDFD37}" type="slidenum">
              <a:rPr lang="cy-GB" smtClean="0"/>
              <a:t>31</a:t>
            </a:fld>
            <a:endParaRPr lang="cy-GB"/>
          </a:p>
        </p:txBody>
      </p:sp>
    </p:spTree>
    <p:extLst>
      <p:ext uri="{BB962C8B-B14F-4D97-AF65-F5344CB8AC3E}">
        <p14:creationId xmlns:p14="http://schemas.microsoft.com/office/powerpoint/2010/main" val="543221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339461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02310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6689761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21602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55829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6E13C-5FE3-671B-2779-E352C3AD1919}"/>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15248B4-107D-58A5-E927-B7EFA5593E1A}"/>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B27B8A-C8FB-6086-3F54-C52069ED8294}"/>
              </a:ext>
            </a:extLst>
          </p:cNvPr>
          <p:cNvSpPr>
            <a:spLocks noGrp="1"/>
          </p:cNvSpPr>
          <p:nvPr>
            <p:ph type="dt" sz="half" idx="10"/>
          </p:nvPr>
        </p:nvSpPr>
        <p:spPr/>
        <p:txBody>
          <a:bodyPr/>
          <a:lstStyle/>
          <a:p>
            <a:fld id="{B96C9DE4-D626-4E5D-B845-321363D34DC8}" type="datetimeFigureOut">
              <a:rPr lang="en-GB" smtClean="0"/>
              <a:t>21/10/2026</a:t>
            </a:fld>
            <a:endParaRPr lang="en-GB"/>
          </a:p>
        </p:txBody>
      </p:sp>
      <p:sp>
        <p:nvSpPr>
          <p:cNvPr id="5" name="Footer Placeholder 4">
            <a:extLst>
              <a:ext uri="{FF2B5EF4-FFF2-40B4-BE49-F238E27FC236}">
                <a16:creationId xmlns:a16="http://schemas.microsoft.com/office/drawing/2014/main" id="{EE1077A7-C1FC-CE9B-C7B1-3FBDFEC78B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51F8F4-5C27-C3A2-39A5-EDE84146D96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33743134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6B909-554A-AE93-0D05-60B413B6B0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C0350A-72C3-91B5-9152-B460999C564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CA92C-8650-08B1-5E48-3FC3205750D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E7E5F0-EEF2-493F-E46B-FAE5F154876A}"/>
              </a:ext>
            </a:extLst>
          </p:cNvPr>
          <p:cNvSpPr>
            <a:spLocks noGrp="1"/>
          </p:cNvSpPr>
          <p:nvPr>
            <p:ph type="dt" sz="half" idx="10"/>
          </p:nvPr>
        </p:nvSpPr>
        <p:spPr/>
        <p:txBody>
          <a:bodyPr/>
          <a:lstStyle/>
          <a:p>
            <a:fld id="{B96C9DE4-D626-4E5D-B845-321363D34DC8}" type="datetimeFigureOut">
              <a:rPr lang="en-GB" smtClean="0"/>
              <a:t>21/10/2026</a:t>
            </a:fld>
            <a:endParaRPr lang="en-GB"/>
          </a:p>
        </p:txBody>
      </p:sp>
      <p:sp>
        <p:nvSpPr>
          <p:cNvPr id="6" name="Footer Placeholder 5">
            <a:extLst>
              <a:ext uri="{FF2B5EF4-FFF2-40B4-BE49-F238E27FC236}">
                <a16:creationId xmlns:a16="http://schemas.microsoft.com/office/drawing/2014/main" id="{85F3B5AC-8DE4-895E-8C9F-191691C3E5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F6D278-D2C0-4DB2-F00A-D560B64CC7D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3254096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E5765-7838-08BE-701A-1CF46BD5A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225AF3-5496-E61E-1DED-55E4D71902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01FA8E-E79A-302B-29F7-3D3E54F6F17F}"/>
              </a:ext>
            </a:extLst>
          </p:cNvPr>
          <p:cNvSpPr>
            <a:spLocks noGrp="1"/>
          </p:cNvSpPr>
          <p:nvPr>
            <p:ph type="dt" sz="half" idx="10"/>
          </p:nvPr>
        </p:nvSpPr>
        <p:spPr/>
        <p:txBody>
          <a:bodyPr/>
          <a:lstStyle/>
          <a:p>
            <a:fld id="{B96C9DE4-D626-4E5D-B845-321363D34DC8}" type="datetimeFigureOut">
              <a:rPr lang="en-GB" smtClean="0"/>
              <a:t>21/10/2026</a:t>
            </a:fld>
            <a:endParaRPr lang="en-GB"/>
          </a:p>
        </p:txBody>
      </p:sp>
      <p:sp>
        <p:nvSpPr>
          <p:cNvPr id="5" name="Footer Placeholder 4">
            <a:extLst>
              <a:ext uri="{FF2B5EF4-FFF2-40B4-BE49-F238E27FC236}">
                <a16:creationId xmlns:a16="http://schemas.microsoft.com/office/drawing/2014/main" id="{0A1ED582-2966-6786-C09F-2A8C89CE5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343BE-B866-039A-6851-424CC2A77248}"/>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3037754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9773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21/10/2026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318028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6B909-554A-AE93-0D05-60B413B6B0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C0350A-72C3-91B5-9152-B460999C564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CA92C-8650-08B1-5E48-3FC3205750D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E7E5F0-EEF2-493F-E46B-FAE5F154876A}"/>
              </a:ext>
            </a:extLst>
          </p:cNvPr>
          <p:cNvSpPr>
            <a:spLocks noGrp="1"/>
          </p:cNvSpPr>
          <p:nvPr>
            <p:ph type="dt" sz="half" idx="10"/>
          </p:nvPr>
        </p:nvSpPr>
        <p:spPr/>
        <p:txBody>
          <a:bodyPr/>
          <a:lstStyle/>
          <a:p>
            <a:fld id="{B96C9DE4-D626-4E5D-B845-321363D34DC8}" type="datetimeFigureOut">
              <a:rPr lang="en-GB" smtClean="0"/>
              <a:t>21/10/2026</a:t>
            </a:fld>
            <a:endParaRPr lang="en-GB"/>
          </a:p>
        </p:txBody>
      </p:sp>
      <p:sp>
        <p:nvSpPr>
          <p:cNvPr id="6" name="Footer Placeholder 5">
            <a:extLst>
              <a:ext uri="{FF2B5EF4-FFF2-40B4-BE49-F238E27FC236}">
                <a16:creationId xmlns:a16="http://schemas.microsoft.com/office/drawing/2014/main" id="{85F3B5AC-8DE4-895E-8C9F-191691C3E5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F6D278-D2C0-4DB2-F00A-D560B64CC7D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40353010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E5765-7838-08BE-701A-1CF46BD5A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225AF3-5496-E61E-1DED-55E4D71902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01FA8E-E79A-302B-29F7-3D3E54F6F17F}"/>
              </a:ext>
            </a:extLst>
          </p:cNvPr>
          <p:cNvSpPr>
            <a:spLocks noGrp="1"/>
          </p:cNvSpPr>
          <p:nvPr>
            <p:ph type="dt" sz="half" idx="10"/>
          </p:nvPr>
        </p:nvSpPr>
        <p:spPr/>
        <p:txBody>
          <a:bodyPr/>
          <a:lstStyle/>
          <a:p>
            <a:fld id="{B96C9DE4-D626-4E5D-B845-321363D34DC8}" type="datetimeFigureOut">
              <a:rPr lang="en-GB" smtClean="0"/>
              <a:t>21/10/2026</a:t>
            </a:fld>
            <a:endParaRPr lang="en-GB"/>
          </a:p>
        </p:txBody>
      </p:sp>
      <p:sp>
        <p:nvSpPr>
          <p:cNvPr id="5" name="Footer Placeholder 4">
            <a:extLst>
              <a:ext uri="{FF2B5EF4-FFF2-40B4-BE49-F238E27FC236}">
                <a16:creationId xmlns:a16="http://schemas.microsoft.com/office/drawing/2014/main" id="{0A1ED582-2966-6786-C09F-2A8C89CE5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343BE-B866-039A-6851-424CC2A77248}"/>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14383638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223626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7456586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679816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600102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6E13C-5FE3-671B-2779-E352C3AD1919}"/>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15248B4-107D-58A5-E927-B7EFA5593E1A}"/>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B27B8A-C8FB-6086-3F54-C52069ED8294}"/>
              </a:ext>
            </a:extLst>
          </p:cNvPr>
          <p:cNvSpPr>
            <a:spLocks noGrp="1"/>
          </p:cNvSpPr>
          <p:nvPr>
            <p:ph type="dt" sz="half" idx="10"/>
          </p:nvPr>
        </p:nvSpPr>
        <p:spPr/>
        <p:txBody>
          <a:bodyPr/>
          <a:lstStyle/>
          <a:p>
            <a:fld id="{B96C9DE4-D626-4E5D-B845-321363D34DC8}" type="datetimeFigureOut">
              <a:rPr lang="en-GB" smtClean="0"/>
              <a:t>21/10/2026</a:t>
            </a:fld>
            <a:endParaRPr lang="en-GB"/>
          </a:p>
        </p:txBody>
      </p:sp>
      <p:sp>
        <p:nvSpPr>
          <p:cNvPr id="5" name="Footer Placeholder 4">
            <a:extLst>
              <a:ext uri="{FF2B5EF4-FFF2-40B4-BE49-F238E27FC236}">
                <a16:creationId xmlns:a16="http://schemas.microsoft.com/office/drawing/2014/main" id="{EE1077A7-C1FC-CE9B-C7B1-3FBDFEC78B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51F8F4-5C27-C3A2-39A5-EDE84146D96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8380492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6B909-554A-AE93-0D05-60B413B6B0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C0350A-72C3-91B5-9152-B460999C564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CA92C-8650-08B1-5E48-3FC3205750D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E7E5F0-EEF2-493F-E46B-FAE5F154876A}"/>
              </a:ext>
            </a:extLst>
          </p:cNvPr>
          <p:cNvSpPr>
            <a:spLocks noGrp="1"/>
          </p:cNvSpPr>
          <p:nvPr>
            <p:ph type="dt" sz="half" idx="10"/>
          </p:nvPr>
        </p:nvSpPr>
        <p:spPr/>
        <p:txBody>
          <a:bodyPr/>
          <a:lstStyle/>
          <a:p>
            <a:fld id="{B96C9DE4-D626-4E5D-B845-321363D34DC8}" type="datetimeFigureOut">
              <a:rPr lang="en-GB" smtClean="0"/>
              <a:t>21/10/2026</a:t>
            </a:fld>
            <a:endParaRPr lang="en-GB"/>
          </a:p>
        </p:txBody>
      </p:sp>
      <p:sp>
        <p:nvSpPr>
          <p:cNvPr id="6" name="Footer Placeholder 5">
            <a:extLst>
              <a:ext uri="{FF2B5EF4-FFF2-40B4-BE49-F238E27FC236}">
                <a16:creationId xmlns:a16="http://schemas.microsoft.com/office/drawing/2014/main" id="{85F3B5AC-8DE4-895E-8C9F-191691C3E5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F6D278-D2C0-4DB2-F00A-D560B64CC7D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12818782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E5765-7838-08BE-701A-1CF46BD5A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225AF3-5496-E61E-1DED-55E4D71902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01FA8E-E79A-302B-29F7-3D3E54F6F17F}"/>
              </a:ext>
            </a:extLst>
          </p:cNvPr>
          <p:cNvSpPr>
            <a:spLocks noGrp="1"/>
          </p:cNvSpPr>
          <p:nvPr>
            <p:ph type="dt" sz="half" idx="10"/>
          </p:nvPr>
        </p:nvSpPr>
        <p:spPr/>
        <p:txBody>
          <a:bodyPr/>
          <a:lstStyle/>
          <a:p>
            <a:fld id="{B96C9DE4-D626-4E5D-B845-321363D34DC8}" type="datetimeFigureOut">
              <a:rPr lang="en-GB" smtClean="0"/>
              <a:t>21/10/2026</a:t>
            </a:fld>
            <a:endParaRPr lang="en-GB"/>
          </a:p>
        </p:txBody>
      </p:sp>
      <p:sp>
        <p:nvSpPr>
          <p:cNvPr id="5" name="Footer Placeholder 4">
            <a:extLst>
              <a:ext uri="{FF2B5EF4-FFF2-40B4-BE49-F238E27FC236}">
                <a16:creationId xmlns:a16="http://schemas.microsoft.com/office/drawing/2014/main" id="{0A1ED582-2966-6786-C09F-2A8C89CE5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343BE-B866-039A-6851-424CC2A77248}"/>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24588396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5425200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393309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218351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39723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6E13C-5FE3-671B-2779-E352C3AD1919}"/>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15248B4-107D-58A5-E927-B7EFA5593E1A}"/>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B27B8A-C8FB-6086-3F54-C52069ED8294}"/>
              </a:ext>
            </a:extLst>
          </p:cNvPr>
          <p:cNvSpPr>
            <a:spLocks noGrp="1"/>
          </p:cNvSpPr>
          <p:nvPr>
            <p:ph type="dt" sz="half" idx="10"/>
          </p:nvPr>
        </p:nvSpPr>
        <p:spPr/>
        <p:txBody>
          <a:bodyPr/>
          <a:lstStyle/>
          <a:p>
            <a:fld id="{B96C9DE4-D626-4E5D-B845-321363D34DC8}" type="datetimeFigureOut">
              <a:rPr lang="en-GB" smtClean="0"/>
              <a:t>21/10/2026</a:t>
            </a:fld>
            <a:endParaRPr lang="en-GB"/>
          </a:p>
        </p:txBody>
      </p:sp>
      <p:sp>
        <p:nvSpPr>
          <p:cNvPr id="5" name="Footer Placeholder 4">
            <a:extLst>
              <a:ext uri="{FF2B5EF4-FFF2-40B4-BE49-F238E27FC236}">
                <a16:creationId xmlns:a16="http://schemas.microsoft.com/office/drawing/2014/main" id="{EE1077A7-C1FC-CE9B-C7B1-3FBDFEC78B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51F8F4-5C27-C3A2-39A5-EDE84146D96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33093297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6B909-554A-AE93-0D05-60B413B6B0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C0350A-72C3-91B5-9152-B460999C564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CA92C-8650-08B1-5E48-3FC3205750D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E7E5F0-EEF2-493F-E46B-FAE5F154876A}"/>
              </a:ext>
            </a:extLst>
          </p:cNvPr>
          <p:cNvSpPr>
            <a:spLocks noGrp="1"/>
          </p:cNvSpPr>
          <p:nvPr>
            <p:ph type="dt" sz="half" idx="10"/>
          </p:nvPr>
        </p:nvSpPr>
        <p:spPr/>
        <p:txBody>
          <a:bodyPr/>
          <a:lstStyle/>
          <a:p>
            <a:fld id="{B96C9DE4-D626-4E5D-B845-321363D34DC8}" type="datetimeFigureOut">
              <a:rPr lang="en-GB" smtClean="0"/>
              <a:t>21/10/2026</a:t>
            </a:fld>
            <a:endParaRPr lang="en-GB"/>
          </a:p>
        </p:txBody>
      </p:sp>
      <p:sp>
        <p:nvSpPr>
          <p:cNvPr id="6" name="Footer Placeholder 5">
            <a:extLst>
              <a:ext uri="{FF2B5EF4-FFF2-40B4-BE49-F238E27FC236}">
                <a16:creationId xmlns:a16="http://schemas.microsoft.com/office/drawing/2014/main" id="{85F3B5AC-8DE4-895E-8C9F-191691C3E5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F6D278-D2C0-4DB2-F00A-D560B64CC7DA}"/>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11560094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E5765-7838-08BE-701A-1CF46BD5A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225AF3-5496-E61E-1DED-55E4D71902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01FA8E-E79A-302B-29F7-3D3E54F6F17F}"/>
              </a:ext>
            </a:extLst>
          </p:cNvPr>
          <p:cNvSpPr>
            <a:spLocks noGrp="1"/>
          </p:cNvSpPr>
          <p:nvPr>
            <p:ph type="dt" sz="half" idx="10"/>
          </p:nvPr>
        </p:nvSpPr>
        <p:spPr/>
        <p:txBody>
          <a:bodyPr/>
          <a:lstStyle/>
          <a:p>
            <a:fld id="{B96C9DE4-D626-4E5D-B845-321363D34DC8}" type="datetimeFigureOut">
              <a:rPr lang="en-GB" smtClean="0"/>
              <a:t>21/10/2026</a:t>
            </a:fld>
            <a:endParaRPr lang="en-GB"/>
          </a:p>
        </p:txBody>
      </p:sp>
      <p:sp>
        <p:nvSpPr>
          <p:cNvPr id="5" name="Footer Placeholder 4">
            <a:extLst>
              <a:ext uri="{FF2B5EF4-FFF2-40B4-BE49-F238E27FC236}">
                <a16:creationId xmlns:a16="http://schemas.microsoft.com/office/drawing/2014/main" id="{0A1ED582-2966-6786-C09F-2A8C89CE5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343BE-B866-039A-6851-424CC2A77248}"/>
              </a:ext>
            </a:extLst>
          </p:cNvPr>
          <p:cNvSpPr>
            <a:spLocks noGrp="1"/>
          </p:cNvSpPr>
          <p:nvPr>
            <p:ph type="sldNum" sz="quarter" idx="12"/>
          </p:nvPr>
        </p:nvSpPr>
        <p:spPr/>
        <p:txBody>
          <a:bodyPr/>
          <a:lstStyle/>
          <a:p>
            <a:fld id="{7F94EFEF-6C39-4D02-AFCC-27BF0629E05F}" type="slidenum">
              <a:rPr lang="en-GB" smtClean="0"/>
              <a:t>‹#›</a:t>
            </a:fld>
            <a:endParaRPr lang="en-GB"/>
          </a:p>
        </p:txBody>
      </p:sp>
    </p:spTree>
    <p:extLst>
      <p:ext uri="{BB962C8B-B14F-4D97-AF65-F5344CB8AC3E}">
        <p14:creationId xmlns:p14="http://schemas.microsoft.com/office/powerpoint/2010/main" val="41770485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200429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920799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421062045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237128636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179958024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056446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22671616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176414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2.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7.xml"/><Relationship Id="rId7"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23.xml"/><Relationship Id="rId7" Type="http://schemas.openxmlformats.org/officeDocument/2006/relationships/theme" Target="../theme/theme4.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063525330"/>
      </p:ext>
    </p:extLst>
  </p:cSld>
  <p:clrMap bg1="lt1" tx1="dk1" bg2="lt2" tx2="dk2" accent1="accent1" accent2="accent2" accent3="accent3" accent4="accent4" accent5="accent5" accent6="accent6" hlink="hlink" folHlink="folHlink"/>
  <p:sldLayoutIdLst>
    <p:sldLayoutId id="2147483820" r:id="rId1"/>
    <p:sldLayoutId id="2147483821" r:id="rId2"/>
    <p:sldLayoutId id="2147483822" r:id="rId3"/>
    <p:sldLayoutId id="2147483823" r:id="rId4"/>
    <p:sldLayoutId id="2147483824" r:id="rId5"/>
    <p:sldLayoutId id="2147483825" r:id="rId6"/>
    <p:sldLayoutId id="2147483826" r:id="rId7"/>
    <p:sldLayoutId id="2147483827"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9A1C846-AB29-4590-A849-EE7631694EDB}" type="datetimeFigureOut">
              <a:rPr lang="en-GB" smtClean="0"/>
              <a:t>21/10/2026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4091755560"/>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62" r:id="rId3"/>
    <p:sldLayoutId id="2147483863" r:id="rId4"/>
    <p:sldLayoutId id="2147483912" r:id="rId5"/>
    <p:sldLayoutId id="2147483919"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47598958"/>
      </p:ext>
    </p:extLst>
  </p:cSld>
  <p:clrMap bg1="lt1" tx1="dk1" bg2="lt2" tx2="dk2" accent1="accent1" accent2="accent2" accent3="accent3" accent4="accent4" accent5="accent5" accent6="accent6" hlink="hlink" folHlink="folHlink"/>
  <p:sldLayoutIdLst>
    <p:sldLayoutId id="2147483840" r:id="rId1"/>
    <p:sldLayoutId id="2147483841" r:id="rId2"/>
    <p:sldLayoutId id="2147483859" r:id="rId3"/>
    <p:sldLayoutId id="2147483860" r:id="rId4"/>
    <p:sldLayoutId id="2147483861" r:id="rId5"/>
    <p:sldLayoutId id="2147483914"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8"/>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1814949923"/>
      </p:ext>
    </p:extLst>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920" r:id="rId4"/>
    <p:sldLayoutId id="2147483921" r:id="rId5"/>
    <p:sldLayoutId id="2147483922"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75598439"/>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56" r:id="rId6"/>
    <p:sldLayoutId id="2147483857" r:id="rId7"/>
    <p:sldLayoutId id="2147483858"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hyperlink" Target="https://www.rawpixel.com/search/industrial%20revolution" TargetMode="External"/><Relationship Id="rId2" Type="http://schemas.openxmlformats.org/officeDocument/2006/relationships/image" Target="../media/image20.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hyperlink" Target="https://commons.wikimedia.org/wiki/File:Blue_question_mark_(italic).svg" TargetMode="External"/><Relationship Id="rId2" Type="http://schemas.openxmlformats.org/officeDocument/2006/relationships/image" Target="../media/image22.sv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hyperlink" Target="https://www.welshlanguagecommissioner.wales/" TargetMode="External"/><Relationship Id="rId2" Type="http://schemas.openxmlformats.org/officeDocument/2006/relationships/hyperlink" Target="https://www.comisiynyddygymraeg.cymru/hafan" TargetMode="Externa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hyperlink" Target="https://stateofwales.com/2023/03/census-2021-wales-identity/" TargetMode="External"/><Relationship Id="rId2" Type="http://schemas.openxmlformats.org/officeDocument/2006/relationships/image" Target="../media/image23.jpe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hyperlink" Target="https://estyn.gov.wales/improvement-resources/developing-welsh-language-skills-for-early-years-learning/" TargetMode="External"/><Relationship Id="rId2" Type="http://schemas.openxmlformats.org/officeDocument/2006/relationships/hyperlink" Target="https://www.estyn.llyw.cymru/adnoddau-gwella/datblygu-medrau-cymraeg-ar-gyfer-dysgu-yn-y-blynyddoedd-cynnar/" TargetMode="Externa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hyperlink" Target="https://www.shutterstock.com/pt/search/3-2-1-countdown" TargetMode="External"/><Relationship Id="rId2" Type="http://schemas.openxmlformats.org/officeDocument/2006/relationships/image" Target="../media/image24.jpeg"/><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3" Type="http://schemas.openxmlformats.org/officeDocument/2006/relationships/hyperlink" Target="http://www.welsh-language-board.org.uk/" TargetMode="External"/><Relationship Id="rId2" Type="http://schemas.openxmlformats.org/officeDocument/2006/relationships/hyperlink" Target="https://eur01.safelinks.protection.outlook.com/?url=https%3A%2F%2Fwww.internationalschooltutors.de%2FEnglish%2Fadvice%2Fteachers%2Finfo%2Fcummins.html&amp;data=05%7C02%7CC.Hunt%40uwtsd.ac.uk%7Ce7c7f725e6264a1deede08dbfa9c4360%7C4e0f11f9046e45059cb8db2152311e21%7C0%7C0%7C638379321270736228%7CUnknown%7CTWFpbGZsb3d8eyJWIjoiMC4wLjAwMDAiLCJQIjoiV2luMzIiLCJBTiI6Ik1haWwiLCJXVCI6Mn0%3D%7C3000%7C%7C%7C&amp;sdata=WP%2Bo1YOIJJjmVCtKxlOz%2FyHxlH7Hgx5De9isxdfS4Fw%3D&amp;reserved=0" TargetMode="Externa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14521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Title 1">
            <a:extLst>
              <a:ext uri="{FF2B5EF4-FFF2-40B4-BE49-F238E27FC236}">
                <a16:creationId xmlns:a16="http://schemas.microsoft.com/office/drawing/2014/main" id="{7CA901B4-DB0B-1575-187D-D4DD0D1F1C67}"/>
              </a:ext>
            </a:extLst>
          </p:cNvPr>
          <p:cNvSpPr>
            <a:spLocks noGrp="1"/>
          </p:cNvSpPr>
          <p:nvPr>
            <p:ph type="title"/>
          </p:nvPr>
        </p:nvSpPr>
        <p:spPr>
          <a:xfrm>
            <a:off x="2835111" y="365126"/>
            <a:ext cx="5967167" cy="1325563"/>
          </a:xfrm>
        </p:spPr>
        <p:txBody>
          <a:bodyPr anchor="ctr">
            <a:normAutofit/>
          </a:bodyPr>
          <a:lstStyle/>
          <a:p>
            <a:pPr algn="ctr"/>
            <a:r>
              <a:rPr lang="en-GB" sz="4000" dirty="0">
                <a:latin typeface="Arial" panose="020B0604020202020204" pitchFamily="34" charset="0"/>
                <a:cs typeface="Arial" panose="020B0604020202020204" pitchFamily="34" charset="0"/>
              </a:rPr>
              <a:t>ECIE5016/C</a:t>
            </a:r>
            <a:endParaRPr lang="en-US" sz="4000" dirty="0">
              <a:latin typeface="Arial" panose="020B0604020202020204" pitchFamily="34" charset="0"/>
              <a:cs typeface="Arial" panose="020B0604020202020204" pitchFamily="34" charset="0"/>
            </a:endParaRPr>
          </a:p>
        </p:txBody>
      </p:sp>
      <p:sp>
        <p:nvSpPr>
          <p:cNvPr id="50" name="Subtitle 2">
            <a:extLst>
              <a:ext uri="{FF2B5EF4-FFF2-40B4-BE49-F238E27FC236}">
                <a16:creationId xmlns:a16="http://schemas.microsoft.com/office/drawing/2014/main" id="{B7FB17DA-0DC4-7805-DD4D-215C1664BFFD}"/>
              </a:ext>
            </a:extLst>
          </p:cNvPr>
          <p:cNvSpPr>
            <a:spLocks noGrp="1"/>
          </p:cNvSpPr>
          <p:nvPr>
            <p:ph idx="1"/>
          </p:nvPr>
        </p:nvSpPr>
        <p:spPr>
          <a:xfrm>
            <a:off x="2835111" y="1825625"/>
            <a:ext cx="5967167" cy="4667250"/>
          </a:xfrm>
        </p:spPr>
        <p:txBody>
          <a:bodyPr>
            <a:normAutofit/>
          </a:bodyPr>
          <a:lstStyle/>
          <a:p>
            <a:endParaRPr lang="en-US" dirty="0"/>
          </a:p>
          <a:p>
            <a:pPr marL="0" indent="0" algn="ctr">
              <a:buNone/>
            </a:pPr>
            <a:r>
              <a:rPr lang="en-GB" dirty="0"/>
              <a:t>  </a:t>
            </a:r>
            <a:r>
              <a:rPr lang="en-GB" sz="3200" dirty="0">
                <a:latin typeface="Arial" panose="020B0604020202020204" pitchFamily="34" charset="0"/>
                <a:cs typeface="Arial" panose="020B0604020202020204" pitchFamily="34" charset="0"/>
              </a:rPr>
              <a:t>Cymru </a:t>
            </a:r>
            <a:r>
              <a:rPr lang="en-GB" sz="3200" dirty="0" err="1">
                <a:latin typeface="Arial" panose="020B0604020202020204" pitchFamily="34" charset="0"/>
                <a:cs typeface="Arial" panose="020B0604020202020204" pitchFamily="34" charset="0"/>
              </a:rPr>
              <a:t>Ddwyieithog</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Dathlu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Amrywiaeth</a:t>
            </a:r>
            <a:r>
              <a:rPr lang="en-GB" sz="3200" dirty="0">
                <a:latin typeface="Arial" panose="020B0604020202020204" pitchFamily="34" charset="0"/>
                <a:cs typeface="Arial" panose="020B0604020202020204" pitchFamily="34" charset="0"/>
              </a:rPr>
              <a:t> Iaith a </a:t>
            </a:r>
            <a:r>
              <a:rPr lang="en-GB" sz="3200" dirty="0" err="1">
                <a:latin typeface="Arial" panose="020B0604020202020204" pitchFamily="34" charset="0"/>
                <a:cs typeface="Arial" panose="020B0604020202020204" pitchFamily="34" charset="0"/>
              </a:rPr>
              <a:t>Diwylliant</a:t>
            </a:r>
            <a:r>
              <a:rPr lang="en-GB" sz="3200" dirty="0">
                <a:latin typeface="Arial" panose="020B0604020202020204" pitchFamily="34" charset="0"/>
                <a:cs typeface="Arial" panose="020B0604020202020204" pitchFamily="34" charset="0"/>
              </a:rPr>
              <a:t> </a:t>
            </a:r>
          </a:p>
          <a:p>
            <a:pPr marL="0" indent="0" algn="ctr">
              <a:buNone/>
            </a:pPr>
            <a:endParaRPr lang="en-GB" sz="3200" dirty="0">
              <a:latin typeface="Arial" panose="020B0604020202020204" pitchFamily="34" charset="0"/>
              <a:cs typeface="Arial" panose="020B0604020202020204" pitchFamily="34" charset="0"/>
            </a:endParaRPr>
          </a:p>
          <a:p>
            <a:pPr marL="0" indent="0" algn="ctr">
              <a:buNone/>
            </a:pPr>
            <a:r>
              <a:rPr lang="en-GB" sz="3200" dirty="0">
                <a:solidFill>
                  <a:schemeClr val="accent1"/>
                </a:solidFill>
                <a:latin typeface="Arial" panose="020B0604020202020204" pitchFamily="34" charset="0"/>
                <a:cs typeface="Arial" panose="020B0604020202020204" pitchFamily="34" charset="0"/>
              </a:rPr>
              <a:t>Bilingual Wales: Celebrating Language and Culture Diversity</a:t>
            </a:r>
          </a:p>
          <a:p>
            <a:pPr marL="0" indent="0">
              <a:buNone/>
            </a:pPr>
            <a:endParaRPr lang="en-GB" dirty="0">
              <a:solidFill>
                <a:schemeClr val="accent1"/>
              </a:solidFill>
            </a:endParaRPr>
          </a:p>
          <a:p>
            <a:pPr marL="0" indent="0" algn="ctr">
              <a:buNone/>
            </a:pPr>
            <a:r>
              <a:rPr lang="en-US" sz="3600" dirty="0" err="1">
                <a:solidFill>
                  <a:schemeClr val="accent1"/>
                </a:solidFill>
                <a:latin typeface="Arial" panose="020B0604020202020204" pitchFamily="34" charset="0"/>
                <a:cs typeface="Arial" panose="020B0604020202020204" pitchFamily="34" charset="0"/>
              </a:rPr>
              <a:t>Sesiwn</a:t>
            </a:r>
            <a:r>
              <a:rPr lang="en-US" sz="3600" dirty="0">
                <a:solidFill>
                  <a:schemeClr val="accent1"/>
                </a:solidFill>
                <a:latin typeface="Arial" panose="020B0604020202020204" pitchFamily="34" charset="0"/>
                <a:cs typeface="Arial" panose="020B0604020202020204" pitchFamily="34" charset="0"/>
              </a:rPr>
              <a:t> / Session 2</a:t>
            </a:r>
          </a:p>
        </p:txBody>
      </p:sp>
    </p:spTree>
    <p:extLst>
      <p:ext uri="{BB962C8B-B14F-4D97-AF65-F5344CB8AC3E}">
        <p14:creationId xmlns:p14="http://schemas.microsoft.com/office/powerpoint/2010/main" val="2652289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C8995-350E-4D4B-A634-325D63915946}"/>
              </a:ext>
            </a:extLst>
          </p:cNvPr>
          <p:cNvSpPr>
            <a:spLocks noGrp="1"/>
          </p:cNvSpPr>
          <p:nvPr>
            <p:ph type="title"/>
          </p:nvPr>
        </p:nvSpPr>
        <p:spPr/>
        <p:txBody>
          <a:bodyPr>
            <a:normAutofit/>
          </a:bodyPr>
          <a:lstStyle/>
          <a:p>
            <a:pPr algn="ctr"/>
            <a:r>
              <a:rPr lang="en-GB" sz="3000" dirty="0" err="1">
                <a:latin typeface="Arial" panose="020B0604020202020204" pitchFamily="34" charset="0"/>
                <a:cs typeface="Arial" panose="020B0604020202020204" pitchFamily="34" charset="0"/>
              </a:rPr>
              <a:t>Amcanion</a:t>
            </a:r>
            <a:r>
              <a:rPr lang="en-GB" sz="3000" dirty="0">
                <a:latin typeface="Arial" panose="020B0604020202020204" pitchFamily="34" charset="0"/>
                <a:cs typeface="Arial" panose="020B0604020202020204" pitchFamily="34" charset="0"/>
              </a:rPr>
              <a:t> /</a:t>
            </a:r>
            <a:r>
              <a:rPr lang="en-GB" sz="3000" dirty="0">
                <a:solidFill>
                  <a:schemeClr val="accent2">
                    <a:lumMod val="60000"/>
                    <a:lumOff val="40000"/>
                  </a:schemeClr>
                </a:solidFill>
                <a:latin typeface="Arial" panose="020B0604020202020204" pitchFamily="34" charset="0"/>
                <a:cs typeface="Arial" panose="020B0604020202020204" pitchFamily="34" charset="0"/>
              </a:rPr>
              <a:t> </a:t>
            </a:r>
            <a:r>
              <a:rPr lang="en-GB" sz="3000" dirty="0">
                <a:solidFill>
                  <a:schemeClr val="accent5"/>
                </a:solidFill>
                <a:latin typeface="Arial" panose="020B0604020202020204" pitchFamily="34" charset="0"/>
                <a:cs typeface="Arial" panose="020B0604020202020204" pitchFamily="34" charset="0"/>
              </a:rPr>
              <a:t>Aims</a:t>
            </a:r>
          </a:p>
        </p:txBody>
      </p:sp>
      <p:sp>
        <p:nvSpPr>
          <p:cNvPr id="3" name="Content Placeholder 2">
            <a:extLst>
              <a:ext uri="{FF2B5EF4-FFF2-40B4-BE49-F238E27FC236}">
                <a16:creationId xmlns:a16="http://schemas.microsoft.com/office/drawing/2014/main" id="{61D54961-F994-4528-B8B0-56F23E62FE41}"/>
              </a:ext>
            </a:extLst>
          </p:cNvPr>
          <p:cNvSpPr>
            <a:spLocks noGrp="1"/>
          </p:cNvSpPr>
          <p:nvPr>
            <p:ph sz="half" idx="1"/>
          </p:nvPr>
        </p:nvSpPr>
        <p:spPr>
          <a:xfrm>
            <a:off x="2628900" y="1752600"/>
            <a:ext cx="3886200" cy="4351338"/>
          </a:xfrm>
        </p:spPr>
        <p:txBody>
          <a:bodyPr>
            <a:normAutofit/>
          </a:bodyPr>
          <a:lstStyle/>
          <a:p>
            <a:pPr lvl="0"/>
            <a:r>
              <a:rPr lang="cy-GB" dirty="0">
                <a:latin typeface="Arial" panose="020B0604020202020204" pitchFamily="34" charset="0"/>
                <a:cs typeface="Arial" panose="020B0604020202020204" pitchFamily="34" charset="0"/>
              </a:rPr>
              <a:t>Codi ymwybyddiaeth a dealltwriaeth o agweddau allweddol o hanes, iaith,  diwylliant ac </a:t>
            </a:r>
            <a:r>
              <a:rPr lang="cy-GB" dirty="0" err="1">
                <a:latin typeface="Arial" panose="020B0604020202020204" pitchFamily="34" charset="0"/>
                <a:cs typeface="Arial" panose="020B0604020202020204" pitchFamily="34" charset="0"/>
              </a:rPr>
              <a:t>arwyddocad</a:t>
            </a:r>
            <a:r>
              <a:rPr lang="cy-GB" dirty="0">
                <a:latin typeface="Arial" panose="020B0604020202020204" pitchFamily="34" charset="0"/>
                <a:cs typeface="Arial" panose="020B0604020202020204" pitchFamily="34" charset="0"/>
              </a:rPr>
              <a:t> y Cwricwlwm Cymreig. </a:t>
            </a:r>
            <a:endParaRPr lang="en-GB" dirty="0">
              <a:latin typeface="Arial" panose="020B0604020202020204" pitchFamily="34" charset="0"/>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6B963B32-3D1F-404B-8CC4-7173E024F493}"/>
              </a:ext>
            </a:extLst>
          </p:cNvPr>
          <p:cNvSpPr>
            <a:spLocks noGrp="1"/>
          </p:cNvSpPr>
          <p:nvPr>
            <p:ph sz="half" idx="2"/>
          </p:nvPr>
        </p:nvSpPr>
        <p:spPr>
          <a:xfrm>
            <a:off x="4941295" y="3810000"/>
            <a:ext cx="3886200" cy="4351338"/>
          </a:xfrm>
        </p:spPr>
        <p:txBody>
          <a:bodyPr>
            <a:normAutofit/>
          </a:bodyPr>
          <a:lstStyle/>
          <a:p>
            <a:pPr lvl="0"/>
            <a:r>
              <a:rPr lang="en-GB" dirty="0">
                <a:solidFill>
                  <a:schemeClr val="accent5"/>
                </a:solidFill>
                <a:latin typeface="Arial" panose="020B0604020202020204" pitchFamily="34" charset="0"/>
                <a:cs typeface="Arial" panose="020B0604020202020204" pitchFamily="34" charset="0"/>
              </a:rPr>
              <a:t>To raise awareness and understanding of key aspects of Welsh history, language, culture and the significance of the Cwricwlwm </a:t>
            </a:r>
            <a:r>
              <a:rPr lang="en-GB" dirty="0" err="1">
                <a:solidFill>
                  <a:schemeClr val="accent5"/>
                </a:solidFill>
                <a:latin typeface="Arial" panose="020B0604020202020204" pitchFamily="34" charset="0"/>
                <a:cs typeface="Arial" panose="020B0604020202020204" pitchFamily="34" charset="0"/>
              </a:rPr>
              <a:t>Cymreig</a:t>
            </a:r>
            <a:endParaRPr lang="en-GB" dirty="0">
              <a:solidFill>
                <a:schemeClr val="accent5"/>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846009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32FC27-363B-166F-8056-BC78811ADCA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3E657C8-861F-798B-81E7-14F58F48B429}"/>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Deilliannau</a:t>
            </a:r>
            <a:r>
              <a:rPr lang="en-GB" dirty="0">
                <a:latin typeface="Arial" panose="020B0604020202020204" pitchFamily="34" charset="0"/>
                <a:cs typeface="Arial" panose="020B0604020202020204" pitchFamily="34" charset="0"/>
              </a:rPr>
              <a:t> Dysgu / </a:t>
            </a:r>
            <a:r>
              <a:rPr lang="en-GB" dirty="0">
                <a:solidFill>
                  <a:schemeClr val="accent1"/>
                </a:solidFill>
                <a:latin typeface="Arial" panose="020B0604020202020204" pitchFamily="34" charset="0"/>
                <a:cs typeface="Arial" panose="020B0604020202020204" pitchFamily="34" charset="0"/>
              </a:rPr>
              <a:t>Learning Outcomes</a:t>
            </a:r>
            <a:endParaRPr lang="cy-GB" dirty="0">
              <a:solidFill>
                <a:schemeClr val="accent1"/>
              </a:solidFill>
              <a:latin typeface="Arial" panose="020B0604020202020204" pitchFamily="34" charset="0"/>
              <a:cs typeface="Arial" panose="020B0604020202020204" pitchFamily="34" charset="0"/>
            </a:endParaRPr>
          </a:p>
        </p:txBody>
      </p:sp>
      <p:sp>
        <p:nvSpPr>
          <p:cNvPr id="2" name="Content Placeholder 2">
            <a:extLst>
              <a:ext uri="{FF2B5EF4-FFF2-40B4-BE49-F238E27FC236}">
                <a16:creationId xmlns:a16="http://schemas.microsoft.com/office/drawing/2014/main" id="{C579490F-4A0B-AA56-00C6-BEEE6F322B01}"/>
              </a:ext>
            </a:extLst>
          </p:cNvPr>
          <p:cNvSpPr txBox="1">
            <a:spLocks/>
          </p:cNvSpPr>
          <p:nvPr/>
        </p:nvSpPr>
        <p:spPr>
          <a:xfrm>
            <a:off x="419100" y="1371600"/>
            <a:ext cx="3886200" cy="4351338"/>
          </a:xfrm>
          <a:prstGeom prst="rect">
            <a:avLst/>
          </a:prstGeom>
        </p:spPr>
        <p:txBody>
          <a:bodyPr vert="horz" lIns="91440" tIns="45720" rIns="91440" bIns="45720" rtlCol="0">
            <a:normAutofit fontScale="47500" lnSpcReduction="2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cy-GB" sz="1725" dirty="0"/>
          </a:p>
          <a:p>
            <a:pPr>
              <a:buFont typeface="Wingdings" panose="05000000000000000000" pitchFamily="2" charset="2"/>
              <a:buChar char="Ø"/>
            </a:pPr>
            <a:r>
              <a:rPr lang="cy-GB" sz="4650" dirty="0">
                <a:latin typeface="Arial" panose="020B0604020202020204" pitchFamily="34" charset="0"/>
                <a:cs typeface="Arial" panose="020B0604020202020204" pitchFamily="34" charset="0"/>
              </a:rPr>
              <a:t>Ar ôl cwblhau’r modiwl hwn yn llwyddiannus, dylai’r myfyriwr allu: 
dadansoddi’n feirniadol arwyddocâd hanesyddol a chyfredol yr iaith Gymraeg a diwylliant 
adfyfyrio ar rôl iaith a diwylliant wrth siapio hunaniaeth a pherthyn mewn lleoliadau ysgol</a:t>
            </a:r>
          </a:p>
          <a:p>
            <a:pPr>
              <a:buFont typeface="Wingdings" panose="05000000000000000000" pitchFamily="2" charset="2"/>
              <a:buChar char="Ø"/>
            </a:pPr>
            <a:r>
              <a:rPr lang="cy-GB" sz="4650" dirty="0">
                <a:latin typeface="Arial" panose="020B0604020202020204" pitchFamily="34" charset="0"/>
                <a:cs typeface="Arial" panose="020B0604020202020204" pitchFamily="34" charset="0"/>
              </a:rPr>
              <a:t>gwerthuso dulliau ysgol o hybu’r iaith Gymraeg a threftadaeth diwylliannol</a:t>
            </a:r>
            <a:endParaRPr lang="en-GB" sz="1875" dirty="0"/>
          </a:p>
        </p:txBody>
      </p:sp>
      <p:sp>
        <p:nvSpPr>
          <p:cNvPr id="8" name="Content Placeholder 5">
            <a:extLst>
              <a:ext uri="{FF2B5EF4-FFF2-40B4-BE49-F238E27FC236}">
                <a16:creationId xmlns:a16="http://schemas.microsoft.com/office/drawing/2014/main" id="{6517B4B6-017C-4C4E-E6CA-D4B9E7EC4226}"/>
              </a:ext>
            </a:extLst>
          </p:cNvPr>
          <p:cNvSpPr>
            <a:spLocks noGrp="1"/>
          </p:cNvSpPr>
          <p:nvPr>
            <p:ph sz="half" idx="2"/>
          </p:nvPr>
        </p:nvSpPr>
        <p:spPr>
          <a:xfrm>
            <a:off x="4629150" y="1825625"/>
            <a:ext cx="3886200" cy="4351338"/>
          </a:xfrm>
        </p:spPr>
        <p:txBody>
          <a:bodyPr>
            <a:normAutofit fontScale="40000" lnSpcReduction="20000"/>
          </a:bodyPr>
          <a:lstStyle/>
          <a:p>
            <a:pPr marL="0" indent="0">
              <a:buNone/>
            </a:pPr>
            <a:r>
              <a:rPr lang="en-GB" sz="4800" dirty="0">
                <a:solidFill>
                  <a:schemeClr val="accent1"/>
                </a:solidFill>
                <a:latin typeface="Arial" panose="020B0604020202020204" pitchFamily="34" charset="0"/>
                <a:cs typeface="Arial" panose="020B0604020202020204" pitchFamily="34" charset="0"/>
              </a:rPr>
              <a:t>Upon the successful completion of this module, the student should be able to: </a:t>
            </a:r>
          </a:p>
          <a:p>
            <a:pPr lvl="0"/>
            <a:r>
              <a:rPr lang="en-GB" sz="4800" dirty="0">
                <a:solidFill>
                  <a:schemeClr val="accent1"/>
                </a:solidFill>
                <a:latin typeface="Arial" panose="020B0604020202020204" pitchFamily="34" charset="0"/>
                <a:cs typeface="Arial" panose="020B0604020202020204" pitchFamily="34" charset="0"/>
              </a:rPr>
              <a:t>critically analyse the historical and contemporary significance of the Welsh language and culture;</a:t>
            </a:r>
          </a:p>
          <a:p>
            <a:pPr lvl="0"/>
            <a:r>
              <a:rPr lang="en-GB" sz="4800" dirty="0">
                <a:solidFill>
                  <a:schemeClr val="accent1"/>
                </a:solidFill>
                <a:latin typeface="Arial" panose="020B0604020202020204" pitchFamily="34" charset="0"/>
                <a:cs typeface="Arial" panose="020B0604020202020204" pitchFamily="34" charset="0"/>
              </a:rPr>
              <a:t>reflect on the role of language and culture in shaping identity and belonging in school settings;</a:t>
            </a:r>
          </a:p>
          <a:p>
            <a:r>
              <a:rPr lang="en-GB" sz="4800" dirty="0">
                <a:solidFill>
                  <a:schemeClr val="accent1"/>
                </a:solidFill>
                <a:latin typeface="Arial" panose="020B0604020202020204" pitchFamily="34" charset="0"/>
                <a:cs typeface="Arial" panose="020B0604020202020204" pitchFamily="34" charset="0"/>
              </a:rPr>
              <a:t>evaluate school-based approaches to promoting Welsh language and cultural heritage</a:t>
            </a:r>
          </a:p>
          <a:p>
            <a:endParaRPr lang="en-GB" dirty="0"/>
          </a:p>
        </p:txBody>
      </p:sp>
    </p:spTree>
    <p:extLst>
      <p:ext uri="{BB962C8B-B14F-4D97-AF65-F5344CB8AC3E}">
        <p14:creationId xmlns:p14="http://schemas.microsoft.com/office/powerpoint/2010/main" val="569468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3400" y="-131880"/>
            <a:ext cx="8229600" cy="1810512"/>
          </a:xfrm>
        </p:spPr>
        <p:txBody>
          <a:bodyPr>
            <a:noAutofit/>
          </a:bodyPr>
          <a:lstStyle/>
          <a:p>
            <a:pPr algn="ctr"/>
            <a:r>
              <a:rPr lang="en-GB" sz="4800" dirty="0" err="1">
                <a:latin typeface="Arial" panose="020B0604020202020204" pitchFamily="34" charset="0"/>
                <a:cs typeface="Arial" panose="020B0604020202020204" pitchFamily="34" charset="0"/>
              </a:rPr>
              <a:t>Agweddau</a:t>
            </a:r>
            <a:r>
              <a:rPr lang="en-GB" sz="4800" dirty="0">
                <a:solidFill>
                  <a:schemeClr val="accent1"/>
                </a:solidFill>
                <a:latin typeface="Arial" panose="020B0604020202020204" pitchFamily="34" charset="0"/>
                <a:cs typeface="Arial" panose="020B0604020202020204" pitchFamily="34" charset="0"/>
              </a:rPr>
              <a:t> / Attitudes</a:t>
            </a:r>
          </a:p>
        </p:txBody>
      </p:sp>
      <p:sp>
        <p:nvSpPr>
          <p:cNvPr id="5" name="Content Placeholder 4"/>
          <p:cNvSpPr>
            <a:spLocks noGrp="1"/>
          </p:cNvSpPr>
          <p:nvPr>
            <p:ph sz="half" idx="1"/>
          </p:nvPr>
        </p:nvSpPr>
        <p:spPr>
          <a:xfrm>
            <a:off x="381000" y="3048000"/>
            <a:ext cx="4038600" cy="3764125"/>
          </a:xfrm>
        </p:spPr>
        <p:txBody>
          <a:bodyPr>
            <a:normAutofit/>
          </a:bodyPr>
          <a:lstStyle/>
          <a:p>
            <a:pPr marL="342900" marR="0" lvl="0" indent="-342900">
              <a:lnSpc>
                <a:spcPct val="115000"/>
              </a:lnSpc>
              <a:spcBef>
                <a:spcPts val="0"/>
              </a:spcBef>
              <a:spcAft>
                <a:spcPts val="0"/>
              </a:spcAft>
              <a:buFont typeface="Symbol"/>
              <a:buChar char=""/>
            </a:pPr>
            <a:r>
              <a:rPr lang="en-GB" sz="2400" dirty="0" err="1">
                <a:latin typeface="Arial" panose="020B0604020202020204" pitchFamily="34" charset="0"/>
                <a:cs typeface="Arial" panose="020B0604020202020204" pitchFamily="34" charset="0"/>
              </a:rPr>
              <a:t>Sut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agweddau</a:t>
            </a:r>
            <a:r>
              <a:rPr lang="en-GB" sz="2400" dirty="0">
                <a:latin typeface="Arial" panose="020B0604020202020204" pitchFamily="34" charset="0"/>
                <a:cs typeface="Arial" panose="020B0604020202020204" pitchFamily="34" charset="0"/>
              </a:rPr>
              <a:t>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Gymraeg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dros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amser</a:t>
            </a:r>
            <a:r>
              <a:rPr lang="en-GB" sz="2400" dirty="0">
                <a:latin typeface="Arial" panose="020B0604020202020204" pitchFamily="34" charset="0"/>
                <a:cs typeface="Arial" panose="020B0604020202020204" pitchFamily="34" charset="0"/>
              </a:rPr>
              <a:t>?</a:t>
            </a:r>
          </a:p>
        </p:txBody>
      </p:sp>
      <p:sp>
        <p:nvSpPr>
          <p:cNvPr id="6" name="Content Placeholder 5"/>
          <p:cNvSpPr>
            <a:spLocks noGrp="1"/>
          </p:cNvSpPr>
          <p:nvPr>
            <p:ph sz="half" idx="2"/>
          </p:nvPr>
        </p:nvSpPr>
        <p:spPr>
          <a:xfrm>
            <a:off x="4755649" y="3086099"/>
            <a:ext cx="4038600" cy="3687925"/>
          </a:xfrm>
        </p:spPr>
        <p:txBody>
          <a:bodyPr>
            <a:normAutofit/>
          </a:bodyPr>
          <a:lstStyle/>
          <a:p>
            <a:pPr marL="0" marR="0">
              <a:lnSpc>
                <a:spcPct val="115000"/>
              </a:lnSpc>
              <a:spcBef>
                <a:spcPts val="0"/>
              </a:spcBef>
              <a:spcAft>
                <a:spcPts val="1000"/>
              </a:spcAft>
              <a:tabLst>
                <a:tab pos="457200" algn="l"/>
                <a:tab pos="914400" algn="l"/>
                <a:tab pos="1371600" algn="l"/>
                <a:tab pos="1828800" algn="l"/>
              </a:tabLst>
            </a:pPr>
            <a:r>
              <a:rPr lang="en-GB" sz="2400" dirty="0">
                <a:solidFill>
                  <a:schemeClr val="accent1"/>
                </a:solidFill>
                <a:latin typeface="Arial" panose="020B0604020202020204" pitchFamily="34" charset="0"/>
                <a:cs typeface="Arial" panose="020B0604020202020204" pitchFamily="34" charset="0"/>
              </a:rPr>
              <a:t>How have attitudes to the Welsh language changed over time?</a:t>
            </a:r>
          </a:p>
        </p:txBody>
      </p:sp>
      <p:sp>
        <p:nvSpPr>
          <p:cNvPr id="2" name="TextBox 1">
            <a:extLst>
              <a:ext uri="{FF2B5EF4-FFF2-40B4-BE49-F238E27FC236}">
                <a16:creationId xmlns:a16="http://schemas.microsoft.com/office/drawing/2014/main" id="{0D9372C9-4C0C-CD95-4129-EB91627B5B9D}"/>
              </a:ext>
            </a:extLst>
          </p:cNvPr>
          <p:cNvSpPr txBox="1"/>
          <p:nvPr/>
        </p:nvSpPr>
        <p:spPr>
          <a:xfrm>
            <a:off x="1676400" y="1295400"/>
            <a:ext cx="6477000" cy="1200329"/>
          </a:xfrm>
          <a:prstGeom prst="rect">
            <a:avLst/>
          </a:prstGeom>
          <a:noFill/>
        </p:spPr>
        <p:txBody>
          <a:bodyPr wrap="square" rtlCol="0">
            <a:spAutoFit/>
          </a:bodyPr>
          <a:lstStyle/>
          <a:p>
            <a:r>
              <a:rPr lang="en-GB" b="1" dirty="0"/>
              <a:t>The Welsh language is stronger today than at any point in the last 100 years </a:t>
            </a:r>
          </a:p>
          <a:p>
            <a:r>
              <a:rPr lang="en-GB" b="1" dirty="0"/>
              <a:t>Do you Strongly agree/ Agree / Disagree / Strongly Disagree – justify your position with evidence</a:t>
            </a:r>
          </a:p>
        </p:txBody>
      </p:sp>
    </p:spTree>
    <p:extLst>
      <p:ext uri="{BB962C8B-B14F-4D97-AF65-F5344CB8AC3E}">
        <p14:creationId xmlns:p14="http://schemas.microsoft.com/office/powerpoint/2010/main" val="1892750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800" dirty="0">
                <a:latin typeface="Arial" panose="020B0604020202020204" pitchFamily="34" charset="0"/>
                <a:cs typeface="Arial" panose="020B0604020202020204" pitchFamily="34" charset="0"/>
              </a:rPr>
              <a:t>Hanes / </a:t>
            </a:r>
            <a:r>
              <a:rPr lang="en-US" sz="4800" dirty="0">
                <a:solidFill>
                  <a:schemeClr val="accent1"/>
                </a:solidFill>
                <a:latin typeface="Arial" panose="020B0604020202020204" pitchFamily="34" charset="0"/>
                <a:cs typeface="Arial" panose="020B0604020202020204" pitchFamily="34" charset="0"/>
              </a:rPr>
              <a:t>History</a:t>
            </a:r>
          </a:p>
        </p:txBody>
      </p:sp>
      <p:sp>
        <p:nvSpPr>
          <p:cNvPr id="3" name="Content Placeholder 2"/>
          <p:cNvSpPr>
            <a:spLocks noGrp="1"/>
          </p:cNvSpPr>
          <p:nvPr>
            <p:ph sz="half" idx="1"/>
          </p:nvPr>
        </p:nvSpPr>
        <p:spPr>
          <a:xfrm>
            <a:off x="693411" y="914400"/>
            <a:ext cx="3638550" cy="4351338"/>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Hanes </a:t>
            </a:r>
            <a:r>
              <a:rPr lang="en-GB" sz="2000" dirty="0" err="1">
                <a:latin typeface="Arial" panose="020B0604020202020204" pitchFamily="34" charset="0"/>
                <a:cs typeface="Arial" panose="020B0604020202020204" pitchFamily="34" charset="0"/>
              </a:rPr>
              <a:t>byr</a:t>
            </a:r>
            <a:r>
              <a:rPr lang="en-GB" sz="2000" dirty="0">
                <a:latin typeface="Arial" panose="020B0604020202020204" pitchFamily="34" charset="0"/>
                <a:cs typeface="Arial" panose="020B0604020202020204" pitchFamily="34" charset="0"/>
              </a:rPr>
              <a:t> o daith </a:t>
            </a:r>
            <a:r>
              <a:rPr lang="en-GB" sz="2000" dirty="0" err="1">
                <a:latin typeface="Arial" panose="020B0604020202020204" pitchFamily="34" charset="0"/>
                <a:cs typeface="Arial" panose="020B0604020202020204" pitchFamily="34" charset="0"/>
              </a:rPr>
              <a:t>dwyieithrwydd</a:t>
            </a:r>
            <a:r>
              <a:rPr lang="en-GB" sz="2000" dirty="0">
                <a:latin typeface="Arial" panose="020B0604020202020204" pitchFamily="34" charset="0"/>
                <a:cs typeface="Arial" panose="020B0604020202020204" pitchFamily="34" charset="0"/>
              </a:rPr>
              <a:t> yng </a:t>
            </a:r>
            <a:r>
              <a:rPr lang="en-GB" sz="2000" dirty="0" err="1">
                <a:latin typeface="Arial" panose="020B0604020202020204" pitchFamily="34" charset="0"/>
                <a:cs typeface="Arial" panose="020B0604020202020204" pitchFamily="34" charset="0"/>
              </a:rPr>
              <a:t>Nghymru</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 </a:t>
            </a:r>
            <a:r>
              <a:rPr lang="en-GB" sz="2000" dirty="0" err="1">
                <a:latin typeface="Arial" panose="020B0604020202020204" pitchFamily="34" charset="0"/>
                <a:cs typeface="Arial" panose="020B0604020202020204" pitchFamily="34" charset="0"/>
              </a:rPr>
              <a:t>ddechrau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gweithiwch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fesul</a:t>
            </a:r>
            <a:r>
              <a:rPr lang="en-GB" sz="2000" dirty="0">
                <a:latin typeface="Arial" panose="020B0604020202020204" pitchFamily="34" charset="0"/>
                <a:cs typeface="Arial" panose="020B0604020202020204" pitchFamily="34" charset="0"/>
              </a:rPr>
              <a:t> grwp i </a:t>
            </a:r>
            <a:r>
              <a:rPr lang="en-GB" sz="2000" dirty="0" err="1">
                <a:latin typeface="Arial" panose="020B0604020202020204" pitchFamily="34" charset="0"/>
                <a:cs typeface="Arial" panose="020B0604020202020204" pitchFamily="34" charset="0"/>
              </a:rPr>
              <a:t>osod</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digwyddiadau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dilynol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mewn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trefn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cronolegol</a:t>
            </a:r>
            <a:r>
              <a:rPr lang="en-GB" sz="2000" dirty="0">
                <a:latin typeface="Arial" panose="020B0604020202020204" pitchFamily="34" charset="0"/>
                <a:cs typeface="Arial" panose="020B0604020202020204" pitchFamily="34" charset="0"/>
              </a:rPr>
              <a:t>. </a:t>
            </a:r>
            <a:endParaRPr lang="en-US"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756707" y="685800"/>
            <a:ext cx="3886200" cy="4351338"/>
          </a:xfrm>
        </p:spPr>
        <p:txBody>
          <a:bodyPr>
            <a:normAutofit/>
          </a:bodyPr>
          <a:lstStyle/>
          <a:p>
            <a:endParaRPr lang="en-GB" sz="2400" i="1" dirty="0">
              <a:latin typeface="Arial" panose="020B0604020202020204" pitchFamily="34" charset="0"/>
              <a:cs typeface="Arial" panose="020B0604020202020204" pitchFamily="34" charset="0"/>
            </a:endParaRPr>
          </a:p>
          <a:p>
            <a:endParaRPr lang="en-GB" sz="2400" dirty="0">
              <a:solidFill>
                <a:schemeClr val="accent1"/>
              </a:solidFill>
              <a:latin typeface="Arial" panose="020B0604020202020204" pitchFamily="34" charset="0"/>
              <a:cs typeface="Arial" panose="020B0604020202020204" pitchFamily="34" charset="0"/>
            </a:endParaRPr>
          </a:p>
          <a:p>
            <a:r>
              <a:rPr lang="en-GB" sz="2400" dirty="0">
                <a:solidFill>
                  <a:schemeClr val="accent1"/>
                </a:solidFill>
                <a:latin typeface="Arial" panose="020B0604020202020204" pitchFamily="34" charset="0"/>
                <a:cs typeface="Arial" panose="020B0604020202020204" pitchFamily="34" charset="0"/>
              </a:rPr>
              <a:t>A brief history of the journey of bilingualism in Wales</a:t>
            </a:r>
          </a:p>
          <a:p>
            <a:endParaRPr lang="en-GB" sz="2400" dirty="0">
              <a:solidFill>
                <a:schemeClr val="accent1"/>
              </a:solidFill>
              <a:latin typeface="Arial" panose="020B0604020202020204" pitchFamily="34" charset="0"/>
              <a:cs typeface="Arial" panose="020B0604020202020204" pitchFamily="34" charset="0"/>
            </a:endParaRPr>
          </a:p>
          <a:p>
            <a:r>
              <a:rPr lang="en-GB" sz="2400" dirty="0">
                <a:solidFill>
                  <a:schemeClr val="accent1"/>
                </a:solidFill>
                <a:latin typeface="Arial" panose="020B0604020202020204" pitchFamily="34" charset="0"/>
                <a:cs typeface="Arial" panose="020B0604020202020204" pitchFamily="34" charset="0"/>
              </a:rPr>
              <a:t>To begin, work as a group to place the following events in chronological order</a:t>
            </a:r>
            <a:endParaRPr lang="en-US" sz="24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1982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86DAA5-69AC-643D-DC3C-DBA940E5FD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EA5B7D-149A-642C-7EC7-501FA021E180}"/>
              </a:ext>
            </a:extLst>
          </p:cNvPr>
          <p:cNvSpPr>
            <a:spLocks noGrp="1"/>
          </p:cNvSpPr>
          <p:nvPr>
            <p:ph type="title"/>
          </p:nvPr>
        </p:nvSpPr>
        <p:spPr/>
        <p:txBody>
          <a:bodyPr>
            <a:normAutofit/>
          </a:bodyPr>
          <a:lstStyle/>
          <a:p>
            <a:pPr algn="ctr"/>
            <a:r>
              <a:rPr lang="en-US" sz="4800" dirty="0">
                <a:latin typeface="Arial" panose="020B0604020202020204" pitchFamily="34" charset="0"/>
                <a:cs typeface="Arial" panose="020B0604020202020204" pitchFamily="34" charset="0"/>
              </a:rPr>
              <a:t>Hanes / </a:t>
            </a:r>
            <a:r>
              <a:rPr lang="en-US" sz="4800" dirty="0">
                <a:solidFill>
                  <a:schemeClr val="accent1"/>
                </a:solidFill>
                <a:latin typeface="Arial" panose="020B0604020202020204" pitchFamily="34" charset="0"/>
                <a:cs typeface="Arial" panose="020B0604020202020204" pitchFamily="34" charset="0"/>
              </a:rPr>
              <a:t>History</a:t>
            </a:r>
          </a:p>
        </p:txBody>
      </p:sp>
      <p:sp>
        <p:nvSpPr>
          <p:cNvPr id="3" name="Content Placeholder 2">
            <a:extLst>
              <a:ext uri="{FF2B5EF4-FFF2-40B4-BE49-F238E27FC236}">
                <a16:creationId xmlns:a16="http://schemas.microsoft.com/office/drawing/2014/main" id="{94A56626-E3D0-D2FD-7815-4F93D6852D6D}"/>
              </a:ext>
            </a:extLst>
          </p:cNvPr>
          <p:cNvSpPr>
            <a:spLocks noGrp="1"/>
          </p:cNvSpPr>
          <p:nvPr>
            <p:ph sz="half" idx="1"/>
          </p:nvPr>
        </p:nvSpPr>
        <p:spPr>
          <a:xfrm>
            <a:off x="628650" y="609600"/>
            <a:ext cx="3886200" cy="4351338"/>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5CB8A4B-3CD7-B45C-1AE7-005B9F684DFF}"/>
              </a:ext>
            </a:extLst>
          </p:cNvPr>
          <p:cNvSpPr>
            <a:spLocks noGrp="1"/>
          </p:cNvSpPr>
          <p:nvPr>
            <p:ph sz="half" idx="2"/>
          </p:nvPr>
        </p:nvSpPr>
        <p:spPr>
          <a:xfrm>
            <a:off x="4754349" y="1371600"/>
            <a:ext cx="4120985" cy="4351338"/>
          </a:xfrm>
        </p:spPr>
        <p:txBody>
          <a:bodyPr>
            <a:normAutofit/>
          </a:bodyPr>
          <a:lstStyle/>
          <a:p>
            <a:endParaRPr lang="en-GB" sz="2400" i="1" dirty="0">
              <a:latin typeface="Arial" panose="020B0604020202020204" pitchFamily="34" charset="0"/>
              <a:cs typeface="Arial" panose="020B0604020202020204" pitchFamily="34" charset="0"/>
            </a:endParaRPr>
          </a:p>
          <a:p>
            <a:r>
              <a:rPr lang="en-GB" sz="2400" dirty="0">
                <a:solidFill>
                  <a:schemeClr val="accent1"/>
                </a:solidFill>
                <a:latin typeface="Arial" panose="020B0604020202020204" pitchFamily="34" charset="0"/>
                <a:cs typeface="Arial" panose="020B0604020202020204" pitchFamily="34" charset="0"/>
              </a:rPr>
              <a:t>First Welsh Language Act</a:t>
            </a:r>
          </a:p>
          <a:p>
            <a:r>
              <a:rPr lang="en-GB" sz="2400" dirty="0">
                <a:solidFill>
                  <a:schemeClr val="accent1"/>
                </a:solidFill>
                <a:latin typeface="Arial" panose="020B0604020202020204" pitchFamily="34" charset="0"/>
                <a:cs typeface="Arial" panose="020B0604020202020204" pitchFamily="34" charset="0"/>
              </a:rPr>
              <a:t>Welsh Language Measure</a:t>
            </a:r>
          </a:p>
          <a:p>
            <a:r>
              <a:rPr lang="en-GB" sz="2400" dirty="0">
                <a:solidFill>
                  <a:schemeClr val="accent1"/>
                </a:solidFill>
                <a:latin typeface="Arial" panose="020B0604020202020204" pitchFamily="34" charset="0"/>
                <a:cs typeface="Arial" panose="020B0604020202020204" pitchFamily="34" charset="0"/>
              </a:rPr>
              <a:t>Welsh Not</a:t>
            </a:r>
          </a:p>
          <a:p>
            <a:r>
              <a:rPr lang="en-GB" sz="2400" dirty="0">
                <a:solidFill>
                  <a:schemeClr val="accent1"/>
                </a:solidFill>
                <a:latin typeface="Arial" panose="020B0604020202020204" pitchFamily="34" charset="0"/>
                <a:cs typeface="Arial" panose="020B0604020202020204" pitchFamily="34" charset="0"/>
              </a:rPr>
              <a:t>Establishment of Welsh Commissioner</a:t>
            </a:r>
          </a:p>
          <a:p>
            <a:r>
              <a:rPr lang="en-GB" sz="2400" dirty="0">
                <a:solidFill>
                  <a:schemeClr val="accent1"/>
                </a:solidFill>
                <a:latin typeface="Arial" panose="020B0604020202020204" pitchFamily="34" charset="0"/>
                <a:cs typeface="Arial" panose="020B0604020202020204" pitchFamily="34" charset="0"/>
              </a:rPr>
              <a:t>Blue Books</a:t>
            </a:r>
          </a:p>
          <a:p>
            <a:r>
              <a:rPr lang="en-GB" sz="2400" dirty="0">
                <a:solidFill>
                  <a:schemeClr val="accent1"/>
                </a:solidFill>
                <a:latin typeface="Arial" panose="020B0604020202020204" pitchFamily="34" charset="0"/>
                <a:cs typeface="Arial" panose="020B0604020202020204" pitchFamily="34" charset="0"/>
              </a:rPr>
              <a:t>Act of Union</a:t>
            </a:r>
          </a:p>
          <a:p>
            <a:r>
              <a:rPr lang="en-GB" sz="2400" dirty="0">
                <a:solidFill>
                  <a:schemeClr val="accent1"/>
                </a:solidFill>
                <a:latin typeface="Arial" panose="020B0604020202020204" pitchFamily="34" charset="0"/>
                <a:cs typeface="Arial" panose="020B0604020202020204" pitchFamily="34" charset="0"/>
              </a:rPr>
              <a:t>Translation of Bible into Welsh</a:t>
            </a:r>
          </a:p>
        </p:txBody>
      </p:sp>
      <p:sp>
        <p:nvSpPr>
          <p:cNvPr id="5" name="Content Placeholder 3">
            <a:extLst>
              <a:ext uri="{FF2B5EF4-FFF2-40B4-BE49-F238E27FC236}">
                <a16:creationId xmlns:a16="http://schemas.microsoft.com/office/drawing/2014/main" id="{7AB7FB17-24B5-1DBD-5A60-35A119698E35}"/>
              </a:ext>
            </a:extLst>
          </p:cNvPr>
          <p:cNvSpPr txBox="1">
            <a:spLocks/>
          </p:cNvSpPr>
          <p:nvPr/>
        </p:nvSpPr>
        <p:spPr>
          <a:xfrm>
            <a:off x="508167" y="1253331"/>
            <a:ext cx="4120985" cy="4351338"/>
          </a:xfrm>
          <a:prstGeom prst="rect">
            <a:avLst/>
          </a:prstGeom>
        </p:spPr>
        <p:txBody>
          <a:bodyPr vert="horz" lIns="91440" tIns="45720" rIns="91440" bIns="45720" rtlCol="0">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GB" sz="2400" i="1"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Deddf</a:t>
            </a:r>
            <a:r>
              <a:rPr lang="en-GB" sz="2400" dirty="0">
                <a:latin typeface="Arial" panose="020B0604020202020204" pitchFamily="34" charset="0"/>
                <a:cs typeface="Arial" panose="020B0604020202020204" pitchFamily="34" charset="0"/>
              </a:rPr>
              <a:t> Iaith </a:t>
            </a:r>
            <a:r>
              <a:rPr lang="en-GB" sz="2400" dirty="0" err="1">
                <a:latin typeface="Arial" panose="020B0604020202020204" pitchFamily="34" charset="0"/>
                <a:cs typeface="Arial" panose="020B0604020202020204" pitchFamily="34" charset="0"/>
              </a:rPr>
              <a:t>Gymraeg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Gyntaf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Mesur</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Gymraeg</a:t>
            </a:r>
            <a:r>
              <a:rPr lang="en-GB" sz="2400" dirty="0">
                <a:latin typeface="Arial" panose="020B0604020202020204" pitchFamily="34" charset="0"/>
                <a:cs typeface="Arial" panose="020B0604020202020204" pitchFamily="34" charset="0"/>
              </a:rPr>
              <a:t>
Y ‘Welsh Not’
</a:t>
            </a:r>
            <a:r>
              <a:rPr lang="en-GB" sz="2400" dirty="0" err="1">
                <a:latin typeface="Arial" panose="020B0604020202020204" pitchFamily="34" charset="0"/>
                <a:cs typeface="Arial" panose="020B0604020202020204" pitchFamily="34" charset="0"/>
              </a:rPr>
              <a:t>Sefydlu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Comisiynydd</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Gymraeg</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Llyfrau</a:t>
            </a:r>
            <a:r>
              <a:rPr lang="en-GB" sz="2400" dirty="0">
                <a:latin typeface="Arial" panose="020B0604020202020204" pitchFamily="34" charset="0"/>
                <a:cs typeface="Arial" panose="020B0604020202020204" pitchFamily="34" charset="0"/>
              </a:rPr>
              <a:t> Glas
</a:t>
            </a:r>
            <a:r>
              <a:rPr lang="en-GB" sz="2400" dirty="0" err="1">
                <a:latin typeface="Arial" panose="020B0604020202020204" pitchFamily="34" charset="0"/>
                <a:cs typeface="Arial" panose="020B0604020202020204" pitchFamily="34" charset="0"/>
              </a:rPr>
              <a:t>Deddf</a:t>
            </a:r>
            <a:r>
              <a:rPr lang="en-GB" sz="2400" dirty="0">
                <a:latin typeface="Arial" panose="020B0604020202020204" pitchFamily="34" charset="0"/>
                <a:cs typeface="Arial" panose="020B0604020202020204" pitchFamily="34" charset="0"/>
              </a:rPr>
              <a:t> Uno
</a:t>
            </a:r>
            <a:r>
              <a:rPr lang="en-GB" sz="2400" dirty="0" err="1">
                <a:latin typeface="Arial" panose="020B0604020202020204" pitchFamily="34" charset="0"/>
                <a:cs typeface="Arial" panose="020B0604020202020204" pitchFamily="34" charset="0"/>
              </a:rPr>
              <a:t>Cyfieithu’r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Beibl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Gymraeg</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7283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tIns="32146">
            <a:noAutofit/>
          </a:bodyPr>
          <a:lstStyle/>
          <a:p>
            <a:pPr algn="ctr"/>
            <a:br>
              <a:rPr lang="en-GB" altLang="en-US" dirty="0">
                <a:latin typeface="Arial" panose="020B0604020202020204" pitchFamily="34" charset="0"/>
                <a:cs typeface="Arial" panose="020B0604020202020204" pitchFamily="34" charset="0"/>
              </a:rPr>
            </a:br>
            <a:r>
              <a:rPr lang="en-GB" altLang="en-US" sz="4000" dirty="0" err="1">
                <a:latin typeface="Arial" panose="020B0604020202020204" pitchFamily="34" charset="0"/>
                <a:cs typeface="Arial" panose="020B0604020202020204" pitchFamily="34" charset="0"/>
              </a:rPr>
              <a:t>Dwyieithrwydd</a:t>
            </a:r>
            <a:r>
              <a:rPr lang="en-GB" altLang="en-US" sz="4000" dirty="0">
                <a:latin typeface="Arial" panose="020B0604020202020204" pitchFamily="34" charset="0"/>
                <a:cs typeface="Arial" panose="020B0604020202020204" pitchFamily="34" charset="0"/>
              </a:rPr>
              <a:t> </a:t>
            </a:r>
            <a:r>
              <a:rPr lang="en-GB" altLang="en-US" sz="4000" dirty="0" err="1">
                <a:latin typeface="Arial" panose="020B0604020202020204" pitchFamily="34" charset="0"/>
                <a:cs typeface="Arial" panose="020B0604020202020204" pitchFamily="34" charset="0"/>
              </a:rPr>
              <a:t>yng</a:t>
            </a:r>
            <a:r>
              <a:rPr lang="en-GB" altLang="en-US" sz="4000" dirty="0">
                <a:latin typeface="Arial" panose="020B0604020202020204" pitchFamily="34" charset="0"/>
                <a:cs typeface="Arial" panose="020B0604020202020204" pitchFamily="34" charset="0"/>
              </a:rPr>
              <a:t> </a:t>
            </a:r>
            <a:r>
              <a:rPr lang="en-GB" altLang="en-US" sz="4000" dirty="0" err="1">
                <a:latin typeface="Arial" panose="020B0604020202020204" pitchFamily="34" charset="0"/>
                <a:cs typeface="Arial" panose="020B0604020202020204" pitchFamily="34" charset="0"/>
              </a:rPr>
              <a:t>Nghymru</a:t>
            </a:r>
            <a:br>
              <a:rPr lang="en-GB" altLang="en-US" sz="4000" dirty="0">
                <a:latin typeface="Arial" panose="020B0604020202020204" pitchFamily="34" charset="0"/>
                <a:cs typeface="Arial" panose="020B0604020202020204" pitchFamily="34" charset="0"/>
              </a:rPr>
            </a:br>
            <a:r>
              <a:rPr lang="en-GB" altLang="en-US" sz="4000" dirty="0">
                <a:solidFill>
                  <a:schemeClr val="accent1"/>
                </a:solidFill>
                <a:latin typeface="Arial" panose="020B0604020202020204" pitchFamily="34" charset="0"/>
                <a:cs typeface="Arial" panose="020B0604020202020204" pitchFamily="34" charset="0"/>
              </a:rPr>
              <a:t>Bilingualism in Wales</a:t>
            </a:r>
            <a:endParaRPr lang="en-US" altLang="en-US" sz="4000" dirty="0">
              <a:latin typeface="Arial" panose="020B0604020202020204" pitchFamily="34" charset="0"/>
              <a:cs typeface="Arial" panose="020B0604020202020204" pitchFamily="34" charset="0"/>
            </a:endParaRPr>
          </a:p>
        </p:txBody>
      </p:sp>
      <p:sp>
        <p:nvSpPr>
          <p:cNvPr id="14339" name="Content Placeholder 2"/>
          <p:cNvSpPr>
            <a:spLocks noGrp="1"/>
          </p:cNvSpPr>
          <p:nvPr>
            <p:ph sz="half" idx="1"/>
          </p:nvPr>
        </p:nvSpPr>
        <p:spPr/>
        <p:txBody>
          <a:bodyPr lIns="64291" tIns="32146" rIns="64291" bIns="32146">
            <a:normAutofit/>
          </a:bodyPr>
          <a:lstStyle/>
          <a:p>
            <a:endParaRPr lang="en-US" altLang="en-US" dirty="0">
              <a:latin typeface="Arial" panose="020B0604020202020204" pitchFamily="34" charset="0"/>
              <a:cs typeface="Arial" panose="020B0604020202020204" pitchFamily="34" charset="0"/>
            </a:endParaRPr>
          </a:p>
          <a:p>
            <a:r>
              <a:rPr lang="en-US" altLang="en-US" sz="2400" dirty="0">
                <a:latin typeface="Arial" panose="020B0604020202020204" pitchFamily="34" charset="0"/>
                <a:cs typeface="Arial" panose="020B0604020202020204" pitchFamily="34" charset="0"/>
              </a:rPr>
              <a:t>Yn </a:t>
            </a:r>
            <a:r>
              <a:rPr lang="en-US" altLang="en-US" sz="2400" dirty="0" err="1">
                <a:latin typeface="Arial" panose="020B0604020202020204" pitchFamily="34" charset="0"/>
                <a:cs typeface="Arial" panose="020B0604020202020204" pitchFamily="34" charset="0"/>
              </a:rPr>
              <a:t>wreiddiol</a:t>
            </a:r>
            <a:r>
              <a:rPr lang="en-US" altLang="en-US" sz="2400" dirty="0">
                <a:latin typeface="Arial" panose="020B0604020202020204" pitchFamily="34" charset="0"/>
                <a:cs typeface="Arial" panose="020B0604020202020204" pitchFamily="34" charset="0"/>
              </a:rPr>
              <a:t> yr </a:t>
            </a:r>
            <a:r>
              <a:rPr lang="en-US" altLang="en-US" sz="2400" dirty="0" err="1">
                <a:latin typeface="Arial" panose="020B0604020202020204" pitchFamily="34" charset="0"/>
                <a:cs typeface="Arial" panose="020B0604020202020204" pitchFamily="34" charset="0"/>
              </a:rPr>
              <a:t>iaith</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gryfaf</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trwy’r</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holl</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ardal</a:t>
            </a:r>
            <a:r>
              <a:rPr lang="en-US" altLang="en-US" sz="2400" dirty="0">
                <a:latin typeface="Arial" panose="020B0604020202020204" pitchFamily="34" charset="0"/>
                <a:cs typeface="Arial" panose="020B0604020202020204" pitchFamily="34" charset="0"/>
              </a:rPr>
              <a:t> a </a:t>
            </a:r>
            <a:r>
              <a:rPr lang="en-US" altLang="en-US" sz="2400" dirty="0" err="1">
                <a:latin typeface="Arial" panose="020B0604020202020204" pitchFamily="34" charset="0"/>
                <a:cs typeface="Arial" panose="020B0604020202020204" pitchFamily="34" charset="0"/>
              </a:rPr>
              <a:t>elwir</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nawr</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yn</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Ynysoedd</a:t>
            </a:r>
            <a:r>
              <a:rPr lang="en-US" altLang="en-US" sz="2400" dirty="0">
                <a:latin typeface="Arial" panose="020B0604020202020204" pitchFamily="34" charset="0"/>
                <a:cs typeface="Arial" panose="020B0604020202020204" pitchFamily="34" charset="0"/>
              </a:rPr>
              <a:t> Prydain</a:t>
            </a:r>
          </a:p>
          <a:p>
            <a:r>
              <a:rPr lang="en-US" altLang="en-US" sz="2400" dirty="0" err="1">
                <a:latin typeface="Arial" panose="020B0604020202020204" pitchFamily="34" charset="0"/>
                <a:cs typeface="Arial" panose="020B0604020202020204" pitchFamily="34" charset="0"/>
              </a:rPr>
              <a:t>Traddodiad</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llafar</a:t>
            </a:r>
            <a:r>
              <a:rPr lang="en-US" altLang="en-US" sz="2400" dirty="0">
                <a:latin typeface="Arial" panose="020B0604020202020204" pitchFamily="34" charset="0"/>
                <a:cs typeface="Arial" panose="020B0604020202020204" pitchFamily="34" charset="0"/>
              </a:rPr>
              <a:t> ac </a:t>
            </a:r>
            <a:r>
              <a:rPr lang="en-US" altLang="en-US" sz="2400" dirty="0" err="1">
                <a:latin typeface="Arial" panose="020B0604020202020204" pitchFamily="34" charset="0"/>
                <a:cs typeface="Arial" panose="020B0604020202020204" pitchFamily="34" charset="0"/>
              </a:rPr>
              <a:t>ysgrifenedig</a:t>
            </a:r>
            <a:r>
              <a:rPr lang="en-US" altLang="en-US" sz="2400" dirty="0">
                <a:latin typeface="Arial" panose="020B0604020202020204" pitchFamily="34" charset="0"/>
                <a:cs typeface="Arial" panose="020B0604020202020204" pitchFamily="34" charset="0"/>
              </a:rPr>
              <a:t> </a:t>
            </a:r>
            <a:r>
              <a:rPr lang="en-US" altLang="en-US" sz="2400" dirty="0" err="1">
                <a:latin typeface="Arial" panose="020B0604020202020204" pitchFamily="34" charset="0"/>
                <a:cs typeface="Arial" panose="020B0604020202020204" pitchFamily="34" charset="0"/>
              </a:rPr>
              <a:t>cryf</a:t>
            </a:r>
            <a:endParaRPr lang="en-US" altLang="en-US" sz="2400" dirty="0">
              <a:latin typeface="Arial" panose="020B0604020202020204" pitchFamily="34" charset="0"/>
              <a:cs typeface="Arial" panose="020B0604020202020204" pitchFamily="34" charset="0"/>
            </a:endParaRPr>
          </a:p>
          <a:p>
            <a:r>
              <a:rPr lang="en-US"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Llyfr</a:t>
            </a:r>
            <a:r>
              <a:rPr lang="en-GB" altLang="en-US" sz="2400" dirty="0">
                <a:latin typeface="Arial" panose="020B0604020202020204" pitchFamily="34" charset="0"/>
                <a:cs typeface="Arial" panose="020B0604020202020204" pitchFamily="34" charset="0"/>
              </a:rPr>
              <a:t> Du Caerfyrddin</a:t>
            </a:r>
          </a:p>
          <a:p>
            <a:pPr marL="0" indent="0">
              <a:buNone/>
            </a:pPr>
            <a:endParaRPr lang="en-US" altLang="en-US" dirty="0"/>
          </a:p>
        </p:txBody>
      </p:sp>
      <p:sp>
        <p:nvSpPr>
          <p:cNvPr id="2" name="Content Placeholder 1"/>
          <p:cNvSpPr>
            <a:spLocks noGrp="1"/>
          </p:cNvSpPr>
          <p:nvPr>
            <p:ph sz="half" idx="2"/>
          </p:nvPr>
        </p:nvSpPr>
        <p:spPr/>
        <p:txBody>
          <a:bodyPr>
            <a:normAutofit/>
          </a:bodyPr>
          <a:lstStyle/>
          <a:p>
            <a:endParaRPr lang="en-US" altLang="en-US" i="1" dirty="0">
              <a:latin typeface="Arial" panose="020B0604020202020204" pitchFamily="34" charset="0"/>
              <a:cs typeface="Arial" panose="020B0604020202020204" pitchFamily="34" charset="0"/>
            </a:endParaRPr>
          </a:p>
          <a:p>
            <a:r>
              <a:rPr lang="en-US" altLang="en-US" sz="2400" dirty="0">
                <a:solidFill>
                  <a:schemeClr val="accent1"/>
                </a:solidFill>
                <a:latin typeface="Arial" panose="020B0604020202020204" pitchFamily="34" charset="0"/>
                <a:cs typeface="Arial" panose="020B0604020202020204" pitchFamily="34" charset="0"/>
              </a:rPr>
              <a:t>Originally the dominant language throughout the entire region that is now the British Isles</a:t>
            </a:r>
          </a:p>
          <a:p>
            <a:r>
              <a:rPr lang="en-US" altLang="en-US" sz="2400" dirty="0">
                <a:solidFill>
                  <a:schemeClr val="accent1"/>
                </a:solidFill>
                <a:latin typeface="Arial" panose="020B0604020202020204" pitchFamily="34" charset="0"/>
                <a:cs typeface="Arial" panose="020B0604020202020204" pitchFamily="34" charset="0"/>
              </a:rPr>
              <a:t>Strong oral and written tradition </a:t>
            </a:r>
          </a:p>
          <a:p>
            <a:r>
              <a:rPr lang="en-GB" altLang="en-US" sz="2400" dirty="0">
                <a:solidFill>
                  <a:schemeClr val="accent1"/>
                </a:solidFill>
                <a:latin typeface="Arial" panose="020B0604020202020204" pitchFamily="34" charset="0"/>
                <a:cs typeface="Arial" panose="020B0604020202020204" pitchFamily="34" charset="0"/>
              </a:rPr>
              <a:t>Black Book of Carmarthen</a:t>
            </a:r>
          </a:p>
          <a:p>
            <a:pPr marL="0" indent="0">
              <a:buNone/>
            </a:pPr>
            <a:endParaRPr lang="en-US" altLang="en-US" i="1" dirty="0"/>
          </a:p>
        </p:txBody>
      </p:sp>
    </p:spTree>
    <p:extLst>
      <p:ext uri="{BB962C8B-B14F-4D97-AF65-F5344CB8AC3E}">
        <p14:creationId xmlns:p14="http://schemas.microsoft.com/office/powerpoint/2010/main" val="3320865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tIns="32146">
            <a:noAutofit/>
          </a:bodyPr>
          <a:lstStyle/>
          <a:p>
            <a:pPr algn="ctr"/>
            <a:br>
              <a:rPr lang="en-GB" altLang="en-US" sz="2400" dirty="0">
                <a:latin typeface="Arial" panose="020B0604020202020204" pitchFamily="34" charset="0"/>
                <a:cs typeface="Arial" panose="020B0604020202020204" pitchFamily="34" charset="0"/>
              </a:rPr>
            </a:br>
            <a:r>
              <a:rPr lang="en-GB" altLang="en-US" sz="3600" dirty="0" err="1">
                <a:latin typeface="Arial" panose="020B0604020202020204" pitchFamily="34" charset="0"/>
                <a:cs typeface="Arial" panose="020B0604020202020204" pitchFamily="34" charset="0"/>
              </a:rPr>
              <a:t>Cyd</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destun</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hanesyddol</a:t>
            </a:r>
            <a:r>
              <a:rPr lang="en-GB" altLang="en-US" sz="3600" dirty="0">
                <a:latin typeface="Arial" panose="020B0604020202020204" pitchFamily="34" charset="0"/>
                <a:cs typeface="Arial" panose="020B0604020202020204" pitchFamily="34" charset="0"/>
              </a:rPr>
              <a:t> a </a:t>
            </a:r>
            <a:r>
              <a:rPr lang="en-GB" altLang="en-US" sz="3600" dirty="0" err="1">
                <a:latin typeface="Arial" panose="020B0604020202020204" pitchFamily="34" charset="0"/>
                <a:cs typeface="Arial" panose="020B0604020202020204" pitchFamily="34" charset="0"/>
              </a:rPr>
              <a:t>gwleidyddol</a:t>
            </a:r>
            <a:br>
              <a:rPr lang="en-GB" altLang="en-US" sz="3600" dirty="0">
                <a:latin typeface="Arial" panose="020B0604020202020204" pitchFamily="34" charset="0"/>
                <a:cs typeface="Arial" panose="020B0604020202020204" pitchFamily="34" charset="0"/>
              </a:rPr>
            </a:br>
            <a:r>
              <a:rPr lang="en-GB" altLang="en-US" sz="3600" dirty="0">
                <a:solidFill>
                  <a:schemeClr val="accent1"/>
                </a:solidFill>
                <a:latin typeface="Arial" panose="020B0604020202020204" pitchFamily="34" charset="0"/>
                <a:cs typeface="Arial" panose="020B0604020202020204" pitchFamily="34" charset="0"/>
              </a:rPr>
              <a:t>Historical and political context</a:t>
            </a:r>
            <a:endParaRPr lang="en-US" altLang="en-US" sz="3600" dirty="0">
              <a:latin typeface="Arial" panose="020B0604020202020204" pitchFamily="34" charset="0"/>
              <a:cs typeface="Arial" panose="020B0604020202020204" pitchFamily="34" charset="0"/>
            </a:endParaRPr>
          </a:p>
        </p:txBody>
      </p:sp>
      <p:sp>
        <p:nvSpPr>
          <p:cNvPr id="15363" name="Content Placeholder 2"/>
          <p:cNvSpPr>
            <a:spLocks noGrp="1"/>
          </p:cNvSpPr>
          <p:nvPr>
            <p:ph sz="half" idx="1"/>
          </p:nvPr>
        </p:nvSpPr>
        <p:spPr>
          <a:xfrm>
            <a:off x="640940" y="1752600"/>
            <a:ext cx="3886200" cy="4351338"/>
          </a:xfrm>
        </p:spPr>
        <p:txBody>
          <a:bodyPr lIns="64291" tIns="32146" rIns="64291" bIns="32146">
            <a:noAutofit/>
          </a:bodyPr>
          <a:lstStyle/>
          <a:p>
            <a:endParaRPr lang="en-US" altLang="en-US" sz="2000" dirty="0">
              <a:latin typeface="Arial" panose="020B0604020202020204" pitchFamily="34" charset="0"/>
              <a:cs typeface="Arial" panose="020B0604020202020204" pitchFamily="34" charset="0"/>
            </a:endParaRPr>
          </a:p>
          <a:p>
            <a:r>
              <a:rPr lang="en-US" altLang="en-US" sz="2000" dirty="0">
                <a:latin typeface="Arial" panose="020B0604020202020204" pitchFamily="34" charset="0"/>
                <a:cs typeface="Arial" panose="020B0604020202020204" pitchFamily="34" charset="0"/>
              </a:rPr>
              <a:t>Yn 1563 </a:t>
            </a:r>
            <a:r>
              <a:rPr lang="en-US" altLang="en-US" sz="2000" dirty="0" err="1">
                <a:latin typeface="Arial" panose="020B0604020202020204" pitchFamily="34" charset="0"/>
                <a:cs typeface="Arial" panose="020B0604020202020204" pitchFamily="34" charset="0"/>
              </a:rPr>
              <a:t>awdurdododd</a:t>
            </a:r>
            <a:r>
              <a:rPr lang="en-US" altLang="en-US" sz="2000" dirty="0">
                <a:latin typeface="Arial" panose="020B0604020202020204" pitchFamily="34" charset="0"/>
                <a:cs typeface="Arial" panose="020B0604020202020204" pitchFamily="34" charset="0"/>
              </a:rPr>
              <a:t> y </a:t>
            </a:r>
            <a:r>
              <a:rPr lang="en-US" altLang="en-US" sz="2000" dirty="0" err="1">
                <a:latin typeface="Arial" panose="020B0604020202020204" pitchFamily="34" charset="0"/>
                <a:cs typeface="Arial" panose="020B0604020202020204" pitchFamily="34" charset="0"/>
              </a:rPr>
              <a:t>Frenhines</a:t>
            </a:r>
            <a:r>
              <a:rPr lang="en-US" altLang="en-US" sz="2000" dirty="0">
                <a:latin typeface="Arial" panose="020B0604020202020204" pitchFamily="34" charset="0"/>
                <a:cs typeface="Arial" panose="020B0604020202020204" pitchFamily="34" charset="0"/>
              </a:rPr>
              <a:t> Elizabeth y </a:t>
            </a:r>
            <a:r>
              <a:rPr lang="en-US" altLang="en-US" sz="2000" dirty="0" err="1">
                <a:latin typeface="Arial" panose="020B0604020202020204" pitchFamily="34" charset="0"/>
                <a:cs typeface="Arial" panose="020B0604020202020204" pitchFamily="34" charset="0"/>
              </a:rPr>
              <a:t>Cyntaf</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gyfieithiad</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o’r</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Beibl</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i’r</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Gymraeg</a:t>
            </a:r>
            <a:endParaRPr lang="en-US" altLang="en-US" sz="2000" dirty="0">
              <a:latin typeface="Arial" panose="020B0604020202020204" pitchFamily="34" charset="0"/>
              <a:cs typeface="Arial" panose="020B0604020202020204" pitchFamily="34" charset="0"/>
            </a:endParaRPr>
          </a:p>
          <a:p>
            <a:r>
              <a:rPr lang="en-US" altLang="en-US" sz="2000" dirty="0" err="1">
                <a:latin typeface="Arial" panose="020B0604020202020204" pitchFamily="34" charset="0"/>
                <a:cs typeface="Arial" panose="020B0604020202020204" pitchFamily="34" charset="0"/>
              </a:rPr>
              <a:t>Sefydlodd</a:t>
            </a:r>
            <a:r>
              <a:rPr lang="en-US" altLang="en-US" sz="2000" dirty="0">
                <a:latin typeface="Arial" panose="020B0604020202020204" pitchFamily="34" charset="0"/>
                <a:cs typeface="Arial" panose="020B0604020202020204" pitchFamily="34" charset="0"/>
              </a:rPr>
              <a:t> yr </a:t>
            </a:r>
            <a:r>
              <a:rPr lang="en-US" altLang="en-US" sz="2000" dirty="0" err="1">
                <a:latin typeface="Arial" panose="020B0604020202020204" pitchFamily="34" charset="0"/>
                <a:cs typeface="Arial" panose="020B0604020202020204" pitchFamily="34" charset="0"/>
              </a:rPr>
              <a:t>Eglwys</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ysgolion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yng</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Nghymru</a:t>
            </a:r>
            <a:endParaRPr lang="en-US" altLang="en-US" sz="2000" dirty="0">
              <a:latin typeface="Arial" panose="020B0604020202020204" pitchFamily="34" charset="0"/>
              <a:cs typeface="Arial" panose="020B0604020202020204" pitchFamily="34" charset="0"/>
            </a:endParaRPr>
          </a:p>
          <a:p>
            <a:r>
              <a:rPr lang="en-US" altLang="en-US" sz="2000" dirty="0">
                <a:latin typeface="Arial" panose="020B0604020202020204" pitchFamily="34" charset="0"/>
                <a:cs typeface="Arial" panose="020B0604020202020204" pitchFamily="34" charset="0"/>
              </a:rPr>
              <a:t>Beth </a:t>
            </a:r>
            <a:r>
              <a:rPr lang="en-US" altLang="en-US" sz="2000" dirty="0" err="1">
                <a:latin typeface="Arial" panose="020B0604020202020204" pitchFamily="34" charset="0"/>
                <a:cs typeface="Arial" panose="020B0604020202020204" pitchFamily="34" charset="0"/>
              </a:rPr>
              <a:t>byddai</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bywyd</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mewn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cymunedau</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gwledig</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Cymreig</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wedi</a:t>
            </a:r>
            <a:r>
              <a:rPr lang="en-US" altLang="en-US" sz="2000" dirty="0">
                <a:latin typeface="Arial" panose="020B0604020202020204" pitchFamily="34" charset="0"/>
                <a:cs typeface="Arial" panose="020B0604020202020204" pitchFamily="34" charset="0"/>
              </a:rPr>
              <a:t> bod </a:t>
            </a:r>
            <a:r>
              <a:rPr lang="en-US" altLang="en-US" sz="2000" dirty="0" err="1">
                <a:latin typeface="Arial" panose="020B0604020202020204" pitchFamily="34" charset="0"/>
                <a:cs typeface="Arial" panose="020B0604020202020204" pitchFamily="34" charset="0"/>
              </a:rPr>
              <a:t>fel</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cyn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hyn</a:t>
            </a:r>
            <a:r>
              <a:rPr lang="en-US" altLang="en-US" sz="2000" dirty="0">
                <a:latin typeface="Arial" panose="020B0604020202020204" pitchFamily="34" charset="0"/>
                <a:cs typeface="Arial" panose="020B0604020202020204" pitchFamily="34" charset="0"/>
              </a:rPr>
              <a:t>?</a:t>
            </a:r>
          </a:p>
        </p:txBody>
      </p:sp>
      <p:sp>
        <p:nvSpPr>
          <p:cNvPr id="2" name="Content Placeholder 1"/>
          <p:cNvSpPr>
            <a:spLocks noGrp="1"/>
          </p:cNvSpPr>
          <p:nvPr>
            <p:ph sz="half" idx="2"/>
          </p:nvPr>
        </p:nvSpPr>
        <p:spPr>
          <a:xfrm>
            <a:off x="4729370" y="1996323"/>
            <a:ext cx="3500230" cy="3437559"/>
          </a:xfrm>
        </p:spPr>
        <p:txBody>
          <a:bodyPr>
            <a:noAutofit/>
          </a:bodyPr>
          <a:lstStyle/>
          <a:p>
            <a:r>
              <a:rPr lang="en-US" altLang="en-US" sz="2000" dirty="0">
                <a:solidFill>
                  <a:schemeClr val="accent1"/>
                </a:solidFill>
                <a:latin typeface="Arial" panose="020B0604020202020204" pitchFamily="34" charset="0"/>
                <a:cs typeface="Arial" panose="020B0604020202020204" pitchFamily="34" charset="0"/>
              </a:rPr>
              <a:t>In 1563, Queen Elizabeth the First authorized the translation of the Bible into Welsh </a:t>
            </a:r>
          </a:p>
          <a:p>
            <a:r>
              <a:rPr lang="en-GB" altLang="en-US" sz="2000" dirty="0">
                <a:solidFill>
                  <a:schemeClr val="accent1"/>
                </a:solidFill>
                <a:latin typeface="Arial" panose="020B0604020202020204" pitchFamily="34" charset="0"/>
                <a:cs typeface="Arial" panose="020B0604020202020204" pitchFamily="34" charset="0"/>
              </a:rPr>
              <a:t>The Church established schools in Wales</a:t>
            </a:r>
          </a:p>
          <a:p>
            <a:r>
              <a:rPr lang="en-GB" altLang="en-US" sz="2000" dirty="0">
                <a:solidFill>
                  <a:schemeClr val="accent1"/>
                </a:solidFill>
                <a:latin typeface="Arial" panose="020B0604020202020204" pitchFamily="34" charset="0"/>
                <a:cs typeface="Arial" panose="020B0604020202020204" pitchFamily="34" charset="0"/>
              </a:rPr>
              <a:t>What would life in rural Welsh communities have been like before this?</a:t>
            </a:r>
          </a:p>
        </p:txBody>
      </p:sp>
    </p:spTree>
    <p:extLst>
      <p:ext uri="{BB962C8B-B14F-4D97-AF65-F5344CB8AC3E}">
        <p14:creationId xmlns:p14="http://schemas.microsoft.com/office/powerpoint/2010/main" val="3841389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81000"/>
            <a:ext cx="8611385" cy="1325563"/>
          </a:xfrm>
        </p:spPr>
        <p:txBody>
          <a:bodyPr/>
          <a:lstStyle/>
          <a:p>
            <a:r>
              <a:rPr lang="en-US" b="1" dirty="0" err="1"/>
              <a:t>Deddf</a:t>
            </a:r>
            <a:r>
              <a:rPr lang="en-US" b="1" dirty="0"/>
              <a:t> Uno 1536 / </a:t>
            </a:r>
            <a:r>
              <a:rPr lang="en-US" b="1" dirty="0">
                <a:solidFill>
                  <a:schemeClr val="accent1"/>
                </a:solidFill>
              </a:rPr>
              <a:t>Act of Union 1536</a:t>
            </a:r>
          </a:p>
        </p:txBody>
      </p:sp>
      <p:sp>
        <p:nvSpPr>
          <p:cNvPr id="3" name="Content Placeholder 2"/>
          <p:cNvSpPr>
            <a:spLocks noGrp="1"/>
          </p:cNvSpPr>
          <p:nvPr>
            <p:ph sz="half" idx="1"/>
          </p:nvPr>
        </p:nvSpPr>
        <p:spPr>
          <a:xfrm>
            <a:off x="457200" y="2246375"/>
            <a:ext cx="4038600" cy="4108550"/>
          </a:xfrm>
        </p:spPr>
        <p:txBody>
          <a:bodyPr>
            <a:normAutofit/>
          </a:bodyPr>
          <a:lstStyle/>
          <a:p>
            <a:r>
              <a:rPr lang="en-US" altLang="en-US" sz="2000" dirty="0" err="1">
                <a:latin typeface="Arial" panose="020B0604020202020204" pitchFamily="34" charset="0"/>
                <a:cs typeface="Arial" panose="020B0604020202020204" pitchFamily="34" charset="0"/>
              </a:rPr>
              <a:t>Deddf</a:t>
            </a:r>
            <a:r>
              <a:rPr lang="en-US" altLang="en-US" sz="2000" dirty="0">
                <a:latin typeface="Arial" panose="020B0604020202020204" pitchFamily="34" charset="0"/>
                <a:cs typeface="Arial" panose="020B0604020202020204" pitchFamily="34" charset="0"/>
              </a:rPr>
              <a:t> Uno 1536 </a:t>
            </a:r>
            <a:r>
              <a:rPr lang="en-US" altLang="en-US" sz="2000" dirty="0" err="1">
                <a:latin typeface="Arial" panose="020B0604020202020204" pitchFamily="34" charset="0"/>
                <a:cs typeface="Arial" panose="020B0604020202020204" pitchFamily="34" charset="0"/>
              </a:rPr>
              <a:t>yn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dod</a:t>
            </a:r>
            <a:r>
              <a:rPr lang="en-US" altLang="en-US" sz="2000" dirty="0">
                <a:latin typeface="Arial" panose="020B0604020202020204" pitchFamily="34" charset="0"/>
                <a:cs typeface="Arial" panose="020B0604020202020204" pitchFamily="34" charset="0"/>
              </a:rPr>
              <a:t> a </a:t>
            </a:r>
            <a:r>
              <a:rPr lang="en-US" altLang="en-US" sz="2000" dirty="0" err="1">
                <a:latin typeface="Arial" panose="020B0604020202020204" pitchFamily="34" charset="0"/>
                <a:cs typeface="Arial" panose="020B0604020202020204" pitchFamily="34" charset="0"/>
              </a:rPr>
              <a:t>Lloegr</a:t>
            </a:r>
            <a:r>
              <a:rPr lang="en-US" altLang="en-US" sz="2000" dirty="0">
                <a:latin typeface="Arial" panose="020B0604020202020204" pitchFamily="34" charset="0"/>
                <a:cs typeface="Arial" panose="020B0604020202020204" pitchFamily="34" charset="0"/>
              </a:rPr>
              <a:t> a </a:t>
            </a:r>
            <a:r>
              <a:rPr lang="en-US" altLang="en-US" sz="2000" dirty="0" err="1">
                <a:latin typeface="Arial" panose="020B0604020202020204" pitchFamily="34" charset="0"/>
                <a:cs typeface="Arial" panose="020B0604020202020204" pitchFamily="34" charset="0"/>
              </a:rPr>
              <a:t>Chymru</a:t>
            </a:r>
            <a:r>
              <a:rPr lang="en-US" altLang="en-US" sz="2000" dirty="0">
                <a:latin typeface="Arial" panose="020B0604020202020204" pitchFamily="34" charset="0"/>
                <a:cs typeface="Arial" panose="020B0604020202020204" pitchFamily="34" charset="0"/>
              </a:rPr>
              <a:t> at </a:t>
            </a:r>
            <a:r>
              <a:rPr lang="en-US" altLang="en-US" sz="2000" dirty="0" err="1">
                <a:latin typeface="Arial" panose="020B0604020202020204" pitchFamily="34" charset="0"/>
                <a:cs typeface="Arial" panose="020B0604020202020204" pitchFamily="34" charset="0"/>
              </a:rPr>
              <a:t>ei</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gilydd</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gan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ddod</a:t>
            </a:r>
            <a:r>
              <a:rPr lang="en-US" altLang="en-US" sz="2000" dirty="0">
                <a:latin typeface="Arial" panose="020B0604020202020204" pitchFamily="34" charset="0"/>
                <a:cs typeface="Arial" panose="020B0604020202020204" pitchFamily="34" charset="0"/>
              </a:rPr>
              <a:t> â </a:t>
            </a:r>
            <a:r>
              <a:rPr lang="en-US" altLang="en-US" sz="2000" dirty="0" err="1">
                <a:latin typeface="Arial" panose="020B0604020202020204" pitchFamily="34" charset="0"/>
                <a:cs typeface="Arial" panose="020B0604020202020204" pitchFamily="34" charset="0"/>
              </a:rPr>
              <a:t>Chymru</a:t>
            </a:r>
            <a:r>
              <a:rPr lang="en-US" altLang="en-US" sz="2000" dirty="0">
                <a:latin typeface="Arial" panose="020B0604020202020204" pitchFamily="34" charset="0"/>
                <a:cs typeface="Arial" panose="020B0604020202020204" pitchFamily="34" charset="0"/>
              </a:rPr>
              <a:t> o dan </a:t>
            </a:r>
            <a:r>
              <a:rPr lang="en-US" altLang="en-US" sz="2000" dirty="0" err="1">
                <a:latin typeface="Arial" panose="020B0604020202020204" pitchFamily="34" charset="0"/>
                <a:cs typeface="Arial" panose="020B0604020202020204" pitchFamily="34" charset="0"/>
              </a:rPr>
              <a:t>rheolaeth</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swyddogol</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Lloegr</a:t>
            </a:r>
            <a:endParaRPr lang="en-US" altLang="en-US"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Pa </a:t>
            </a:r>
            <a:r>
              <a:rPr lang="en-GB" altLang="en-US" sz="2000" dirty="0" err="1">
                <a:latin typeface="Arial" panose="020B0604020202020204" pitchFamily="34" charset="0"/>
                <a:cs typeface="Arial" panose="020B0604020202020204" pitchFamily="34" charset="0"/>
              </a:rPr>
              <a:t>effaith</a:t>
            </a:r>
            <a:r>
              <a:rPr lang="en-GB" altLang="en-US" sz="2000" dirty="0">
                <a:latin typeface="Arial" panose="020B0604020202020204" pitchFamily="34" charset="0"/>
                <a:cs typeface="Arial" panose="020B0604020202020204" pitchFamily="34" charset="0"/>
              </a:rPr>
              <a:t> i </a:t>
            </a:r>
            <a:r>
              <a:rPr lang="en-GB" altLang="en-US" sz="2000" dirty="0" err="1">
                <a:latin typeface="Arial" panose="020B0604020202020204" pitchFamily="34" charset="0"/>
                <a:cs typeface="Arial" panose="020B0604020202020204" pitchFamily="34" charset="0"/>
              </a:rPr>
              <a:t>chi’n</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credu</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cafodd</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hyn</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ar</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addysg</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iaith</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cyflogadwyedd</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hunaniaeth</a:t>
            </a:r>
            <a:r>
              <a:rPr lang="en-GB" altLang="en-US" sz="2000" dirty="0">
                <a:latin typeface="Arial" panose="020B0604020202020204" pitchFamily="34" charset="0"/>
                <a:cs typeface="Arial" panose="020B0604020202020204" pitchFamily="34" charset="0"/>
              </a:rPr>
              <a:t>? </a:t>
            </a:r>
          </a:p>
          <a:p>
            <a:r>
              <a:rPr lang="en-GB" altLang="en-US" sz="2000" dirty="0">
                <a:latin typeface="Arial" panose="020B0604020202020204" pitchFamily="34" charset="0"/>
                <a:cs typeface="Arial" panose="020B0604020202020204" pitchFamily="34" charset="0"/>
              </a:rPr>
              <a:t>Gyda </a:t>
            </a:r>
            <a:r>
              <a:rPr lang="en-GB" altLang="en-US" sz="2000" dirty="0" err="1">
                <a:latin typeface="Arial" panose="020B0604020202020204" pitchFamily="34" charset="0"/>
                <a:cs typeface="Arial" panose="020B0604020202020204" pitchFamily="34" charset="0"/>
              </a:rPr>
              <a:t>phartner</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trafodwch</a:t>
            </a:r>
            <a:r>
              <a:rPr lang="en-GB" altLang="en-US" sz="2000" dirty="0">
                <a:latin typeface="Arial" panose="020B0604020202020204" pitchFamily="34" charset="0"/>
                <a:cs typeface="Arial" panose="020B0604020202020204" pitchFamily="34" charset="0"/>
              </a:rPr>
              <a:t> pa </a:t>
            </a:r>
            <a:r>
              <a:rPr lang="en-GB" altLang="en-US" sz="2000" dirty="0" err="1">
                <a:latin typeface="Arial" panose="020B0604020202020204" pitchFamily="34" charset="0"/>
                <a:cs typeface="Arial" panose="020B0604020202020204" pitchFamily="34" charset="0"/>
              </a:rPr>
              <a:t>effaith</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byddai</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dod</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â’r</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Deyrnas</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Unedig</a:t>
            </a:r>
            <a:r>
              <a:rPr lang="en-GB" altLang="en-US" sz="2000" dirty="0">
                <a:latin typeface="Arial" panose="020B0604020202020204" pitchFamily="34" charset="0"/>
                <a:cs typeface="Arial" panose="020B0604020202020204" pitchFamily="34" charset="0"/>
              </a:rPr>
              <a:t> o dan </a:t>
            </a:r>
            <a:r>
              <a:rPr lang="en-GB" altLang="en-US" sz="2000" dirty="0" err="1">
                <a:latin typeface="Arial" panose="020B0604020202020204" pitchFamily="34" charset="0"/>
                <a:cs typeface="Arial" panose="020B0604020202020204" pitchFamily="34" charset="0"/>
              </a:rPr>
              <a:t>rheolaeth</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Ffrainc</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yn</a:t>
            </a:r>
            <a:r>
              <a:rPr lang="en-GB" altLang="en-US" sz="2000" dirty="0">
                <a:latin typeface="Arial" panose="020B0604020202020204" pitchFamily="34" charset="0"/>
                <a:cs typeface="Arial" panose="020B0604020202020204" pitchFamily="34" charset="0"/>
              </a:rPr>
              <a:t> ei </a:t>
            </a:r>
            <a:r>
              <a:rPr lang="en-GB" altLang="en-US" sz="2000" dirty="0" err="1">
                <a:latin typeface="Arial" panose="020B0604020202020204" pitchFamily="34" charset="0"/>
                <a:cs typeface="Arial" panose="020B0604020202020204" pitchFamily="34" charset="0"/>
              </a:rPr>
              <a:t>gael</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heddiw</a:t>
            </a:r>
            <a:r>
              <a:rPr lang="en-GB" altLang="en-US" sz="2000" dirty="0">
                <a:latin typeface="Arial" panose="020B0604020202020204" pitchFamily="34" charset="0"/>
                <a:cs typeface="Arial" panose="020B0604020202020204" pitchFamily="34" charset="0"/>
              </a:rPr>
              <a:t> </a:t>
            </a:r>
            <a:endParaRPr lang="en-US" altLang="en-US" sz="2000" dirty="0">
              <a:latin typeface="Arial" panose="020B0604020202020204" pitchFamily="34" charset="0"/>
              <a:cs typeface="Arial" panose="020B0604020202020204" pitchFamily="34" charset="0"/>
            </a:endParaRPr>
          </a:p>
          <a:p>
            <a:endParaRPr lang="en-US" dirty="0"/>
          </a:p>
        </p:txBody>
      </p:sp>
      <p:sp>
        <p:nvSpPr>
          <p:cNvPr id="4" name="Content Placeholder 3"/>
          <p:cNvSpPr>
            <a:spLocks noGrp="1"/>
          </p:cNvSpPr>
          <p:nvPr>
            <p:ph sz="half" idx="2"/>
          </p:nvPr>
        </p:nvSpPr>
        <p:spPr>
          <a:xfrm>
            <a:off x="4677699" y="2246375"/>
            <a:ext cx="4038600" cy="4108549"/>
          </a:xfrm>
        </p:spPr>
        <p:txBody>
          <a:bodyPr>
            <a:normAutofit/>
          </a:bodyPr>
          <a:lstStyle/>
          <a:p>
            <a:r>
              <a:rPr lang="en-US" altLang="en-US" sz="2000" dirty="0">
                <a:solidFill>
                  <a:schemeClr val="accent1"/>
                </a:solidFill>
                <a:latin typeface="Arial" panose="020B0604020202020204" pitchFamily="34" charset="0"/>
                <a:cs typeface="Arial" panose="020B0604020202020204" pitchFamily="34" charset="0"/>
              </a:rPr>
              <a:t>The Act of the Union joined England and Wales in 1536, bringing Wales officially under the rule of England </a:t>
            </a:r>
          </a:p>
          <a:p>
            <a:r>
              <a:rPr lang="en-GB" altLang="en-US" sz="2000" dirty="0">
                <a:solidFill>
                  <a:schemeClr val="accent1"/>
                </a:solidFill>
                <a:latin typeface="Arial" panose="020B0604020202020204" pitchFamily="34" charset="0"/>
                <a:cs typeface="Arial" panose="020B0604020202020204" pitchFamily="34" charset="0"/>
              </a:rPr>
              <a:t>What effect do you think this had on education, language, employment, identity?</a:t>
            </a:r>
          </a:p>
          <a:p>
            <a:r>
              <a:rPr lang="en-GB" altLang="en-US" sz="2000" dirty="0">
                <a:solidFill>
                  <a:schemeClr val="accent1"/>
                </a:solidFill>
                <a:latin typeface="Arial" panose="020B0604020202020204" pitchFamily="34" charset="0"/>
                <a:cs typeface="Arial" panose="020B0604020202020204" pitchFamily="34" charset="0"/>
              </a:rPr>
              <a:t>With a partner discuss what effect bringing the United Kingdom under the rule of France would have today</a:t>
            </a:r>
            <a:endParaRPr lang="en-US" altLang="en-US" sz="2000" dirty="0">
              <a:solidFill>
                <a:schemeClr val="accent1"/>
              </a:solidFill>
              <a:latin typeface="Arial" panose="020B0604020202020204" pitchFamily="34" charset="0"/>
              <a:cs typeface="Arial" panose="020B0604020202020204" pitchFamily="34" charset="0"/>
            </a:endParaRPr>
          </a:p>
          <a:p>
            <a:endParaRPr lang="cy-GB" sz="20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511246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609600" y="254366"/>
            <a:ext cx="8611385" cy="1325563"/>
          </a:xfrm>
        </p:spPr>
        <p:txBody>
          <a:bodyPr tIns="32146">
            <a:noAutofit/>
          </a:bodyPr>
          <a:lstStyle/>
          <a:p>
            <a:pPr algn="ctr"/>
            <a:br>
              <a:rPr lang="en-GB" altLang="en-US" sz="2400" dirty="0">
                <a:latin typeface="Arial" panose="020B0604020202020204" pitchFamily="34" charset="0"/>
                <a:cs typeface="Arial" panose="020B0604020202020204" pitchFamily="34" charset="0"/>
              </a:rPr>
            </a:br>
            <a:r>
              <a:rPr lang="en-GB" altLang="en-US" sz="3600" dirty="0">
                <a:latin typeface="Arial" panose="020B0604020202020204" pitchFamily="34" charset="0"/>
                <a:cs typeface="Arial" panose="020B0604020202020204" pitchFamily="34" charset="0"/>
              </a:rPr>
              <a:t>Brad y </a:t>
            </a:r>
            <a:r>
              <a:rPr lang="en-GB" altLang="en-US" sz="3600" dirty="0" err="1">
                <a:latin typeface="Arial" panose="020B0604020202020204" pitchFamily="34" charset="0"/>
                <a:cs typeface="Arial" panose="020B0604020202020204" pitchFamily="34" charset="0"/>
              </a:rPr>
              <a:t>Llyfrau</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Gleision</a:t>
            </a:r>
            <a:br>
              <a:rPr lang="en-GB" altLang="en-US" sz="3600" dirty="0">
                <a:solidFill>
                  <a:schemeClr val="accent1"/>
                </a:solidFill>
                <a:latin typeface="Arial" panose="020B0604020202020204" pitchFamily="34" charset="0"/>
                <a:cs typeface="Arial" panose="020B0604020202020204" pitchFamily="34" charset="0"/>
              </a:rPr>
            </a:br>
            <a:r>
              <a:rPr lang="en-GB" altLang="en-US" sz="3600" dirty="0">
                <a:solidFill>
                  <a:schemeClr val="accent1"/>
                </a:solidFill>
                <a:latin typeface="Arial" panose="020B0604020202020204" pitchFamily="34" charset="0"/>
                <a:cs typeface="Arial" panose="020B0604020202020204" pitchFamily="34" charset="0"/>
              </a:rPr>
              <a:t>The Treachery of the Blue Books</a:t>
            </a:r>
            <a:br>
              <a:rPr lang="en-GB" altLang="en-US" sz="2400" dirty="0">
                <a:latin typeface="Arial" panose="020B0604020202020204" pitchFamily="34" charset="0"/>
                <a:cs typeface="Arial" panose="020B0604020202020204" pitchFamily="34" charset="0"/>
              </a:rPr>
            </a:br>
            <a:endParaRPr lang="en-US" altLang="en-US" sz="2400" dirty="0">
              <a:latin typeface="Arial" panose="020B0604020202020204" pitchFamily="34" charset="0"/>
              <a:cs typeface="Arial" panose="020B0604020202020204" pitchFamily="34" charset="0"/>
            </a:endParaRPr>
          </a:p>
        </p:txBody>
      </p:sp>
      <p:sp>
        <p:nvSpPr>
          <p:cNvPr id="16387" name="Content Placeholder 2"/>
          <p:cNvSpPr>
            <a:spLocks noGrp="1"/>
          </p:cNvSpPr>
          <p:nvPr>
            <p:ph sz="half" idx="1"/>
          </p:nvPr>
        </p:nvSpPr>
        <p:spPr/>
        <p:txBody>
          <a:bodyPr lIns="64291" tIns="32146" rIns="64291" bIns="32146">
            <a:normAutofit/>
          </a:bodyPr>
          <a:lstStyle/>
          <a:p>
            <a:pPr>
              <a:lnSpc>
                <a:spcPct val="110000"/>
              </a:lnSpc>
            </a:pPr>
            <a:r>
              <a:rPr lang="en-GB" altLang="en-US" sz="2000" dirty="0">
                <a:latin typeface="Arial" panose="020B0604020202020204" pitchFamily="34" charset="0"/>
                <a:cs typeface="Arial" panose="020B0604020202020204" pitchFamily="34" charset="0"/>
              </a:rPr>
              <a:t>1847: William Williams, Aelod </a:t>
            </a:r>
            <a:r>
              <a:rPr lang="en-GB" altLang="en-US" sz="2000" dirty="0" err="1">
                <a:latin typeface="Arial" panose="020B0604020202020204" pitchFamily="34" charset="0"/>
                <a:cs typeface="Arial" panose="020B0604020202020204" pitchFamily="34" charset="0"/>
              </a:rPr>
              <a:t>Seneddol</a:t>
            </a:r>
            <a:r>
              <a:rPr lang="en-GB" altLang="en-US" sz="2000" dirty="0">
                <a:latin typeface="Arial" panose="020B0604020202020204" pitchFamily="34" charset="0"/>
                <a:cs typeface="Arial" panose="020B0604020202020204" pitchFamily="34" charset="0"/>
              </a:rPr>
              <a:t> (o </a:t>
            </a:r>
            <a:r>
              <a:rPr lang="en-GB" altLang="en-US" sz="2000" dirty="0" err="1">
                <a:latin typeface="Arial" panose="020B0604020202020204" pitchFamily="34" charset="0"/>
                <a:cs typeface="Arial" panose="020B0604020202020204" pitchFamily="34" charset="0"/>
              </a:rPr>
              <a:t>Bumpsaint</a:t>
            </a:r>
            <a:r>
              <a:rPr lang="en-GB" altLang="en-US" sz="2000" dirty="0">
                <a:latin typeface="Arial" panose="020B0604020202020204" pitchFamily="34" charset="0"/>
                <a:cs typeface="Arial" panose="020B0604020202020204" pitchFamily="34" charset="0"/>
              </a:rPr>
              <a:t>, Sir </a:t>
            </a:r>
            <a:r>
              <a:rPr lang="en-GB" altLang="en-US" sz="2000" dirty="0" err="1">
                <a:latin typeface="Arial" panose="020B0604020202020204" pitchFamily="34" charset="0"/>
                <a:cs typeface="Arial" panose="020B0604020202020204" pitchFamily="34" charset="0"/>
              </a:rPr>
              <a:t>Gâr</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yn</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gofyn</a:t>
            </a:r>
            <a:r>
              <a:rPr lang="en-GB" altLang="en-US" sz="2000" dirty="0">
                <a:latin typeface="Arial" panose="020B0604020202020204" pitchFamily="34" charset="0"/>
                <a:cs typeface="Arial" panose="020B0604020202020204" pitchFamily="34" charset="0"/>
              </a:rPr>
              <a:t> am </a:t>
            </a:r>
            <a:r>
              <a:rPr lang="en-GB" altLang="en-US" sz="2000" dirty="0" err="1">
                <a:latin typeface="Arial" panose="020B0604020202020204" pitchFamily="34" charset="0"/>
                <a:cs typeface="Arial" panose="020B0604020202020204" pitchFamily="34" charset="0"/>
              </a:rPr>
              <a:t>ymchwilad</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seneddol</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i</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addysg</a:t>
            </a:r>
            <a:r>
              <a:rPr lang="en-GB" altLang="en-US" sz="2000" dirty="0">
                <a:latin typeface="Arial" panose="020B0604020202020204" pitchFamily="34" charset="0"/>
                <a:cs typeface="Arial" panose="020B0604020202020204" pitchFamily="34" charset="0"/>
              </a:rPr>
              <a:t> yng </a:t>
            </a:r>
            <a:r>
              <a:rPr lang="en-GB" altLang="en-US" sz="2000" dirty="0" err="1">
                <a:latin typeface="Arial" panose="020B0604020202020204" pitchFamily="34" charset="0"/>
                <a:cs typeface="Arial" panose="020B0604020202020204" pitchFamily="34" charset="0"/>
              </a:rPr>
              <a:t>Nghymru</a:t>
            </a:r>
            <a:endParaRPr lang="en-GB" altLang="en-US" sz="2000" dirty="0">
              <a:latin typeface="Arial" panose="020B0604020202020204" pitchFamily="34" charset="0"/>
              <a:cs typeface="Arial" panose="020B0604020202020204" pitchFamily="34" charset="0"/>
            </a:endParaRPr>
          </a:p>
          <a:p>
            <a:pPr>
              <a:lnSpc>
                <a:spcPct val="110000"/>
              </a:lnSpc>
            </a:pPr>
            <a:r>
              <a:rPr lang="en-GB" altLang="en-US" sz="2000" dirty="0">
                <a:latin typeface="Arial" panose="020B0604020202020204" pitchFamily="34" charset="0"/>
                <a:cs typeface="Arial" panose="020B0604020202020204" pitchFamily="34" charset="0"/>
              </a:rPr>
              <a:t>Y </a:t>
            </a:r>
            <a:r>
              <a:rPr lang="en-GB" altLang="en-US" sz="2000" dirty="0" err="1">
                <a:latin typeface="Arial" panose="020B0604020202020204" pitchFamily="34" charset="0"/>
                <a:cs typeface="Arial" panose="020B0604020202020204" pitchFamily="34" charset="0"/>
              </a:rPr>
              <a:t>comisiynwyr</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yn</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adrodd</a:t>
            </a:r>
            <a:r>
              <a:rPr lang="en-GB" altLang="en-US" sz="2000" dirty="0">
                <a:latin typeface="Arial" panose="020B0604020202020204" pitchFamily="34" charset="0"/>
                <a:cs typeface="Arial" panose="020B0604020202020204" pitchFamily="34" charset="0"/>
              </a:rPr>
              <a:t> fod </a:t>
            </a:r>
            <a:r>
              <a:rPr lang="en-GB" altLang="en-US" sz="2000" dirty="0" err="1">
                <a:latin typeface="Arial" panose="020B0604020202020204" pitchFamily="34" charset="0"/>
                <a:cs typeface="Arial" panose="020B0604020202020204" pitchFamily="34" charset="0"/>
              </a:rPr>
              <a:t>athrawon</a:t>
            </a:r>
            <a:r>
              <a:rPr lang="en-GB" altLang="en-US" sz="2000" dirty="0">
                <a:latin typeface="Arial" panose="020B0604020202020204" pitchFamily="34" charset="0"/>
                <a:cs typeface="Arial" panose="020B0604020202020204" pitchFamily="34" charset="0"/>
              </a:rPr>
              <a:t> Cymru </a:t>
            </a:r>
            <a:r>
              <a:rPr lang="en-GB" altLang="en-US" sz="2000" dirty="0" err="1">
                <a:latin typeface="Arial" panose="020B0604020202020204" pitchFamily="34" charset="0"/>
                <a:cs typeface="Arial" panose="020B0604020202020204" pitchFamily="34" charset="0"/>
              </a:rPr>
              <a:t>yn</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feddw</a:t>
            </a:r>
            <a:r>
              <a:rPr lang="en-GB" altLang="en-US" sz="2000" dirty="0">
                <a:latin typeface="Arial" panose="020B0604020202020204" pitchFamily="34" charset="0"/>
                <a:cs typeface="Arial" panose="020B0604020202020204" pitchFamily="34" charset="0"/>
              </a:rPr>
              <a:t> ac </a:t>
            </a:r>
            <a:r>
              <a:rPr lang="en-GB" altLang="en-US" sz="2000" dirty="0" err="1">
                <a:latin typeface="Arial" panose="020B0604020202020204" pitchFamily="34" charset="0"/>
                <a:cs typeface="Arial" panose="020B0604020202020204" pitchFamily="34" charset="0"/>
              </a:rPr>
              <a:t>yn</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anllythrennog</a:t>
            </a:r>
            <a:endParaRPr lang="en-GB" altLang="en-US" sz="2000" dirty="0">
              <a:latin typeface="Arial" panose="020B0604020202020204" pitchFamily="34" charset="0"/>
              <a:cs typeface="Arial" panose="020B0604020202020204" pitchFamily="34" charset="0"/>
            </a:endParaRPr>
          </a:p>
          <a:p>
            <a:pPr>
              <a:lnSpc>
                <a:spcPct val="110000"/>
              </a:lnSpc>
            </a:pPr>
            <a:r>
              <a:rPr lang="en-GB" altLang="en-US" sz="2000" i="1" dirty="0">
                <a:latin typeface="Arial" panose="020B0604020202020204" pitchFamily="34" charset="0"/>
                <a:cs typeface="Arial" panose="020B0604020202020204" pitchFamily="34" charset="0"/>
              </a:rPr>
              <a:t>Brad y </a:t>
            </a:r>
            <a:r>
              <a:rPr lang="en-GB" altLang="en-US" sz="2000" i="1" dirty="0" err="1">
                <a:latin typeface="Arial" panose="020B0604020202020204" pitchFamily="34" charset="0"/>
                <a:cs typeface="Arial" panose="020B0604020202020204" pitchFamily="34" charset="0"/>
              </a:rPr>
              <a:t>Llyfrau</a:t>
            </a:r>
            <a:r>
              <a:rPr lang="en-GB" altLang="en-US" sz="2000" i="1" dirty="0">
                <a:latin typeface="Arial" panose="020B0604020202020204" pitchFamily="34" charset="0"/>
                <a:cs typeface="Arial" panose="020B0604020202020204" pitchFamily="34" charset="0"/>
              </a:rPr>
              <a:t> </a:t>
            </a:r>
            <a:r>
              <a:rPr lang="en-GB" altLang="en-US" sz="2000" i="1" dirty="0" err="1">
                <a:latin typeface="Arial" panose="020B0604020202020204" pitchFamily="34" charset="0"/>
                <a:cs typeface="Arial" panose="020B0604020202020204" pitchFamily="34" charset="0"/>
              </a:rPr>
              <a:t>Gleision</a:t>
            </a:r>
            <a:endParaRPr lang="en-GB" altLang="en-US" sz="2000" dirty="0">
              <a:latin typeface="Arial" panose="020B0604020202020204" pitchFamily="34" charset="0"/>
              <a:cs typeface="Arial" panose="020B0604020202020204" pitchFamily="34" charset="0"/>
            </a:endParaRPr>
          </a:p>
          <a:p>
            <a:endParaRPr lang="en-GB" altLang="en-US" dirty="0"/>
          </a:p>
        </p:txBody>
      </p:sp>
      <p:sp>
        <p:nvSpPr>
          <p:cNvPr id="2" name="Content Placeholder 1"/>
          <p:cNvSpPr>
            <a:spLocks noGrp="1"/>
          </p:cNvSpPr>
          <p:nvPr>
            <p:ph sz="half" idx="2"/>
          </p:nvPr>
        </p:nvSpPr>
        <p:spPr>
          <a:xfrm>
            <a:off x="4648200" y="1920084"/>
            <a:ext cx="4038600" cy="4709315"/>
          </a:xfrm>
        </p:spPr>
        <p:txBody>
          <a:bodyPr>
            <a:normAutofit/>
          </a:bodyPr>
          <a:lstStyle/>
          <a:p>
            <a:pPr>
              <a:lnSpc>
                <a:spcPct val="110000"/>
              </a:lnSpc>
            </a:pPr>
            <a:r>
              <a:rPr lang="en-GB" altLang="en-US" sz="2000" dirty="0">
                <a:solidFill>
                  <a:schemeClr val="accent1"/>
                </a:solidFill>
                <a:latin typeface="Arial" panose="020B0604020202020204" pitchFamily="34" charset="0"/>
                <a:cs typeface="Arial" panose="020B0604020202020204" pitchFamily="34" charset="0"/>
              </a:rPr>
              <a:t>1847: William Williams, MP for Coventry, (from </a:t>
            </a:r>
            <a:r>
              <a:rPr lang="en-GB" altLang="en-US" sz="2000" dirty="0" err="1">
                <a:solidFill>
                  <a:schemeClr val="accent1"/>
                </a:solidFill>
                <a:latin typeface="Arial" panose="020B0604020202020204" pitchFamily="34" charset="0"/>
                <a:cs typeface="Arial" panose="020B0604020202020204" pitchFamily="34" charset="0"/>
              </a:rPr>
              <a:t>Pumpsaint</a:t>
            </a:r>
            <a:r>
              <a:rPr lang="en-GB" altLang="en-US" sz="2000" dirty="0">
                <a:solidFill>
                  <a:schemeClr val="accent1"/>
                </a:solidFill>
                <a:latin typeface="Arial" panose="020B0604020202020204" pitchFamily="34" charset="0"/>
                <a:cs typeface="Arial" panose="020B0604020202020204" pitchFamily="34" charset="0"/>
              </a:rPr>
              <a:t>  Carmarthenshire) asked for a government inquiry into education in Wales </a:t>
            </a:r>
          </a:p>
          <a:p>
            <a:pPr>
              <a:lnSpc>
                <a:spcPct val="110000"/>
              </a:lnSpc>
            </a:pPr>
            <a:r>
              <a:rPr lang="en-GB" altLang="en-US" sz="2000" dirty="0">
                <a:solidFill>
                  <a:schemeClr val="accent1"/>
                </a:solidFill>
                <a:latin typeface="Arial" panose="020B0604020202020204" pitchFamily="34" charset="0"/>
                <a:cs typeface="Arial" panose="020B0604020202020204" pitchFamily="34" charset="0"/>
              </a:rPr>
              <a:t>The commissioners appointed reported that teachers in Wales were ‘drunk and illiterate’</a:t>
            </a:r>
          </a:p>
          <a:p>
            <a:pPr>
              <a:lnSpc>
                <a:spcPct val="110000"/>
              </a:lnSpc>
            </a:pPr>
            <a:r>
              <a:rPr lang="en-GB" altLang="en-US" sz="2000" dirty="0">
                <a:solidFill>
                  <a:schemeClr val="accent1"/>
                </a:solidFill>
                <a:latin typeface="Arial" panose="020B0604020202020204" pitchFamily="34" charset="0"/>
                <a:cs typeface="Arial" panose="020B0604020202020204" pitchFamily="34" charset="0"/>
              </a:rPr>
              <a:t>The Treachery of the Blue Books</a:t>
            </a:r>
          </a:p>
          <a:p>
            <a:pPr>
              <a:lnSpc>
                <a:spcPct val="110000"/>
              </a:lnSpc>
            </a:pPr>
            <a:endParaRPr lang="cy-GB" dirty="0"/>
          </a:p>
        </p:txBody>
      </p:sp>
      <p:pic>
        <p:nvPicPr>
          <p:cNvPr id="5" name="Picture 4" descr="The Treachery of the Blue Books: 1847 British report on Wales">
            <a:extLst>
              <a:ext uri="{FF2B5EF4-FFF2-40B4-BE49-F238E27FC236}">
                <a16:creationId xmlns:a16="http://schemas.microsoft.com/office/drawing/2014/main" id="{E286F344-4F52-1305-D7B0-78C5C020AED8}"/>
              </a:ext>
            </a:extLst>
          </p:cNvPr>
          <p:cNvPicPr>
            <a:picLocks noChangeAspect="1"/>
          </p:cNvPicPr>
          <p:nvPr/>
        </p:nvPicPr>
        <p:blipFill>
          <a:blip r:embed="rId2"/>
          <a:stretch>
            <a:fillRect/>
          </a:stretch>
        </p:blipFill>
        <p:spPr>
          <a:xfrm>
            <a:off x="7428379" y="129934"/>
            <a:ext cx="1371600" cy="1790150"/>
          </a:xfrm>
          <a:prstGeom prst="rect">
            <a:avLst/>
          </a:prstGeom>
        </p:spPr>
      </p:pic>
    </p:spTree>
    <p:extLst>
      <p:ext uri="{BB962C8B-B14F-4D97-AF65-F5344CB8AC3E}">
        <p14:creationId xmlns:p14="http://schemas.microsoft.com/office/powerpoint/2010/main" val="1418086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BE482-3F9D-5934-D449-60115C70A56B}"/>
              </a:ext>
            </a:extLst>
          </p:cNvPr>
          <p:cNvSpPr>
            <a:spLocks noGrp="1"/>
          </p:cNvSpPr>
          <p:nvPr>
            <p:ph type="title"/>
          </p:nvPr>
        </p:nvSpPr>
        <p:spPr/>
        <p:txBody>
          <a:bodyPr>
            <a:normAutofit fontScale="90000"/>
          </a:bodyPr>
          <a:lstStyle/>
          <a:p>
            <a:r>
              <a:rPr lang="en-GB" sz="2700" b="1" i="1" dirty="0"/>
              <a:t>"The Welsh language is a vast drawback to Wales, and a manifold barrier to the moral progress and commercial prosperity of the people. It is not easy to over-estimate its evil effects.“ </a:t>
            </a:r>
            <a:br>
              <a:rPr lang="en-GB" sz="2700" b="1" dirty="0"/>
            </a:br>
            <a:r>
              <a:rPr lang="en-GB" sz="2700" b="1" dirty="0"/>
              <a:t>								(The Blue Books, 1847)</a:t>
            </a:r>
            <a:br>
              <a:rPr lang="en-GB" dirty="0"/>
            </a:br>
            <a:endParaRPr lang="en-GB" dirty="0"/>
          </a:p>
        </p:txBody>
      </p:sp>
      <p:sp>
        <p:nvSpPr>
          <p:cNvPr id="3" name="Content Placeholder 2">
            <a:extLst>
              <a:ext uri="{FF2B5EF4-FFF2-40B4-BE49-F238E27FC236}">
                <a16:creationId xmlns:a16="http://schemas.microsoft.com/office/drawing/2014/main" id="{45B09555-B555-AAA8-9893-CB5533FA4239}"/>
              </a:ext>
            </a:extLst>
          </p:cNvPr>
          <p:cNvSpPr>
            <a:spLocks noGrp="1"/>
          </p:cNvSpPr>
          <p:nvPr>
            <p:ph sz="half" idx="1"/>
          </p:nvPr>
        </p:nvSpPr>
        <p:spPr>
          <a:xfrm>
            <a:off x="457200" y="1717003"/>
            <a:ext cx="3886200" cy="4351338"/>
          </a:xfrm>
        </p:spPr>
        <p:txBody>
          <a:bodyPr>
            <a:normAutofit/>
          </a:bodyPr>
          <a:lstStyle/>
          <a:p>
            <a:r>
              <a:rPr lang="en-GB" sz="2000" dirty="0"/>
              <a:t>Pam </a:t>
            </a:r>
            <a:r>
              <a:rPr lang="en-GB" sz="2000" dirty="0" err="1"/>
              <a:t>roedd</a:t>
            </a:r>
            <a:r>
              <a:rPr lang="en-GB" sz="2000" dirty="0"/>
              <a:t> y </a:t>
            </a:r>
            <a:r>
              <a:rPr lang="en-GB" sz="2000" dirty="0" err="1"/>
              <a:t>Gymraeg</a:t>
            </a:r>
            <a:r>
              <a:rPr lang="en-GB" sz="2000" dirty="0"/>
              <a:t> </a:t>
            </a:r>
            <a:r>
              <a:rPr lang="en-GB" sz="2000" dirty="0" err="1"/>
              <a:t>yn</a:t>
            </a:r>
            <a:r>
              <a:rPr lang="en-GB" sz="2000" dirty="0"/>
              <a:t> </a:t>
            </a:r>
            <a:r>
              <a:rPr lang="en-GB" sz="2000" dirty="0" err="1"/>
              <a:t>cael</a:t>
            </a:r>
            <a:r>
              <a:rPr lang="en-GB" sz="2000" dirty="0"/>
              <a:t> ei </a:t>
            </a:r>
            <a:r>
              <a:rPr lang="en-GB" sz="2000" dirty="0" err="1"/>
              <a:t>hystyried</a:t>
            </a:r>
            <a:r>
              <a:rPr lang="en-GB" sz="2000" dirty="0"/>
              <a:t> </a:t>
            </a:r>
            <a:r>
              <a:rPr lang="en-GB" sz="2000" dirty="0" err="1"/>
              <a:t>fel</a:t>
            </a:r>
            <a:r>
              <a:rPr lang="en-GB" sz="2000" dirty="0"/>
              <a:t> "</a:t>
            </a:r>
            <a:r>
              <a:rPr lang="en-GB" sz="2000" dirty="0" err="1"/>
              <a:t>anfantais</a:t>
            </a:r>
            <a:r>
              <a:rPr lang="en-GB" sz="2000" dirty="0"/>
              <a:t>"? 
</a:t>
            </a:r>
            <a:r>
              <a:rPr lang="en-GB" sz="2000" dirty="0" err="1"/>
              <a:t>Pwy</a:t>
            </a:r>
            <a:r>
              <a:rPr lang="en-GB" sz="2000" dirty="0"/>
              <a:t> sy'n </a:t>
            </a:r>
            <a:r>
              <a:rPr lang="en-GB" sz="2000" dirty="0" err="1"/>
              <a:t>elwa</a:t>
            </a:r>
            <a:r>
              <a:rPr lang="en-GB" sz="2000" dirty="0"/>
              <a:t> </a:t>
            </a:r>
            <a:r>
              <a:rPr lang="en-GB" sz="2000" dirty="0" err="1"/>
              <a:t>o'r</a:t>
            </a:r>
            <a:r>
              <a:rPr lang="en-GB" sz="2000" dirty="0"/>
              <a:t> </a:t>
            </a:r>
            <a:r>
              <a:rPr lang="en-GB" sz="2000" dirty="0" err="1"/>
              <a:t>persbectif</a:t>
            </a:r>
            <a:r>
              <a:rPr lang="en-GB" sz="2000" dirty="0"/>
              <a:t> </a:t>
            </a:r>
            <a:r>
              <a:rPr lang="en-GB" sz="2000" dirty="0" err="1"/>
              <a:t>hwn</a:t>
            </a:r>
            <a:r>
              <a:rPr lang="en-GB" sz="2000" dirty="0"/>
              <a:t>? 
Pa </a:t>
            </a:r>
            <a:r>
              <a:rPr lang="en-GB" sz="2000" dirty="0" err="1"/>
              <a:t>ragdybiaethau</a:t>
            </a:r>
            <a:r>
              <a:rPr lang="en-GB" sz="2000" dirty="0"/>
              <a:t> sy'n </a:t>
            </a:r>
            <a:r>
              <a:rPr lang="en-GB" sz="2000" dirty="0" err="1"/>
              <a:t>cael</a:t>
            </a:r>
            <a:r>
              <a:rPr lang="en-GB" sz="2000" dirty="0"/>
              <a:t> </a:t>
            </a:r>
            <a:r>
              <a:rPr lang="en-GB" sz="2000" dirty="0" err="1"/>
              <a:t>eu</a:t>
            </a:r>
            <a:r>
              <a:rPr lang="en-GB" sz="2000" dirty="0"/>
              <a:t> </a:t>
            </a:r>
            <a:r>
              <a:rPr lang="en-GB" sz="2000" dirty="0" err="1"/>
              <a:t>gwneud</a:t>
            </a:r>
            <a:r>
              <a:rPr lang="en-GB" sz="2000" dirty="0"/>
              <a:t> am y </a:t>
            </a:r>
            <a:r>
              <a:rPr lang="en-GB" sz="2000" dirty="0" err="1"/>
              <a:t>berthynas</a:t>
            </a:r>
            <a:r>
              <a:rPr lang="en-GB" sz="2000" dirty="0"/>
              <a:t> </a:t>
            </a:r>
            <a:r>
              <a:rPr lang="en-GB" sz="2000" dirty="0" err="1"/>
              <a:t>rhwng</a:t>
            </a:r>
            <a:r>
              <a:rPr lang="en-GB" sz="2000" dirty="0"/>
              <a:t> </a:t>
            </a:r>
            <a:r>
              <a:rPr lang="en-GB" sz="2000" dirty="0" err="1"/>
              <a:t>iaith</a:t>
            </a:r>
            <a:r>
              <a:rPr lang="en-GB" sz="2000" dirty="0"/>
              <a:t> a </a:t>
            </a:r>
            <a:r>
              <a:rPr lang="en-GB" sz="2000" dirty="0" err="1"/>
              <a:t>chynnydd</a:t>
            </a:r>
            <a:r>
              <a:rPr lang="en-GB" sz="2000" dirty="0"/>
              <a:t>? 
A </a:t>
            </a:r>
            <a:r>
              <a:rPr lang="en-GB" sz="2000" dirty="0" err="1"/>
              <a:t>oes</a:t>
            </a:r>
            <a:r>
              <a:rPr lang="en-GB" sz="2000" dirty="0"/>
              <a:t> </a:t>
            </a:r>
            <a:r>
              <a:rPr lang="en-GB" sz="2000" dirty="0" err="1"/>
              <a:t>tystiolaeth</a:t>
            </a:r>
            <a:r>
              <a:rPr lang="en-GB" sz="2000" dirty="0"/>
              <a:t> </a:t>
            </a:r>
            <a:r>
              <a:rPr lang="en-GB" sz="2000" dirty="0" err="1"/>
              <a:t>wedi'i</a:t>
            </a:r>
            <a:r>
              <a:rPr lang="en-GB" sz="2000" dirty="0"/>
              <a:t> </a:t>
            </a:r>
            <a:r>
              <a:rPr lang="en-GB" sz="2000" dirty="0" err="1"/>
              <a:t>gyflwyno</a:t>
            </a:r>
            <a:r>
              <a:rPr lang="en-GB" sz="2000" dirty="0"/>
              <a:t> </a:t>
            </a:r>
            <a:r>
              <a:rPr lang="en-GB" sz="2000" dirty="0" err="1"/>
              <a:t>i</a:t>
            </a:r>
            <a:r>
              <a:rPr lang="en-GB" sz="2000" dirty="0"/>
              <a:t> gefnogi </a:t>
            </a:r>
            <a:r>
              <a:rPr lang="en-GB" sz="2000" dirty="0" err="1"/>
              <a:t>honiad</a:t>
            </a:r>
            <a:r>
              <a:rPr lang="en-GB" sz="2000" dirty="0"/>
              <a:t> </a:t>
            </a:r>
            <a:r>
              <a:rPr lang="en-GB" sz="2000" dirty="0" err="1"/>
              <a:t>o'r</a:t>
            </a:r>
            <a:r>
              <a:rPr lang="en-GB" sz="2000" dirty="0"/>
              <a:t> </a:t>
            </a:r>
            <a:r>
              <a:rPr lang="en-GB" sz="2000" dirty="0" err="1"/>
              <a:t>fath</a:t>
            </a:r>
            <a:r>
              <a:rPr lang="en-GB" sz="2000" dirty="0"/>
              <a:t>? 
A </a:t>
            </a:r>
            <a:r>
              <a:rPr lang="en-GB" sz="2000" dirty="0" err="1"/>
              <a:t>allai</a:t>
            </a:r>
            <a:r>
              <a:rPr lang="en-GB" sz="2000" dirty="0"/>
              <a:t> </a:t>
            </a:r>
            <a:r>
              <a:rPr lang="en-GB" sz="2000" dirty="0" err="1"/>
              <a:t>iaith</a:t>
            </a:r>
            <a:r>
              <a:rPr lang="en-GB" sz="2000" dirty="0"/>
              <a:t> yr </a:t>
            </a:r>
            <a:r>
              <a:rPr lang="en-GB" sz="2000" dirty="0" err="1"/>
              <a:t>adroddiad</a:t>
            </a:r>
            <a:r>
              <a:rPr lang="en-GB" sz="2000" dirty="0"/>
              <a:t> ei </a:t>
            </a:r>
            <a:r>
              <a:rPr lang="en-GB" sz="2000" dirty="0" err="1"/>
              <a:t>hun</a:t>
            </a:r>
            <a:r>
              <a:rPr lang="en-GB" sz="2000" dirty="0"/>
              <a:t> </a:t>
            </a:r>
            <a:r>
              <a:rPr lang="en-GB" sz="2000" dirty="0" err="1"/>
              <a:t>gael</a:t>
            </a:r>
            <a:r>
              <a:rPr lang="en-GB" sz="2000" dirty="0"/>
              <a:t> ei </a:t>
            </a:r>
            <a:r>
              <a:rPr lang="en-GB" sz="2000" dirty="0" err="1"/>
              <a:t>ystyried</a:t>
            </a:r>
            <a:r>
              <a:rPr lang="en-GB" sz="2000" dirty="0"/>
              <a:t> </a:t>
            </a:r>
            <a:r>
              <a:rPr lang="en-GB" sz="2000" dirty="0" err="1"/>
              <a:t>yn</a:t>
            </a:r>
            <a:r>
              <a:rPr lang="en-GB" sz="2000" dirty="0"/>
              <a:t> </a:t>
            </a:r>
            <a:r>
              <a:rPr lang="en-GB" sz="2000" dirty="0" err="1"/>
              <a:t>rhagfarnllyd</a:t>
            </a:r>
            <a:r>
              <a:rPr lang="en-GB" sz="2000" dirty="0"/>
              <a:t>/</a:t>
            </a:r>
            <a:r>
              <a:rPr lang="en-GB" sz="2000" dirty="0" err="1"/>
              <a:t>rhagfarnllyd</a:t>
            </a:r>
            <a:r>
              <a:rPr lang="en-GB" sz="2000" dirty="0"/>
              <a:t>?</a:t>
            </a:r>
          </a:p>
        </p:txBody>
      </p:sp>
      <p:sp>
        <p:nvSpPr>
          <p:cNvPr id="4" name="Content Placeholder 3">
            <a:extLst>
              <a:ext uri="{FF2B5EF4-FFF2-40B4-BE49-F238E27FC236}">
                <a16:creationId xmlns:a16="http://schemas.microsoft.com/office/drawing/2014/main" id="{0752D1F7-B264-E4AD-A776-3BD7D973E979}"/>
              </a:ext>
            </a:extLst>
          </p:cNvPr>
          <p:cNvSpPr>
            <a:spLocks noGrp="1"/>
          </p:cNvSpPr>
          <p:nvPr>
            <p:ph sz="half" idx="2"/>
          </p:nvPr>
        </p:nvSpPr>
        <p:spPr>
          <a:xfrm>
            <a:off x="4724400" y="1680936"/>
            <a:ext cx="4250900" cy="4351338"/>
          </a:xfrm>
        </p:spPr>
        <p:txBody>
          <a:bodyPr/>
          <a:lstStyle/>
          <a:p>
            <a:pPr marL="342900" lvl="0" indent="-342900" fontAlgn="t"/>
            <a:r>
              <a:rPr lang="en-GB" sz="2000" dirty="0">
                <a:solidFill>
                  <a:schemeClr val="accent1"/>
                </a:solidFill>
              </a:rPr>
              <a:t>Why was the Welsh language viewed as a "drawback"?</a:t>
            </a:r>
          </a:p>
          <a:p>
            <a:pPr marL="342900" lvl="0" indent="-342900" fontAlgn="t"/>
            <a:r>
              <a:rPr lang="en-GB" sz="2000" dirty="0">
                <a:solidFill>
                  <a:schemeClr val="accent1"/>
                </a:solidFill>
              </a:rPr>
              <a:t>Who benefits from this perspective?</a:t>
            </a:r>
          </a:p>
          <a:p>
            <a:pPr marL="342900" lvl="0" indent="-342900" fontAlgn="t"/>
            <a:r>
              <a:rPr lang="en-GB" sz="2000" dirty="0">
                <a:solidFill>
                  <a:schemeClr val="accent1"/>
                </a:solidFill>
              </a:rPr>
              <a:t>What assumptions are being made about the relationship between language and progress?</a:t>
            </a:r>
          </a:p>
          <a:p>
            <a:pPr marL="342900" lvl="0" indent="-342900" fontAlgn="t"/>
            <a:r>
              <a:rPr lang="en-GB" sz="2000" dirty="0">
                <a:solidFill>
                  <a:schemeClr val="accent1"/>
                </a:solidFill>
              </a:rPr>
              <a:t>Is there evidence presented to support such a claim?</a:t>
            </a:r>
          </a:p>
          <a:p>
            <a:pPr marL="342900" lvl="0" indent="-342900" fontAlgn="t"/>
            <a:r>
              <a:rPr lang="en-GB" sz="2000" dirty="0">
                <a:solidFill>
                  <a:schemeClr val="accent1"/>
                </a:solidFill>
              </a:rPr>
              <a:t>Could the language of the report itself be considered biased/prejudicial?</a:t>
            </a:r>
          </a:p>
          <a:p>
            <a:endParaRPr lang="en-GB" dirty="0"/>
          </a:p>
        </p:txBody>
      </p:sp>
    </p:spTree>
    <p:extLst>
      <p:ext uri="{BB962C8B-B14F-4D97-AF65-F5344CB8AC3E}">
        <p14:creationId xmlns:p14="http://schemas.microsoft.com/office/powerpoint/2010/main" val="315377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9C000-815E-51EF-91D0-EF8FA75DB8C5}"/>
              </a:ext>
            </a:extLst>
          </p:cNvPr>
          <p:cNvSpPr>
            <a:spLocks noGrp="1"/>
          </p:cNvSpPr>
          <p:nvPr>
            <p:ph type="title"/>
          </p:nvPr>
        </p:nvSpPr>
        <p:spPr/>
        <p:txBody>
          <a:bodyPr>
            <a:noAutofit/>
          </a:bodyPr>
          <a:lstStyle/>
          <a:p>
            <a:r>
              <a:rPr lang="cy-GB" sz="3200" b="1" kern="0" dirty="0">
                <a:solidFill>
                  <a:srgbClr val="1F1F1F"/>
                </a:solidFill>
                <a:effectLst/>
                <a:ea typeface="Times New Roman" panose="02020603050405020304" pitchFamily="18" charset="0"/>
                <a:cs typeface="Arial" panose="020B0604020202020204" pitchFamily="34" charset="0"/>
              </a:rPr>
              <a:t>Y Chwyldro Diwydiannol / </a:t>
            </a:r>
            <a:r>
              <a:rPr lang="en-GB" sz="3200" b="1" dirty="0">
                <a:solidFill>
                  <a:schemeClr val="accent1"/>
                </a:solidFill>
              </a:rPr>
              <a:t>The Industrial Revolution</a:t>
            </a:r>
          </a:p>
        </p:txBody>
      </p:sp>
      <p:sp>
        <p:nvSpPr>
          <p:cNvPr id="3" name="Content Placeholder 2">
            <a:extLst>
              <a:ext uri="{FF2B5EF4-FFF2-40B4-BE49-F238E27FC236}">
                <a16:creationId xmlns:a16="http://schemas.microsoft.com/office/drawing/2014/main" id="{AC0C357E-5129-BB6D-815C-18E285B07944}"/>
              </a:ext>
            </a:extLst>
          </p:cNvPr>
          <p:cNvSpPr>
            <a:spLocks noGrp="1"/>
          </p:cNvSpPr>
          <p:nvPr>
            <p:ph sz="half" idx="1"/>
          </p:nvPr>
        </p:nvSpPr>
        <p:spPr>
          <a:xfrm>
            <a:off x="533400" y="1447800"/>
            <a:ext cx="3886200" cy="4351338"/>
          </a:xfrm>
        </p:spPr>
        <p:txBody>
          <a:bodyPr>
            <a:normAutofit lnSpcReduction="10000"/>
          </a:bodyPr>
          <a:lstStyle/>
          <a:p>
            <a:pPr marL="0" indent="0">
              <a:lnSpc>
                <a:spcPct val="115000"/>
              </a:lnSpc>
              <a:spcAft>
                <a:spcPts val="800"/>
              </a:spcAft>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cy-GB" sz="2000" kern="0" dirty="0">
              <a:solidFill>
                <a:srgbClr val="1F1F1F"/>
              </a:solidFill>
              <a:latin typeface="Arial" panose="020B0604020202020204" pitchFamily="34" charset="0"/>
              <a:ea typeface="Times New Roman" panose="02020603050405020304" pitchFamily="18" charset="0"/>
              <a:cs typeface="Arial" panose="020B0604020202020204" pitchFamily="34" charset="0"/>
            </a:endParaRP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0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Cafodd y Chwyldro Diwydiannol effaith sylweddol ar yr iaith Gymraeg, gan gyfrannu at ei dirywiad yn ystod y 19eg ganrif a dechrau'r 20fed ganrif. Roedd yr effeithiau yn gymdeithasol ac yn economaidd.</a:t>
            </a:r>
          </a:p>
          <a:p>
            <a:pPr>
              <a:lnSpc>
                <a:spcPct val="115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000" kern="100" dirty="0">
                <a:effectLst/>
                <a:latin typeface="Arial" panose="020B0604020202020204" pitchFamily="34" charset="0"/>
                <a:ea typeface="DengXian" panose="02010600030101010101" pitchFamily="2" charset="-122"/>
                <a:cs typeface="Arial" panose="020B0604020202020204" pitchFamily="34" charset="0"/>
              </a:rPr>
              <a:t>Pam/Sut?</a:t>
            </a:r>
          </a:p>
          <a:p>
            <a:pPr marL="0" indent="0">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F3225560-22FD-7286-CF52-67426FD4C021}"/>
              </a:ext>
            </a:extLst>
          </p:cNvPr>
          <p:cNvSpPr>
            <a:spLocks noGrp="1"/>
          </p:cNvSpPr>
          <p:nvPr>
            <p:ph sz="half" idx="2"/>
          </p:nvPr>
        </p:nvSpPr>
        <p:spPr/>
        <p:txBody>
          <a:bodyPr>
            <a:normAutofit lnSpcReduction="10000"/>
          </a:bodyPr>
          <a:lstStyle/>
          <a:p>
            <a:endParaRPr lang="en-GB" b="1" dirty="0"/>
          </a:p>
          <a:p>
            <a:pPr>
              <a:lnSpc>
                <a:spcPct val="110000"/>
              </a:lnSpc>
            </a:pPr>
            <a:r>
              <a:rPr lang="en-GB" sz="2000" dirty="0">
                <a:solidFill>
                  <a:schemeClr val="accent1"/>
                </a:solidFill>
                <a:latin typeface="Arial" panose="020B0604020202020204" pitchFamily="34" charset="0"/>
                <a:cs typeface="Arial" panose="020B0604020202020204" pitchFamily="34" charset="0"/>
              </a:rPr>
              <a:t>The Industrial Revolution had a significant impact on the Welsh language, contributing to its decline during the 19th and early 20th centuries. The effects were both social and economic.</a:t>
            </a:r>
          </a:p>
          <a:p>
            <a:pPr>
              <a:lnSpc>
                <a:spcPct val="110000"/>
              </a:lnSpc>
            </a:pPr>
            <a:r>
              <a:rPr lang="en-GB" sz="2000" dirty="0">
                <a:solidFill>
                  <a:schemeClr val="accent1"/>
                </a:solidFill>
                <a:latin typeface="Arial" panose="020B0604020202020204" pitchFamily="34" charset="0"/>
                <a:cs typeface="Arial" panose="020B0604020202020204" pitchFamily="34" charset="0"/>
              </a:rPr>
              <a:t>Why/How?</a:t>
            </a:r>
          </a:p>
        </p:txBody>
      </p:sp>
      <p:pic>
        <p:nvPicPr>
          <p:cNvPr id="6" name="Picture 5">
            <a:extLst>
              <a:ext uri="{FF2B5EF4-FFF2-40B4-BE49-F238E27FC236}">
                <a16:creationId xmlns:a16="http://schemas.microsoft.com/office/drawing/2014/main" id="{64D47B31-E6DF-3E90-8B86-97195B99CBF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34991" y="4343400"/>
            <a:ext cx="2253830" cy="1259891"/>
          </a:xfrm>
          <a:prstGeom prst="rect">
            <a:avLst/>
          </a:prstGeom>
        </p:spPr>
      </p:pic>
    </p:spTree>
    <p:extLst>
      <p:ext uri="{BB962C8B-B14F-4D97-AF65-F5344CB8AC3E}">
        <p14:creationId xmlns:p14="http://schemas.microsoft.com/office/powerpoint/2010/main" val="18938937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52B52-6BD9-964B-9E3F-EE33AD0F563A}"/>
              </a:ext>
            </a:extLst>
          </p:cNvPr>
          <p:cNvSpPr>
            <a:spLocks noGrp="1"/>
          </p:cNvSpPr>
          <p:nvPr>
            <p:ph type="title"/>
          </p:nvPr>
        </p:nvSpPr>
        <p:spPr/>
        <p:txBody>
          <a:bodyPr>
            <a:noAutofit/>
          </a:bodyPr>
          <a:lstStyle/>
          <a:p>
            <a:r>
              <a:rPr lang="cy-GB" sz="3200" b="1" kern="0" dirty="0">
                <a:solidFill>
                  <a:srgbClr val="1F1F1F"/>
                </a:solidFill>
                <a:effectLst/>
                <a:ea typeface="Times New Roman" panose="02020603050405020304" pitchFamily="18" charset="0"/>
                <a:cs typeface="Arial" panose="020B0604020202020204" pitchFamily="34" charset="0"/>
              </a:rPr>
              <a:t>Y Chwyldro Diwydiannol / </a:t>
            </a:r>
            <a:r>
              <a:rPr lang="en-GB" sz="3200" b="1" dirty="0">
                <a:solidFill>
                  <a:schemeClr val="accent1"/>
                </a:solidFill>
              </a:rPr>
              <a:t>The Industrial Revolution</a:t>
            </a:r>
          </a:p>
        </p:txBody>
      </p:sp>
      <p:sp>
        <p:nvSpPr>
          <p:cNvPr id="3" name="Content Placeholder 2">
            <a:extLst>
              <a:ext uri="{FF2B5EF4-FFF2-40B4-BE49-F238E27FC236}">
                <a16:creationId xmlns:a16="http://schemas.microsoft.com/office/drawing/2014/main" id="{B28C33C6-0043-C0A6-542F-C15D19380413}"/>
              </a:ext>
            </a:extLst>
          </p:cNvPr>
          <p:cNvSpPr>
            <a:spLocks noGrp="1"/>
          </p:cNvSpPr>
          <p:nvPr>
            <p:ph sz="half" idx="1"/>
          </p:nvPr>
        </p:nvSpPr>
        <p:spPr>
          <a:xfrm>
            <a:off x="381000" y="1825625"/>
            <a:ext cx="3886200" cy="4351338"/>
          </a:xfrm>
        </p:spPr>
        <p:txBody>
          <a:bodyPr>
            <a:normAutofit fontScale="70000" lnSpcReduction="20000"/>
          </a:bodyPr>
          <a:lstStyle/>
          <a:p>
            <a:pPr>
              <a:lnSpc>
                <a:spcPct val="12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3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Daeth y Chwyldro Diwydiannol a thwf diwydiannol mawr, yn enwedig ym maes cloddio glo, cynhyrchu dur, a chwarela llechi mewn ardaloedd fel De Cymru. </a:t>
            </a:r>
          </a:p>
          <a:p>
            <a:pPr>
              <a:lnSpc>
                <a:spcPct val="12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3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Arweiniodd hyn at </a:t>
            </a:r>
            <a:r>
              <a:rPr lang="cy-GB" sz="23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fudo ar raddfa fawr </a:t>
            </a:r>
            <a:r>
              <a:rPr lang="cy-GB" sz="23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o rannau eraill o'r DU, yn enwedig Lloegr, i ganolfannau diwydiannol Cymru fel Caerdydd, Merthyr Tudful ac Abertawe. Nid oedd llawer o'r gweithwyr newydd yn siarad Cymraeg, a daeth Saesneg yn fwyfwy cyffredin mewn trefi a dinasoedd diwydiannol.</a:t>
            </a:r>
            <a:endParaRPr lang="en-GB" sz="23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cy-GB" sz="2300" kern="100" dirty="0">
                <a:effectLst/>
                <a:latin typeface="Arial" panose="020B0604020202020204" pitchFamily="34" charset="0"/>
                <a:ea typeface="DengXian" panose="02010600030101010101" pitchFamily="2" charset="-122"/>
                <a:cs typeface="Arial" panose="020B0604020202020204" pitchFamily="34" charset="0"/>
              </a:rPr>
              <a:t> </a:t>
            </a:r>
            <a:endParaRPr lang="en-GB" sz="23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endParaRPr lang="en-GB" sz="18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5AC4718A-B144-1E89-94E1-CEB75744F311}"/>
              </a:ext>
            </a:extLst>
          </p:cNvPr>
          <p:cNvSpPr>
            <a:spLocks noGrp="1"/>
          </p:cNvSpPr>
          <p:nvPr>
            <p:ph sz="half" idx="2"/>
          </p:nvPr>
        </p:nvSpPr>
        <p:spPr/>
        <p:txBody>
          <a:bodyPr>
            <a:normAutofit fontScale="70000" lnSpcReduction="20000"/>
          </a:bodyPr>
          <a:lstStyle/>
          <a:p>
            <a:pPr>
              <a:lnSpc>
                <a:spcPct val="120000"/>
              </a:lnSpc>
            </a:pPr>
            <a:r>
              <a:rPr lang="en-GB" sz="2300" dirty="0">
                <a:solidFill>
                  <a:schemeClr val="accent1"/>
                </a:solidFill>
                <a:latin typeface="Arial" panose="020B0604020202020204" pitchFamily="34" charset="0"/>
                <a:cs typeface="Arial" panose="020B0604020202020204" pitchFamily="34" charset="0"/>
              </a:rPr>
              <a:t>The Industrial Revolution brought a surge of industrial growth, particularly in coal mining, steel production, and slate quarrying in areas like South Wales. </a:t>
            </a:r>
          </a:p>
          <a:p>
            <a:pPr>
              <a:lnSpc>
                <a:spcPct val="120000"/>
              </a:lnSpc>
            </a:pPr>
            <a:r>
              <a:rPr lang="en-GB" sz="2300" dirty="0">
                <a:solidFill>
                  <a:schemeClr val="accent1"/>
                </a:solidFill>
                <a:latin typeface="Arial" panose="020B0604020202020204" pitchFamily="34" charset="0"/>
                <a:cs typeface="Arial" panose="020B0604020202020204" pitchFamily="34" charset="0"/>
              </a:rPr>
              <a:t>This led to l</a:t>
            </a:r>
            <a:r>
              <a:rPr lang="en-GB" sz="2300" b="1" dirty="0">
                <a:solidFill>
                  <a:schemeClr val="accent1"/>
                </a:solidFill>
                <a:latin typeface="Arial" panose="020B0604020202020204" pitchFamily="34" charset="0"/>
                <a:cs typeface="Arial" panose="020B0604020202020204" pitchFamily="34" charset="0"/>
              </a:rPr>
              <a:t>arge-scale migration</a:t>
            </a:r>
            <a:r>
              <a:rPr lang="en-GB" sz="2300" dirty="0">
                <a:solidFill>
                  <a:schemeClr val="accent1"/>
                </a:solidFill>
                <a:latin typeface="Arial" panose="020B0604020202020204" pitchFamily="34" charset="0"/>
                <a:cs typeface="Arial" panose="020B0604020202020204" pitchFamily="34" charset="0"/>
              </a:rPr>
              <a:t> from other parts of the UK, particularly England, to Welsh industrial </a:t>
            </a:r>
            <a:r>
              <a:rPr lang="en-GB" sz="2300" dirty="0" err="1">
                <a:solidFill>
                  <a:schemeClr val="accent1"/>
                </a:solidFill>
                <a:latin typeface="Arial" panose="020B0604020202020204" pitchFamily="34" charset="0"/>
                <a:cs typeface="Arial" panose="020B0604020202020204" pitchFamily="34" charset="0"/>
              </a:rPr>
              <a:t>centers</a:t>
            </a:r>
            <a:r>
              <a:rPr lang="en-GB" sz="2300" dirty="0">
                <a:solidFill>
                  <a:schemeClr val="accent1"/>
                </a:solidFill>
                <a:latin typeface="Arial" panose="020B0604020202020204" pitchFamily="34" charset="0"/>
                <a:cs typeface="Arial" panose="020B0604020202020204" pitchFamily="34" charset="0"/>
              </a:rPr>
              <a:t> like Cardiff, Merthyr Tydfil, and Swansea. Many of the new workers did not speak Welsh, and English increasingly became the common language in industrial towns and cities.</a:t>
            </a:r>
          </a:p>
          <a:p>
            <a:endParaRPr lang="en-GB" dirty="0"/>
          </a:p>
        </p:txBody>
      </p:sp>
    </p:spTree>
    <p:extLst>
      <p:ext uri="{BB962C8B-B14F-4D97-AF65-F5344CB8AC3E}">
        <p14:creationId xmlns:p14="http://schemas.microsoft.com/office/powerpoint/2010/main" val="25102968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89F9333C-84CD-A70A-8F29-1F3DD2E8BFE6}"/>
              </a:ext>
            </a:extLst>
          </p:cNvPr>
          <p:cNvSpPr>
            <a:spLocks noGrp="1"/>
          </p:cNvSpPr>
          <p:nvPr>
            <p:ph type="title"/>
          </p:nvPr>
        </p:nvSpPr>
        <p:spPr>
          <a:xfrm>
            <a:off x="266307" y="609600"/>
            <a:ext cx="8611385" cy="1325563"/>
          </a:xfrm>
        </p:spPr>
        <p:txBody>
          <a:bodyPr>
            <a:noAutofit/>
          </a:bodyPr>
          <a:lstStyle/>
          <a:p>
            <a:r>
              <a:rPr lang="en-US" sz="2800" b="1" dirty="0"/>
              <a:t>Beth </a:t>
            </a:r>
            <a:r>
              <a:rPr lang="en-US" sz="2800" b="1" dirty="0" err="1"/>
              <a:t>yw</a:t>
            </a:r>
            <a:r>
              <a:rPr lang="en-US" sz="2800" b="1" dirty="0"/>
              <a:t> e? </a:t>
            </a:r>
            <a:r>
              <a:rPr lang="en-US" sz="2800" b="1" dirty="0" err="1"/>
              <a:t>Pwy</a:t>
            </a:r>
            <a:r>
              <a:rPr lang="en-US" sz="2800" b="1" dirty="0"/>
              <a:t> </a:t>
            </a:r>
            <a:r>
              <a:rPr lang="en-US" sz="2800" b="1" dirty="0" err="1"/>
              <a:t>ddefnyddiodd</a:t>
            </a:r>
            <a:r>
              <a:rPr lang="en-US" sz="2800" b="1" dirty="0"/>
              <a:t> e? Pam? </a:t>
            </a:r>
            <a:br>
              <a:rPr lang="en-US" sz="2800" b="1" dirty="0"/>
            </a:br>
            <a:r>
              <a:rPr lang="en-US" sz="2800" b="1" dirty="0"/>
              <a:t>Sut </a:t>
            </a:r>
            <a:r>
              <a:rPr lang="en-US" sz="2800" b="1" dirty="0" err="1"/>
              <a:t>allai’r</a:t>
            </a:r>
            <a:r>
              <a:rPr lang="en-US" sz="2800" b="1" dirty="0"/>
              <a:t> un </a:t>
            </a:r>
            <a:r>
              <a:rPr lang="en-US" sz="2800" b="1" dirty="0" err="1"/>
              <a:t>oedd</a:t>
            </a:r>
            <a:r>
              <a:rPr lang="en-US" sz="2800" b="1" dirty="0"/>
              <a:t> </a:t>
            </a:r>
            <a:r>
              <a:rPr lang="en-US" sz="2800" b="1" dirty="0" err="1"/>
              <a:t>yn</a:t>
            </a:r>
            <a:r>
              <a:rPr lang="en-US" sz="2800" b="1" dirty="0"/>
              <a:t> </a:t>
            </a:r>
            <a:r>
              <a:rPr lang="en-US" sz="2800" b="1" dirty="0" err="1"/>
              <a:t>ei</a:t>
            </a:r>
            <a:r>
              <a:rPr lang="en-US" sz="2800" b="1" dirty="0"/>
              <a:t> </a:t>
            </a:r>
            <a:r>
              <a:rPr lang="en-US" sz="2800" b="1" dirty="0" err="1"/>
              <a:t>wisgo</a:t>
            </a:r>
            <a:r>
              <a:rPr lang="en-US" sz="2800" b="1" dirty="0"/>
              <a:t> </a:t>
            </a:r>
            <a:r>
              <a:rPr lang="en-US" sz="2800" b="1" dirty="0" err="1"/>
              <a:t>deimlo</a:t>
            </a:r>
            <a:r>
              <a:rPr lang="en-US" sz="2800" b="1" dirty="0"/>
              <a:t>?</a:t>
            </a:r>
            <a:br>
              <a:rPr lang="en-US" sz="2800" b="1" dirty="0"/>
            </a:br>
            <a:br>
              <a:rPr lang="en-US" sz="2800" b="1" dirty="0"/>
            </a:br>
            <a:r>
              <a:rPr lang="en-US" sz="2800" b="1" dirty="0"/>
              <a:t>					</a:t>
            </a:r>
            <a:r>
              <a:rPr lang="en-US" sz="2800" b="1" dirty="0">
                <a:solidFill>
                  <a:schemeClr val="accent1"/>
                </a:solidFill>
              </a:rPr>
              <a:t>What is it? Who used it? Why? </a:t>
            </a:r>
            <a:br>
              <a:rPr lang="en-US" sz="2800" b="1" dirty="0">
                <a:solidFill>
                  <a:schemeClr val="accent1"/>
                </a:solidFill>
              </a:rPr>
            </a:br>
            <a:r>
              <a:rPr lang="en-US" sz="2800" b="1" dirty="0">
                <a:solidFill>
                  <a:schemeClr val="accent1"/>
                </a:solidFill>
              </a:rPr>
              <a:t>					How might the wearer have felt?</a:t>
            </a:r>
          </a:p>
        </p:txBody>
      </p:sp>
      <p:pic>
        <p:nvPicPr>
          <p:cNvPr id="6" name="Picture 2" descr="C:\Users\l.roberts\AppData\Local\Microsoft\Windows\Temporary Internet Files\Content.IE5\VT7L4AUG\2764499791_9c5a3318e6[1].jpg">
            <a:extLst>
              <a:ext uri="{FF2B5EF4-FFF2-40B4-BE49-F238E27FC236}">
                <a16:creationId xmlns:a16="http://schemas.microsoft.com/office/drawing/2014/main" id="{886A8816-7253-9251-0607-A17F094DB48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339399" y="2274357"/>
            <a:ext cx="3909001" cy="3127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1937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323457" y="0"/>
            <a:ext cx="8611385" cy="1325563"/>
          </a:xfrm>
        </p:spPr>
        <p:txBody>
          <a:bodyPr tIns="32146">
            <a:noAutofit/>
          </a:bodyPr>
          <a:lstStyle/>
          <a:p>
            <a:pPr algn="ctr"/>
            <a:br>
              <a:rPr lang="en-GB" altLang="en-US" sz="2000" b="1" dirty="0">
                <a:latin typeface="Arial" panose="020B0604020202020204" pitchFamily="34" charset="0"/>
                <a:cs typeface="Arial" panose="020B0604020202020204" pitchFamily="34" charset="0"/>
              </a:rPr>
            </a:br>
            <a:r>
              <a:rPr lang="en-GB" altLang="en-US" sz="2800" b="1" dirty="0" err="1">
                <a:latin typeface="Arial" panose="020B0604020202020204" pitchFamily="34" charset="0"/>
                <a:cs typeface="Arial" panose="020B0604020202020204" pitchFamily="34" charset="0"/>
              </a:rPr>
              <a:t>Cyd</a:t>
            </a:r>
            <a:r>
              <a:rPr lang="en-GB" altLang="en-US" sz="2800" b="1" dirty="0">
                <a:latin typeface="Arial" panose="020B0604020202020204" pitchFamily="34" charset="0"/>
                <a:cs typeface="Arial" panose="020B0604020202020204" pitchFamily="34" charset="0"/>
              </a:rPr>
              <a:t> </a:t>
            </a:r>
            <a:r>
              <a:rPr lang="en-GB" altLang="en-US" sz="2800" b="1" dirty="0" err="1">
                <a:latin typeface="Arial" panose="020B0604020202020204" pitchFamily="34" charset="0"/>
                <a:cs typeface="Arial" panose="020B0604020202020204" pitchFamily="34" charset="0"/>
              </a:rPr>
              <a:t>destun</a:t>
            </a:r>
            <a:r>
              <a:rPr lang="en-GB" altLang="en-US" sz="2800" b="1" dirty="0">
                <a:latin typeface="Arial" panose="020B0604020202020204" pitchFamily="34" charset="0"/>
                <a:cs typeface="Arial" panose="020B0604020202020204" pitchFamily="34" charset="0"/>
              </a:rPr>
              <a:t> </a:t>
            </a:r>
            <a:r>
              <a:rPr lang="en-GB" altLang="en-US" sz="2800" b="1" dirty="0" err="1">
                <a:latin typeface="Arial" panose="020B0604020202020204" pitchFamily="34" charset="0"/>
                <a:cs typeface="Arial" panose="020B0604020202020204" pitchFamily="34" charset="0"/>
              </a:rPr>
              <a:t>hanesyddol</a:t>
            </a:r>
            <a:r>
              <a:rPr lang="en-GB" altLang="en-US" sz="2800" b="1" dirty="0">
                <a:latin typeface="Arial" panose="020B0604020202020204" pitchFamily="34" charset="0"/>
                <a:cs typeface="Arial" panose="020B0604020202020204" pitchFamily="34" charset="0"/>
              </a:rPr>
              <a:t> a </a:t>
            </a:r>
            <a:r>
              <a:rPr lang="en-GB" altLang="en-US" sz="2800" b="1" dirty="0" err="1">
                <a:latin typeface="Arial" panose="020B0604020202020204" pitchFamily="34" charset="0"/>
                <a:cs typeface="Arial" panose="020B0604020202020204" pitchFamily="34" charset="0"/>
              </a:rPr>
              <a:t>gwleidyddol</a:t>
            </a:r>
            <a:br>
              <a:rPr lang="en-GB" altLang="en-US" sz="2800" b="1" dirty="0">
                <a:latin typeface="Arial" panose="020B0604020202020204" pitchFamily="34" charset="0"/>
                <a:cs typeface="Arial" panose="020B0604020202020204" pitchFamily="34" charset="0"/>
              </a:rPr>
            </a:br>
            <a:r>
              <a:rPr lang="en-GB" altLang="en-US" sz="2800" b="1" dirty="0">
                <a:solidFill>
                  <a:schemeClr val="accent1"/>
                </a:solidFill>
                <a:latin typeface="Arial" panose="020B0604020202020204" pitchFamily="34" charset="0"/>
                <a:cs typeface="Arial" panose="020B0604020202020204" pitchFamily="34" charset="0"/>
              </a:rPr>
              <a:t>Historical and political context</a:t>
            </a:r>
            <a:endParaRPr lang="en-US" altLang="en-US" sz="2800" b="1" dirty="0">
              <a:latin typeface="Arial" panose="020B0604020202020204" pitchFamily="34" charset="0"/>
              <a:cs typeface="Arial" panose="020B0604020202020204" pitchFamily="34" charset="0"/>
            </a:endParaRPr>
          </a:p>
        </p:txBody>
      </p:sp>
      <p:sp>
        <p:nvSpPr>
          <p:cNvPr id="17411" name="Content Placeholder 2"/>
          <p:cNvSpPr>
            <a:spLocks noGrp="1"/>
          </p:cNvSpPr>
          <p:nvPr>
            <p:ph sz="half" idx="1"/>
          </p:nvPr>
        </p:nvSpPr>
        <p:spPr>
          <a:xfrm>
            <a:off x="323457" y="1447800"/>
            <a:ext cx="3886200" cy="4351338"/>
          </a:xfrm>
        </p:spPr>
        <p:txBody>
          <a:bodyPr lIns="64291" tIns="32146" rIns="64291" bIns="32146">
            <a:normAutofit/>
          </a:bodyPr>
          <a:lstStyle/>
          <a:p>
            <a:r>
              <a:rPr lang="en-US" altLang="en-US" sz="2000" dirty="0" err="1">
                <a:latin typeface="Arial" panose="020B0604020202020204" pitchFamily="34" charset="0"/>
                <a:cs typeface="Arial" panose="020B0604020202020204" pitchFamily="34" charset="0"/>
              </a:rPr>
              <a:t>Deddf</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Addysg</a:t>
            </a:r>
            <a:r>
              <a:rPr lang="en-US" altLang="en-US" sz="2000" dirty="0">
                <a:latin typeface="Arial" panose="020B0604020202020204" pitchFamily="34" charset="0"/>
                <a:cs typeface="Arial" panose="020B0604020202020204" pitchFamily="34" charset="0"/>
              </a:rPr>
              <a:t> 1870: </a:t>
            </a:r>
            <a:r>
              <a:rPr lang="en-US" altLang="en-US" sz="2000" dirty="0" err="1">
                <a:latin typeface="Arial" panose="020B0604020202020204" pitchFamily="34" charset="0"/>
                <a:cs typeface="Arial" panose="020B0604020202020204" pitchFamily="34" charset="0"/>
              </a:rPr>
              <a:t>Ysgolion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cyfrwng</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Saesneg</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yn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orfodol</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drwy</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Gymru</a:t>
            </a:r>
            <a:endParaRPr lang="en-US" altLang="en-US" sz="2000" dirty="0">
              <a:latin typeface="Arial" panose="020B0604020202020204" pitchFamily="34" charset="0"/>
              <a:cs typeface="Arial" panose="020B0604020202020204" pitchFamily="34" charset="0"/>
            </a:endParaRPr>
          </a:p>
          <a:p>
            <a:r>
              <a:rPr lang="en-US" altLang="en-US" sz="2000" dirty="0">
                <a:latin typeface="Arial" panose="020B0604020202020204" pitchFamily="34" charset="0"/>
                <a:cs typeface="Arial" panose="020B0604020202020204" pitchFamily="34" charset="0"/>
              </a:rPr>
              <a:t>Welsh Not</a:t>
            </a:r>
          </a:p>
          <a:p>
            <a:r>
              <a:rPr lang="en-US" altLang="en-US" sz="2000" dirty="0" err="1">
                <a:latin typeface="Arial" panose="020B0604020202020204" pitchFamily="34" charset="0"/>
                <a:cs typeface="Arial" panose="020B0604020202020204" pitchFamily="34" charset="0"/>
              </a:rPr>
              <a:t>Tasg</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grwp</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Ymchwiliwch</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I’r</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effaith</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gafodd</a:t>
            </a:r>
            <a:r>
              <a:rPr lang="en-US" altLang="en-US" sz="2000" dirty="0">
                <a:latin typeface="Arial" panose="020B0604020202020204" pitchFamily="34" charset="0"/>
                <a:cs typeface="Arial" panose="020B0604020202020204" pitchFamily="34" charset="0"/>
              </a:rPr>
              <a:t> y WN </a:t>
            </a:r>
            <a:r>
              <a:rPr lang="en-US" altLang="en-US" sz="2000" dirty="0" err="1">
                <a:latin typeface="Arial" panose="020B0604020202020204" pitchFamily="34" charset="0"/>
                <a:cs typeface="Arial" panose="020B0604020202020204" pitchFamily="34" charset="0"/>
              </a:rPr>
              <a:t>mewn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rhannau</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gweldig</a:t>
            </a:r>
            <a:r>
              <a:rPr lang="en-US" altLang="en-US" sz="2000" dirty="0">
                <a:latin typeface="Arial" panose="020B0604020202020204" pitchFamily="34" charset="0"/>
                <a:cs typeface="Arial" panose="020B0604020202020204" pitchFamily="34" charset="0"/>
              </a:rPr>
              <a:t> o </a:t>
            </a:r>
            <a:r>
              <a:rPr lang="en-US" altLang="en-US" sz="2000" dirty="0" err="1">
                <a:latin typeface="Arial" panose="020B0604020202020204" pitchFamily="34" charset="0"/>
                <a:cs typeface="Arial" panose="020B0604020202020204" pitchFamily="34" charset="0"/>
              </a:rPr>
              <a:t>Gymru</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yn</a:t>
            </a:r>
            <a:r>
              <a:rPr lang="en-US" altLang="en-US" sz="2000" dirty="0">
                <a:latin typeface="Arial" panose="020B0604020202020204" pitchFamily="34" charset="0"/>
                <a:cs typeface="Arial" panose="020B0604020202020204" pitchFamily="34" charset="0"/>
              </a:rPr>
              <a:t> y 19fed </a:t>
            </a:r>
            <a:r>
              <a:rPr lang="en-US" altLang="en-US" sz="2000" dirty="0" err="1">
                <a:latin typeface="Arial" panose="020B0604020202020204" pitchFamily="34" charset="0"/>
                <a:cs typeface="Arial" panose="020B0604020202020204" pitchFamily="34" charset="0"/>
              </a:rPr>
              <a:t>ganrif</a:t>
            </a:r>
            <a:r>
              <a:rPr lang="en-US" altLang="en-US" sz="2000" dirty="0">
                <a:latin typeface="Arial" panose="020B0604020202020204" pitchFamily="34" charset="0"/>
                <a:cs typeface="Arial" panose="020B0604020202020204" pitchFamily="34" charset="0"/>
              </a:rPr>
              <a:t>.</a:t>
            </a:r>
          </a:p>
        </p:txBody>
      </p:sp>
      <p:sp>
        <p:nvSpPr>
          <p:cNvPr id="2" name="Content Placeholder 1"/>
          <p:cNvSpPr>
            <a:spLocks noGrp="1"/>
          </p:cNvSpPr>
          <p:nvPr>
            <p:ph sz="half" idx="2"/>
          </p:nvPr>
        </p:nvSpPr>
        <p:spPr>
          <a:xfrm>
            <a:off x="4629149" y="1447800"/>
            <a:ext cx="3886200" cy="4351338"/>
          </a:xfrm>
        </p:spPr>
        <p:txBody>
          <a:bodyPr/>
          <a:lstStyle/>
          <a:p>
            <a:r>
              <a:rPr lang="en-US" altLang="en-US" dirty="0">
                <a:solidFill>
                  <a:schemeClr val="accent1"/>
                </a:solidFill>
                <a:latin typeface="Arial" panose="020B0604020202020204" pitchFamily="34" charset="0"/>
                <a:cs typeface="Arial" panose="020B0604020202020204" pitchFamily="34" charset="0"/>
              </a:rPr>
              <a:t>1870 Education Act: English-medium schooling compulsory throughout Wales</a:t>
            </a:r>
          </a:p>
          <a:p>
            <a:r>
              <a:rPr lang="en-US" altLang="en-US" sz="2000" dirty="0">
                <a:solidFill>
                  <a:schemeClr val="accent1"/>
                </a:solidFill>
                <a:latin typeface="Arial" panose="020B0604020202020204" pitchFamily="34" charset="0"/>
                <a:cs typeface="Arial" panose="020B0604020202020204" pitchFamily="34" charset="0"/>
              </a:rPr>
              <a:t>Welsh Not</a:t>
            </a:r>
          </a:p>
          <a:p>
            <a:r>
              <a:rPr lang="cy-GB" dirty="0">
                <a:solidFill>
                  <a:schemeClr val="accent1"/>
                </a:solidFill>
              </a:rPr>
              <a:t>Group </a:t>
            </a:r>
            <a:r>
              <a:rPr lang="cy-GB" dirty="0" err="1">
                <a:solidFill>
                  <a:schemeClr val="accent1"/>
                </a:solidFill>
              </a:rPr>
              <a:t>task</a:t>
            </a:r>
            <a:r>
              <a:rPr lang="cy-GB" dirty="0">
                <a:solidFill>
                  <a:schemeClr val="accent1"/>
                </a:solidFill>
              </a:rPr>
              <a:t>: Research the </a:t>
            </a:r>
            <a:r>
              <a:rPr lang="cy-GB" dirty="0" err="1">
                <a:solidFill>
                  <a:schemeClr val="accent1"/>
                </a:solidFill>
              </a:rPr>
              <a:t>impact</a:t>
            </a:r>
            <a:r>
              <a:rPr lang="cy-GB" dirty="0">
                <a:solidFill>
                  <a:schemeClr val="accent1"/>
                </a:solidFill>
              </a:rPr>
              <a:t> of the Welsh Not </a:t>
            </a:r>
            <a:r>
              <a:rPr lang="cy-GB" dirty="0" err="1">
                <a:solidFill>
                  <a:schemeClr val="accent1"/>
                </a:solidFill>
              </a:rPr>
              <a:t>in</a:t>
            </a:r>
            <a:r>
              <a:rPr lang="cy-GB" dirty="0">
                <a:solidFill>
                  <a:schemeClr val="accent1"/>
                </a:solidFill>
              </a:rPr>
              <a:t> </a:t>
            </a:r>
            <a:r>
              <a:rPr lang="cy-GB" dirty="0" err="1">
                <a:solidFill>
                  <a:schemeClr val="accent1"/>
                </a:solidFill>
              </a:rPr>
              <a:t>rural</a:t>
            </a:r>
            <a:r>
              <a:rPr lang="cy-GB" dirty="0">
                <a:solidFill>
                  <a:schemeClr val="accent1"/>
                </a:solidFill>
              </a:rPr>
              <a:t> </a:t>
            </a:r>
            <a:r>
              <a:rPr lang="cy-GB" dirty="0" err="1">
                <a:solidFill>
                  <a:schemeClr val="accent1"/>
                </a:solidFill>
              </a:rPr>
              <a:t>parts</a:t>
            </a:r>
            <a:r>
              <a:rPr lang="cy-GB" dirty="0">
                <a:solidFill>
                  <a:schemeClr val="accent1"/>
                </a:solidFill>
              </a:rPr>
              <a:t> of Wales </a:t>
            </a:r>
            <a:r>
              <a:rPr lang="cy-GB" dirty="0" err="1">
                <a:solidFill>
                  <a:schemeClr val="accent1"/>
                </a:solidFill>
              </a:rPr>
              <a:t>in</a:t>
            </a:r>
            <a:r>
              <a:rPr lang="cy-GB" dirty="0">
                <a:solidFill>
                  <a:schemeClr val="accent1"/>
                </a:solidFill>
              </a:rPr>
              <a:t> the 19th </a:t>
            </a:r>
            <a:r>
              <a:rPr lang="cy-GB" dirty="0" err="1">
                <a:solidFill>
                  <a:schemeClr val="accent1"/>
                </a:solidFill>
              </a:rPr>
              <a:t>century</a:t>
            </a:r>
            <a:r>
              <a:rPr lang="cy-GB" dirty="0">
                <a:solidFill>
                  <a:schemeClr val="accent1"/>
                </a:solidFill>
              </a:rPr>
              <a:t>.</a:t>
            </a:r>
          </a:p>
        </p:txBody>
      </p:sp>
      <p:pic>
        <p:nvPicPr>
          <p:cNvPr id="2050" name="Picture 2" descr="C:\Users\l.roberts\AppData\Local\Microsoft\Windows\Temporary Internet Files\Content.IE5\VT7L4AUG\2764499791_9c5a3318e6[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6557" y="3886200"/>
            <a:ext cx="4114800" cy="176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54134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
          <p:cNvSpPr>
            <a:spLocks noGrp="1" noChangeArrowheads="1"/>
          </p:cNvSpPr>
          <p:nvPr>
            <p:ph type="title"/>
          </p:nvPr>
        </p:nvSpPr>
        <p:spPr>
          <a:xfrm>
            <a:off x="-914400" y="228600"/>
            <a:ext cx="8611385" cy="1325563"/>
          </a:xfrm>
        </p:spPr>
        <p:txBody>
          <a:bodyPr tIns="32146"/>
          <a:lstStyle/>
          <a:p>
            <a:pPr algn="r"/>
            <a:r>
              <a:rPr lang="en-US" altLang="en-US" b="1" dirty="0"/>
              <a:t>Yr 20fed </a:t>
            </a:r>
            <a:r>
              <a:rPr lang="en-US" altLang="en-US" b="1" dirty="0" err="1"/>
              <a:t>ganrif</a:t>
            </a:r>
            <a:r>
              <a:rPr lang="en-US" altLang="en-US" b="1" dirty="0"/>
              <a:t> / </a:t>
            </a:r>
            <a:r>
              <a:rPr lang="en-US" altLang="en-US" b="1" dirty="0">
                <a:solidFill>
                  <a:schemeClr val="accent1"/>
                </a:solidFill>
              </a:rPr>
              <a:t>The 20</a:t>
            </a:r>
            <a:r>
              <a:rPr lang="en-US" altLang="en-US" b="1" baseline="30000" dirty="0">
                <a:solidFill>
                  <a:schemeClr val="accent1"/>
                </a:solidFill>
              </a:rPr>
              <a:t>th</a:t>
            </a:r>
            <a:r>
              <a:rPr lang="en-US" altLang="en-US" b="1" dirty="0">
                <a:solidFill>
                  <a:schemeClr val="accent1"/>
                </a:solidFill>
              </a:rPr>
              <a:t> century</a:t>
            </a:r>
          </a:p>
        </p:txBody>
      </p:sp>
      <p:sp>
        <p:nvSpPr>
          <p:cNvPr id="18435" name="Rectangle 2"/>
          <p:cNvSpPr>
            <a:spLocks noGrp="1" noChangeArrowheads="1"/>
          </p:cNvSpPr>
          <p:nvPr>
            <p:ph sz="half" idx="1"/>
          </p:nvPr>
        </p:nvSpPr>
        <p:spPr>
          <a:xfrm>
            <a:off x="533400" y="1828800"/>
            <a:ext cx="4038600" cy="4032350"/>
          </a:xfrm>
        </p:spPr>
        <p:txBody>
          <a:bodyPr lIns="64291" tIns="32146" rIns="321457" bIns="32146">
            <a:normAutofit/>
          </a:bodyPr>
          <a:lstStyle/>
          <a:p>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ddechrau’r</a:t>
            </a:r>
            <a:r>
              <a:rPr lang="en-GB" altLang="en-US" sz="2400" dirty="0">
                <a:latin typeface="Arial" panose="020B0604020202020204" pitchFamily="34" charset="0"/>
                <a:cs typeface="Arial" panose="020B0604020202020204" pitchFamily="34" charset="0"/>
              </a:rPr>
              <a:t> 20fed </a:t>
            </a:r>
            <a:r>
              <a:rPr lang="en-GB" altLang="en-US" sz="2400" dirty="0" err="1">
                <a:latin typeface="Arial" panose="020B0604020202020204" pitchFamily="34" charset="0"/>
                <a:cs typeface="Arial" panose="020B0604020202020204" pitchFamily="34" charset="0"/>
              </a:rPr>
              <a:t>ganrif</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Saesneg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iaith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dominyddu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Nghymru</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Lleihad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sylweddol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rhif</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siaradwyr</a:t>
            </a:r>
            <a:r>
              <a:rPr lang="en-GB" altLang="en-US" sz="2400" dirty="0">
                <a:latin typeface="Arial" panose="020B0604020202020204" pitchFamily="34" charset="0"/>
                <a:cs typeface="Arial" panose="020B0604020202020204" pitchFamily="34" charset="0"/>
              </a:rPr>
              <a:t> Cymraeg yng </a:t>
            </a:r>
            <a:r>
              <a:rPr lang="en-GB" altLang="en-US" sz="2400" dirty="0" err="1">
                <a:latin typeface="Arial" panose="020B0604020202020204" pitchFamily="34" charset="0"/>
                <a:cs typeface="Arial" panose="020B0604020202020204" pitchFamily="34" charset="0"/>
              </a:rPr>
              <a:t>Nghymru</a:t>
            </a: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Beth </a:t>
            </a:r>
            <a:r>
              <a:rPr lang="en-GB" altLang="en-US" sz="2400" dirty="0" err="1">
                <a:latin typeface="Arial" panose="020B0604020202020204" pitchFamily="34" charset="0"/>
                <a:cs typeface="Arial" panose="020B0604020202020204" pitchFamily="34" charset="0"/>
              </a:rPr>
              <a:t>ddigwyddodd</a:t>
            </a:r>
            <a:r>
              <a:rPr lang="en-GB" altLang="en-US" sz="2400" dirty="0">
                <a:latin typeface="Arial" panose="020B0604020202020204" pitchFamily="34" charset="0"/>
                <a:cs typeface="Arial" panose="020B0604020202020204" pitchFamily="34" charset="0"/>
              </a:rPr>
              <a:t> nesaf?</a:t>
            </a:r>
          </a:p>
          <a:p>
            <a:endParaRPr lang="en-GB" altLang="en-US" dirty="0"/>
          </a:p>
          <a:p>
            <a:endParaRPr lang="en-GB" altLang="en-US" dirty="0"/>
          </a:p>
        </p:txBody>
      </p:sp>
      <p:sp>
        <p:nvSpPr>
          <p:cNvPr id="2" name="Content Placeholder 1"/>
          <p:cNvSpPr>
            <a:spLocks noGrp="1"/>
          </p:cNvSpPr>
          <p:nvPr>
            <p:ph sz="half" idx="2"/>
          </p:nvPr>
        </p:nvSpPr>
        <p:spPr>
          <a:xfrm>
            <a:off x="4598314" y="1752600"/>
            <a:ext cx="4038600" cy="4032349"/>
          </a:xfrm>
        </p:spPr>
        <p:txBody>
          <a:bodyPr>
            <a:normAutofit/>
          </a:bodyPr>
          <a:lstStyle/>
          <a:p>
            <a:r>
              <a:rPr lang="en-GB" altLang="en-US" sz="2400" dirty="0">
                <a:solidFill>
                  <a:schemeClr val="accent1"/>
                </a:solidFill>
                <a:latin typeface="Arial" panose="020B0604020202020204" pitchFamily="34" charset="0"/>
                <a:cs typeface="Arial" panose="020B0604020202020204" pitchFamily="34" charset="0"/>
              </a:rPr>
              <a:t>By the start of the 20th century, English had become the dominant language in Wales</a:t>
            </a:r>
          </a:p>
          <a:p>
            <a:r>
              <a:rPr lang="en-GB" altLang="en-US" sz="2400" dirty="0">
                <a:solidFill>
                  <a:schemeClr val="accent1"/>
                </a:solidFill>
                <a:latin typeface="Arial" panose="020B0604020202020204" pitchFamily="34" charset="0"/>
                <a:cs typeface="Arial" panose="020B0604020202020204" pitchFamily="34" charset="0"/>
              </a:rPr>
              <a:t>A significant reduction in the number of Welsh speakers in Wales</a:t>
            </a:r>
          </a:p>
          <a:p>
            <a:r>
              <a:rPr lang="en-GB" altLang="en-US" sz="2400" dirty="0">
                <a:solidFill>
                  <a:schemeClr val="accent1"/>
                </a:solidFill>
                <a:latin typeface="Arial" panose="020B0604020202020204" pitchFamily="34" charset="0"/>
                <a:cs typeface="Arial" panose="020B0604020202020204" pitchFamily="34" charset="0"/>
              </a:rPr>
              <a:t>What happened next?</a:t>
            </a:r>
          </a:p>
          <a:p>
            <a:endParaRPr lang="cy-GB" i="1" dirty="0"/>
          </a:p>
        </p:txBody>
      </p:sp>
    </p:spTree>
    <p:extLst>
      <p:ext uri="{BB962C8B-B14F-4D97-AF65-F5344CB8AC3E}">
        <p14:creationId xmlns:p14="http://schemas.microsoft.com/office/powerpoint/2010/main" val="2407748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2FFAD-CF54-804E-87FC-3EF1E8E98DE2}"/>
              </a:ext>
            </a:extLst>
          </p:cNvPr>
          <p:cNvSpPr>
            <a:spLocks noGrp="1"/>
          </p:cNvSpPr>
          <p:nvPr>
            <p:ph type="title"/>
          </p:nvPr>
        </p:nvSpPr>
        <p:spPr>
          <a:xfrm>
            <a:off x="268665" y="365126"/>
            <a:ext cx="8799135" cy="1325563"/>
          </a:xfrm>
        </p:spPr>
        <p:txBody>
          <a:bodyPr>
            <a:normAutofit fontScale="90000"/>
          </a:bodyPr>
          <a:lstStyle/>
          <a:p>
            <a:r>
              <a:rPr lang="en-GB" sz="2200" b="1" dirty="0" err="1"/>
              <a:t>Gweithgaredd</a:t>
            </a:r>
            <a:r>
              <a:rPr lang="en-GB" sz="2200" b="1" dirty="0"/>
              <a:t> </a:t>
            </a:r>
            <a:r>
              <a:rPr lang="en-GB" sz="2200" b="1" dirty="0" err="1"/>
              <a:t>Cyfateb</a:t>
            </a:r>
            <a:r>
              <a:rPr lang="en-GB" sz="2200" b="1" dirty="0"/>
              <a:t> </a:t>
            </a:r>
            <a:r>
              <a:rPr lang="en-GB" sz="2200" b="1" dirty="0" err="1"/>
              <a:t>Deddfwriaeth</a:t>
            </a:r>
            <a:r>
              <a:rPr lang="en-GB" sz="2200" b="1" dirty="0"/>
              <a:t> – </a:t>
            </a:r>
            <a:r>
              <a:rPr lang="en-GB" sz="2200" b="1" dirty="0" err="1"/>
              <a:t>cyfatebwch</a:t>
            </a:r>
            <a:r>
              <a:rPr lang="en-GB" sz="2200" b="1" dirty="0"/>
              <a:t> y </a:t>
            </a:r>
            <a:r>
              <a:rPr lang="en-GB" sz="2200" b="1" dirty="0" err="1"/>
              <a:t>Ddeddf</a:t>
            </a:r>
            <a:r>
              <a:rPr lang="en-GB" sz="2200" b="1" dirty="0"/>
              <a:t> </a:t>
            </a:r>
            <a:r>
              <a:rPr lang="en-GB" sz="2200" b="1" dirty="0" err="1"/>
              <a:t>gyda’r</a:t>
            </a:r>
            <a:r>
              <a:rPr lang="en-GB" sz="2200" b="1" dirty="0"/>
              <a:t> </a:t>
            </a:r>
            <a:r>
              <a:rPr lang="en-GB" sz="2200" b="1" dirty="0" err="1"/>
              <a:t>Newid</a:t>
            </a:r>
            <a:r>
              <a:rPr lang="en-GB" sz="2200" b="1" dirty="0"/>
              <a:t> </a:t>
            </a:r>
            <a:r>
              <a:rPr lang="en-GB" sz="2200" b="1" dirty="0" err="1"/>
              <a:t>Allweddol</a:t>
            </a:r>
            <a:r>
              <a:rPr lang="en-GB" sz="2200" b="1" dirty="0"/>
              <a:t> </a:t>
            </a:r>
            <a:br>
              <a:rPr lang="en-GB" sz="2400" b="1" dirty="0"/>
            </a:br>
            <a:r>
              <a:rPr lang="en-GB" sz="2400" b="1" dirty="0">
                <a:solidFill>
                  <a:schemeClr val="accent1"/>
                </a:solidFill>
              </a:rPr>
              <a:t>Legislation Matching Activity – match Act with Key Change included.</a:t>
            </a:r>
            <a:br>
              <a:rPr lang="en-GB" sz="2400" b="1" dirty="0">
                <a:solidFill>
                  <a:schemeClr val="accent1"/>
                </a:solidFill>
              </a:rPr>
            </a:br>
            <a:endParaRPr lang="en-GB" sz="2400" b="1" dirty="0">
              <a:solidFill>
                <a:schemeClr val="accent1"/>
              </a:solidFill>
            </a:endParaRPr>
          </a:p>
        </p:txBody>
      </p:sp>
      <p:sp>
        <p:nvSpPr>
          <p:cNvPr id="3" name="Content Placeholder 2">
            <a:extLst>
              <a:ext uri="{FF2B5EF4-FFF2-40B4-BE49-F238E27FC236}">
                <a16:creationId xmlns:a16="http://schemas.microsoft.com/office/drawing/2014/main" id="{1C98FF9C-3FA9-DEBF-806A-B1BCDFDE3CC2}"/>
              </a:ext>
            </a:extLst>
          </p:cNvPr>
          <p:cNvSpPr>
            <a:spLocks noGrp="1"/>
          </p:cNvSpPr>
          <p:nvPr>
            <p:ph sz="half" idx="1"/>
          </p:nvPr>
        </p:nvSpPr>
        <p:spPr>
          <a:xfrm>
            <a:off x="5094436" y="1828800"/>
            <a:ext cx="3886200" cy="4351338"/>
          </a:xfrm>
        </p:spPr>
        <p:txBody>
          <a:bodyPr/>
          <a:lstStyle/>
          <a:p>
            <a:r>
              <a:rPr lang="en-GB" dirty="0"/>
              <a:t>Welsh Language Act 1967</a:t>
            </a:r>
          </a:p>
          <a:p>
            <a:r>
              <a:rPr lang="en-GB" dirty="0"/>
              <a:t>Welsh Language Act 1993</a:t>
            </a:r>
          </a:p>
          <a:p>
            <a:r>
              <a:rPr lang="en-GB" dirty="0"/>
              <a:t>Welsh Language Measure 2011</a:t>
            </a:r>
          </a:p>
          <a:p>
            <a:r>
              <a:rPr lang="en-GB" dirty="0"/>
              <a:t>Welsh Language Standards 2015</a:t>
            </a:r>
          </a:p>
        </p:txBody>
      </p:sp>
      <p:sp>
        <p:nvSpPr>
          <p:cNvPr id="4" name="Content Placeholder 3">
            <a:extLst>
              <a:ext uri="{FF2B5EF4-FFF2-40B4-BE49-F238E27FC236}">
                <a16:creationId xmlns:a16="http://schemas.microsoft.com/office/drawing/2014/main" id="{23A559FE-C28B-8B87-D14F-4CB69AC05171}"/>
              </a:ext>
            </a:extLst>
          </p:cNvPr>
          <p:cNvSpPr>
            <a:spLocks noGrp="1"/>
          </p:cNvSpPr>
          <p:nvPr>
            <p:ph sz="half" idx="2"/>
          </p:nvPr>
        </p:nvSpPr>
        <p:spPr>
          <a:xfrm>
            <a:off x="5181600" y="3995150"/>
            <a:ext cx="3886200" cy="4351338"/>
          </a:xfrm>
        </p:spPr>
        <p:txBody>
          <a:bodyPr/>
          <a:lstStyle/>
          <a:p>
            <a:r>
              <a:rPr lang="en-GB" dirty="0"/>
              <a:t>Official status for language</a:t>
            </a:r>
          </a:p>
          <a:p>
            <a:r>
              <a:rPr lang="en-GB" dirty="0"/>
              <a:t>Public service standards</a:t>
            </a:r>
          </a:p>
          <a:p>
            <a:r>
              <a:rPr lang="en-GB" dirty="0"/>
              <a:t>Language schemes</a:t>
            </a:r>
          </a:p>
          <a:p>
            <a:r>
              <a:rPr lang="en-GB" dirty="0"/>
              <a:t>Welsh in courts</a:t>
            </a:r>
          </a:p>
          <a:p>
            <a:endParaRPr lang="en-GB" dirty="0"/>
          </a:p>
          <a:p>
            <a:endParaRPr lang="en-GB" dirty="0"/>
          </a:p>
          <a:p>
            <a:endParaRPr lang="en-GB" dirty="0"/>
          </a:p>
        </p:txBody>
      </p:sp>
      <p:sp>
        <p:nvSpPr>
          <p:cNvPr id="5" name="Content Placeholder 2">
            <a:extLst>
              <a:ext uri="{FF2B5EF4-FFF2-40B4-BE49-F238E27FC236}">
                <a16:creationId xmlns:a16="http://schemas.microsoft.com/office/drawing/2014/main" id="{8A6A4A58-9CCB-D245-E533-137115C42248}"/>
              </a:ext>
            </a:extLst>
          </p:cNvPr>
          <p:cNvSpPr txBox="1">
            <a:spLocks/>
          </p:cNvSpPr>
          <p:nvPr/>
        </p:nvSpPr>
        <p:spPr>
          <a:xfrm>
            <a:off x="533400" y="1827704"/>
            <a:ext cx="3886200"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err="1"/>
              <a:t>Deddf</a:t>
            </a:r>
            <a:r>
              <a:rPr lang="en-GB" dirty="0"/>
              <a:t> yr Iaith </a:t>
            </a:r>
            <a:r>
              <a:rPr lang="en-GB" dirty="0" err="1"/>
              <a:t>Gymraeg</a:t>
            </a:r>
            <a:r>
              <a:rPr lang="en-GB" dirty="0"/>
              <a:t> 1967
</a:t>
            </a:r>
            <a:r>
              <a:rPr lang="en-GB" dirty="0" err="1"/>
              <a:t>Deddf</a:t>
            </a:r>
            <a:r>
              <a:rPr lang="en-GB" dirty="0"/>
              <a:t> yr Iaith </a:t>
            </a:r>
            <a:r>
              <a:rPr lang="en-GB" dirty="0" err="1"/>
              <a:t>Gymraeg</a:t>
            </a:r>
            <a:r>
              <a:rPr lang="en-GB" dirty="0"/>
              <a:t> 1993
</a:t>
            </a:r>
            <a:r>
              <a:rPr lang="en-GB" dirty="0" err="1"/>
              <a:t>Mesur</a:t>
            </a:r>
            <a:r>
              <a:rPr lang="en-GB" dirty="0"/>
              <a:t> y </a:t>
            </a:r>
            <a:r>
              <a:rPr lang="en-GB" dirty="0" err="1"/>
              <a:t>Gymraeg</a:t>
            </a:r>
            <a:r>
              <a:rPr lang="en-GB" dirty="0"/>
              <a:t> 2011
</a:t>
            </a:r>
            <a:r>
              <a:rPr lang="en-GB" dirty="0" err="1"/>
              <a:t>Safonau'r</a:t>
            </a:r>
            <a:r>
              <a:rPr lang="en-GB" dirty="0"/>
              <a:t> </a:t>
            </a:r>
            <a:r>
              <a:rPr lang="en-GB" dirty="0" err="1"/>
              <a:t>Gymraeg</a:t>
            </a:r>
            <a:r>
              <a:rPr lang="en-GB" dirty="0"/>
              <a:t> 2015</a:t>
            </a:r>
          </a:p>
        </p:txBody>
      </p:sp>
      <p:sp>
        <p:nvSpPr>
          <p:cNvPr id="6" name="Content Placeholder 3">
            <a:extLst>
              <a:ext uri="{FF2B5EF4-FFF2-40B4-BE49-F238E27FC236}">
                <a16:creationId xmlns:a16="http://schemas.microsoft.com/office/drawing/2014/main" id="{4DE790D5-41C1-C331-776F-9877A08D4BAE}"/>
              </a:ext>
            </a:extLst>
          </p:cNvPr>
          <p:cNvSpPr txBox="1">
            <a:spLocks/>
          </p:cNvSpPr>
          <p:nvPr/>
        </p:nvSpPr>
        <p:spPr>
          <a:xfrm>
            <a:off x="838202" y="3886200"/>
            <a:ext cx="3886200"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err="1"/>
              <a:t>Statws</a:t>
            </a:r>
            <a:r>
              <a:rPr lang="en-GB" dirty="0"/>
              <a:t> </a:t>
            </a:r>
            <a:r>
              <a:rPr lang="en-GB" dirty="0" err="1"/>
              <a:t>swyddogol</a:t>
            </a:r>
            <a:r>
              <a:rPr lang="en-GB" dirty="0"/>
              <a:t> </a:t>
            </a:r>
            <a:r>
              <a:rPr lang="en-GB" dirty="0" err="1"/>
              <a:t>i’r</a:t>
            </a:r>
            <a:r>
              <a:rPr lang="en-GB" dirty="0"/>
              <a:t> </a:t>
            </a:r>
            <a:r>
              <a:rPr lang="en-GB" dirty="0" err="1"/>
              <a:t>iaith</a:t>
            </a:r>
            <a:r>
              <a:rPr lang="en-GB" dirty="0"/>
              <a:t>
</a:t>
            </a:r>
            <a:r>
              <a:rPr lang="en-GB" dirty="0" err="1"/>
              <a:t>Safonau</a:t>
            </a:r>
            <a:r>
              <a:rPr lang="en-GB" dirty="0"/>
              <a:t> </a:t>
            </a:r>
            <a:r>
              <a:rPr lang="en-GB" dirty="0" err="1"/>
              <a:t>gwasanaeth</a:t>
            </a:r>
            <a:r>
              <a:rPr lang="en-GB" dirty="0"/>
              <a:t> </a:t>
            </a:r>
            <a:r>
              <a:rPr lang="en-GB" dirty="0" err="1"/>
              <a:t>cyhoeddus</a:t>
            </a:r>
            <a:r>
              <a:rPr lang="en-GB" dirty="0"/>
              <a:t>
</a:t>
            </a:r>
            <a:r>
              <a:rPr lang="en-GB" dirty="0" err="1"/>
              <a:t>Cynlluniau</a:t>
            </a:r>
            <a:r>
              <a:rPr lang="en-GB" dirty="0"/>
              <a:t> </a:t>
            </a:r>
            <a:r>
              <a:rPr lang="en-GB" dirty="0" err="1"/>
              <a:t>iaith</a:t>
            </a:r>
            <a:r>
              <a:rPr lang="en-GB" dirty="0"/>
              <a:t>
Cymraeg </a:t>
            </a:r>
            <a:r>
              <a:rPr lang="en-GB" dirty="0" err="1"/>
              <a:t>yn</a:t>
            </a:r>
            <a:r>
              <a:rPr lang="en-GB" dirty="0"/>
              <a:t> y </a:t>
            </a:r>
            <a:r>
              <a:rPr lang="en-GB" dirty="0" err="1"/>
              <a:t>llysoedd</a:t>
            </a:r>
            <a:endParaRPr lang="en-GB" dirty="0"/>
          </a:p>
          <a:p>
            <a:endParaRPr lang="en-GB" dirty="0"/>
          </a:p>
          <a:p>
            <a:endParaRPr lang="en-GB" dirty="0"/>
          </a:p>
        </p:txBody>
      </p:sp>
      <p:pic>
        <p:nvPicPr>
          <p:cNvPr id="8" name="Graphic 7">
            <a:extLst>
              <a:ext uri="{FF2B5EF4-FFF2-40B4-BE49-F238E27FC236}">
                <a16:creationId xmlns:a16="http://schemas.microsoft.com/office/drawing/2014/main" id="{8CC94509-191C-C053-9737-26E4562305BA}"/>
              </a:ext>
            </a:extLst>
          </p:cNvPr>
          <p:cNvPicPr>
            <a:picLocks noChangeAspect="1"/>
          </p:cNvPicPr>
          <p:nvPr/>
        </p:nvPicPr>
        <p:blipFill>
          <a:blip>
            <a:extLst>
              <a:ext uri="{96DAC541-7B7A-43D3-8B79-37D633B846F1}">
                <asvg:svgBlip xmlns:asvg="http://schemas.microsoft.com/office/drawing/2016/SVG/main" r:embed="rId2"/>
              </a:ext>
              <a:ext uri="{837473B0-CC2E-450A-ABE3-18F120FF3D39}">
                <a1611:picAttrSrcUrl xmlns:a1611="http://schemas.microsoft.com/office/drawing/2016/11/main" r:id="rId3"/>
              </a:ext>
            </a:extLst>
          </a:blip>
          <a:stretch>
            <a:fillRect/>
          </a:stretch>
        </p:blipFill>
        <p:spPr>
          <a:xfrm>
            <a:off x="3824254" y="2694411"/>
            <a:ext cx="1191789" cy="1191789"/>
          </a:xfrm>
          <a:prstGeom prst="rect">
            <a:avLst/>
          </a:prstGeom>
        </p:spPr>
      </p:pic>
    </p:spTree>
    <p:extLst>
      <p:ext uri="{BB962C8B-B14F-4D97-AF65-F5344CB8AC3E}">
        <p14:creationId xmlns:p14="http://schemas.microsoft.com/office/powerpoint/2010/main" val="9120315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tIns="32146">
            <a:noAutofit/>
          </a:bodyPr>
          <a:lstStyle/>
          <a:p>
            <a:pPr algn="ctr"/>
            <a:r>
              <a:rPr lang="en-GB" altLang="en-US" sz="3600" dirty="0" err="1">
                <a:latin typeface="Arial" panose="020B0604020202020204" pitchFamily="34" charset="0"/>
                <a:cs typeface="Arial" panose="020B0604020202020204" pitchFamily="34" charset="0"/>
              </a:rPr>
              <a:t>Dwyieithrwydd</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yng</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Nghymru</a:t>
            </a:r>
            <a:br>
              <a:rPr lang="en-GB" altLang="en-US" sz="3600" dirty="0">
                <a:latin typeface="Arial" panose="020B0604020202020204" pitchFamily="34" charset="0"/>
                <a:cs typeface="Arial" panose="020B0604020202020204" pitchFamily="34" charset="0"/>
              </a:rPr>
            </a:br>
            <a:r>
              <a:rPr lang="en-GB" altLang="en-US" sz="3600" dirty="0">
                <a:solidFill>
                  <a:schemeClr val="accent1"/>
                </a:solidFill>
                <a:latin typeface="Arial" panose="020B0604020202020204" pitchFamily="34" charset="0"/>
                <a:cs typeface="Arial" panose="020B0604020202020204" pitchFamily="34" charset="0"/>
              </a:rPr>
              <a:t>Bilingualism in Wales</a:t>
            </a:r>
            <a:endParaRPr lang="en-GB" altLang="en-US" sz="3600" dirty="0">
              <a:latin typeface="Arial" panose="020B0604020202020204" pitchFamily="34" charset="0"/>
              <a:cs typeface="Arial" panose="020B0604020202020204" pitchFamily="34" charset="0"/>
            </a:endParaRPr>
          </a:p>
        </p:txBody>
      </p:sp>
      <p:sp>
        <p:nvSpPr>
          <p:cNvPr id="19459" name="Content Placeholder 2"/>
          <p:cNvSpPr>
            <a:spLocks noGrp="1"/>
          </p:cNvSpPr>
          <p:nvPr>
            <p:ph sz="half" idx="1"/>
          </p:nvPr>
        </p:nvSpPr>
        <p:spPr>
          <a:xfrm>
            <a:off x="457200" y="1920084"/>
            <a:ext cx="4038600" cy="4709315"/>
          </a:xfrm>
        </p:spPr>
        <p:txBody>
          <a:bodyPr lIns="64291" tIns="32146" rIns="64291" bIns="32146">
            <a:normAutofit/>
          </a:bodyPr>
          <a:lstStyle/>
          <a:p>
            <a:pPr>
              <a:lnSpc>
                <a:spcPct val="120000"/>
              </a:lnSpc>
            </a:pPr>
            <a:r>
              <a:rPr lang="en-GB" altLang="en-US" sz="1600" dirty="0">
                <a:latin typeface="Arial" panose="020B0604020202020204" pitchFamily="34" charset="0"/>
                <a:cs typeface="Arial" panose="020B0604020202020204" pitchFamily="34" charset="0"/>
              </a:rPr>
              <a:t>1964 </a:t>
            </a:r>
            <a:r>
              <a:rPr lang="en-GB" altLang="en-US" sz="1600" dirty="0" err="1">
                <a:latin typeface="Arial" panose="020B0604020202020204" pitchFamily="34" charset="0"/>
                <a:cs typeface="Arial" panose="020B0604020202020204" pitchFamily="34" charset="0"/>
              </a:rPr>
              <a:t>Sefydlu’r</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Swyddfa</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Gymreig</a:t>
            </a:r>
            <a:r>
              <a:rPr lang="en-GB" altLang="en-US" sz="1600" dirty="0">
                <a:latin typeface="Arial" panose="020B0604020202020204" pitchFamily="34" charset="0"/>
                <a:cs typeface="Arial" panose="020B0604020202020204" pitchFamily="34" charset="0"/>
              </a:rPr>
              <a:t> yng </a:t>
            </a:r>
            <a:r>
              <a:rPr lang="en-GB" altLang="en-US" sz="1600" dirty="0" err="1">
                <a:latin typeface="Arial" panose="020B0604020202020204" pitchFamily="34" charset="0"/>
                <a:cs typeface="Arial" panose="020B0604020202020204" pitchFamily="34" charset="0"/>
              </a:rPr>
              <a:t>Nghaerdydd</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gan</a:t>
            </a:r>
            <a:r>
              <a:rPr lang="en-GB" altLang="en-US" sz="1600" dirty="0">
                <a:latin typeface="Arial" panose="020B0604020202020204" pitchFamily="34" charset="0"/>
                <a:cs typeface="Arial" panose="020B0604020202020204" pitchFamily="34" charset="0"/>
              </a:rPr>
              <a:t> y </a:t>
            </a:r>
            <a:r>
              <a:rPr lang="en-GB" altLang="en-US" sz="1600" dirty="0" err="1">
                <a:latin typeface="Arial" panose="020B0604020202020204" pitchFamily="34" charset="0"/>
                <a:cs typeface="Arial" panose="020B0604020202020204" pitchFamily="34" charset="0"/>
              </a:rPr>
              <a:t>Llywodraeth</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Ysgrifennydd</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Gwladol</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dros</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Gymru</a:t>
            </a:r>
            <a:endParaRPr lang="en-GB" altLang="en-US" sz="1600" dirty="0">
              <a:latin typeface="Arial" panose="020B0604020202020204" pitchFamily="34" charset="0"/>
              <a:cs typeface="Arial" panose="020B0604020202020204" pitchFamily="34" charset="0"/>
            </a:endParaRPr>
          </a:p>
          <a:p>
            <a:pPr>
              <a:lnSpc>
                <a:spcPct val="120000"/>
              </a:lnSpc>
            </a:pPr>
            <a:r>
              <a:rPr lang="en-GB" altLang="en-US" sz="1600" dirty="0" err="1">
                <a:latin typeface="Arial" panose="020B0604020202020204" pitchFamily="34" charset="0"/>
                <a:cs typeface="Arial" panose="020B0604020202020204" pitchFamily="34" charset="0"/>
              </a:rPr>
              <a:t>Awdurdod</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dros</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gynllunio</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economaudd</a:t>
            </a:r>
            <a:r>
              <a:rPr lang="en-GB" altLang="en-US" sz="1600" dirty="0">
                <a:latin typeface="Arial" panose="020B0604020202020204" pitchFamily="34" charset="0"/>
                <a:cs typeface="Arial" panose="020B0604020202020204" pitchFamily="34" charset="0"/>
              </a:rPr>
              <a:t>, tai, </a:t>
            </a:r>
            <a:r>
              <a:rPr lang="en-GB" altLang="en-US" sz="1600" dirty="0" err="1">
                <a:latin typeface="Arial" panose="020B0604020202020204" pitchFamily="34" charset="0"/>
                <a:cs typeface="Arial" panose="020B0604020202020204" pitchFamily="34" charset="0"/>
              </a:rPr>
              <a:t>llywodraeth</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leol</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parciau</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cenedlaethol</a:t>
            </a:r>
            <a:r>
              <a:rPr lang="en-GB" altLang="en-US" sz="1600" dirty="0">
                <a:latin typeface="Arial" panose="020B0604020202020204" pitchFamily="34" charset="0"/>
                <a:cs typeface="Arial" panose="020B0604020202020204" pitchFamily="34" charset="0"/>
              </a:rPr>
              <a:t> Cymru, </a:t>
            </a:r>
            <a:r>
              <a:rPr lang="en-GB" altLang="en-US" sz="1600" dirty="0" err="1">
                <a:latin typeface="Arial" panose="020B0604020202020204" pitchFamily="34" charset="0"/>
                <a:cs typeface="Arial" panose="020B0604020202020204" pitchFamily="34" charset="0"/>
              </a:rPr>
              <a:t>adeiladau</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hanesyddol</a:t>
            </a:r>
            <a:r>
              <a:rPr lang="en-GB" altLang="en-US" sz="1600" dirty="0">
                <a:latin typeface="Arial" panose="020B0604020202020204" pitchFamily="34" charset="0"/>
                <a:cs typeface="Arial" panose="020B0604020202020204" pitchFamily="34" charset="0"/>
              </a:rPr>
              <a:t> a </a:t>
            </a:r>
            <a:r>
              <a:rPr lang="en-GB" altLang="en-US" sz="1600" dirty="0" err="1">
                <a:latin typeface="Arial" panose="020B0604020202020204" pitchFamily="34" charset="0"/>
                <a:cs typeface="Arial" panose="020B0604020202020204" pitchFamily="34" charset="0"/>
              </a:rPr>
              <a:t>gweithgareddau</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diwylliannol</a:t>
            </a:r>
            <a:endParaRPr lang="en-GB" altLang="en-US" sz="1600" dirty="0">
              <a:latin typeface="Arial" panose="020B0604020202020204" pitchFamily="34" charset="0"/>
              <a:cs typeface="Arial" panose="020B0604020202020204" pitchFamily="34" charset="0"/>
            </a:endParaRPr>
          </a:p>
          <a:p>
            <a:pPr>
              <a:lnSpc>
                <a:spcPct val="120000"/>
              </a:lnSpc>
            </a:pPr>
            <a:r>
              <a:rPr lang="en-GB" altLang="en-US" sz="1600" dirty="0">
                <a:latin typeface="Arial" panose="020B0604020202020204" pitchFamily="34" charset="0"/>
                <a:cs typeface="Arial" panose="020B0604020202020204" pitchFamily="34" charset="0"/>
              </a:rPr>
              <a:t>Y </a:t>
            </a:r>
            <a:r>
              <a:rPr lang="en-GB" altLang="en-US" sz="1600" dirty="0" err="1">
                <a:latin typeface="Arial" panose="020B0604020202020204" pitchFamily="34" charset="0"/>
                <a:cs typeface="Arial" panose="020B0604020202020204" pitchFamily="34" charset="0"/>
              </a:rPr>
              <a:t>Swyddfa</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Gymreig</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yn</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fwyfwy</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cysylltiedig</a:t>
            </a:r>
            <a:r>
              <a:rPr lang="en-GB" altLang="en-US" sz="1600" dirty="0">
                <a:latin typeface="Arial" panose="020B0604020202020204" pitchFamily="34" charset="0"/>
                <a:cs typeface="Arial" panose="020B0604020202020204" pitchFamily="34" charset="0"/>
              </a:rPr>
              <a:t> gyda </a:t>
            </a:r>
            <a:r>
              <a:rPr lang="en-GB" altLang="en-US" sz="1800" dirty="0" err="1">
                <a:latin typeface="Arial" panose="020B0604020202020204" pitchFamily="34" charset="0"/>
                <a:cs typeface="Arial" panose="020B0604020202020204" pitchFamily="34" charset="0"/>
              </a:rPr>
              <a:t>hawliau’r</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iaith</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Gymraeg</a:t>
            </a:r>
            <a:endParaRPr lang="en-GB" altLang="en-US" sz="1800" dirty="0">
              <a:latin typeface="Arial" panose="020B0604020202020204" pitchFamily="34" charset="0"/>
              <a:cs typeface="Arial" panose="020B0604020202020204" pitchFamily="34" charset="0"/>
            </a:endParaRPr>
          </a:p>
          <a:p>
            <a:endParaRPr lang="en-GB" altLang="en-US" dirty="0"/>
          </a:p>
        </p:txBody>
      </p:sp>
      <p:sp>
        <p:nvSpPr>
          <p:cNvPr id="2" name="Content Placeholder 1"/>
          <p:cNvSpPr>
            <a:spLocks noGrp="1"/>
          </p:cNvSpPr>
          <p:nvPr>
            <p:ph sz="half" idx="2"/>
          </p:nvPr>
        </p:nvSpPr>
        <p:spPr>
          <a:xfrm>
            <a:off x="4876800" y="1600200"/>
            <a:ext cx="3886200" cy="4571999"/>
          </a:xfrm>
        </p:spPr>
        <p:txBody>
          <a:bodyPr>
            <a:normAutofit/>
          </a:bodyPr>
          <a:lstStyle/>
          <a:p>
            <a:pPr>
              <a:lnSpc>
                <a:spcPct val="120000"/>
              </a:lnSpc>
            </a:pPr>
            <a:r>
              <a:rPr lang="en-US" altLang="en-US" sz="1600" dirty="0">
                <a:solidFill>
                  <a:schemeClr val="accent1"/>
                </a:solidFill>
                <a:latin typeface="Arial" panose="020B0604020202020204" pitchFamily="34" charset="0"/>
                <a:cs typeface="Arial" panose="020B0604020202020204" pitchFamily="34" charset="0"/>
              </a:rPr>
              <a:t>In 1964 the Welsh Office was established in Cardiff, by the Government, with a Welsh Secretary of State</a:t>
            </a:r>
          </a:p>
          <a:p>
            <a:pPr>
              <a:lnSpc>
                <a:spcPct val="120000"/>
              </a:lnSpc>
            </a:pPr>
            <a:r>
              <a:rPr lang="en-US" altLang="en-US" sz="1600" dirty="0">
                <a:solidFill>
                  <a:schemeClr val="accent1"/>
                </a:solidFill>
                <a:latin typeface="Arial" panose="020B0604020202020204" pitchFamily="34" charset="0"/>
                <a:cs typeface="Arial" panose="020B0604020202020204" pitchFamily="34" charset="0"/>
              </a:rPr>
              <a:t>Administrative authority over economic planning, housing, local government, Welsh national parks, historic buildings and cultural activities</a:t>
            </a:r>
          </a:p>
          <a:p>
            <a:pPr>
              <a:lnSpc>
                <a:spcPct val="120000"/>
              </a:lnSpc>
            </a:pPr>
            <a:r>
              <a:rPr lang="en-US" altLang="en-US" sz="1600" dirty="0">
                <a:solidFill>
                  <a:schemeClr val="accent1"/>
                </a:solidFill>
                <a:latin typeface="Arial" panose="020B0604020202020204" pitchFamily="34" charset="0"/>
                <a:cs typeface="Arial" panose="020B0604020202020204" pitchFamily="34" charset="0"/>
              </a:rPr>
              <a:t>The Welsh Office became increasingly associated with Welsh language rights </a:t>
            </a:r>
            <a:endParaRPr lang="cy-GB" sz="16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05851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tIns="32146">
            <a:noAutofit/>
          </a:bodyPr>
          <a:lstStyle/>
          <a:p>
            <a:pPr algn="ctr"/>
            <a:r>
              <a:rPr lang="en-GB" altLang="en-US" sz="3600" dirty="0" err="1">
                <a:latin typeface="Arial" panose="020B0604020202020204" pitchFamily="34" charset="0"/>
                <a:cs typeface="Arial" panose="020B0604020202020204" pitchFamily="34" charset="0"/>
              </a:rPr>
              <a:t>Dwyieithrwydd</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yng</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Nghymru</a:t>
            </a:r>
            <a:br>
              <a:rPr lang="en-GB" altLang="en-US" sz="3600" dirty="0">
                <a:latin typeface="Arial" panose="020B0604020202020204" pitchFamily="34" charset="0"/>
                <a:cs typeface="Arial" panose="020B0604020202020204" pitchFamily="34" charset="0"/>
              </a:rPr>
            </a:br>
            <a:r>
              <a:rPr lang="en-GB" altLang="en-US" sz="3600" dirty="0">
                <a:solidFill>
                  <a:schemeClr val="accent1"/>
                </a:solidFill>
                <a:latin typeface="Arial" panose="020B0604020202020204" pitchFamily="34" charset="0"/>
                <a:cs typeface="Arial" panose="020B0604020202020204" pitchFamily="34" charset="0"/>
              </a:rPr>
              <a:t>Bilingualism in Wales</a:t>
            </a:r>
            <a:endParaRPr lang="en-US" altLang="en-US" sz="3600" dirty="0">
              <a:latin typeface="Arial" panose="020B0604020202020204" pitchFamily="34" charset="0"/>
              <a:cs typeface="Arial" panose="020B0604020202020204" pitchFamily="34" charset="0"/>
            </a:endParaRPr>
          </a:p>
        </p:txBody>
      </p:sp>
      <p:sp>
        <p:nvSpPr>
          <p:cNvPr id="20483" name="Content Placeholder 2"/>
          <p:cNvSpPr>
            <a:spLocks noGrp="1"/>
          </p:cNvSpPr>
          <p:nvPr>
            <p:ph sz="half" idx="1"/>
          </p:nvPr>
        </p:nvSpPr>
        <p:spPr>
          <a:xfrm>
            <a:off x="457200" y="1690689"/>
            <a:ext cx="4038600" cy="4664236"/>
          </a:xfrm>
        </p:spPr>
        <p:txBody>
          <a:bodyPr lIns="64291" tIns="32146" rIns="64291" bIns="32146">
            <a:normAutofit/>
          </a:bodyPr>
          <a:lstStyle/>
          <a:p>
            <a:endParaRPr lang="en-US" altLang="en-US" dirty="0">
              <a:latin typeface="Arial" panose="020B0604020202020204" pitchFamily="34" charset="0"/>
              <a:cs typeface="Arial" panose="020B0604020202020204" pitchFamily="34" charset="0"/>
            </a:endParaRPr>
          </a:p>
          <a:p>
            <a:r>
              <a:rPr lang="en-US" altLang="en-US" sz="1800" dirty="0" err="1">
                <a:latin typeface="Arial" panose="020B0604020202020204" pitchFamily="34" charset="0"/>
                <a:cs typeface="Arial" panose="020B0604020202020204" pitchFamily="34" charset="0"/>
              </a:rPr>
              <a:t>Rhoddodd</a:t>
            </a:r>
            <a:r>
              <a:rPr lang="en-US" altLang="en-US" sz="1800" dirty="0">
                <a:latin typeface="Arial" panose="020B0604020202020204" pitchFamily="34" charset="0"/>
                <a:cs typeface="Arial" panose="020B0604020202020204" pitchFamily="34" charset="0"/>
              </a:rPr>
              <a:t> </a:t>
            </a:r>
            <a:r>
              <a:rPr lang="en-US" altLang="en-US" sz="1800" dirty="0" err="1">
                <a:latin typeface="Arial" panose="020B0604020202020204" pitchFamily="34" charset="0"/>
                <a:cs typeface="Arial" panose="020B0604020202020204" pitchFamily="34" charset="0"/>
              </a:rPr>
              <a:t>Mesur</a:t>
            </a:r>
            <a:r>
              <a:rPr lang="en-US" altLang="en-US" sz="1800" dirty="0">
                <a:latin typeface="Arial" panose="020B0604020202020204" pitchFamily="34" charset="0"/>
                <a:cs typeface="Arial" panose="020B0604020202020204" pitchFamily="34" charset="0"/>
              </a:rPr>
              <a:t> yr Iaith Gymraeg1967 </a:t>
            </a:r>
            <a:r>
              <a:rPr lang="en-US" altLang="en-US" sz="1800" dirty="0" err="1">
                <a:latin typeface="Arial" panose="020B0604020202020204" pitchFamily="34" charset="0"/>
                <a:cs typeface="Arial" panose="020B0604020202020204" pitchFamily="34" charset="0"/>
              </a:rPr>
              <a:t>statws</a:t>
            </a:r>
            <a:r>
              <a:rPr lang="en-US" altLang="en-US" sz="1800" dirty="0">
                <a:latin typeface="Arial" panose="020B0604020202020204" pitchFamily="34" charset="0"/>
                <a:cs typeface="Arial" panose="020B0604020202020204" pitchFamily="34" charset="0"/>
              </a:rPr>
              <a:t> </a:t>
            </a:r>
            <a:r>
              <a:rPr lang="en-US" altLang="en-US" sz="1800" dirty="0" err="1">
                <a:latin typeface="Arial" panose="020B0604020202020204" pitchFamily="34" charset="0"/>
                <a:cs typeface="Arial" panose="020B0604020202020204" pitchFamily="34" charset="0"/>
              </a:rPr>
              <a:t>cyfartal</a:t>
            </a:r>
            <a:r>
              <a:rPr lang="en-US" altLang="en-US" sz="1800" dirty="0">
                <a:latin typeface="Arial" panose="020B0604020202020204" pitchFamily="34" charset="0"/>
                <a:cs typeface="Arial" panose="020B0604020202020204" pitchFamily="34" charset="0"/>
              </a:rPr>
              <a:t> </a:t>
            </a:r>
            <a:r>
              <a:rPr lang="en-US" altLang="en-US" sz="1800" dirty="0" err="1">
                <a:latin typeface="Arial" panose="020B0604020202020204" pitchFamily="34" charset="0"/>
                <a:cs typeface="Arial" panose="020B0604020202020204" pitchFamily="34" charset="0"/>
              </a:rPr>
              <a:t>i’r</a:t>
            </a:r>
            <a:r>
              <a:rPr lang="en-US" altLang="en-US" sz="1800" dirty="0">
                <a:latin typeface="Arial" panose="020B0604020202020204" pitchFamily="34" charset="0"/>
                <a:cs typeface="Arial" panose="020B0604020202020204" pitchFamily="34" charset="0"/>
              </a:rPr>
              <a:t> </a:t>
            </a:r>
            <a:r>
              <a:rPr lang="en-US" altLang="en-US" sz="1800" dirty="0" err="1">
                <a:latin typeface="Arial" panose="020B0604020202020204" pitchFamily="34" charset="0"/>
                <a:cs typeface="Arial" panose="020B0604020202020204" pitchFamily="34" charset="0"/>
              </a:rPr>
              <a:t>iaith</a:t>
            </a:r>
            <a:r>
              <a:rPr lang="en-US" altLang="en-US" sz="1800" dirty="0">
                <a:latin typeface="Arial" panose="020B0604020202020204" pitchFamily="34" charset="0"/>
                <a:cs typeface="Arial" panose="020B0604020202020204" pitchFamily="34" charset="0"/>
              </a:rPr>
              <a:t> </a:t>
            </a:r>
            <a:r>
              <a:rPr lang="en-US" altLang="en-US" sz="1800" dirty="0" err="1">
                <a:latin typeface="Arial" panose="020B0604020202020204" pitchFamily="34" charset="0"/>
                <a:cs typeface="Arial" panose="020B0604020202020204" pitchFamily="34" charset="0"/>
              </a:rPr>
              <a:t>Gymraeg</a:t>
            </a:r>
            <a:r>
              <a:rPr lang="en-US" altLang="en-US" sz="1800" dirty="0">
                <a:latin typeface="Arial" panose="020B0604020202020204" pitchFamily="34" charset="0"/>
                <a:cs typeface="Arial" panose="020B0604020202020204" pitchFamily="34" charset="0"/>
              </a:rPr>
              <a:t> </a:t>
            </a:r>
            <a:r>
              <a:rPr lang="en-US" altLang="en-US" sz="1800" b="1" dirty="0" err="1">
                <a:latin typeface="Arial" panose="020B0604020202020204" pitchFamily="34" charset="0"/>
                <a:cs typeface="Arial" panose="020B0604020202020204" pitchFamily="34" charset="0"/>
              </a:rPr>
              <a:t>mewn</a:t>
            </a:r>
            <a:r>
              <a:rPr lang="en-US" altLang="en-US" sz="1800" b="1" dirty="0">
                <a:latin typeface="Arial" panose="020B0604020202020204" pitchFamily="34" charset="0"/>
                <a:cs typeface="Arial" panose="020B0604020202020204" pitchFamily="34" charset="0"/>
              </a:rPr>
              <a:t> </a:t>
            </a:r>
            <a:r>
              <a:rPr lang="en-US" altLang="en-US" sz="1800" b="1" dirty="0" err="1">
                <a:latin typeface="Arial" panose="020B0604020202020204" pitchFamily="34" charset="0"/>
                <a:cs typeface="Arial" panose="020B0604020202020204" pitchFamily="34" charset="0"/>
              </a:rPr>
              <a:t>llysoedd</a:t>
            </a:r>
            <a:r>
              <a:rPr lang="en-US" altLang="en-US" sz="1800" b="1" dirty="0">
                <a:latin typeface="Arial" panose="020B0604020202020204" pitchFamily="34" charset="0"/>
                <a:cs typeface="Arial" panose="020B0604020202020204" pitchFamily="34" charset="0"/>
              </a:rPr>
              <a:t> barn</a:t>
            </a:r>
          </a:p>
          <a:p>
            <a:r>
              <a:rPr lang="en-US" altLang="en-US" sz="1800" dirty="0" err="1">
                <a:latin typeface="Arial" panose="020B0604020202020204" pitchFamily="34" charset="0"/>
                <a:cs typeface="Arial" panose="020B0604020202020204" pitchFamily="34" charset="0"/>
              </a:rPr>
              <a:t>Deddfau</a:t>
            </a:r>
            <a:r>
              <a:rPr lang="en-US" altLang="en-US" sz="1800" dirty="0">
                <a:latin typeface="Arial" panose="020B0604020202020204" pitchFamily="34" charset="0"/>
                <a:cs typeface="Arial" panose="020B0604020202020204" pitchFamily="34" charset="0"/>
              </a:rPr>
              <a:t> Iaith </a:t>
            </a:r>
            <a:r>
              <a:rPr lang="en-US" altLang="en-US" sz="1800" dirty="0" err="1">
                <a:latin typeface="Arial" panose="020B0604020202020204" pitchFamily="34" charset="0"/>
                <a:cs typeface="Arial" panose="020B0604020202020204" pitchFamily="34" charset="0"/>
              </a:rPr>
              <a:t>pellach</a:t>
            </a:r>
            <a:r>
              <a:rPr lang="en-US" altLang="en-US" sz="1800" dirty="0">
                <a:latin typeface="Arial" panose="020B0604020202020204" pitchFamily="34" charset="0"/>
                <a:cs typeface="Arial" panose="020B0604020202020204" pitchFamily="34" charset="0"/>
              </a:rPr>
              <a:t> (1993 &amp; 2011)</a:t>
            </a:r>
          </a:p>
          <a:p>
            <a:r>
              <a:rPr lang="en-US" altLang="en-US" sz="1800" dirty="0" err="1">
                <a:latin typeface="Arial" panose="020B0604020202020204" pitchFamily="34" charset="0"/>
                <a:cs typeface="Arial" panose="020B0604020202020204" pitchFamily="34" charset="0"/>
              </a:rPr>
              <a:t>Sefydlwyd</a:t>
            </a:r>
            <a:r>
              <a:rPr lang="en-US" altLang="en-US" sz="1800" dirty="0">
                <a:latin typeface="Arial" panose="020B0604020202020204" pitchFamily="34" charset="0"/>
                <a:cs typeface="Arial" panose="020B0604020202020204" pitchFamily="34" charset="0"/>
              </a:rPr>
              <a:t> </a:t>
            </a:r>
            <a:r>
              <a:rPr lang="en-US" altLang="en-US" sz="1800" dirty="0" err="1">
                <a:latin typeface="Arial" panose="020B0604020202020204" pitchFamily="34" charset="0"/>
                <a:cs typeface="Arial" panose="020B0604020202020204" pitchFamily="34" charset="0"/>
              </a:rPr>
              <a:t>Bwrdd</a:t>
            </a:r>
            <a:r>
              <a:rPr lang="en-US" altLang="en-US" sz="1800" dirty="0">
                <a:latin typeface="Arial" panose="020B0604020202020204" pitchFamily="34" charset="0"/>
                <a:cs typeface="Arial" panose="020B0604020202020204" pitchFamily="34" charset="0"/>
              </a:rPr>
              <a:t> yr Iaith </a:t>
            </a:r>
            <a:r>
              <a:rPr lang="en-US" altLang="en-US" sz="1800" dirty="0" err="1">
                <a:latin typeface="Arial" panose="020B0604020202020204" pitchFamily="34" charset="0"/>
                <a:cs typeface="Arial" panose="020B0604020202020204" pitchFamily="34" charset="0"/>
              </a:rPr>
              <a:t>Gymraeg</a:t>
            </a:r>
            <a:r>
              <a:rPr lang="en-US" altLang="en-US" sz="1800" dirty="0">
                <a:latin typeface="Arial" panose="020B0604020202020204" pitchFamily="34" charset="0"/>
                <a:cs typeface="Arial" panose="020B0604020202020204" pitchFamily="34" charset="0"/>
              </a:rPr>
              <a:t> yn1993 dan </a:t>
            </a:r>
            <a:r>
              <a:rPr lang="en-US" altLang="en-US" sz="1800" dirty="0" err="1">
                <a:latin typeface="Arial" panose="020B0604020202020204" pitchFamily="34" charset="0"/>
                <a:cs typeface="Arial" panose="020B0604020202020204" pitchFamily="34" charset="0"/>
              </a:rPr>
              <a:t>Ddeddf</a:t>
            </a:r>
            <a:r>
              <a:rPr lang="en-US" altLang="en-US" sz="1800" dirty="0">
                <a:latin typeface="Arial" panose="020B0604020202020204" pitchFamily="34" charset="0"/>
                <a:cs typeface="Arial" panose="020B0604020202020204" pitchFamily="34" charset="0"/>
              </a:rPr>
              <a:t> Iaith </a:t>
            </a:r>
            <a:r>
              <a:rPr lang="en-US" altLang="en-US" sz="1800" dirty="0" err="1">
                <a:latin typeface="Arial" panose="020B0604020202020204" pitchFamily="34" charset="0"/>
                <a:cs typeface="Arial" panose="020B0604020202020204" pitchFamily="34" charset="0"/>
              </a:rPr>
              <a:t>Gymraeg</a:t>
            </a:r>
            <a:r>
              <a:rPr lang="en-US" altLang="en-US" sz="1800" dirty="0">
                <a:latin typeface="Arial" panose="020B0604020202020204" pitchFamily="34" charset="0"/>
                <a:cs typeface="Arial" panose="020B0604020202020204" pitchFamily="34" charset="0"/>
              </a:rPr>
              <a:t> 1993 – </a:t>
            </a:r>
            <a:r>
              <a:rPr lang="en-US" altLang="en-US" sz="1800" dirty="0" err="1">
                <a:latin typeface="Arial" panose="020B0604020202020204" pitchFamily="34" charset="0"/>
                <a:cs typeface="Arial" panose="020B0604020202020204" pitchFamily="34" charset="0"/>
              </a:rPr>
              <a:t>adnabyddiaeth</a:t>
            </a:r>
            <a:r>
              <a:rPr lang="en-US" altLang="en-US" sz="1800" dirty="0">
                <a:latin typeface="Arial" panose="020B0604020202020204" pitchFamily="34" charset="0"/>
                <a:cs typeface="Arial" panose="020B0604020202020204" pitchFamily="34" charset="0"/>
              </a:rPr>
              <a:t> </a:t>
            </a:r>
            <a:r>
              <a:rPr lang="en-US" altLang="en-US" sz="1800" dirty="0" err="1">
                <a:latin typeface="Arial" panose="020B0604020202020204" pitchFamily="34" charset="0"/>
                <a:cs typeface="Arial" panose="020B0604020202020204" pitchFamily="34" charset="0"/>
              </a:rPr>
              <a:t>swyddogol</a:t>
            </a:r>
            <a:r>
              <a:rPr lang="en-US" altLang="en-US" sz="1800" dirty="0">
                <a:latin typeface="Arial" panose="020B0604020202020204" pitchFamily="34" charset="0"/>
                <a:cs typeface="Arial" panose="020B0604020202020204" pitchFamily="34" charset="0"/>
              </a:rPr>
              <a:t> </a:t>
            </a:r>
            <a:r>
              <a:rPr lang="en-US" altLang="en-US" sz="1800" dirty="0" err="1">
                <a:latin typeface="Arial" panose="020B0604020202020204" pitchFamily="34" charset="0"/>
                <a:cs typeface="Arial" panose="020B0604020202020204" pitchFamily="34" charset="0"/>
              </a:rPr>
              <a:t>i</a:t>
            </a:r>
            <a:r>
              <a:rPr lang="en-US" altLang="en-US" sz="1800" dirty="0">
                <a:latin typeface="Arial" panose="020B0604020202020204" pitchFamily="34" charset="0"/>
                <a:cs typeface="Arial" panose="020B0604020202020204" pitchFamily="34" charset="0"/>
              </a:rPr>
              <a:t> </a:t>
            </a:r>
            <a:r>
              <a:rPr lang="en-US" altLang="en-US" sz="1800" dirty="0" err="1">
                <a:latin typeface="Arial" panose="020B0604020202020204" pitchFamily="34" charset="0"/>
                <a:cs typeface="Arial" panose="020B0604020202020204" pitchFamily="34" charset="0"/>
              </a:rPr>
              <a:t>hybu</a:t>
            </a:r>
            <a:r>
              <a:rPr lang="en-US" altLang="en-US" sz="1800" dirty="0">
                <a:latin typeface="Arial" panose="020B0604020202020204" pitchFamily="34" charset="0"/>
                <a:cs typeface="Arial" panose="020B0604020202020204" pitchFamily="34" charset="0"/>
              </a:rPr>
              <a:t> a </a:t>
            </a:r>
            <a:r>
              <a:rPr lang="en-US" altLang="en-US" sz="1800" dirty="0" err="1">
                <a:latin typeface="Arial" panose="020B0604020202020204" pitchFamily="34" charset="0"/>
                <a:cs typeface="Arial" panose="020B0604020202020204" pitchFamily="34" charset="0"/>
              </a:rPr>
              <a:t>hwyluso’r</a:t>
            </a:r>
            <a:r>
              <a:rPr lang="en-US" altLang="en-US" sz="1800" dirty="0">
                <a:latin typeface="Arial" panose="020B0604020202020204" pitchFamily="34" charset="0"/>
                <a:cs typeface="Arial" panose="020B0604020202020204" pitchFamily="34" charset="0"/>
              </a:rPr>
              <a:t> </a:t>
            </a:r>
            <a:r>
              <a:rPr lang="en-US" altLang="en-US" sz="1800" dirty="0" err="1">
                <a:latin typeface="Arial" panose="020B0604020202020204" pitchFamily="34" charset="0"/>
                <a:cs typeface="Arial" panose="020B0604020202020204" pitchFamily="34" charset="0"/>
              </a:rPr>
              <a:t>defnydd</a:t>
            </a:r>
            <a:r>
              <a:rPr lang="en-US" altLang="en-US" sz="1800" dirty="0">
                <a:latin typeface="Arial" panose="020B0604020202020204" pitchFamily="34" charset="0"/>
                <a:cs typeface="Arial" panose="020B0604020202020204" pitchFamily="34" charset="0"/>
              </a:rPr>
              <a:t> </a:t>
            </a:r>
            <a:r>
              <a:rPr lang="en-US" altLang="en-US" sz="1800" dirty="0" err="1">
                <a:latin typeface="Arial" panose="020B0604020202020204" pitchFamily="34" charset="0"/>
                <a:cs typeface="Arial" panose="020B0604020202020204" pitchFamily="34" charset="0"/>
              </a:rPr>
              <a:t>o’r</a:t>
            </a:r>
            <a:r>
              <a:rPr lang="en-US" altLang="en-US" sz="1800" dirty="0">
                <a:latin typeface="Arial" panose="020B0604020202020204" pitchFamily="34" charset="0"/>
                <a:cs typeface="Arial" panose="020B0604020202020204" pitchFamily="34" charset="0"/>
              </a:rPr>
              <a:t> </a:t>
            </a:r>
            <a:r>
              <a:rPr lang="en-US" altLang="en-US" sz="1800" dirty="0" err="1">
                <a:latin typeface="Arial" panose="020B0604020202020204" pitchFamily="34" charset="0"/>
                <a:cs typeface="Arial" panose="020B0604020202020204" pitchFamily="34" charset="0"/>
              </a:rPr>
              <a:t>iaith</a:t>
            </a:r>
            <a:r>
              <a:rPr lang="en-US" altLang="en-US" sz="1800" dirty="0">
                <a:latin typeface="Arial" panose="020B0604020202020204" pitchFamily="34" charset="0"/>
                <a:cs typeface="Arial" panose="020B0604020202020204" pitchFamily="34" charset="0"/>
              </a:rPr>
              <a:t> </a:t>
            </a:r>
            <a:r>
              <a:rPr lang="en-US" altLang="en-US" sz="1800" dirty="0" err="1">
                <a:latin typeface="Arial" panose="020B0604020202020204" pitchFamily="34" charset="0"/>
                <a:cs typeface="Arial" panose="020B0604020202020204" pitchFamily="34" charset="0"/>
              </a:rPr>
              <a:t>Gymraeg</a:t>
            </a:r>
            <a:r>
              <a:rPr lang="en-US" altLang="en-US" sz="1800" dirty="0">
                <a:latin typeface="Arial" panose="020B0604020202020204" pitchFamily="34" charset="0"/>
                <a:cs typeface="Arial" panose="020B0604020202020204" pitchFamily="34" charset="0"/>
              </a:rPr>
              <a:t> </a:t>
            </a:r>
            <a:r>
              <a:rPr lang="en-US" altLang="en-US" sz="1800" dirty="0" err="1">
                <a:latin typeface="Arial" panose="020B0604020202020204" pitchFamily="34" charset="0"/>
                <a:cs typeface="Arial" panose="020B0604020202020204" pitchFamily="34" charset="0"/>
              </a:rPr>
              <a:t>ym</a:t>
            </a:r>
            <a:r>
              <a:rPr lang="en-US" altLang="en-US" sz="1800" dirty="0">
                <a:latin typeface="Arial" panose="020B0604020202020204" pitchFamily="34" charset="0"/>
                <a:cs typeface="Arial" panose="020B0604020202020204" pitchFamily="34" charset="0"/>
              </a:rPr>
              <a:t> </a:t>
            </a:r>
            <a:r>
              <a:rPr lang="en-US" altLang="en-US" sz="1800" dirty="0" err="1">
                <a:latin typeface="Arial" panose="020B0604020202020204" pitchFamily="34" charset="0"/>
                <a:cs typeface="Arial" panose="020B0604020202020204" pitchFamily="34" charset="0"/>
              </a:rPr>
              <a:t>mywyd</a:t>
            </a:r>
            <a:r>
              <a:rPr lang="en-US" altLang="en-US" sz="1800" dirty="0">
                <a:latin typeface="Arial" panose="020B0604020202020204" pitchFamily="34" charset="0"/>
                <a:cs typeface="Arial" panose="020B0604020202020204" pitchFamily="34" charset="0"/>
              </a:rPr>
              <a:t> </a:t>
            </a:r>
            <a:r>
              <a:rPr lang="en-US" altLang="en-US" sz="1800" dirty="0" err="1">
                <a:latin typeface="Arial" panose="020B0604020202020204" pitchFamily="34" charset="0"/>
                <a:cs typeface="Arial" panose="020B0604020202020204" pitchFamily="34" charset="0"/>
              </a:rPr>
              <a:t>cyhoeddus</a:t>
            </a:r>
            <a:endParaRPr lang="en-US" altLang="en-US" sz="1800" dirty="0">
              <a:latin typeface="Arial" panose="020B0604020202020204" pitchFamily="34" charset="0"/>
              <a:cs typeface="Arial" panose="020B0604020202020204" pitchFamily="34" charset="0"/>
            </a:endParaRPr>
          </a:p>
        </p:txBody>
      </p:sp>
      <p:sp>
        <p:nvSpPr>
          <p:cNvPr id="2" name="Content Placeholder 1"/>
          <p:cNvSpPr>
            <a:spLocks noGrp="1"/>
          </p:cNvSpPr>
          <p:nvPr>
            <p:ph sz="half" idx="2"/>
          </p:nvPr>
        </p:nvSpPr>
        <p:spPr>
          <a:xfrm>
            <a:off x="5105400" y="1690689"/>
            <a:ext cx="3581400" cy="4664235"/>
          </a:xfrm>
        </p:spPr>
        <p:txBody>
          <a:bodyPr>
            <a:normAutofit/>
          </a:bodyPr>
          <a:lstStyle/>
          <a:p>
            <a:endParaRPr lang="en-US" altLang="cy-GB" dirty="0">
              <a:latin typeface="Arial" panose="020B0604020202020204" pitchFamily="34" charset="0"/>
              <a:cs typeface="Arial" panose="020B0604020202020204" pitchFamily="34" charset="0"/>
            </a:endParaRPr>
          </a:p>
          <a:p>
            <a:r>
              <a:rPr lang="en-US" altLang="cy-GB" sz="1800" dirty="0">
                <a:solidFill>
                  <a:schemeClr val="accent1"/>
                </a:solidFill>
                <a:latin typeface="Arial" panose="020B0604020202020204" pitchFamily="34" charset="0"/>
                <a:cs typeface="Arial" panose="020B0604020202020204" pitchFamily="34" charset="0"/>
              </a:rPr>
              <a:t>Welsh Language Act 1967 gave Welsh the same status as English </a:t>
            </a:r>
            <a:r>
              <a:rPr lang="en-US" altLang="cy-GB" sz="1800" b="1" dirty="0">
                <a:solidFill>
                  <a:schemeClr val="accent1"/>
                </a:solidFill>
                <a:latin typeface="Arial" panose="020B0604020202020204" pitchFamily="34" charset="0"/>
                <a:cs typeface="Arial" panose="020B0604020202020204" pitchFamily="34" charset="0"/>
              </a:rPr>
              <a:t>in law courts</a:t>
            </a:r>
          </a:p>
          <a:p>
            <a:r>
              <a:rPr lang="en-US" altLang="cy-GB" sz="1800" dirty="0">
                <a:solidFill>
                  <a:schemeClr val="accent1"/>
                </a:solidFill>
                <a:latin typeface="Arial" panose="020B0604020202020204" pitchFamily="34" charset="0"/>
                <a:cs typeface="Arial" panose="020B0604020202020204" pitchFamily="34" charset="0"/>
              </a:rPr>
              <a:t>Further Welsh language Acts (1993 &amp; 2011)</a:t>
            </a:r>
          </a:p>
          <a:p>
            <a:r>
              <a:rPr lang="en-US" altLang="cy-GB" sz="1800" dirty="0">
                <a:solidFill>
                  <a:schemeClr val="accent1"/>
                </a:solidFill>
                <a:latin typeface="Arial" panose="020B0604020202020204" pitchFamily="34" charset="0"/>
                <a:cs typeface="Arial" panose="020B0604020202020204" pitchFamily="34" charset="0"/>
              </a:rPr>
              <a:t>The Welsh Language Board  was established in 1993 under the Welsh Language Act 1993 - given official recognition to promote and facilitate the use of Welsh language in public life</a:t>
            </a:r>
          </a:p>
          <a:p>
            <a:endParaRPr lang="cy-GB" dirty="0"/>
          </a:p>
        </p:txBody>
      </p:sp>
    </p:spTree>
    <p:extLst>
      <p:ext uri="{BB962C8B-B14F-4D97-AF65-F5344CB8AC3E}">
        <p14:creationId xmlns:p14="http://schemas.microsoft.com/office/powerpoint/2010/main" val="39870074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3F709-5D34-D81B-2301-877CA7C28A50}"/>
              </a:ext>
            </a:extLst>
          </p:cNvPr>
          <p:cNvSpPr>
            <a:spLocks noGrp="1"/>
          </p:cNvSpPr>
          <p:nvPr>
            <p:ph type="title"/>
          </p:nvPr>
        </p:nvSpPr>
        <p:spPr/>
        <p:txBody>
          <a:bodyPr>
            <a:normAutofit/>
          </a:bodyPr>
          <a:lstStyle/>
          <a:p>
            <a:pPr algn="ctr"/>
            <a:r>
              <a:rPr lang="en-GB" sz="3600" dirty="0" err="1">
                <a:latin typeface="Arial" panose="020B0604020202020204" pitchFamily="34" charset="0"/>
                <a:cs typeface="Arial" panose="020B0604020202020204" pitchFamily="34" charset="0"/>
              </a:rPr>
              <a:t>Bwrdd</a:t>
            </a:r>
            <a:r>
              <a:rPr lang="en-GB" sz="3600" dirty="0">
                <a:latin typeface="Arial" panose="020B0604020202020204" pitchFamily="34" charset="0"/>
                <a:cs typeface="Arial" panose="020B0604020202020204" pitchFamily="34" charset="0"/>
              </a:rPr>
              <a:t> yr Iaith </a:t>
            </a:r>
            <a:r>
              <a:rPr lang="en-GB" sz="3600" dirty="0" err="1">
                <a:latin typeface="Arial" panose="020B0604020202020204" pitchFamily="34" charset="0"/>
                <a:cs typeface="Arial" panose="020B0604020202020204" pitchFamily="34" charset="0"/>
              </a:rPr>
              <a:t>Gymraeg</a:t>
            </a:r>
            <a:br>
              <a:rPr lang="en-GB" sz="3600" dirty="0">
                <a:solidFill>
                  <a:schemeClr val="accent1"/>
                </a:solidFill>
                <a:latin typeface="Arial" panose="020B0604020202020204" pitchFamily="34" charset="0"/>
                <a:cs typeface="Arial" panose="020B0604020202020204" pitchFamily="34" charset="0"/>
              </a:rPr>
            </a:br>
            <a:r>
              <a:rPr lang="en-GB" sz="3600" dirty="0">
                <a:solidFill>
                  <a:schemeClr val="accent1"/>
                </a:solidFill>
                <a:latin typeface="Arial" panose="020B0604020202020204" pitchFamily="34" charset="0"/>
                <a:cs typeface="Arial" panose="020B0604020202020204" pitchFamily="34" charset="0"/>
              </a:rPr>
              <a:t>Welsh Language Board</a:t>
            </a:r>
          </a:p>
        </p:txBody>
      </p:sp>
      <p:sp>
        <p:nvSpPr>
          <p:cNvPr id="8" name="Content Placeholder 7">
            <a:extLst>
              <a:ext uri="{FF2B5EF4-FFF2-40B4-BE49-F238E27FC236}">
                <a16:creationId xmlns:a16="http://schemas.microsoft.com/office/drawing/2014/main" id="{0385EA4C-CED9-74BA-E2FD-CD075022050C}"/>
              </a:ext>
            </a:extLst>
          </p:cNvPr>
          <p:cNvSpPr>
            <a:spLocks noGrp="1"/>
          </p:cNvSpPr>
          <p:nvPr>
            <p:ph sz="half" idx="1"/>
          </p:nvPr>
        </p:nvSpPr>
        <p:spPr>
          <a:xfrm>
            <a:off x="362909" y="1524000"/>
            <a:ext cx="3886200" cy="4235447"/>
          </a:xfrm>
        </p:spPr>
        <p:txBody>
          <a:bodyPr>
            <a:normAutofit/>
          </a:bodyPr>
          <a:lstStyle/>
          <a:p>
            <a:endParaRPr lang="cy-GB" sz="1800" dirty="0">
              <a:solidFill>
                <a:schemeClr val="tx1"/>
              </a:solidFill>
              <a:effectLst/>
              <a:latin typeface="Trebuchet MS" panose="020B0603020202020204" pitchFamily="34" charset="0"/>
              <a:ea typeface="Times New Roman" panose="02020603050405020304" pitchFamily="18" charset="0"/>
              <a:cs typeface="Courier New" panose="02070309020205020404" pitchFamily="49" charset="0"/>
            </a:endParaRPr>
          </a:p>
          <a:p>
            <a:r>
              <a:rPr lang="cy-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Sefydlwyd yn 1993 a dyfarnwyd grant blynyddol o £13m i ‘hyrwyddo a hwyluso’ defnydd o’r iaith Gymraeg</a:t>
            </a:r>
            <a:r>
              <a:rPr lang="cy-GB" sz="18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cy-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Y Bwrdd oedd yn gyfrifol am weinyddu Deddf yr Iaith Gymraeg.</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r>
              <a:rPr lang="cy-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Diddymwyd Bwrdd yr Iaith Gymraeg yn 2012 a'i ddisodli gan yr hyn a elwir bellach yn Wasanaeth Iaith Gymraeg</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8594A3C5-F704-070F-F427-BA34A7E8980C}"/>
              </a:ext>
            </a:extLst>
          </p:cNvPr>
          <p:cNvSpPr>
            <a:spLocks noGrp="1"/>
          </p:cNvSpPr>
          <p:nvPr>
            <p:ph sz="half" idx="2"/>
          </p:nvPr>
        </p:nvSpPr>
        <p:spPr>
          <a:xfrm>
            <a:off x="4482378" y="1848535"/>
            <a:ext cx="4419600" cy="5029200"/>
          </a:xfrm>
        </p:spPr>
        <p:txBody>
          <a:bodyPr>
            <a:normAutofit/>
          </a:bodyPr>
          <a:lstStyle/>
          <a:p>
            <a:r>
              <a:rPr lang="en-GB" sz="1800" dirty="0">
                <a:solidFill>
                  <a:schemeClr val="accent1"/>
                </a:solidFill>
                <a:latin typeface="Arial" panose="020B0604020202020204" pitchFamily="34" charset="0"/>
                <a:cs typeface="Arial" panose="020B0604020202020204" pitchFamily="34" charset="0"/>
              </a:rPr>
              <a:t>Established in 1993 and awarded an annual grant of £13m to ‘promote and facilitate’ the use of the Welsh Language.</a:t>
            </a:r>
          </a:p>
          <a:p>
            <a:r>
              <a:rPr lang="en-GB" sz="1800" dirty="0">
                <a:solidFill>
                  <a:schemeClr val="accent1"/>
                </a:solidFill>
                <a:latin typeface="Arial" panose="020B0604020202020204" pitchFamily="34" charset="0"/>
                <a:cs typeface="Arial" panose="020B0604020202020204" pitchFamily="34" charset="0"/>
              </a:rPr>
              <a:t>The Board was responsible for administering the Welsh Language Act.</a:t>
            </a:r>
          </a:p>
          <a:p>
            <a:r>
              <a:rPr lang="en-GB" sz="1800" dirty="0">
                <a:solidFill>
                  <a:schemeClr val="accent1"/>
                </a:solidFill>
                <a:latin typeface="Arial" panose="020B0604020202020204" pitchFamily="34" charset="0"/>
                <a:cs typeface="Arial" panose="020B0604020202020204" pitchFamily="34" charset="0"/>
              </a:rPr>
              <a:t>The Welsh Language Board abolished in 2012 and replaced by what is now known as the Welsh Language Service.</a:t>
            </a:r>
          </a:p>
          <a:p>
            <a:pPr marL="0" indent="0">
              <a:buNone/>
            </a:pPr>
            <a:r>
              <a:rPr lang="en-GB" sz="1500" dirty="0">
                <a:solidFill>
                  <a:schemeClr val="accent1"/>
                </a:solidFill>
              </a:rPr>
              <a:t> www.welsh-language-board.org.uk</a:t>
            </a:r>
          </a:p>
        </p:txBody>
      </p:sp>
    </p:spTree>
    <p:extLst>
      <p:ext uri="{BB962C8B-B14F-4D97-AF65-F5344CB8AC3E}">
        <p14:creationId xmlns:p14="http://schemas.microsoft.com/office/powerpoint/2010/main" val="13481397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3778C-6B03-B7FA-E6C8-D9286D1F6213}"/>
              </a:ext>
            </a:extLst>
          </p:cNvPr>
          <p:cNvSpPr>
            <a:spLocks noGrp="1"/>
          </p:cNvSpPr>
          <p:nvPr>
            <p:ph type="title"/>
          </p:nvPr>
        </p:nvSpPr>
        <p:spPr>
          <a:xfrm>
            <a:off x="253315" y="-37278"/>
            <a:ext cx="8722935" cy="1006474"/>
          </a:xfrm>
        </p:spPr>
        <p:txBody>
          <a:bodyPr>
            <a:normAutofit/>
          </a:bodyPr>
          <a:lstStyle/>
          <a:p>
            <a:r>
              <a:rPr lang="en-GB" sz="2800" b="1" dirty="0" err="1"/>
              <a:t>Safonau’r</a:t>
            </a:r>
            <a:r>
              <a:rPr lang="en-GB" sz="2800" b="1" dirty="0"/>
              <a:t> </a:t>
            </a:r>
            <a:r>
              <a:rPr lang="en-GB" sz="2800" b="1" dirty="0" err="1"/>
              <a:t>Gymraeg</a:t>
            </a:r>
            <a:r>
              <a:rPr lang="en-GB" sz="2800" b="1" dirty="0"/>
              <a:t> (2015)/</a:t>
            </a:r>
            <a:r>
              <a:rPr lang="en-GB" sz="2800" b="1" dirty="0">
                <a:solidFill>
                  <a:schemeClr val="accent1"/>
                </a:solidFill>
              </a:rPr>
              <a:t>Welsh Language Standards (2015)</a:t>
            </a:r>
          </a:p>
        </p:txBody>
      </p:sp>
      <p:sp>
        <p:nvSpPr>
          <p:cNvPr id="3" name="Content Placeholder 2">
            <a:extLst>
              <a:ext uri="{FF2B5EF4-FFF2-40B4-BE49-F238E27FC236}">
                <a16:creationId xmlns:a16="http://schemas.microsoft.com/office/drawing/2014/main" id="{A662F532-730F-7A3D-6455-CA0E23FE08CD}"/>
              </a:ext>
            </a:extLst>
          </p:cNvPr>
          <p:cNvSpPr>
            <a:spLocks noGrp="1"/>
          </p:cNvSpPr>
          <p:nvPr>
            <p:ph sz="half" idx="1"/>
          </p:nvPr>
        </p:nvSpPr>
        <p:spPr>
          <a:xfrm>
            <a:off x="253314" y="804864"/>
            <a:ext cx="4133849" cy="5295900"/>
          </a:xfrm>
        </p:spPr>
        <p:txBody>
          <a:bodyPr>
            <a:normAutofit lnSpcReduction="10000"/>
          </a:bodyPr>
          <a:lstStyle/>
          <a:p>
            <a:r>
              <a:rPr lang="cy-GB" sz="1500" kern="0" dirty="0">
                <a:solidFill>
                  <a:srgbClr val="1F1F1F"/>
                </a:solidFill>
                <a:effectLst/>
                <a:ea typeface="Times New Roman" panose="02020603050405020304" pitchFamily="18" charset="0"/>
                <a:cs typeface="Arial" panose="020B0604020202020204" pitchFamily="34" charset="0"/>
              </a:rPr>
              <a:t>Daeth </a:t>
            </a:r>
            <a:r>
              <a:rPr lang="cy-GB" sz="1500" b="1" kern="0" dirty="0">
                <a:solidFill>
                  <a:srgbClr val="1F1F1F"/>
                </a:solidFill>
                <a:effectLst/>
                <a:ea typeface="Times New Roman" panose="02020603050405020304" pitchFamily="18" charset="0"/>
                <a:cs typeface="Arial" panose="020B0604020202020204" pitchFamily="34" charset="0"/>
              </a:rPr>
              <a:t>Safonau’r Gymraeg </a:t>
            </a:r>
            <a:r>
              <a:rPr lang="cy-GB" sz="1500" kern="0" dirty="0">
                <a:solidFill>
                  <a:srgbClr val="1F1F1F"/>
                </a:solidFill>
                <a:effectLst/>
                <a:ea typeface="Times New Roman" panose="02020603050405020304" pitchFamily="18" charset="0"/>
                <a:cs typeface="Arial" panose="020B0604020202020204" pitchFamily="34" charset="0"/>
              </a:rPr>
              <a:t>i rym ar </a:t>
            </a:r>
            <a:r>
              <a:rPr lang="cy-GB" sz="1500" b="1" kern="0" dirty="0">
                <a:solidFill>
                  <a:srgbClr val="1F1F1F"/>
                </a:solidFill>
                <a:effectLst/>
                <a:ea typeface="Times New Roman" panose="02020603050405020304" pitchFamily="18" charset="0"/>
                <a:cs typeface="Arial" panose="020B0604020202020204" pitchFamily="34" charset="0"/>
              </a:rPr>
              <a:t>31 Mawrth, 2015</a:t>
            </a:r>
            <a:r>
              <a:rPr lang="cy-GB" sz="1500" kern="0" dirty="0">
                <a:solidFill>
                  <a:srgbClr val="1F1F1F"/>
                </a:solidFill>
                <a:effectLst/>
                <a:ea typeface="Times New Roman" panose="02020603050405020304" pitchFamily="18" charset="0"/>
                <a:cs typeface="Arial" panose="020B0604020202020204" pitchFamily="34" charset="0"/>
              </a:rPr>
              <a:t>. Sefydlwyd y safonau hyn o dan </a:t>
            </a:r>
            <a:r>
              <a:rPr lang="cy-GB" sz="1500" b="1" kern="0" dirty="0">
                <a:solidFill>
                  <a:srgbClr val="1F1F1F"/>
                </a:solidFill>
                <a:effectLst/>
                <a:ea typeface="Times New Roman" panose="02020603050405020304" pitchFamily="18" charset="0"/>
                <a:cs typeface="Arial" panose="020B0604020202020204" pitchFamily="34" charset="0"/>
              </a:rPr>
              <a:t>Fesur y Gymraeg (Cymru) 2011</a:t>
            </a:r>
            <a:r>
              <a:rPr lang="cy-GB" sz="1500" kern="0" dirty="0">
                <a:solidFill>
                  <a:srgbClr val="1F1F1F"/>
                </a:solidFill>
                <a:effectLst/>
                <a:ea typeface="Times New Roman" panose="02020603050405020304" pitchFamily="18" charset="0"/>
                <a:cs typeface="Arial" panose="020B0604020202020204" pitchFamily="34" charset="0"/>
              </a:rPr>
              <a:t>, a greodd fframwaith cyfreithiol ar gyfer hybu a hwyluso’r defnydd o’r Gymraeg yng Nghymru.</a:t>
            </a:r>
            <a:endParaRPr lang="en-GB" sz="1500" kern="100" dirty="0">
              <a:effectLst/>
              <a:ea typeface="DengXian" panose="02010600030101010101" pitchFamily="2" charset="-122"/>
              <a:cs typeface="Arial" panose="020B0604020202020204" pitchFamily="34" charset="0"/>
            </a:endParaRPr>
          </a:p>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500" kern="0" dirty="0">
                <a:solidFill>
                  <a:srgbClr val="1F1F1F"/>
                </a:solidFill>
                <a:effectLst/>
                <a:ea typeface="Times New Roman" panose="02020603050405020304" pitchFamily="18" charset="0"/>
                <a:cs typeface="Arial" panose="020B0604020202020204" pitchFamily="34" charset="0"/>
              </a:rPr>
              <a:t>Disodlodd y safonau’r Cynlluniau Iaith Gymraeg blaenorol gan nodi’r dyletswyddau penodol ar gyrff cyhoeddus, a rhai sefydliadau yn y sector preifat a’r trydydd sector, o ran defnyddio’r Gymraeg mewn gwasanaethau cyhoeddus. Mae’r dyletswyddau hyn yn cwmpasu meysydd megis cyfathrebu, arwyddion, a rhyngweithio â chwsmeriaid, gan sicrhau bod siaradwyr Cymraeg yn gallu cael mynediad at wasanaethau yn eu dewis iaith.</a:t>
            </a:r>
            <a:endParaRPr lang="en-GB" sz="1500" kern="100" dirty="0">
              <a:effectLst/>
              <a:ea typeface="DengXian" panose="02010600030101010101" pitchFamily="2" charset="-122"/>
              <a:cs typeface="Arial" panose="020B0604020202020204" pitchFamily="34" charset="0"/>
            </a:endParaRPr>
          </a:p>
          <a:p>
            <a:pPr>
              <a:lnSpc>
                <a:spcPct val="11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500" kern="0" dirty="0">
                <a:solidFill>
                  <a:srgbClr val="1F1F1F"/>
                </a:solidFill>
                <a:effectLst/>
                <a:ea typeface="Times New Roman" panose="02020603050405020304" pitchFamily="18" charset="0"/>
                <a:cs typeface="Arial" panose="020B0604020202020204" pitchFamily="34" charset="0"/>
              </a:rPr>
              <a:t>Comisiynydd y Gymraeg sy’n gyfrifol am oruchwylio cydymffurfiaeth â’r safonau hyn.</a:t>
            </a:r>
          </a:p>
          <a:p>
            <a:pPr>
              <a:lnSpc>
                <a:spcPct val="11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500" kern="100" dirty="0">
                <a:effectLst/>
                <a:ea typeface="DengXian" panose="02010600030101010101" pitchFamily="2" charset="-122"/>
                <a:cs typeface="Arial" panose="020B0604020202020204" pitchFamily="34" charset="0"/>
                <a:hlinkClick r:id="rId2"/>
              </a:rPr>
              <a:t>https://www.comisiynyddygymraeg.cymru/hafan</a:t>
            </a:r>
            <a:endParaRPr lang="en-GB" sz="1500" kern="100" dirty="0">
              <a:effectLst/>
              <a:ea typeface="DengXian" panose="02010600030101010101" pitchFamily="2" charset="-122"/>
              <a:cs typeface="Arial" panose="020B0604020202020204" pitchFamily="34" charset="0"/>
            </a:endParaRPr>
          </a:p>
          <a:p>
            <a:pPr>
              <a:lnSpc>
                <a:spcPct val="110000"/>
              </a:lnSpc>
              <a:spcAft>
                <a:spcPts val="800"/>
              </a:spcAft>
            </a:pPr>
            <a:r>
              <a:rPr lang="cy-GB" sz="1500" kern="100" dirty="0">
                <a:effectLst/>
                <a:ea typeface="DengXian" panose="02010600030101010101" pitchFamily="2" charset="-122"/>
                <a:cs typeface="Arial" panose="020B0604020202020204" pitchFamily="34" charset="0"/>
              </a:rPr>
              <a:t> </a:t>
            </a:r>
            <a:endParaRPr lang="en-GB" sz="1500" kern="100" dirty="0">
              <a:effectLst/>
              <a:ea typeface="DengXian" panose="02010600030101010101" pitchFamily="2" charset="-122"/>
              <a:cs typeface="Arial" panose="020B0604020202020204" pitchFamily="34" charset="0"/>
            </a:endParaRPr>
          </a:p>
          <a:p>
            <a:pPr>
              <a:lnSpc>
                <a:spcPct val="110000"/>
              </a:lnSpc>
              <a:spcAft>
                <a:spcPts val="800"/>
              </a:spcAft>
            </a:pPr>
            <a:endParaRPr lang="en-GB" sz="1600" kern="100" dirty="0">
              <a:effectLst/>
              <a:ea typeface="DengXian" panose="02010600030101010101" pitchFamily="2" charset="-122"/>
              <a:cs typeface="Arial" panose="020B0604020202020204" pitchFamily="34" charset="0"/>
            </a:endParaRPr>
          </a:p>
          <a:p>
            <a:endParaRPr lang="en-GB" sz="1400" dirty="0"/>
          </a:p>
        </p:txBody>
      </p:sp>
      <p:sp>
        <p:nvSpPr>
          <p:cNvPr id="4" name="Content Placeholder 3">
            <a:extLst>
              <a:ext uri="{FF2B5EF4-FFF2-40B4-BE49-F238E27FC236}">
                <a16:creationId xmlns:a16="http://schemas.microsoft.com/office/drawing/2014/main" id="{E6B9B56C-3CEF-C3DD-60D0-86E8E749A32A}"/>
              </a:ext>
            </a:extLst>
          </p:cNvPr>
          <p:cNvSpPr>
            <a:spLocks noGrp="1"/>
          </p:cNvSpPr>
          <p:nvPr>
            <p:ph sz="half" idx="2"/>
          </p:nvPr>
        </p:nvSpPr>
        <p:spPr>
          <a:xfrm>
            <a:off x="4654800" y="609600"/>
            <a:ext cx="4332962" cy="5295900"/>
          </a:xfrm>
        </p:spPr>
        <p:txBody>
          <a:bodyPr>
            <a:normAutofit lnSpcReduction="10000"/>
          </a:bodyPr>
          <a:lstStyle/>
          <a:p>
            <a:endParaRPr lang="en-GB" sz="1400" dirty="0">
              <a:solidFill>
                <a:schemeClr val="accent1"/>
              </a:solidFill>
            </a:endParaRPr>
          </a:p>
          <a:p>
            <a:r>
              <a:rPr lang="en-GB" sz="1700" dirty="0">
                <a:solidFill>
                  <a:schemeClr val="accent1"/>
                </a:solidFill>
              </a:rPr>
              <a:t>The </a:t>
            </a:r>
            <a:r>
              <a:rPr lang="en-GB" sz="1700" b="1" dirty="0">
                <a:solidFill>
                  <a:schemeClr val="accent1"/>
                </a:solidFill>
              </a:rPr>
              <a:t>Welsh Language Standards</a:t>
            </a:r>
            <a:r>
              <a:rPr lang="en-GB" sz="1700" dirty="0">
                <a:solidFill>
                  <a:schemeClr val="accent1"/>
                </a:solidFill>
              </a:rPr>
              <a:t> came into operation on </a:t>
            </a:r>
            <a:r>
              <a:rPr lang="en-GB" sz="1700" b="1" dirty="0">
                <a:solidFill>
                  <a:schemeClr val="accent1"/>
                </a:solidFill>
              </a:rPr>
              <a:t>March 31, 2015</a:t>
            </a:r>
            <a:r>
              <a:rPr lang="en-GB" sz="1700" dirty="0">
                <a:solidFill>
                  <a:schemeClr val="accent1"/>
                </a:solidFill>
              </a:rPr>
              <a:t>. These standards were established under the </a:t>
            </a:r>
            <a:r>
              <a:rPr lang="en-GB" sz="1700" b="1" dirty="0">
                <a:solidFill>
                  <a:schemeClr val="accent1"/>
                </a:solidFill>
              </a:rPr>
              <a:t>Welsh Language (Wales) Measure 2011</a:t>
            </a:r>
            <a:r>
              <a:rPr lang="en-GB" sz="1700" dirty="0">
                <a:solidFill>
                  <a:schemeClr val="accent1"/>
                </a:solidFill>
              </a:rPr>
              <a:t>, which created a legal framework for promoting and facilitating the use of the Welsh language in Wales.</a:t>
            </a:r>
          </a:p>
          <a:p>
            <a:r>
              <a:rPr lang="en-GB" sz="1700" dirty="0">
                <a:solidFill>
                  <a:schemeClr val="accent1"/>
                </a:solidFill>
              </a:rPr>
              <a:t>The standards replaced the previous Welsh Language Schemes and set out the specific duties for public bodies, and some private and third-sector organizations, regarding the use of Welsh in public services. These duties cover areas such as communication, signage, and customer interaction, ensuring that Welsh speakers can access services in their preferred language.</a:t>
            </a:r>
          </a:p>
          <a:p>
            <a:r>
              <a:rPr lang="en-GB" sz="1700" dirty="0">
                <a:solidFill>
                  <a:schemeClr val="accent1"/>
                </a:solidFill>
              </a:rPr>
              <a:t>The Welsh Language Commissioner is responsible for overseeing compliance with these standards.</a:t>
            </a:r>
          </a:p>
          <a:p>
            <a:r>
              <a:rPr lang="en-GB" sz="1700" dirty="0">
                <a:solidFill>
                  <a:schemeClr val="accent1"/>
                </a:solidFill>
                <a:hlinkClick r:id="rId3"/>
              </a:rPr>
              <a:t>https://www.welshlanguagecommissioner.wales</a:t>
            </a:r>
            <a:endParaRPr lang="en-GB" sz="1700" dirty="0">
              <a:solidFill>
                <a:schemeClr val="accent1"/>
              </a:solidFill>
            </a:endParaRPr>
          </a:p>
          <a:p>
            <a:endParaRPr lang="en-GB" sz="1400" dirty="0">
              <a:solidFill>
                <a:schemeClr val="accent1"/>
              </a:solidFill>
            </a:endParaRPr>
          </a:p>
          <a:p>
            <a:endParaRPr lang="en-GB" sz="1800" dirty="0"/>
          </a:p>
        </p:txBody>
      </p:sp>
    </p:spTree>
    <p:extLst>
      <p:ext uri="{BB962C8B-B14F-4D97-AF65-F5344CB8AC3E}">
        <p14:creationId xmlns:p14="http://schemas.microsoft.com/office/powerpoint/2010/main" val="12076460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4E726-89A7-A391-86F1-BE7AC8241638}"/>
              </a:ext>
            </a:extLst>
          </p:cNvPr>
          <p:cNvSpPr>
            <a:spLocks noGrp="1"/>
          </p:cNvSpPr>
          <p:nvPr>
            <p:ph type="title"/>
          </p:nvPr>
        </p:nvSpPr>
        <p:spPr>
          <a:xfrm>
            <a:off x="209157" y="-80598"/>
            <a:ext cx="8611385" cy="1325563"/>
          </a:xfrm>
        </p:spPr>
        <p:txBody>
          <a:bodyPr>
            <a:normAutofit fontScale="90000"/>
          </a:bodyPr>
          <a:lstStyle/>
          <a:p>
            <a:pPr algn="ctr"/>
            <a:br>
              <a:rPr lang="en-GB" b="1" dirty="0"/>
            </a:br>
            <a:r>
              <a:rPr lang="en-GB" sz="4000" dirty="0" err="1">
                <a:latin typeface="Arial" panose="020B0604020202020204" pitchFamily="34" charset="0"/>
                <a:cs typeface="Arial" panose="020B0604020202020204" pitchFamily="34" charset="0"/>
              </a:rPr>
              <a:t>Deddf</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Diwygio</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Addysg</a:t>
            </a:r>
            <a:r>
              <a:rPr lang="en-GB" sz="4000" dirty="0">
                <a:latin typeface="Arial" panose="020B0604020202020204" pitchFamily="34" charset="0"/>
                <a:cs typeface="Arial" panose="020B0604020202020204" pitchFamily="34" charset="0"/>
              </a:rPr>
              <a:t> 1988</a:t>
            </a:r>
            <a:br>
              <a:rPr lang="en-GB" sz="4000" dirty="0">
                <a:latin typeface="Arial" panose="020B0604020202020204" pitchFamily="34" charset="0"/>
                <a:cs typeface="Arial" panose="020B0604020202020204" pitchFamily="34" charset="0"/>
              </a:rPr>
            </a:br>
            <a:r>
              <a:rPr lang="en-GB" sz="4000" dirty="0">
                <a:solidFill>
                  <a:schemeClr val="accent1"/>
                </a:solidFill>
                <a:latin typeface="Arial" panose="020B0604020202020204" pitchFamily="34" charset="0"/>
                <a:cs typeface="Arial" panose="020B0604020202020204" pitchFamily="34" charset="0"/>
              </a:rPr>
              <a:t>Education Reform Act 1988</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A12B1BB-B73C-66AF-8668-1EC870E563DD}"/>
              </a:ext>
            </a:extLst>
          </p:cNvPr>
          <p:cNvSpPr>
            <a:spLocks noGrp="1"/>
          </p:cNvSpPr>
          <p:nvPr>
            <p:ph sz="half" idx="1"/>
          </p:nvPr>
        </p:nvSpPr>
        <p:spPr>
          <a:xfrm>
            <a:off x="457200" y="1600200"/>
            <a:ext cx="3886200" cy="3505200"/>
          </a:xfrm>
        </p:spPr>
        <p:txBody>
          <a:bodyPr>
            <a:normAutofit fontScale="25000" lnSpcReduction="20000"/>
          </a:bodyPr>
          <a:lstStyle/>
          <a:p>
            <a:pPr>
              <a:lnSpc>
                <a:spcPct val="12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Darparodd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Deddf</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Addysg 1944 y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prif</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fframwaith</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ar</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gyfer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addysg</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y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wladwriaeth</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yn</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y DU am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bedwar</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degawd</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tan y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newidiadau</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roddwyd</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ar</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waith</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gan</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Ddeddf</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Diwygio</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Addysg</a:t>
            </a:r>
            <a:r>
              <a:rPr lang="en-GB" sz="5600" dirty="0">
                <a:latin typeface="Arial" panose="020B0604020202020204" pitchFamily="34" charset="0"/>
                <a:ea typeface="Calibri" panose="020F0502020204030204" pitchFamily="34" charset="0"/>
                <a:cs typeface="Arial" panose="020B0604020202020204" pitchFamily="34" charset="0"/>
              </a:rPr>
              <a:t> </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1988.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Cwricwlwm</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Cenedlaethol</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yn</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Lloegr</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ond</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ddim</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yng</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5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Nghymru</a:t>
            </a:r>
            <a:r>
              <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rPr>
              <a:t>.</a:t>
            </a:r>
            <a:r>
              <a:rPr lang="en-GB" sz="5600" dirty="0">
                <a:latin typeface="Arial" panose="020B0604020202020204" pitchFamily="34" charset="0"/>
                <a:ea typeface="Calibri" panose="020F0502020204030204" pitchFamily="34" charset="0"/>
                <a:cs typeface="Arial" panose="020B0604020202020204" pitchFamily="34" charset="0"/>
              </a:rPr>
              <a:t> </a:t>
            </a:r>
            <a:endParaRPr lang="cy-GB" sz="56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5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Caniatáu i ysgolion cynradd ac uwchradd </a:t>
            </a:r>
            <a:r>
              <a:rPr lang="cy-GB" sz="56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optio</a:t>
            </a:r>
            <a:r>
              <a:rPr lang="cy-GB" sz="5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allan o awdurdod lleol a chael eu hariannu gan lywodraeth ganolog</a:t>
            </a:r>
            <a:endParaRPr lang="en-GB" sz="56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cy-GB" sz="5600" kern="0" dirty="0">
                <a:solidFill>
                  <a:srgbClr val="1F1F1F"/>
                </a:solidFill>
                <a:effectLst/>
                <a:latin typeface="Arial" panose="020B0604020202020204" pitchFamily="34" charset="0"/>
                <a:ea typeface="Times New Roman" panose="02020603050405020304" pitchFamily="18" charset="0"/>
              </a:rPr>
              <a:t>Deddf Cwricwlwm Cenedlaethol yn 1995 yng Nghymru a gwnaeth y Gymraeg yn bwnc gorfodol ym mhob ysgol yng Nghymru, hyd at o leiaf16 oed.</a:t>
            </a:r>
            <a:endParaRPr lang="en-GB" sz="5600" dirty="0">
              <a:effectLst/>
              <a:latin typeface="Arial" panose="020B0604020202020204" pitchFamily="34" charset="0"/>
              <a:ea typeface="Calibri" panose="020F0502020204030204" pitchFamily="34" charset="0"/>
              <a:cs typeface="Arial" panose="020B0604020202020204" pitchFamily="34" charset="0"/>
            </a:endParaRPr>
          </a:p>
          <a:p>
            <a:endParaRPr lang="en-GB" sz="5600" dirty="0">
              <a:solidFill>
                <a:schemeClr val="tx1"/>
              </a:solidFill>
              <a:effectLst/>
              <a:latin typeface="Arial" panose="020B0604020202020204" pitchFamily="34" charset="0"/>
              <a:ea typeface="Calibri" panose="020F0502020204030204" pitchFamily="34" charset="0"/>
            </a:endParaRPr>
          </a:p>
          <a:p>
            <a:endParaRPr lang="en-GB" sz="1800" dirty="0">
              <a:solidFill>
                <a:schemeClr val="tx1"/>
              </a:solidFill>
              <a:effectLst/>
              <a:latin typeface="Arial" panose="020B0604020202020204" pitchFamily="34" charset="0"/>
              <a:ea typeface="Calibri" panose="020F0502020204030204" pitchFamily="34" charset="0"/>
            </a:endParaRPr>
          </a:p>
          <a:p>
            <a:endParaRPr lang="en-GB" dirty="0">
              <a:solidFill>
                <a:schemeClr val="tx1"/>
              </a:solidFill>
            </a:endParaRPr>
          </a:p>
        </p:txBody>
      </p:sp>
      <p:sp>
        <p:nvSpPr>
          <p:cNvPr id="4" name="Content Placeholder 3">
            <a:extLst>
              <a:ext uri="{FF2B5EF4-FFF2-40B4-BE49-F238E27FC236}">
                <a16:creationId xmlns:a16="http://schemas.microsoft.com/office/drawing/2014/main" id="{3DCF541C-4A7F-FE33-59AB-03D47AF60950}"/>
              </a:ext>
            </a:extLst>
          </p:cNvPr>
          <p:cNvSpPr>
            <a:spLocks noGrp="1"/>
          </p:cNvSpPr>
          <p:nvPr>
            <p:ph sz="half" idx="2"/>
          </p:nvPr>
        </p:nvSpPr>
        <p:spPr>
          <a:xfrm>
            <a:off x="4572000" y="1524000"/>
            <a:ext cx="3886200" cy="4351338"/>
          </a:xfrm>
        </p:spPr>
        <p:txBody>
          <a:bodyPr>
            <a:noAutofit/>
          </a:bodyPr>
          <a:lstStyle/>
          <a:p>
            <a:r>
              <a:rPr lang="en-GB" sz="1600" dirty="0">
                <a:solidFill>
                  <a:schemeClr val="accent1"/>
                </a:solidFill>
                <a:latin typeface="Arial" panose="020B0604020202020204" pitchFamily="34" charset="0"/>
                <a:cs typeface="Arial" panose="020B0604020202020204" pitchFamily="34" charset="0"/>
              </a:rPr>
              <a:t>The Education Act 1944 provided the main framework for state education in the UK for four decades until the changes implemented by the Education Reform Act 1988. National Curriculum in England but not in Wales.</a:t>
            </a:r>
          </a:p>
          <a:p>
            <a:r>
              <a:rPr lang="en-GB" sz="1600" dirty="0">
                <a:solidFill>
                  <a:schemeClr val="accent1"/>
                </a:solidFill>
                <a:latin typeface="Arial" panose="020B0604020202020204" pitchFamily="34" charset="0"/>
                <a:cs typeface="Arial" panose="020B0604020202020204" pitchFamily="34" charset="0"/>
              </a:rPr>
              <a:t>Allowed both primary and secondary schools to opt out of local authority and be funded by central government</a:t>
            </a:r>
          </a:p>
          <a:p>
            <a:r>
              <a:rPr lang="en-GB" sz="1600" kern="100" dirty="0">
                <a:solidFill>
                  <a:schemeClr val="accent1"/>
                </a:solidFill>
                <a:effectLst/>
                <a:latin typeface="Aptos" panose="020B0004020202020204" pitchFamily="34" charset="0"/>
                <a:ea typeface="DengXian" panose="02010600030101010101" pitchFamily="2" charset="-122"/>
                <a:cs typeface="Arial" panose="020B0604020202020204" pitchFamily="34" charset="0"/>
              </a:rPr>
              <a:t>National Curriculum in Wales in 1995 and made Welsh a compulsory subject in all schools in Wales, at least up to the age of 16.</a:t>
            </a:r>
          </a:p>
          <a:p>
            <a:endParaRPr lang="en-GB" sz="20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60323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741C6-2EC4-66FB-CF5F-491CFB3F5D5A}"/>
              </a:ext>
            </a:extLst>
          </p:cNvPr>
          <p:cNvSpPr>
            <a:spLocks noGrp="1"/>
          </p:cNvSpPr>
          <p:nvPr>
            <p:ph type="title"/>
          </p:nvPr>
        </p:nvSpPr>
        <p:spPr/>
        <p:txBody>
          <a:bodyPr>
            <a:normAutofit/>
          </a:bodyPr>
          <a:lstStyle/>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3600" b="1" kern="0" dirty="0">
                <a:solidFill>
                  <a:srgbClr val="1F1F1F"/>
                </a:solidFill>
                <a:effectLst/>
                <a:ea typeface="Times New Roman" panose="02020603050405020304" pitchFamily="18" charset="0"/>
                <a:cs typeface="Arial" panose="020B0604020202020204" pitchFamily="34" charset="0"/>
              </a:rPr>
              <a:t>Deddf Addysg Cymru 2013/</a:t>
            </a:r>
            <a:br>
              <a:rPr lang="en-GB" sz="2700" b="1" kern="100" dirty="0">
                <a:effectLst/>
                <a:latin typeface="+mn-lt"/>
                <a:ea typeface="DengXian" panose="02010600030101010101" pitchFamily="2" charset="-122"/>
                <a:cs typeface="Arial" panose="020B0604020202020204" pitchFamily="34" charset="0"/>
              </a:rPr>
            </a:br>
            <a:r>
              <a:rPr lang="en-GB" sz="2700" b="1" kern="100" dirty="0">
                <a:effectLst/>
                <a:latin typeface="+mn-lt"/>
                <a:ea typeface="DengXian" panose="02010600030101010101" pitchFamily="2" charset="-122"/>
                <a:cs typeface="Arial" panose="020B0604020202020204" pitchFamily="34" charset="0"/>
              </a:rPr>
              <a:t>					</a:t>
            </a:r>
            <a:r>
              <a:rPr lang="en-GB" b="1" dirty="0">
                <a:solidFill>
                  <a:schemeClr val="accent1"/>
                </a:solidFill>
              </a:rPr>
              <a:t>The Education Wales Act 2013</a:t>
            </a:r>
          </a:p>
        </p:txBody>
      </p:sp>
      <p:sp>
        <p:nvSpPr>
          <p:cNvPr id="3" name="Content Placeholder 2">
            <a:extLst>
              <a:ext uri="{FF2B5EF4-FFF2-40B4-BE49-F238E27FC236}">
                <a16:creationId xmlns:a16="http://schemas.microsoft.com/office/drawing/2014/main" id="{DAA6D469-30A5-4A68-DA74-3C11395DB2B3}"/>
              </a:ext>
            </a:extLst>
          </p:cNvPr>
          <p:cNvSpPr>
            <a:spLocks noGrp="1"/>
          </p:cNvSpPr>
          <p:nvPr>
            <p:ph sz="half" idx="1"/>
          </p:nvPr>
        </p:nvSpPr>
        <p:spPr>
          <a:xfrm>
            <a:off x="381000" y="1700671"/>
            <a:ext cx="3886200" cy="4351338"/>
          </a:xfrm>
        </p:spPr>
        <p:txBody>
          <a:bodyPr>
            <a:normAutofit/>
          </a:bodyPr>
          <a:lstStyle/>
          <a:p>
            <a:pPr marL="0" indent="0">
              <a:lnSpc>
                <a:spcPct val="115000"/>
              </a:lnSpc>
              <a:spcAft>
                <a:spcPts val="800"/>
              </a:spcAft>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6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Nodweddion Allweddol:</a:t>
            </a:r>
            <a:endParaRPr lang="en-GB" sz="16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600" kern="0" dirty="0">
                <a:solidFill>
                  <a:srgbClr val="1F1F1F"/>
                </a:solidFill>
                <a:latin typeface="Arial" panose="020B0604020202020204" pitchFamily="34" charset="0"/>
                <a:ea typeface="Times New Roman" panose="02020603050405020304" pitchFamily="18" charset="0"/>
                <a:cs typeface="Arial" panose="020B0604020202020204" pitchFamily="34" charset="0"/>
              </a:rPr>
              <a:t>C</a:t>
            </a:r>
            <a:r>
              <a:rPr lang="cy-GB" sz="16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ynnal safonau uchel o addysgu a dysgu, gan gynnwys mewn addysg cyfrwng Cymraeg.</a:t>
            </a:r>
          </a:p>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6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Cryfhaodd y Ddeddf rôl </a:t>
            </a:r>
            <a:r>
              <a:rPr lang="cy-GB" sz="1600" b="1"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awdurdodau lleol</a:t>
            </a:r>
            <a:r>
              <a:rPr lang="cy-GB" sz="16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 o ran sicrhau bod ysgolion yn gwella canlyniadau addysgol, gan eu dal yn atebol am gyflawni safonau uwch. Mae’n rhoi mwy o gyfrifoldeb iddynt reoli perfformiad ysgolion, gan gynnwys ysgolion cyfrwng Cymraeg.</a:t>
            </a:r>
            <a:endParaRPr lang="en-GB" sz="16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pPr>
            <a:endParaRPr lang="en-GB" sz="16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1600" kern="100"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15000"/>
              </a:lnSpc>
              <a:spcAft>
                <a:spcPts val="800"/>
              </a:spcAft>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51C9EA94-4EC4-D343-73D3-5264B01D495B}"/>
              </a:ext>
            </a:extLst>
          </p:cNvPr>
          <p:cNvSpPr>
            <a:spLocks noGrp="1"/>
          </p:cNvSpPr>
          <p:nvPr>
            <p:ph sz="half" idx="2"/>
          </p:nvPr>
        </p:nvSpPr>
        <p:spPr/>
        <p:txBody>
          <a:bodyPr>
            <a:normAutofit/>
          </a:bodyPr>
          <a:lstStyle/>
          <a:p>
            <a:pPr marL="0" indent="0">
              <a:buNone/>
            </a:pPr>
            <a:r>
              <a:rPr lang="en-GB" sz="1600" dirty="0">
                <a:solidFill>
                  <a:schemeClr val="accent1"/>
                </a:solidFill>
                <a:latin typeface="Arial" panose="020B0604020202020204" pitchFamily="34" charset="0"/>
                <a:cs typeface="Arial" panose="020B0604020202020204" pitchFamily="34" charset="0"/>
              </a:rPr>
              <a:t>Key Features:</a:t>
            </a:r>
          </a:p>
          <a:p>
            <a:r>
              <a:rPr lang="en-GB" sz="1600" dirty="0">
                <a:solidFill>
                  <a:schemeClr val="accent1"/>
                </a:solidFill>
                <a:latin typeface="Arial" panose="020B0604020202020204" pitchFamily="34" charset="0"/>
                <a:cs typeface="Arial" panose="020B0604020202020204" pitchFamily="34" charset="0"/>
              </a:rPr>
              <a:t>To maintain high standards of teaching and learning, including in Welsh-medium education.</a:t>
            </a:r>
          </a:p>
          <a:p>
            <a:endParaRPr lang="en-GB" sz="1600" dirty="0">
              <a:solidFill>
                <a:schemeClr val="accent1"/>
              </a:solidFill>
              <a:latin typeface="Arial" panose="020B0604020202020204" pitchFamily="34" charset="0"/>
              <a:cs typeface="Arial" panose="020B0604020202020204" pitchFamily="34" charset="0"/>
            </a:endParaRPr>
          </a:p>
          <a:p>
            <a:r>
              <a:rPr lang="en-GB" sz="1600" dirty="0">
                <a:solidFill>
                  <a:schemeClr val="accent1"/>
                </a:solidFill>
                <a:latin typeface="Arial" panose="020B0604020202020204" pitchFamily="34" charset="0"/>
                <a:cs typeface="Arial" panose="020B0604020202020204" pitchFamily="34" charset="0"/>
              </a:rPr>
              <a:t>The Act strengthened the role of </a:t>
            </a:r>
            <a:r>
              <a:rPr lang="en-GB" sz="1600" b="1" dirty="0">
                <a:solidFill>
                  <a:schemeClr val="accent1"/>
                </a:solidFill>
                <a:latin typeface="Arial" panose="020B0604020202020204" pitchFamily="34" charset="0"/>
                <a:cs typeface="Arial" panose="020B0604020202020204" pitchFamily="34" charset="0"/>
              </a:rPr>
              <a:t>local authorities</a:t>
            </a:r>
            <a:r>
              <a:rPr lang="en-GB" sz="1600" dirty="0">
                <a:solidFill>
                  <a:schemeClr val="accent1"/>
                </a:solidFill>
                <a:latin typeface="Arial" panose="020B0604020202020204" pitchFamily="34" charset="0"/>
                <a:cs typeface="Arial" panose="020B0604020202020204" pitchFamily="34" charset="0"/>
              </a:rPr>
              <a:t> in ensuring that schools improve educational outcomes, holding them accountable for delivering higher standards. It gives them more responsibility for managing school performance, including Welsh-medium schools.</a:t>
            </a:r>
          </a:p>
        </p:txBody>
      </p:sp>
    </p:spTree>
    <p:extLst>
      <p:ext uri="{BB962C8B-B14F-4D97-AF65-F5344CB8AC3E}">
        <p14:creationId xmlns:p14="http://schemas.microsoft.com/office/powerpoint/2010/main" val="7318251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000" dirty="0" err="1">
                <a:latin typeface="Arial" panose="020B0604020202020204" pitchFamily="34" charset="0"/>
                <a:cs typeface="Arial" panose="020B0604020202020204" pitchFamily="34" charset="0"/>
              </a:rPr>
              <a:t>Profiadau</a:t>
            </a:r>
            <a:r>
              <a:rPr lang="en-GB" sz="4000" dirty="0">
                <a:latin typeface="Arial" panose="020B0604020202020204" pitchFamily="34" charset="0"/>
                <a:cs typeface="Arial" panose="020B0604020202020204" pitchFamily="34" charset="0"/>
              </a:rPr>
              <a:t> / </a:t>
            </a:r>
            <a:r>
              <a:rPr lang="en-GB" sz="4000" dirty="0">
                <a:solidFill>
                  <a:schemeClr val="accent1"/>
                </a:solidFill>
                <a:latin typeface="Arial" panose="020B0604020202020204" pitchFamily="34" charset="0"/>
                <a:cs typeface="Arial" panose="020B0604020202020204" pitchFamily="34" charset="0"/>
              </a:rPr>
              <a:t>Experiences</a:t>
            </a:r>
            <a:endParaRPr lang="en-US" sz="40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lstStyle/>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Beth </a:t>
            </a:r>
            <a:r>
              <a:rPr lang="en-GB" sz="2400" dirty="0" err="1">
                <a:latin typeface="Arial" panose="020B0604020202020204" pitchFamily="34" charset="0"/>
                <a:cs typeface="Arial" panose="020B0604020202020204" pitchFamily="34" charset="0"/>
              </a:rPr>
              <a:t>yw’ch</a:t>
            </a:r>
            <a:r>
              <a:rPr lang="en-GB" sz="2400" dirty="0">
                <a:latin typeface="Arial" panose="020B0604020202020204" pitchFamily="34" charset="0"/>
                <a:cs typeface="Arial" panose="020B0604020202020204" pitchFamily="34" charset="0"/>
              </a:rPr>
              <a:t> profiad chi </a:t>
            </a:r>
            <a:r>
              <a:rPr lang="en-GB" sz="2400" dirty="0" err="1">
                <a:latin typeface="Arial" panose="020B0604020202020204" pitchFamily="34" charset="0"/>
                <a:cs typeface="Arial" panose="020B0604020202020204" pitchFamily="34" charset="0"/>
              </a:rPr>
              <a:t>o’r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Gymraeg</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pPr lvl="1"/>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ysgol</a:t>
            </a:r>
            <a:endParaRPr lang="en-GB" sz="2400" dirty="0">
              <a:latin typeface="Arial" panose="020B0604020202020204" pitchFamily="34" charset="0"/>
              <a:cs typeface="Arial" panose="020B0604020202020204" pitchFamily="34" charset="0"/>
            </a:endParaRPr>
          </a:p>
          <a:p>
            <a:pPr lvl="1"/>
            <a:r>
              <a:rPr lang="en-GB" sz="2400" dirty="0">
                <a:latin typeface="Arial" panose="020B0604020202020204" pitchFamily="34" charset="0"/>
                <a:cs typeface="Arial" panose="020B0604020202020204" pitchFamily="34" charset="0"/>
              </a:rPr>
              <a:t>Yn y </a:t>
            </a:r>
            <a:r>
              <a:rPr lang="en-GB" sz="2400" dirty="0" err="1">
                <a:latin typeface="Arial" panose="020B0604020202020204" pitchFamily="34" charset="0"/>
                <a:cs typeface="Arial" panose="020B0604020202020204" pitchFamily="34" charset="0"/>
              </a:rPr>
              <a:t>cartref</a:t>
            </a:r>
            <a:endParaRPr lang="en-GB" sz="2400" dirty="0">
              <a:latin typeface="Arial" panose="020B0604020202020204" pitchFamily="34" charset="0"/>
              <a:cs typeface="Arial" panose="020B0604020202020204" pitchFamily="34" charset="0"/>
            </a:endParaRPr>
          </a:p>
          <a:p>
            <a:pPr lvl="1"/>
            <a:r>
              <a:rPr lang="en-GB" sz="2400" dirty="0">
                <a:latin typeface="Arial" panose="020B0604020202020204" pitchFamily="34" charset="0"/>
                <a:cs typeface="Arial" panose="020B0604020202020204" pitchFamily="34" charset="0"/>
              </a:rPr>
              <a:t>Yn y </a:t>
            </a:r>
            <a:r>
              <a:rPr lang="en-GB" sz="2400" dirty="0" err="1">
                <a:latin typeface="Arial" panose="020B0604020202020204" pitchFamily="34" charset="0"/>
                <a:cs typeface="Arial" panose="020B0604020202020204" pitchFamily="34" charset="0"/>
              </a:rPr>
              <a:t>gymuned</a:t>
            </a:r>
            <a:endParaRPr lang="en-GB" sz="2400" dirty="0">
              <a:latin typeface="Arial" panose="020B0604020202020204" pitchFamily="34" charset="0"/>
              <a:cs typeface="Arial" panose="020B0604020202020204" pitchFamily="34" charset="0"/>
            </a:endParaRPr>
          </a:p>
          <a:p>
            <a:pPr lvl="1"/>
            <a:endParaRPr lang="en-GB" sz="2400" dirty="0">
              <a:latin typeface="Arial" panose="020B0604020202020204" pitchFamily="34" charset="0"/>
              <a:cs typeface="Arial" panose="020B0604020202020204" pitchFamily="34" charset="0"/>
            </a:endParaRPr>
          </a:p>
          <a:p>
            <a:pPr lvl="1"/>
            <a:r>
              <a:rPr lang="en-GB" sz="2400" dirty="0">
                <a:latin typeface="Arial" panose="020B0604020202020204" pitchFamily="34" charset="0"/>
                <a:cs typeface="Arial" panose="020B0604020202020204" pitchFamily="34" charset="0"/>
              </a:rPr>
              <a:t>Unrhyw </a:t>
            </a:r>
            <a:r>
              <a:rPr lang="en-GB" sz="2400" dirty="0" err="1">
                <a:latin typeface="Arial" panose="020B0604020202020204" pitchFamily="34" charset="0"/>
                <a:cs typeface="Arial" panose="020B0604020202020204" pitchFamily="34" charset="0"/>
              </a:rPr>
              <a:t>themau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cyffredin</a:t>
            </a:r>
            <a:r>
              <a:rPr lang="en-GB" sz="2400" dirty="0">
                <a:latin typeface="Arial" panose="020B0604020202020204" pitchFamily="34" charset="0"/>
                <a:cs typeface="Arial" panose="020B0604020202020204" pitchFamily="34" charset="0"/>
              </a:rPr>
              <a:t>?</a:t>
            </a:r>
          </a:p>
          <a:p>
            <a:pPr marL="393192" lvl="1" indent="0">
              <a:buNone/>
            </a:pPr>
            <a:endParaRPr lang="en-US" dirty="0"/>
          </a:p>
        </p:txBody>
      </p:sp>
      <p:sp>
        <p:nvSpPr>
          <p:cNvPr id="4" name="Content Placeholder 3"/>
          <p:cNvSpPr>
            <a:spLocks noGrp="1"/>
          </p:cNvSpPr>
          <p:nvPr>
            <p:ph sz="half" idx="2"/>
          </p:nvPr>
        </p:nvSpPr>
        <p:spPr>
          <a:xfrm>
            <a:off x="4800600" y="1752600"/>
            <a:ext cx="3886200" cy="4351338"/>
          </a:xfrm>
        </p:spPr>
        <p:txBody>
          <a:bodyPr/>
          <a:lstStyle/>
          <a:p>
            <a:endParaRPr lang="en-GB" sz="2400" dirty="0">
              <a:solidFill>
                <a:schemeClr val="accent1"/>
              </a:solidFill>
              <a:latin typeface="Arial" panose="020B0604020202020204" pitchFamily="34" charset="0"/>
              <a:cs typeface="Arial" panose="020B0604020202020204" pitchFamily="34" charset="0"/>
            </a:endParaRPr>
          </a:p>
          <a:p>
            <a:r>
              <a:rPr lang="en-GB" sz="2400" dirty="0">
                <a:solidFill>
                  <a:schemeClr val="accent1"/>
                </a:solidFill>
                <a:latin typeface="Arial" panose="020B0604020202020204" pitchFamily="34" charset="0"/>
                <a:cs typeface="Arial" panose="020B0604020202020204" pitchFamily="34" charset="0"/>
              </a:rPr>
              <a:t>Describe your own experiences of Welsh:</a:t>
            </a:r>
          </a:p>
          <a:p>
            <a:pPr marL="0" indent="0">
              <a:buNone/>
            </a:pPr>
            <a:endParaRPr lang="en-GB" sz="2400" dirty="0">
              <a:solidFill>
                <a:schemeClr val="accent1"/>
              </a:solidFill>
              <a:latin typeface="Arial" panose="020B0604020202020204" pitchFamily="34" charset="0"/>
              <a:cs typeface="Arial" panose="020B0604020202020204" pitchFamily="34" charset="0"/>
            </a:endParaRPr>
          </a:p>
          <a:p>
            <a:pPr lvl="1"/>
            <a:r>
              <a:rPr lang="en-GB" sz="2400" dirty="0">
                <a:solidFill>
                  <a:schemeClr val="accent1"/>
                </a:solidFill>
                <a:latin typeface="Arial" panose="020B0604020202020204" pitchFamily="34" charset="0"/>
                <a:cs typeface="Arial" panose="020B0604020202020204" pitchFamily="34" charset="0"/>
              </a:rPr>
              <a:t>In school</a:t>
            </a:r>
          </a:p>
          <a:p>
            <a:pPr lvl="1"/>
            <a:r>
              <a:rPr lang="en-GB" sz="2400" dirty="0">
                <a:solidFill>
                  <a:schemeClr val="accent1"/>
                </a:solidFill>
                <a:latin typeface="Arial" panose="020B0604020202020204" pitchFamily="34" charset="0"/>
                <a:cs typeface="Arial" panose="020B0604020202020204" pitchFamily="34" charset="0"/>
              </a:rPr>
              <a:t>At home</a:t>
            </a:r>
          </a:p>
          <a:p>
            <a:pPr lvl="1"/>
            <a:r>
              <a:rPr lang="en-GB" sz="2400" dirty="0">
                <a:solidFill>
                  <a:schemeClr val="accent1"/>
                </a:solidFill>
                <a:latin typeface="Arial" panose="020B0604020202020204" pitchFamily="34" charset="0"/>
                <a:cs typeface="Arial" panose="020B0604020202020204" pitchFamily="34" charset="0"/>
              </a:rPr>
              <a:t>In the community</a:t>
            </a:r>
          </a:p>
          <a:p>
            <a:pPr lvl="1"/>
            <a:endParaRPr lang="en-GB" sz="2400" dirty="0">
              <a:solidFill>
                <a:schemeClr val="accent1"/>
              </a:solidFill>
              <a:latin typeface="Arial" panose="020B0604020202020204" pitchFamily="34" charset="0"/>
              <a:cs typeface="Arial" panose="020B0604020202020204" pitchFamily="34" charset="0"/>
            </a:endParaRPr>
          </a:p>
          <a:p>
            <a:pPr lvl="1"/>
            <a:r>
              <a:rPr lang="en-GB" sz="2400" dirty="0">
                <a:solidFill>
                  <a:schemeClr val="accent1"/>
                </a:solidFill>
                <a:latin typeface="Arial" panose="020B0604020202020204" pitchFamily="34" charset="0"/>
                <a:cs typeface="Arial" panose="020B0604020202020204" pitchFamily="34" charset="0"/>
              </a:rPr>
              <a:t>Any common themes?</a:t>
            </a:r>
          </a:p>
          <a:p>
            <a:pPr lvl="1"/>
            <a:endParaRPr lang="en-GB" sz="2400" dirty="0">
              <a:solidFill>
                <a:schemeClr val="accent1"/>
              </a:solidFill>
              <a:latin typeface="Arial" panose="020B0604020202020204" pitchFamily="34" charset="0"/>
              <a:cs typeface="Arial" panose="020B0604020202020204" pitchFamily="34" charset="0"/>
            </a:endParaRPr>
          </a:p>
          <a:p>
            <a:pPr marL="393192" lvl="1" indent="0">
              <a:buNone/>
            </a:pPr>
            <a:endParaRPr lang="en-GB" i="1" dirty="0"/>
          </a:p>
        </p:txBody>
      </p:sp>
    </p:spTree>
    <p:extLst>
      <p:ext uri="{BB962C8B-B14F-4D97-AF65-F5344CB8AC3E}">
        <p14:creationId xmlns:p14="http://schemas.microsoft.com/office/powerpoint/2010/main" val="17412019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342506" y="122237"/>
            <a:ext cx="8611385" cy="1325563"/>
          </a:xfrm>
        </p:spPr>
        <p:txBody>
          <a:bodyPr tIns="32146">
            <a:normAutofit/>
          </a:bodyPr>
          <a:lstStyle/>
          <a:p>
            <a:pPr algn="ctr"/>
            <a:r>
              <a:rPr lang="en-GB" altLang="cy-GB" sz="4000" dirty="0">
                <a:latin typeface="Arial" panose="020B0604020202020204" pitchFamily="34" charset="0"/>
                <a:cs typeface="Arial" panose="020B0604020202020204" pitchFamily="34" charset="0"/>
              </a:rPr>
              <a:t>Heriau / </a:t>
            </a:r>
            <a:r>
              <a:rPr lang="en-GB" altLang="cy-GB" sz="4000" dirty="0">
                <a:solidFill>
                  <a:schemeClr val="accent1"/>
                </a:solidFill>
                <a:latin typeface="Arial" panose="020B0604020202020204" pitchFamily="34" charset="0"/>
                <a:cs typeface="Arial" panose="020B0604020202020204" pitchFamily="34" charset="0"/>
              </a:rPr>
              <a:t>Challenges</a:t>
            </a:r>
            <a:endParaRPr lang="en-US" altLang="cy-GB" sz="40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457202" y="762000"/>
            <a:ext cx="4038600" cy="5715000"/>
          </a:xfrm>
        </p:spPr>
        <p:txBody>
          <a:bodyPr lIns="64291" tIns="32146" rIns="64291" bIns="32146">
            <a:normAutofit/>
          </a:bodyPr>
          <a:lstStyle/>
          <a:p>
            <a:pPr marL="0" indent="0">
              <a:lnSpc>
                <a:spcPct val="120000"/>
              </a:lnSpc>
              <a:buNone/>
              <a:defRPr/>
            </a:pPr>
            <a:endParaRPr lang="en-US" sz="3200" dirty="0">
              <a:latin typeface="Arial" panose="020B0604020202020204" pitchFamily="34" charset="0"/>
              <a:cs typeface="Arial" panose="020B0604020202020204" pitchFamily="34" charset="0"/>
            </a:endParaRPr>
          </a:p>
          <a:p>
            <a:pPr marL="0" indent="0">
              <a:lnSpc>
                <a:spcPct val="120000"/>
              </a:lnSpc>
              <a:buNone/>
              <a:defRPr/>
            </a:pPr>
            <a:r>
              <a:rPr lang="en-US" sz="1600" dirty="0" err="1">
                <a:latin typeface="Arial" panose="020B0604020202020204" pitchFamily="34" charset="0"/>
                <a:cs typeface="Arial" panose="020B0604020202020204" pitchFamily="34" charset="0"/>
              </a:rPr>
              <a:t>Gosoda’r</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Strategaeth</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ar</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gyfer</a:t>
            </a:r>
            <a:r>
              <a:rPr lang="en-US" sz="1600" dirty="0">
                <a:latin typeface="Arial" panose="020B0604020202020204" pitchFamily="34" charset="0"/>
                <a:cs typeface="Arial" panose="020B0604020202020204" pitchFamily="34" charset="0"/>
              </a:rPr>
              <a:t> yr Iaith </a:t>
            </a:r>
            <a:r>
              <a:rPr lang="en-US" sz="1600" dirty="0" err="1">
                <a:latin typeface="Arial" panose="020B0604020202020204" pitchFamily="34" charset="0"/>
                <a:cs typeface="Arial" panose="020B0604020202020204" pitchFamily="34" charset="0"/>
              </a:rPr>
              <a:t>Gymraeg</a:t>
            </a:r>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1996</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bedair</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prif</a:t>
            </a:r>
            <a:r>
              <a:rPr lang="en-US" sz="1600" dirty="0">
                <a:latin typeface="Arial" panose="020B0604020202020204" pitchFamily="34" charset="0"/>
                <a:cs typeface="Arial" panose="020B0604020202020204" pitchFamily="34" charset="0"/>
              </a:rPr>
              <a:t> her o </a:t>
            </a:r>
            <a:r>
              <a:rPr lang="en-US" sz="1600" dirty="0" err="1">
                <a:latin typeface="Arial" panose="020B0604020202020204" pitchFamily="34" charset="0"/>
                <a:cs typeface="Arial" panose="020B0604020202020204" pitchFamily="34" charset="0"/>
              </a:rPr>
              <a:t>safbwynt</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hyrwyddo’r</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iaith</a:t>
            </a:r>
            <a:r>
              <a:rPr lang="en-US" sz="1600" dirty="0">
                <a:latin typeface="Arial" panose="020B0604020202020204" pitchFamily="34" charset="0"/>
                <a:cs typeface="Arial" panose="020B0604020202020204" pitchFamily="34" charset="0"/>
              </a:rPr>
              <a:t>:</a:t>
            </a:r>
          </a:p>
          <a:p>
            <a:pPr marL="514350" indent="-514350">
              <a:lnSpc>
                <a:spcPct val="120000"/>
              </a:lnSpc>
              <a:buAutoNum type="arabicParenR"/>
              <a:defRPr/>
            </a:pPr>
            <a:r>
              <a:rPr lang="en-US" sz="1600" dirty="0" err="1">
                <a:latin typeface="Arial" panose="020B0604020202020204" pitchFamily="34" charset="0"/>
                <a:cs typeface="Arial" panose="020B0604020202020204" pitchFamily="34" charset="0"/>
              </a:rPr>
              <a:t>cynyddu’r</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nifer</a:t>
            </a:r>
            <a:r>
              <a:rPr lang="en-US" sz="1600" dirty="0">
                <a:latin typeface="Arial" panose="020B0604020202020204" pitchFamily="34" charset="0"/>
                <a:cs typeface="Arial" panose="020B0604020202020204" pitchFamily="34" charset="0"/>
              </a:rPr>
              <a:t> o </a:t>
            </a:r>
            <a:r>
              <a:rPr lang="en-US" sz="1600" dirty="0" err="1">
                <a:latin typeface="Arial" panose="020B0604020202020204" pitchFamily="34" charset="0"/>
                <a:cs typeface="Arial" panose="020B0604020202020204" pitchFamily="34" charset="0"/>
              </a:rPr>
              <a:t>bobl</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sy’n</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gallu</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siarad</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Cymraeg</a:t>
            </a:r>
            <a:endParaRPr lang="en-US" sz="1600" dirty="0">
              <a:latin typeface="Arial" panose="020B0604020202020204" pitchFamily="34" charset="0"/>
              <a:cs typeface="Arial" panose="020B0604020202020204" pitchFamily="34" charset="0"/>
            </a:endParaRPr>
          </a:p>
          <a:p>
            <a:pPr marL="514350" indent="-514350">
              <a:lnSpc>
                <a:spcPct val="120000"/>
              </a:lnSpc>
              <a:buAutoNum type="arabicParenR"/>
              <a:defRPr/>
            </a:pPr>
            <a:r>
              <a:rPr lang="en-US" sz="1600" dirty="0" err="1">
                <a:latin typeface="Arial" panose="020B0604020202020204" pitchFamily="34" charset="0"/>
                <a:cs typeface="Arial" panose="020B0604020202020204" pitchFamily="34" charset="0"/>
              </a:rPr>
              <a:t>darparu</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cyfleoedd</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i</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ddefnyddio’r</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iaith</a:t>
            </a:r>
            <a:endParaRPr lang="en-US" sz="1600" dirty="0">
              <a:latin typeface="Arial" panose="020B0604020202020204" pitchFamily="34" charset="0"/>
              <a:cs typeface="Arial" panose="020B0604020202020204" pitchFamily="34" charset="0"/>
            </a:endParaRPr>
          </a:p>
          <a:p>
            <a:pPr marL="514350" indent="-514350">
              <a:lnSpc>
                <a:spcPct val="120000"/>
              </a:lnSpc>
              <a:buAutoNum type="arabicParenR"/>
              <a:defRPr/>
            </a:pPr>
            <a:r>
              <a:rPr lang="en-US" sz="1600" dirty="0" err="1">
                <a:latin typeface="Arial" panose="020B0604020202020204" pitchFamily="34" charset="0"/>
                <a:cs typeface="Arial" panose="020B0604020202020204" pitchFamily="34" charset="0"/>
              </a:rPr>
              <a:t>newid</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arferion</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defnydd</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iaith</a:t>
            </a:r>
            <a:r>
              <a:rPr lang="en-US" sz="1600" dirty="0">
                <a:latin typeface="Arial" panose="020B0604020202020204" pitchFamily="34" charset="0"/>
                <a:cs typeface="Arial" panose="020B0604020202020204" pitchFamily="34" charset="0"/>
              </a:rPr>
              <a:t>, ac </a:t>
            </a:r>
            <a:r>
              <a:rPr lang="en-US" sz="1600" dirty="0" err="1">
                <a:latin typeface="Arial" panose="020B0604020202020204" pitchFamily="34" charset="0"/>
                <a:cs typeface="Arial" panose="020B0604020202020204" pitchFamily="34" charset="0"/>
              </a:rPr>
              <a:t>annog</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pobl</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i</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fanteisio</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ar</a:t>
            </a:r>
            <a:r>
              <a:rPr lang="en-US" sz="1600" dirty="0">
                <a:latin typeface="Arial" panose="020B0604020202020204" pitchFamily="34" charset="0"/>
                <a:cs typeface="Arial" panose="020B0604020202020204" pitchFamily="34" charset="0"/>
              </a:rPr>
              <a:t> y </a:t>
            </a:r>
            <a:r>
              <a:rPr lang="en-US" sz="1600" dirty="0" err="1">
                <a:latin typeface="Arial" panose="020B0604020202020204" pitchFamily="34" charset="0"/>
                <a:cs typeface="Arial" panose="020B0604020202020204" pitchFamily="34" charset="0"/>
              </a:rPr>
              <a:t>cyfleoedd</a:t>
            </a:r>
            <a:r>
              <a:rPr lang="en-US" sz="1600" dirty="0">
                <a:latin typeface="Arial" panose="020B0604020202020204" pitchFamily="34" charset="0"/>
                <a:cs typeface="Arial" panose="020B0604020202020204" pitchFamily="34" charset="0"/>
              </a:rPr>
              <a:t> a </a:t>
            </a:r>
            <a:r>
              <a:rPr lang="en-US" sz="1600" dirty="0" err="1">
                <a:latin typeface="Arial" panose="020B0604020202020204" pitchFamily="34" charset="0"/>
                <a:cs typeface="Arial" panose="020B0604020202020204" pitchFamily="34" charset="0"/>
              </a:rPr>
              <a:t>gynigir</a:t>
            </a:r>
            <a:endParaRPr lang="en-US" sz="1600" dirty="0">
              <a:latin typeface="Arial" panose="020B0604020202020204" pitchFamily="34" charset="0"/>
              <a:cs typeface="Arial" panose="020B0604020202020204" pitchFamily="34" charset="0"/>
            </a:endParaRPr>
          </a:p>
          <a:p>
            <a:pPr marL="514350" indent="-514350">
              <a:lnSpc>
                <a:spcPct val="120000"/>
              </a:lnSpc>
              <a:buAutoNum type="arabicParenR"/>
              <a:defRPr/>
            </a:pPr>
            <a:r>
              <a:rPr lang="en-US" sz="1600" dirty="0" err="1">
                <a:latin typeface="Arial" panose="020B0604020202020204" pitchFamily="34" charset="0"/>
                <a:cs typeface="Arial" panose="020B0604020202020204" pitchFamily="34" charset="0"/>
              </a:rPr>
              <a:t>cryfhau’r</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Gymraeg</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fel</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iaith</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gymunedol</a:t>
            </a:r>
            <a:endParaRPr lang="en-US" sz="1600" dirty="0">
              <a:latin typeface="Arial" panose="020B0604020202020204" pitchFamily="34" charset="0"/>
              <a:cs typeface="Arial" panose="020B0604020202020204" pitchFamily="34" charset="0"/>
            </a:endParaRPr>
          </a:p>
          <a:p>
            <a:pPr marL="0" indent="0">
              <a:buNone/>
              <a:defRPr/>
            </a:pPr>
            <a:endParaRPr lang="en-US" sz="3200" dirty="0"/>
          </a:p>
          <a:p>
            <a:pPr marL="0" indent="0">
              <a:buNone/>
              <a:defRPr/>
            </a:pPr>
            <a:endParaRPr lang="en-US" dirty="0"/>
          </a:p>
        </p:txBody>
      </p:sp>
      <p:sp>
        <p:nvSpPr>
          <p:cNvPr id="2" name="Content Placeholder 1"/>
          <p:cNvSpPr>
            <a:spLocks noGrp="1"/>
          </p:cNvSpPr>
          <p:nvPr>
            <p:ph sz="half" idx="2"/>
          </p:nvPr>
        </p:nvSpPr>
        <p:spPr>
          <a:xfrm>
            <a:off x="4572001" y="1066800"/>
            <a:ext cx="4343400" cy="5410200"/>
          </a:xfrm>
        </p:spPr>
        <p:txBody>
          <a:bodyPr>
            <a:normAutofit/>
          </a:bodyPr>
          <a:lstStyle/>
          <a:p>
            <a:pPr marL="0" indent="0">
              <a:lnSpc>
                <a:spcPct val="120000"/>
              </a:lnSpc>
              <a:buNone/>
              <a:defRPr/>
            </a:pPr>
            <a:endParaRPr lang="en-US" sz="1600" dirty="0">
              <a:solidFill>
                <a:schemeClr val="accent1"/>
              </a:solidFill>
              <a:latin typeface="Arial" panose="020B0604020202020204" pitchFamily="34" charset="0"/>
              <a:cs typeface="Arial" panose="020B0604020202020204" pitchFamily="34" charset="0"/>
            </a:endParaRPr>
          </a:p>
          <a:p>
            <a:pPr marL="0" indent="0">
              <a:lnSpc>
                <a:spcPct val="120000"/>
              </a:lnSpc>
              <a:buNone/>
              <a:defRPr/>
            </a:pPr>
            <a:r>
              <a:rPr lang="en-US" sz="1600" dirty="0">
                <a:solidFill>
                  <a:schemeClr val="accent1"/>
                </a:solidFill>
                <a:latin typeface="Arial" panose="020B0604020202020204" pitchFamily="34" charset="0"/>
                <a:cs typeface="Arial" panose="020B0604020202020204" pitchFamily="34" charset="0"/>
              </a:rPr>
              <a:t>The </a:t>
            </a:r>
            <a:r>
              <a:rPr lang="en-US" sz="1600" b="1" dirty="0">
                <a:solidFill>
                  <a:schemeClr val="accent1"/>
                </a:solidFill>
                <a:latin typeface="Arial" panose="020B0604020202020204" pitchFamily="34" charset="0"/>
                <a:cs typeface="Arial" panose="020B0604020202020204" pitchFamily="34" charset="0"/>
              </a:rPr>
              <a:t>1996</a:t>
            </a:r>
            <a:r>
              <a:rPr lang="en-US" sz="1600" dirty="0">
                <a:solidFill>
                  <a:schemeClr val="accent1"/>
                </a:solidFill>
                <a:latin typeface="Arial" panose="020B0604020202020204" pitchFamily="34" charset="0"/>
                <a:cs typeface="Arial" panose="020B0604020202020204" pitchFamily="34" charset="0"/>
              </a:rPr>
              <a:t> Strategy for Welsh Language sets out four main challenges in terms of language promotion: </a:t>
            </a:r>
          </a:p>
          <a:p>
            <a:pPr marL="0" indent="0">
              <a:lnSpc>
                <a:spcPct val="120000"/>
              </a:lnSpc>
              <a:buNone/>
              <a:defRPr/>
            </a:pPr>
            <a:r>
              <a:rPr lang="en-US" sz="1600" dirty="0">
                <a:solidFill>
                  <a:schemeClr val="accent1"/>
                </a:solidFill>
                <a:latin typeface="Arial" panose="020B0604020202020204" pitchFamily="34" charset="0"/>
                <a:cs typeface="Arial" panose="020B0604020202020204" pitchFamily="34" charset="0"/>
              </a:rPr>
              <a:t>1) increasing the number of people who are able to speak Welsh; </a:t>
            </a:r>
          </a:p>
          <a:p>
            <a:pPr marL="0" indent="0">
              <a:lnSpc>
                <a:spcPct val="120000"/>
              </a:lnSpc>
              <a:buNone/>
              <a:defRPr/>
            </a:pPr>
            <a:r>
              <a:rPr lang="en-US" sz="1600" dirty="0">
                <a:solidFill>
                  <a:schemeClr val="accent1"/>
                </a:solidFill>
                <a:latin typeface="Arial" panose="020B0604020202020204" pitchFamily="34" charset="0"/>
                <a:cs typeface="Arial" panose="020B0604020202020204" pitchFamily="34" charset="0"/>
              </a:rPr>
              <a:t>2) providing opportunities to use the language;</a:t>
            </a:r>
          </a:p>
          <a:p>
            <a:pPr marL="0" indent="0">
              <a:lnSpc>
                <a:spcPct val="120000"/>
              </a:lnSpc>
              <a:buNone/>
              <a:defRPr/>
            </a:pPr>
            <a:r>
              <a:rPr lang="en-US" sz="1600" dirty="0">
                <a:solidFill>
                  <a:schemeClr val="accent1"/>
                </a:solidFill>
                <a:latin typeface="Arial" panose="020B0604020202020204" pitchFamily="34" charset="0"/>
                <a:cs typeface="Arial" panose="020B0604020202020204" pitchFamily="34" charset="0"/>
              </a:rPr>
              <a:t> 3) changing the habits of language use, and encouraging people to take advantage of the opportunities provided; </a:t>
            </a:r>
          </a:p>
          <a:p>
            <a:pPr marL="0" indent="0">
              <a:lnSpc>
                <a:spcPct val="120000"/>
              </a:lnSpc>
              <a:buNone/>
              <a:defRPr/>
            </a:pPr>
            <a:r>
              <a:rPr lang="en-US" sz="1600" dirty="0">
                <a:solidFill>
                  <a:schemeClr val="accent1"/>
                </a:solidFill>
                <a:latin typeface="Arial" panose="020B0604020202020204" pitchFamily="34" charset="0"/>
                <a:cs typeface="Arial" panose="020B0604020202020204" pitchFamily="34" charset="0"/>
              </a:rPr>
              <a:t>4) strengthening Welsh as a community language </a:t>
            </a:r>
          </a:p>
          <a:p>
            <a:pPr>
              <a:defRPr/>
            </a:pPr>
            <a:endParaRPr lang="en-US" dirty="0"/>
          </a:p>
          <a:p>
            <a:endParaRPr lang="cy-GB" dirty="0"/>
          </a:p>
        </p:txBody>
      </p:sp>
    </p:spTree>
    <p:extLst>
      <p:ext uri="{BB962C8B-B14F-4D97-AF65-F5344CB8AC3E}">
        <p14:creationId xmlns:p14="http://schemas.microsoft.com/office/powerpoint/2010/main" val="30934403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76764"/>
            <a:ext cx="8611385" cy="1325563"/>
          </a:xfrm>
        </p:spPr>
        <p:txBody>
          <a:bodyPr>
            <a:noAutofit/>
          </a:bodyPr>
          <a:lstStyle/>
          <a:p>
            <a:pPr algn="ctr"/>
            <a:br>
              <a:rPr lang="en-GB" sz="2000" dirty="0">
                <a:solidFill>
                  <a:schemeClr val="accent1"/>
                </a:solidFill>
                <a:latin typeface="Arial" panose="020B0604020202020204" pitchFamily="34" charset="0"/>
                <a:cs typeface="Arial" panose="020B0604020202020204" pitchFamily="34" charset="0"/>
              </a:rPr>
            </a:br>
            <a:r>
              <a:rPr lang="en-GB" sz="2000" b="1" dirty="0" err="1">
                <a:latin typeface="Arial" panose="020B0604020202020204" pitchFamily="34" charset="0"/>
                <a:cs typeface="Arial" panose="020B0604020202020204" pitchFamily="34" charset="0"/>
              </a:rPr>
              <a:t>Tasg</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Cyfrifiad</a:t>
            </a:r>
            <a:r>
              <a:rPr lang="en-GB" sz="2000" b="1" dirty="0">
                <a:latin typeface="Arial" panose="020B0604020202020204" pitchFamily="34" charset="0"/>
                <a:cs typeface="Arial" panose="020B0604020202020204" pitchFamily="34" charset="0"/>
              </a:rPr>
              <a:t> </a:t>
            </a:r>
            <a:r>
              <a:rPr lang="en-GB" sz="2000" dirty="0">
                <a:solidFill>
                  <a:schemeClr val="accent1"/>
                </a:solidFill>
                <a:latin typeface="Arial" panose="020B0604020202020204" pitchFamily="34" charset="0"/>
                <a:cs typeface="Arial" panose="020B0604020202020204" pitchFamily="34" charset="0"/>
              </a:rPr>
              <a:t>/ </a:t>
            </a:r>
            <a:r>
              <a:rPr lang="en-GB" sz="2000" b="1" dirty="0">
                <a:solidFill>
                  <a:schemeClr val="accent1"/>
                </a:solidFill>
                <a:latin typeface="Arial" panose="020B0604020202020204" pitchFamily="34" charset="0"/>
                <a:cs typeface="Arial" panose="020B0604020202020204" pitchFamily="34" charset="0"/>
              </a:rPr>
              <a:t>Census Task</a:t>
            </a:r>
            <a:br>
              <a:rPr lang="en-GB" sz="2000" dirty="0">
                <a:solidFill>
                  <a:schemeClr val="accent1"/>
                </a:solidFill>
                <a:latin typeface="Arial" panose="020B0604020202020204" pitchFamily="34" charset="0"/>
                <a:cs typeface="Arial" panose="020B0604020202020204" pitchFamily="34" charset="0"/>
              </a:rPr>
            </a:br>
            <a:endParaRPr lang="cy-GB" sz="20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600199"/>
            <a:ext cx="3524250" cy="4348163"/>
          </a:xfrm>
        </p:spPr>
        <p:txBody>
          <a:bodyPr>
            <a:normAutofit fontScale="25000" lnSpcReduction="20000"/>
          </a:bodyPr>
          <a:lstStyle/>
          <a:p>
            <a:pPr>
              <a:buFont typeface="Arial" panose="020B0604020202020204" pitchFamily="34" charset="0"/>
              <a:buChar char="•"/>
              <a:defRPr/>
            </a:pPr>
            <a:endParaRPr lang="en-US" sz="7200" dirty="0">
              <a:latin typeface="Arial" panose="020B0604020202020204" pitchFamily="34" charset="0"/>
              <a:cs typeface="Arial" panose="020B0604020202020204" pitchFamily="34" charset="0"/>
            </a:endParaRPr>
          </a:p>
          <a:p>
            <a:pPr>
              <a:defRPr/>
            </a:pPr>
            <a:r>
              <a:rPr lang="en-US" sz="7200" dirty="0" err="1">
                <a:latin typeface="Arial" panose="020B0604020202020204" pitchFamily="34" charset="0"/>
                <a:cs typeface="Arial" panose="020B0604020202020204" pitchFamily="34" charset="0"/>
              </a:rPr>
              <a:t>Ydi’r</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materion</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a’r</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heriau</a:t>
            </a:r>
            <a:r>
              <a:rPr lang="en-US" sz="7200" dirty="0">
                <a:latin typeface="Arial" panose="020B0604020202020204" pitchFamily="34" charset="0"/>
                <a:cs typeface="Arial" panose="020B0604020202020204" pitchFamily="34" charset="0"/>
              </a:rPr>
              <a:t> yr un </a:t>
            </a:r>
            <a:r>
              <a:rPr lang="en-US" sz="7200" dirty="0" err="1">
                <a:latin typeface="Arial" panose="020B0604020202020204" pitchFamily="34" charset="0"/>
                <a:cs typeface="Arial" panose="020B0604020202020204" pitchFamily="34" charset="0"/>
              </a:rPr>
              <a:t>fath</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heddiw</a:t>
            </a:r>
            <a:r>
              <a:rPr lang="en-US" sz="7200" dirty="0">
                <a:latin typeface="Arial" panose="020B0604020202020204" pitchFamily="34" charset="0"/>
                <a:cs typeface="Arial" panose="020B0604020202020204" pitchFamily="34" charset="0"/>
              </a:rPr>
              <a:t>, 30 </a:t>
            </a:r>
            <a:r>
              <a:rPr lang="en-US" sz="7200" dirty="0" err="1">
                <a:latin typeface="Arial" panose="020B0604020202020204" pitchFamily="34" charset="0"/>
                <a:cs typeface="Arial" panose="020B0604020202020204" pitchFamily="34" charset="0"/>
              </a:rPr>
              <a:t>mlynedd</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yn</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ddiweddarach</a:t>
            </a:r>
            <a:r>
              <a:rPr lang="en-US" sz="7200" dirty="0">
                <a:latin typeface="Arial" panose="020B0604020202020204" pitchFamily="34" charset="0"/>
                <a:cs typeface="Arial" panose="020B0604020202020204" pitchFamily="34" charset="0"/>
              </a:rPr>
              <a:t>?</a:t>
            </a:r>
          </a:p>
          <a:p>
            <a:pPr>
              <a:buFont typeface="Arial" panose="020B0604020202020204" pitchFamily="34" charset="0"/>
              <a:buChar char="•"/>
              <a:defRPr/>
            </a:pPr>
            <a:endParaRPr lang="en-US" sz="7200" dirty="0">
              <a:latin typeface="Arial" panose="020B0604020202020204" pitchFamily="34" charset="0"/>
              <a:cs typeface="Arial" panose="020B0604020202020204" pitchFamily="34" charset="0"/>
            </a:endParaRPr>
          </a:p>
          <a:p>
            <a:pPr>
              <a:buFont typeface="Arial" panose="020B0604020202020204" pitchFamily="34" charset="0"/>
              <a:buChar char="•"/>
              <a:defRPr/>
            </a:pPr>
            <a:r>
              <a:rPr lang="en-US" sz="7200" dirty="0">
                <a:latin typeface="Arial" panose="020B0604020202020204" pitchFamily="34" charset="0"/>
                <a:cs typeface="Arial" panose="020B0604020202020204" pitchFamily="34" charset="0"/>
              </a:rPr>
              <a:t>Beth </a:t>
            </a:r>
            <a:r>
              <a:rPr lang="en-US" sz="7200" dirty="0" err="1">
                <a:latin typeface="Arial" panose="020B0604020202020204" pitchFamily="34" charset="0"/>
                <a:cs typeface="Arial" panose="020B0604020202020204" pitchFamily="34" charset="0"/>
              </a:rPr>
              <a:t>mae’r</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cyfrifiad</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diweddaraf</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yn</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dweud</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wrthom</a:t>
            </a:r>
            <a:r>
              <a:rPr lang="en-US" sz="7200" dirty="0">
                <a:latin typeface="Arial" panose="020B0604020202020204" pitchFamily="34" charset="0"/>
                <a:cs typeface="Arial" panose="020B0604020202020204" pitchFamily="34" charset="0"/>
              </a:rPr>
              <a:t> am yr </a:t>
            </a:r>
            <a:r>
              <a:rPr lang="en-US" sz="7200" dirty="0" err="1">
                <a:latin typeface="Arial" panose="020B0604020202020204" pitchFamily="34" charset="0"/>
                <a:cs typeface="Arial" panose="020B0604020202020204" pitchFamily="34" charset="0"/>
              </a:rPr>
              <a:t>iaith</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Gymraeg</a:t>
            </a:r>
            <a:r>
              <a:rPr lang="en-US" sz="7200" dirty="0">
                <a:latin typeface="Arial" panose="020B0604020202020204" pitchFamily="34" charset="0"/>
                <a:cs typeface="Arial" panose="020B0604020202020204" pitchFamily="34" charset="0"/>
              </a:rPr>
              <a:t>? Sut </a:t>
            </a:r>
            <a:r>
              <a:rPr lang="en-US" sz="7200" dirty="0" err="1">
                <a:latin typeface="Arial" panose="020B0604020202020204" pitchFamily="34" charset="0"/>
                <a:cs typeface="Arial" panose="020B0604020202020204" pitchFamily="34" charset="0"/>
              </a:rPr>
              <a:t>mae’n</a:t>
            </a:r>
            <a:r>
              <a:rPr lang="en-US" sz="7200" dirty="0">
                <a:latin typeface="Arial" panose="020B0604020202020204" pitchFamily="34" charset="0"/>
                <a:cs typeface="Arial" panose="020B0604020202020204" pitchFamily="34" charset="0"/>
              </a:rPr>
              <a:t> </a:t>
            </a:r>
            <a:r>
              <a:rPr lang="en-US" sz="7200" dirty="0" err="1">
                <a:latin typeface="Arial" panose="020B0604020202020204" pitchFamily="34" charset="0"/>
                <a:cs typeface="Arial" panose="020B0604020202020204" pitchFamily="34" charset="0"/>
              </a:rPr>
              <a:t>cymharu</a:t>
            </a:r>
            <a:r>
              <a:rPr lang="en-US" sz="7200" dirty="0">
                <a:latin typeface="Arial" panose="020B0604020202020204" pitchFamily="34" charset="0"/>
                <a:cs typeface="Arial" panose="020B0604020202020204" pitchFamily="34" charset="0"/>
              </a:rPr>
              <a:t> a data </a:t>
            </a:r>
            <a:r>
              <a:rPr lang="en-US" sz="7200" dirty="0" err="1">
                <a:latin typeface="Arial" panose="020B0604020202020204" pitchFamily="34" charset="0"/>
                <a:cs typeface="Arial" panose="020B0604020202020204" pitchFamily="34" charset="0"/>
              </a:rPr>
              <a:t>blaenorol</a:t>
            </a:r>
            <a:r>
              <a:rPr lang="en-US" sz="7200" dirty="0">
                <a:latin typeface="Arial" panose="020B0604020202020204" pitchFamily="34" charset="0"/>
                <a:cs typeface="Arial" panose="020B0604020202020204" pitchFamily="34" charset="0"/>
              </a:rPr>
              <a:t>?</a:t>
            </a:r>
          </a:p>
          <a:p>
            <a:pPr>
              <a:buFont typeface="Arial" panose="020B0604020202020204" pitchFamily="34" charset="0"/>
              <a:buChar char="•"/>
              <a:defRPr/>
            </a:pPr>
            <a:r>
              <a:rPr lang="en-US" sz="7200" dirty="0">
                <a:latin typeface="Arial" panose="020B0604020202020204" pitchFamily="34" charset="0"/>
                <a:cs typeface="Arial" panose="020B0604020202020204" pitchFamily="34" charset="0"/>
              </a:rPr>
              <a:t>Yn </a:t>
            </a:r>
            <a:r>
              <a:rPr lang="en-US" sz="7200" dirty="0" err="1">
                <a:latin typeface="Arial" panose="020B0604020202020204" pitchFamily="34" charset="0"/>
                <a:cs typeface="Arial" panose="020B0604020202020204" pitchFamily="34" charset="0"/>
              </a:rPr>
              <a:t>genedlaethol</a:t>
            </a:r>
            <a:r>
              <a:rPr lang="en-US" sz="7200" dirty="0">
                <a:latin typeface="Arial" panose="020B0604020202020204" pitchFamily="34" charset="0"/>
                <a:cs typeface="Arial" panose="020B0604020202020204" pitchFamily="34" charset="0"/>
              </a:rPr>
              <a:t>?</a:t>
            </a:r>
          </a:p>
          <a:p>
            <a:pPr>
              <a:buFont typeface="Arial" panose="020B0604020202020204" pitchFamily="34" charset="0"/>
              <a:buChar char="•"/>
              <a:defRPr/>
            </a:pPr>
            <a:r>
              <a:rPr lang="en-US" sz="7200" dirty="0">
                <a:latin typeface="Arial" panose="020B0604020202020204" pitchFamily="34" charset="0"/>
                <a:cs typeface="Arial" panose="020B0604020202020204" pitchFamily="34" charset="0"/>
              </a:rPr>
              <a:t>Yn Abertawe?</a:t>
            </a:r>
          </a:p>
          <a:p>
            <a:pPr>
              <a:buFont typeface="Arial" panose="020B0604020202020204" pitchFamily="34" charset="0"/>
              <a:buChar char="•"/>
              <a:defRPr/>
            </a:pPr>
            <a:r>
              <a:rPr lang="en-US" sz="7200" dirty="0">
                <a:latin typeface="Arial" panose="020B0604020202020204" pitchFamily="34" charset="0"/>
                <a:cs typeface="Arial" panose="020B0604020202020204" pitchFamily="34" charset="0"/>
              </a:rPr>
              <a:t>Yn Sir </a:t>
            </a:r>
            <a:r>
              <a:rPr lang="en-US" sz="7200" dirty="0" err="1">
                <a:latin typeface="Arial" panose="020B0604020202020204" pitchFamily="34" charset="0"/>
                <a:cs typeface="Arial" panose="020B0604020202020204" pitchFamily="34" charset="0"/>
              </a:rPr>
              <a:t>Gâr</a:t>
            </a:r>
            <a:r>
              <a:rPr lang="en-US" sz="7200" dirty="0">
                <a:latin typeface="Arial" panose="020B0604020202020204" pitchFamily="34" charset="0"/>
                <a:cs typeface="Arial" panose="020B0604020202020204" pitchFamily="34" charset="0"/>
              </a:rPr>
              <a:t>?</a:t>
            </a:r>
          </a:p>
          <a:p>
            <a:pPr>
              <a:buFont typeface="Arial" panose="020B0604020202020204" pitchFamily="34" charset="0"/>
              <a:buChar char="•"/>
              <a:defRPr/>
            </a:pPr>
            <a:r>
              <a:rPr lang="en-US" sz="7200" dirty="0">
                <a:latin typeface="Arial" panose="020B0604020202020204" pitchFamily="34" charset="0"/>
                <a:cs typeface="Arial" panose="020B0604020202020204" pitchFamily="34" charset="0"/>
              </a:rPr>
              <a:t>Yn Sir </a:t>
            </a:r>
            <a:r>
              <a:rPr lang="en-US" sz="7200" dirty="0" err="1">
                <a:latin typeface="Arial" panose="020B0604020202020204" pitchFamily="34" charset="0"/>
                <a:cs typeface="Arial" panose="020B0604020202020204" pitchFamily="34" charset="0"/>
              </a:rPr>
              <a:t>Benfro</a:t>
            </a:r>
            <a:r>
              <a:rPr lang="en-US" sz="7200" dirty="0">
                <a:latin typeface="Arial" panose="020B0604020202020204" pitchFamily="34" charset="0"/>
                <a:cs typeface="Arial" panose="020B0604020202020204" pitchFamily="34" charset="0"/>
              </a:rPr>
              <a:t>?</a:t>
            </a:r>
          </a:p>
          <a:p>
            <a:endParaRPr lang="cy-GB" dirty="0"/>
          </a:p>
        </p:txBody>
      </p:sp>
      <p:sp>
        <p:nvSpPr>
          <p:cNvPr id="4" name="Content Placeholder 3"/>
          <p:cNvSpPr>
            <a:spLocks noGrp="1"/>
          </p:cNvSpPr>
          <p:nvPr>
            <p:ph sz="half" idx="2"/>
          </p:nvPr>
        </p:nvSpPr>
        <p:spPr>
          <a:xfrm>
            <a:off x="4629150" y="1371600"/>
            <a:ext cx="3886200" cy="4805363"/>
          </a:xfrm>
        </p:spPr>
        <p:txBody>
          <a:bodyPr>
            <a:normAutofit fontScale="25000" lnSpcReduction="20000"/>
          </a:bodyPr>
          <a:lstStyle/>
          <a:p>
            <a:endParaRPr lang="en-GB" sz="7200" dirty="0">
              <a:solidFill>
                <a:schemeClr val="accent1"/>
              </a:solidFill>
              <a:latin typeface="Arial" panose="020B0604020202020204" pitchFamily="34" charset="0"/>
              <a:cs typeface="Arial" panose="020B0604020202020204" pitchFamily="34" charset="0"/>
            </a:endParaRPr>
          </a:p>
          <a:p>
            <a:r>
              <a:rPr lang="en-GB" sz="7200" dirty="0">
                <a:solidFill>
                  <a:schemeClr val="accent1"/>
                </a:solidFill>
                <a:latin typeface="Arial" panose="020B0604020202020204" pitchFamily="34" charset="0"/>
                <a:cs typeface="Arial" panose="020B0604020202020204" pitchFamily="34" charset="0"/>
              </a:rPr>
              <a:t>Are the same issues and challenges relevant today, 30 years later?</a:t>
            </a:r>
          </a:p>
          <a:p>
            <a:endParaRPr lang="en-GB" sz="7200" dirty="0">
              <a:solidFill>
                <a:schemeClr val="accent1"/>
              </a:solidFill>
              <a:latin typeface="Arial" panose="020B0604020202020204" pitchFamily="34" charset="0"/>
              <a:cs typeface="Arial" panose="020B0604020202020204" pitchFamily="34" charset="0"/>
            </a:endParaRPr>
          </a:p>
          <a:p>
            <a:r>
              <a:rPr lang="en-GB" sz="7200" dirty="0">
                <a:solidFill>
                  <a:schemeClr val="accent1"/>
                </a:solidFill>
                <a:latin typeface="Arial" panose="020B0604020202020204" pitchFamily="34" charset="0"/>
                <a:cs typeface="Arial" panose="020B0604020202020204" pitchFamily="34" charset="0"/>
              </a:rPr>
              <a:t>Find out about the latest census data– what does this data tell us about the Welsh language? How does it compare with previous data?</a:t>
            </a:r>
          </a:p>
          <a:p>
            <a:r>
              <a:rPr lang="en-GB" sz="7200" dirty="0">
                <a:solidFill>
                  <a:schemeClr val="accent1"/>
                </a:solidFill>
                <a:latin typeface="Arial" panose="020B0604020202020204" pitchFamily="34" charset="0"/>
                <a:cs typeface="Arial" panose="020B0604020202020204" pitchFamily="34" charset="0"/>
              </a:rPr>
              <a:t>Nationally?</a:t>
            </a:r>
          </a:p>
          <a:p>
            <a:r>
              <a:rPr lang="en-GB" sz="7200" dirty="0">
                <a:solidFill>
                  <a:schemeClr val="accent1"/>
                </a:solidFill>
                <a:latin typeface="Arial" panose="020B0604020202020204" pitchFamily="34" charset="0"/>
                <a:cs typeface="Arial" panose="020B0604020202020204" pitchFamily="34" charset="0"/>
              </a:rPr>
              <a:t>In Swansea?</a:t>
            </a:r>
          </a:p>
          <a:p>
            <a:r>
              <a:rPr lang="en-GB" sz="7200" dirty="0">
                <a:solidFill>
                  <a:schemeClr val="accent1"/>
                </a:solidFill>
                <a:latin typeface="Arial" panose="020B0604020202020204" pitchFamily="34" charset="0"/>
                <a:cs typeface="Arial" panose="020B0604020202020204" pitchFamily="34" charset="0"/>
              </a:rPr>
              <a:t>In Carmarthenshire?</a:t>
            </a:r>
          </a:p>
          <a:p>
            <a:r>
              <a:rPr lang="en-GB" sz="7200" dirty="0">
                <a:solidFill>
                  <a:schemeClr val="accent1"/>
                </a:solidFill>
                <a:latin typeface="Arial" panose="020B0604020202020204" pitchFamily="34" charset="0"/>
                <a:cs typeface="Arial" panose="020B0604020202020204" pitchFamily="34" charset="0"/>
              </a:rPr>
              <a:t>Pembrokeshire?</a:t>
            </a:r>
            <a:endParaRPr lang="en-US" sz="7200" dirty="0">
              <a:solidFill>
                <a:schemeClr val="accent1"/>
              </a:solidFill>
              <a:latin typeface="Arial" panose="020B0604020202020204" pitchFamily="34" charset="0"/>
              <a:cs typeface="Arial" panose="020B0604020202020204" pitchFamily="34" charset="0"/>
            </a:endParaRPr>
          </a:p>
          <a:p>
            <a:endParaRPr lang="cy-GB" dirty="0"/>
          </a:p>
        </p:txBody>
      </p:sp>
      <p:pic>
        <p:nvPicPr>
          <p:cNvPr id="6" name="Picture 5">
            <a:extLst>
              <a:ext uri="{FF2B5EF4-FFF2-40B4-BE49-F238E27FC236}">
                <a16:creationId xmlns:a16="http://schemas.microsoft.com/office/drawing/2014/main" id="{3E6D232C-92F6-B5C8-F9B8-931AC35A479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57237" y="454152"/>
            <a:ext cx="1748470" cy="917448"/>
          </a:xfrm>
          <a:prstGeom prst="rect">
            <a:avLst/>
          </a:prstGeom>
        </p:spPr>
      </p:pic>
    </p:spTree>
    <p:extLst>
      <p:ext uri="{BB962C8B-B14F-4D97-AF65-F5344CB8AC3E}">
        <p14:creationId xmlns:p14="http://schemas.microsoft.com/office/powerpoint/2010/main" val="4002186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A0D4AE-03A7-6AB1-77C2-744A05BD01C3}"/>
              </a:ext>
            </a:extLst>
          </p:cNvPr>
          <p:cNvSpPr>
            <a:spLocks noGrp="1"/>
          </p:cNvSpPr>
          <p:nvPr>
            <p:ph sz="half" idx="1"/>
          </p:nvPr>
        </p:nvSpPr>
        <p:spPr/>
        <p:txBody>
          <a:bodyPr/>
          <a:lstStyle/>
          <a:p>
            <a:r>
              <a:rPr lang="en-GB" dirty="0" err="1"/>
              <a:t>Mae'r</a:t>
            </a:r>
            <a:r>
              <a:rPr lang="en-GB" dirty="0"/>
              <a:t> </a:t>
            </a:r>
            <a:r>
              <a:rPr lang="en-GB" dirty="0" err="1"/>
              <a:t>Gymraeg</a:t>
            </a:r>
            <a:r>
              <a:rPr lang="en-GB" dirty="0"/>
              <a:t> </a:t>
            </a:r>
            <a:r>
              <a:rPr lang="en-GB" dirty="0" err="1"/>
              <a:t>yn</a:t>
            </a:r>
            <a:r>
              <a:rPr lang="en-GB" dirty="0"/>
              <a:t> </a:t>
            </a:r>
            <a:r>
              <a:rPr lang="en-GB" dirty="0" err="1"/>
              <a:t>dirywio</a:t>
            </a:r>
            <a:r>
              <a:rPr lang="en-GB" dirty="0"/>
              <a:t> </a:t>
            </a:r>
            <a:r>
              <a:rPr lang="en-GB" dirty="0" err="1"/>
              <a:t>ym</a:t>
            </a:r>
            <a:r>
              <a:rPr lang="en-GB" dirty="0"/>
              <a:t> </a:t>
            </a:r>
            <a:r>
              <a:rPr lang="en-GB" dirty="0" err="1"/>
              <a:t>mhobman</a:t>
            </a:r>
            <a:r>
              <a:rPr lang="en-GB" dirty="0"/>
              <a:t>
</a:t>
            </a:r>
            <a:br>
              <a:rPr lang="en-GB" dirty="0"/>
            </a:br>
            <a:r>
              <a:rPr lang="en-GB" dirty="0" err="1"/>
              <a:t>Mae'r</a:t>
            </a:r>
            <a:r>
              <a:rPr lang="en-GB" dirty="0"/>
              <a:t> </a:t>
            </a:r>
            <a:r>
              <a:rPr lang="en-GB" dirty="0" err="1"/>
              <a:t>Gymraeg</a:t>
            </a:r>
            <a:r>
              <a:rPr lang="en-GB" dirty="0"/>
              <a:t> </a:t>
            </a:r>
            <a:r>
              <a:rPr lang="en-GB" dirty="0" err="1"/>
              <a:t>yn</a:t>
            </a:r>
            <a:r>
              <a:rPr lang="en-GB" dirty="0"/>
              <a:t> </a:t>
            </a:r>
            <a:r>
              <a:rPr lang="en-GB" dirty="0" err="1"/>
              <a:t>tyfu</a:t>
            </a:r>
            <a:r>
              <a:rPr lang="en-GB" dirty="0"/>
              <a:t> </a:t>
            </a:r>
            <a:r>
              <a:rPr lang="en-GB" dirty="0" err="1"/>
              <a:t>mewn</a:t>
            </a:r>
            <a:r>
              <a:rPr lang="en-GB" dirty="0"/>
              <a:t> rhai </a:t>
            </a:r>
            <a:r>
              <a:rPr lang="en-GB" dirty="0" err="1"/>
              <a:t>ardaloedd</a:t>
            </a:r>
            <a:r>
              <a:rPr lang="en-GB" dirty="0"/>
              <a:t>
</a:t>
            </a:r>
            <a:br>
              <a:rPr lang="en-GB" dirty="0"/>
            </a:br>
            <a:r>
              <a:rPr lang="en-GB" dirty="0"/>
              <a:t>Mae </a:t>
            </a:r>
            <a:r>
              <a:rPr lang="en-GB" dirty="0" err="1"/>
              <a:t>patrymau</a:t>
            </a:r>
            <a:r>
              <a:rPr lang="en-GB" dirty="0"/>
              <a:t> </a:t>
            </a:r>
            <a:r>
              <a:rPr lang="en-GB" dirty="0" err="1"/>
              <a:t>yn</a:t>
            </a:r>
            <a:r>
              <a:rPr lang="en-GB" dirty="0"/>
              <a:t> </a:t>
            </a:r>
            <a:r>
              <a:rPr lang="en-GB" dirty="0" err="1"/>
              <a:t>amrywio</a:t>
            </a:r>
            <a:r>
              <a:rPr lang="en-GB" dirty="0"/>
              <a:t> </a:t>
            </a:r>
            <a:r>
              <a:rPr lang="en-GB" dirty="0" err="1"/>
              <a:t>yn</a:t>
            </a:r>
            <a:r>
              <a:rPr lang="en-GB" dirty="0"/>
              <a:t> </a:t>
            </a:r>
            <a:r>
              <a:rPr lang="en-GB" dirty="0" err="1"/>
              <a:t>ôl</a:t>
            </a:r>
            <a:r>
              <a:rPr lang="en-GB" dirty="0"/>
              <a:t> </a:t>
            </a:r>
            <a:r>
              <a:rPr lang="en-GB" dirty="0" err="1"/>
              <a:t>ardal</a:t>
            </a:r>
            <a:r>
              <a:rPr lang="en-GB" dirty="0"/>
              <a:t> – </a:t>
            </a:r>
            <a:r>
              <a:rPr lang="en-GB" dirty="0" err="1"/>
              <a:t>defnyddiwch</a:t>
            </a:r>
            <a:r>
              <a:rPr lang="en-GB" dirty="0"/>
              <a:t> </a:t>
            </a:r>
            <a:r>
              <a:rPr lang="en-GB" dirty="0" err="1"/>
              <a:t>dystiolaeth</a:t>
            </a:r>
            <a:r>
              <a:rPr lang="en-GB" dirty="0"/>
              <a:t> </a:t>
            </a:r>
            <a:r>
              <a:rPr lang="en-GB" dirty="0" err="1"/>
              <a:t>i</a:t>
            </a:r>
            <a:r>
              <a:rPr lang="en-GB" dirty="0"/>
              <a:t> </a:t>
            </a:r>
            <a:r>
              <a:rPr lang="en-GB" dirty="0" err="1"/>
              <a:t>gyfiawnhau</a:t>
            </a:r>
            <a:r>
              <a:rPr lang="en-GB" dirty="0"/>
              <a:t> eich </a:t>
            </a:r>
            <a:r>
              <a:rPr lang="en-GB" dirty="0" err="1"/>
              <a:t>atebion</a:t>
            </a:r>
            <a:endParaRPr lang="en-GB" dirty="0"/>
          </a:p>
        </p:txBody>
      </p:sp>
      <p:sp>
        <p:nvSpPr>
          <p:cNvPr id="5" name="Title 1">
            <a:extLst>
              <a:ext uri="{FF2B5EF4-FFF2-40B4-BE49-F238E27FC236}">
                <a16:creationId xmlns:a16="http://schemas.microsoft.com/office/drawing/2014/main" id="{470123C1-DAD3-BAB1-DCD6-8655352D490C}"/>
              </a:ext>
            </a:extLst>
          </p:cNvPr>
          <p:cNvSpPr>
            <a:spLocks noGrp="1"/>
          </p:cNvSpPr>
          <p:nvPr>
            <p:ph type="title"/>
          </p:nvPr>
        </p:nvSpPr>
        <p:spPr>
          <a:xfrm>
            <a:off x="268288" y="365125"/>
            <a:ext cx="8612187" cy="1325563"/>
          </a:xfrm>
        </p:spPr>
        <p:txBody>
          <a:bodyPr>
            <a:noAutofit/>
          </a:bodyPr>
          <a:lstStyle/>
          <a:p>
            <a:pPr algn="ctr"/>
            <a:r>
              <a:rPr lang="en-GB" sz="2000" b="1" dirty="0">
                <a:latin typeface="Arial" panose="020B0604020202020204" pitchFamily="34" charset="0"/>
                <a:cs typeface="Arial" panose="020B0604020202020204" pitchFamily="34" charset="0"/>
              </a:rPr>
              <a:t>Pa </a:t>
            </a:r>
            <a:r>
              <a:rPr lang="en-GB" sz="2000" b="1" dirty="0" err="1">
                <a:latin typeface="Arial" panose="020B0604020202020204" pitchFamily="34" charset="0"/>
                <a:cs typeface="Arial" panose="020B0604020202020204" pitchFamily="34" charset="0"/>
              </a:rPr>
              <a:t>ddatganiad</a:t>
            </a:r>
            <a:r>
              <a:rPr lang="en-GB" sz="2000" b="1" dirty="0">
                <a:latin typeface="Arial" panose="020B0604020202020204" pitchFamily="34" charset="0"/>
                <a:cs typeface="Arial" panose="020B0604020202020204" pitchFamily="34" charset="0"/>
              </a:rPr>
              <a:t> sy’n </a:t>
            </a:r>
            <a:r>
              <a:rPr lang="en-GB" sz="2000" b="1" dirty="0" err="1">
                <a:latin typeface="Arial" panose="020B0604020202020204" pitchFamily="34" charset="0"/>
                <a:cs typeface="Arial" panose="020B0604020202020204" pitchFamily="34" charset="0"/>
              </a:rPr>
              <a:t>cael</a:t>
            </a:r>
            <a:r>
              <a:rPr lang="en-GB" sz="2000" b="1" dirty="0">
                <a:latin typeface="Arial" panose="020B0604020202020204" pitchFamily="34" charset="0"/>
                <a:cs typeface="Arial" panose="020B0604020202020204" pitchFamily="34" charset="0"/>
              </a:rPr>
              <a:t> ei gefnogi </a:t>
            </a:r>
            <a:r>
              <a:rPr lang="en-GB" sz="2000" b="1" dirty="0" err="1">
                <a:latin typeface="Arial" panose="020B0604020202020204" pitchFamily="34" charset="0"/>
                <a:cs typeface="Arial" panose="020B0604020202020204" pitchFamily="34" charset="0"/>
              </a:rPr>
              <a:t>orau</a:t>
            </a:r>
            <a:r>
              <a:rPr lang="en-GB" sz="2000" b="1" dirty="0">
                <a:latin typeface="Arial" panose="020B0604020202020204" pitchFamily="34" charset="0"/>
                <a:cs typeface="Arial" panose="020B0604020202020204" pitchFamily="34" charset="0"/>
              </a:rPr>
              <a:t>?             </a:t>
            </a:r>
            <a:br>
              <a:rPr lang="en-GB" sz="2000" dirty="0">
                <a:solidFill>
                  <a:schemeClr val="accent1"/>
                </a:solidFill>
                <a:latin typeface="Arial" panose="020B0604020202020204" pitchFamily="34" charset="0"/>
                <a:cs typeface="Arial" panose="020B0604020202020204" pitchFamily="34" charset="0"/>
              </a:rPr>
            </a:br>
            <a:r>
              <a:rPr lang="en-GB" sz="2000" dirty="0">
                <a:solidFill>
                  <a:schemeClr val="accent1"/>
                </a:solidFill>
                <a:latin typeface="Arial" panose="020B0604020202020204" pitchFamily="34" charset="0"/>
                <a:cs typeface="Arial" panose="020B0604020202020204" pitchFamily="34" charset="0"/>
              </a:rPr>
              <a:t>				 Which statement is best supported</a:t>
            </a:r>
            <a:br>
              <a:rPr lang="en-GB" sz="2000" dirty="0">
                <a:solidFill>
                  <a:schemeClr val="accent1"/>
                </a:solidFill>
                <a:latin typeface="Arial" panose="020B0604020202020204" pitchFamily="34" charset="0"/>
                <a:cs typeface="Arial" panose="020B0604020202020204" pitchFamily="34" charset="0"/>
              </a:rPr>
            </a:br>
            <a:endParaRPr lang="cy-GB" sz="2000" dirty="0">
              <a:solidFill>
                <a:schemeClr val="accent1"/>
              </a:solidFill>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74D0580A-039C-C593-4856-98395A8D74F1}"/>
              </a:ext>
            </a:extLst>
          </p:cNvPr>
          <p:cNvSpPr>
            <a:spLocks noGrp="1"/>
          </p:cNvSpPr>
          <p:nvPr>
            <p:ph sz="half" idx="2"/>
          </p:nvPr>
        </p:nvSpPr>
        <p:spPr>
          <a:xfrm>
            <a:off x="4629150" y="1825625"/>
            <a:ext cx="3886200" cy="4351338"/>
          </a:xfrm>
        </p:spPr>
        <p:txBody>
          <a:bodyPr>
            <a:noAutofit/>
          </a:bodyPr>
          <a:lstStyle/>
          <a:p>
            <a:pPr marL="0" indent="0" algn="ctr">
              <a:buNone/>
            </a:pPr>
            <a:br>
              <a:rPr lang="en-GB" sz="2000" dirty="0">
                <a:solidFill>
                  <a:schemeClr val="accent1"/>
                </a:solidFill>
                <a:latin typeface="Arial" panose="020B0604020202020204" pitchFamily="34" charset="0"/>
                <a:cs typeface="Arial" panose="020B0604020202020204" pitchFamily="34" charset="0"/>
              </a:rPr>
            </a:br>
            <a:r>
              <a:rPr lang="en-GB" sz="2000" dirty="0">
                <a:solidFill>
                  <a:schemeClr val="accent1"/>
                </a:solidFill>
                <a:latin typeface="Arial" panose="020B0604020202020204" pitchFamily="34" charset="0"/>
                <a:cs typeface="Arial" panose="020B0604020202020204" pitchFamily="34" charset="0"/>
              </a:rPr>
              <a:t>Welsh is declining everywhere</a:t>
            </a:r>
          </a:p>
          <a:p>
            <a:pPr marL="0" indent="0" algn="ctr">
              <a:buNone/>
            </a:pPr>
            <a:br>
              <a:rPr lang="en-GB" sz="2000" dirty="0">
                <a:solidFill>
                  <a:schemeClr val="accent1"/>
                </a:solidFill>
                <a:latin typeface="Arial" panose="020B0604020202020204" pitchFamily="34" charset="0"/>
                <a:cs typeface="Arial" panose="020B0604020202020204" pitchFamily="34" charset="0"/>
              </a:rPr>
            </a:br>
            <a:r>
              <a:rPr lang="en-GB" sz="2000" dirty="0">
                <a:solidFill>
                  <a:schemeClr val="accent1"/>
                </a:solidFill>
                <a:latin typeface="Arial" panose="020B0604020202020204" pitchFamily="34" charset="0"/>
                <a:cs typeface="Arial" panose="020B0604020202020204" pitchFamily="34" charset="0"/>
              </a:rPr>
              <a:t>Welsh is growing in some areas</a:t>
            </a:r>
          </a:p>
          <a:p>
            <a:pPr marL="0" indent="0" algn="ctr">
              <a:buNone/>
            </a:pPr>
            <a:br>
              <a:rPr lang="en-GB" sz="2000" dirty="0">
                <a:solidFill>
                  <a:schemeClr val="accent1"/>
                </a:solidFill>
                <a:latin typeface="Arial" panose="020B0604020202020204" pitchFamily="34" charset="0"/>
                <a:cs typeface="Arial" panose="020B0604020202020204" pitchFamily="34" charset="0"/>
              </a:rPr>
            </a:br>
            <a:r>
              <a:rPr lang="en-GB" sz="2000" dirty="0">
                <a:solidFill>
                  <a:schemeClr val="accent1"/>
                </a:solidFill>
                <a:latin typeface="Arial" panose="020B0604020202020204" pitchFamily="34" charset="0"/>
                <a:cs typeface="Arial" panose="020B0604020202020204" pitchFamily="34" charset="0"/>
              </a:rPr>
              <a:t>Patterns vary by area – use evidence to justify your answers</a:t>
            </a:r>
            <a:br>
              <a:rPr lang="en-GB" sz="2000" dirty="0">
                <a:solidFill>
                  <a:schemeClr val="accent1"/>
                </a:solidFill>
                <a:latin typeface="Arial" panose="020B0604020202020204" pitchFamily="34" charset="0"/>
                <a:cs typeface="Arial" panose="020B0604020202020204" pitchFamily="34" charset="0"/>
              </a:rPr>
            </a:br>
            <a:endParaRPr lang="cy-GB" sz="20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95037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Cummins : BICS, and CALP  (</a:t>
            </a:r>
            <a:r>
              <a:rPr lang="en-GB" sz="2800" b="1" dirty="0" err="1">
                <a:latin typeface="Arial" panose="020B0604020202020204" pitchFamily="34" charset="0"/>
                <a:cs typeface="Arial" panose="020B0604020202020204" pitchFamily="34" charset="0"/>
              </a:rPr>
              <a:t>Shoebottom</a:t>
            </a:r>
            <a:r>
              <a:rPr lang="en-GB" sz="2800" b="1" dirty="0">
                <a:latin typeface="Arial" panose="020B0604020202020204" pitchFamily="34" charset="0"/>
                <a:cs typeface="Arial" panose="020B0604020202020204" pitchFamily="34" charset="0"/>
              </a:rPr>
              <a:t> 2017)</a:t>
            </a:r>
            <a:endParaRPr lang="en-US" sz="28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487923" y="1673147"/>
            <a:ext cx="3886200" cy="4351338"/>
          </a:xfrm>
        </p:spPr>
        <p:txBody>
          <a:bodyPr>
            <a:noAutofit/>
          </a:bodyPr>
          <a:lstStyle/>
          <a:p>
            <a:r>
              <a:rPr lang="en-GB" sz="1800" dirty="0" err="1">
                <a:latin typeface="Arial" panose="020B0604020202020204" pitchFamily="34" charset="0"/>
                <a:cs typeface="Arial" panose="020B0604020202020204" pitchFamily="34" charset="0"/>
              </a:rPr>
              <a:t>Ystyriaeth</a:t>
            </a:r>
            <a:r>
              <a:rPr lang="en-GB" sz="1800" dirty="0">
                <a:latin typeface="Arial" panose="020B0604020202020204" pitchFamily="34" charset="0"/>
                <a:cs typeface="Arial" panose="020B0604020202020204" pitchFamily="34" charset="0"/>
              </a:rPr>
              <a:t> fer o </a:t>
            </a:r>
            <a:r>
              <a:rPr lang="en-GB" sz="1800" dirty="0" err="1">
                <a:latin typeface="Arial" panose="020B0604020202020204" pitchFamily="34" charset="0"/>
                <a:cs typeface="Arial" panose="020B0604020202020204" pitchFamily="34" charset="0"/>
              </a:rPr>
              <a:t>fframwaith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damcaniaethol</a:t>
            </a:r>
            <a:r>
              <a:rPr lang="en-GB" sz="1800" dirty="0">
                <a:latin typeface="Arial" panose="020B0604020202020204" pitchFamily="34" charset="0"/>
                <a:cs typeface="Arial" panose="020B0604020202020204" pitchFamily="34" charset="0"/>
              </a:rPr>
              <a:t> am </a:t>
            </a:r>
            <a:r>
              <a:rPr lang="en-GB" sz="1800" dirty="0" err="1">
                <a:latin typeface="Arial" panose="020B0604020202020204" pitchFamily="34" charset="0"/>
                <a:cs typeface="Arial" panose="020B0604020202020204" pitchFamily="34" charset="0"/>
              </a:rPr>
              <a:t>ddwyieithrwydd</a:t>
            </a:r>
            <a:endParaRPr lang="en-US"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BICS:</a:t>
            </a:r>
            <a:r>
              <a:rPr lang="en-GB" sz="1800" dirty="0">
                <a:latin typeface="Arial" panose="020B0604020202020204" pitchFamily="34" charset="0"/>
                <a:cs typeface="Arial" panose="020B0604020202020204" pitchFamily="34" charset="0"/>
              </a:rPr>
              <a:t> Sgiliau </a:t>
            </a:r>
            <a:r>
              <a:rPr lang="en-GB" sz="1800" dirty="0" err="1">
                <a:latin typeface="Arial" panose="020B0604020202020204" pitchFamily="34" charset="0"/>
                <a:cs typeface="Arial" panose="020B0604020202020204" pitchFamily="34" charset="0"/>
              </a:rPr>
              <a:t>Cyfathrebu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Rhyngbersonol</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Sylfaenol</a:t>
            </a:r>
            <a:r>
              <a:rPr lang="en-GB" sz="1800" dirty="0">
                <a:latin typeface="Arial" panose="020B0604020202020204" pitchFamily="34" charset="0"/>
                <a:cs typeface="Arial" panose="020B0604020202020204" pitchFamily="34" charset="0"/>
              </a:rPr>
              <a:t> Grwp A</a:t>
            </a:r>
          </a:p>
          <a:p>
            <a:r>
              <a:rPr lang="en-GB" sz="1800" b="1" dirty="0">
                <a:latin typeface="Arial" panose="020B0604020202020204" pitchFamily="34" charset="0"/>
                <a:cs typeface="Arial" panose="020B0604020202020204" pitchFamily="34" charset="0"/>
              </a:rPr>
              <a:t>CALP:</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Hyfedredd</a:t>
            </a:r>
            <a:r>
              <a:rPr lang="en-GB" sz="1800" dirty="0">
                <a:latin typeface="Arial" panose="020B0604020202020204" pitchFamily="34" charset="0"/>
                <a:cs typeface="Arial" panose="020B0604020202020204" pitchFamily="34" charset="0"/>
              </a:rPr>
              <a:t> Iaith </a:t>
            </a:r>
            <a:r>
              <a:rPr lang="en-GB" sz="1800" dirty="0" err="1">
                <a:latin typeface="Arial" panose="020B0604020202020204" pitchFamily="34" charset="0"/>
                <a:cs typeface="Arial" panose="020B0604020202020204" pitchFamily="34" charset="0"/>
              </a:rPr>
              <a:t>Academaidd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Gwybyddol</a:t>
            </a:r>
            <a:r>
              <a:rPr lang="en-GB" sz="1800" dirty="0">
                <a:latin typeface="Arial" panose="020B0604020202020204" pitchFamily="34" charset="0"/>
                <a:cs typeface="Arial" panose="020B0604020202020204" pitchFamily="34" charset="0"/>
              </a:rPr>
              <a:t> Grwp B</a:t>
            </a:r>
          </a:p>
          <a:p>
            <a:r>
              <a:rPr lang="en-GB" sz="1800" dirty="0" err="1">
                <a:latin typeface="Arial" panose="020B0604020202020204" pitchFamily="34" charset="0"/>
                <a:cs typeface="Arial" panose="020B0604020202020204" pitchFamily="34" charset="0"/>
              </a:rPr>
              <a:t>Darganfyddwch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mwy</a:t>
            </a:r>
            <a:r>
              <a:rPr lang="en-GB" sz="1800" dirty="0">
                <a:latin typeface="Arial" panose="020B0604020202020204" pitchFamily="34" charset="0"/>
                <a:cs typeface="Arial" panose="020B0604020202020204" pitchFamily="34" charset="0"/>
              </a:rPr>
              <a:t> a </a:t>
            </a:r>
            <a:r>
              <a:rPr lang="en-GB" sz="1800" dirty="0" err="1">
                <a:latin typeface="Arial" panose="020B0604020202020204" pitchFamily="34" charset="0"/>
                <a:cs typeface="Arial" panose="020B0604020202020204" pitchFamily="34" charset="0"/>
              </a:rPr>
              <a:t>byddwch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yn</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barod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i</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adrodd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yn</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ol</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i</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weddill</a:t>
            </a:r>
            <a:r>
              <a:rPr lang="en-GB" sz="1800" dirty="0">
                <a:latin typeface="Arial" panose="020B0604020202020204" pitchFamily="34" charset="0"/>
                <a:cs typeface="Arial" panose="020B0604020202020204" pitchFamily="34" charset="0"/>
              </a:rPr>
              <a:t> y grwp.</a:t>
            </a:r>
          </a:p>
        </p:txBody>
      </p:sp>
      <p:sp>
        <p:nvSpPr>
          <p:cNvPr id="4" name="Content Placeholder 3"/>
          <p:cNvSpPr>
            <a:spLocks noGrp="1"/>
          </p:cNvSpPr>
          <p:nvPr>
            <p:ph sz="half" idx="2"/>
          </p:nvPr>
        </p:nvSpPr>
        <p:spPr>
          <a:xfrm>
            <a:off x="4599958" y="1488613"/>
            <a:ext cx="4038600" cy="3880773"/>
          </a:xfrm>
        </p:spPr>
        <p:txBody>
          <a:bodyPr>
            <a:normAutofit/>
          </a:bodyPr>
          <a:lstStyle/>
          <a:p>
            <a:r>
              <a:rPr lang="en-GB" sz="2000" dirty="0">
                <a:solidFill>
                  <a:schemeClr val="accent1"/>
                </a:solidFill>
                <a:latin typeface="Arial" panose="020B0604020202020204" pitchFamily="34" charset="0"/>
                <a:cs typeface="Arial" panose="020B0604020202020204" pitchFamily="34" charset="0"/>
              </a:rPr>
              <a:t>A brief consideration of a theoretical framework  of bilingualism</a:t>
            </a:r>
          </a:p>
          <a:p>
            <a:endParaRPr lang="en-US" sz="2000" dirty="0">
              <a:solidFill>
                <a:schemeClr val="accent1"/>
              </a:solidFill>
              <a:latin typeface="Arial" panose="020B0604020202020204" pitchFamily="34" charset="0"/>
              <a:cs typeface="Arial" panose="020B0604020202020204" pitchFamily="34" charset="0"/>
            </a:endParaRPr>
          </a:p>
          <a:p>
            <a:r>
              <a:rPr lang="en-GB" sz="2000" b="1" dirty="0">
                <a:solidFill>
                  <a:schemeClr val="accent1"/>
                </a:solidFill>
                <a:latin typeface="Arial" panose="020B0604020202020204" pitchFamily="34" charset="0"/>
                <a:cs typeface="Arial" panose="020B0604020202020204" pitchFamily="34" charset="0"/>
              </a:rPr>
              <a:t>BICS:</a:t>
            </a:r>
            <a:r>
              <a:rPr lang="en-GB" sz="2000" dirty="0">
                <a:solidFill>
                  <a:schemeClr val="accent1"/>
                </a:solidFill>
                <a:latin typeface="Arial" panose="020B0604020202020204" pitchFamily="34" charset="0"/>
                <a:cs typeface="Arial" panose="020B0604020202020204" pitchFamily="34" charset="0"/>
              </a:rPr>
              <a:t> Basic Interpersonal Communication Skills Group A</a:t>
            </a:r>
          </a:p>
          <a:p>
            <a:r>
              <a:rPr lang="en-GB" sz="2000" b="1" dirty="0">
                <a:solidFill>
                  <a:schemeClr val="accent1"/>
                </a:solidFill>
                <a:latin typeface="Arial" panose="020B0604020202020204" pitchFamily="34" charset="0"/>
                <a:cs typeface="Arial" panose="020B0604020202020204" pitchFamily="34" charset="0"/>
              </a:rPr>
              <a:t>CALP:</a:t>
            </a:r>
            <a:r>
              <a:rPr lang="en-GB" sz="2000" dirty="0">
                <a:solidFill>
                  <a:schemeClr val="accent1"/>
                </a:solidFill>
                <a:latin typeface="Arial" panose="020B0604020202020204" pitchFamily="34" charset="0"/>
                <a:cs typeface="Arial" panose="020B0604020202020204" pitchFamily="34" charset="0"/>
              </a:rPr>
              <a:t> Cognitive Academic Language Proficiency Group B</a:t>
            </a:r>
          </a:p>
          <a:p>
            <a:r>
              <a:rPr lang="en-GB" sz="2000" dirty="0">
                <a:solidFill>
                  <a:schemeClr val="accent1"/>
                </a:solidFill>
                <a:latin typeface="Arial" panose="020B0604020202020204" pitchFamily="34" charset="0"/>
                <a:cs typeface="Arial" panose="020B0604020202020204" pitchFamily="34" charset="0"/>
              </a:rPr>
              <a:t>Find out more and be ready to feedback to the rest of the group</a:t>
            </a:r>
          </a:p>
        </p:txBody>
      </p:sp>
    </p:spTree>
    <p:extLst>
      <p:ext uri="{BB962C8B-B14F-4D97-AF65-F5344CB8AC3E}">
        <p14:creationId xmlns:p14="http://schemas.microsoft.com/office/powerpoint/2010/main" val="34245734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re 1"/>
          <p:cNvSpPr>
            <a:spLocks noGrp="1"/>
          </p:cNvSpPr>
          <p:nvPr>
            <p:ph type="title"/>
          </p:nvPr>
        </p:nvSpPr>
        <p:spPr>
          <a:xfrm>
            <a:off x="1600201" y="457200"/>
            <a:ext cx="6171530" cy="1657350"/>
          </a:xfrm>
        </p:spPr>
        <p:txBody>
          <a:bodyPr vert="horz" lIns="68580" tIns="24110" rIns="68580" bIns="34290" rtlCol="0" anchor="t">
            <a:normAutofit/>
          </a:bodyPr>
          <a:lstStyle/>
          <a:p>
            <a:pPr algn="ctr" eaLnBrk="1" hangingPunct="1"/>
            <a:r>
              <a:rPr lang="en-GB" altLang="en-US" sz="3600" dirty="0" err="1">
                <a:latin typeface="Arial" panose="020B0604020202020204" pitchFamily="34" charset="0"/>
                <a:cs typeface="Arial" panose="020B0604020202020204" pitchFamily="34" charset="0"/>
              </a:rPr>
              <a:t>Dod</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yn</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ddwyieithog</a:t>
            </a:r>
            <a:br>
              <a:rPr lang="en-GB" altLang="en-US" sz="3600" dirty="0">
                <a:latin typeface="Arial" panose="020B0604020202020204" pitchFamily="34" charset="0"/>
                <a:cs typeface="Arial" panose="020B0604020202020204" pitchFamily="34" charset="0"/>
              </a:rPr>
            </a:br>
            <a:r>
              <a:rPr lang="en-GB" altLang="en-US" sz="3600" dirty="0">
                <a:solidFill>
                  <a:schemeClr val="accent1"/>
                </a:solidFill>
                <a:latin typeface="Arial" panose="020B0604020202020204" pitchFamily="34" charset="0"/>
                <a:cs typeface="Arial" panose="020B0604020202020204" pitchFamily="34" charset="0"/>
              </a:rPr>
              <a:t>Becoming bilingual</a:t>
            </a:r>
            <a:endParaRPr lang="en-GB" altLang="en-US" sz="3600" dirty="0">
              <a:latin typeface="Arial" panose="020B0604020202020204" pitchFamily="34" charset="0"/>
              <a:cs typeface="Arial" panose="020B0604020202020204" pitchFamily="34" charset="0"/>
            </a:endParaRPr>
          </a:p>
        </p:txBody>
      </p:sp>
      <p:grpSp>
        <p:nvGrpSpPr>
          <p:cNvPr id="27651" name="Groupe 5"/>
          <p:cNvGrpSpPr>
            <a:grpSpLocks/>
          </p:cNvGrpSpPr>
          <p:nvPr/>
        </p:nvGrpSpPr>
        <p:grpSpPr bwMode="auto">
          <a:xfrm>
            <a:off x="812322" y="1792730"/>
            <a:ext cx="6799400" cy="3886926"/>
            <a:chOff x="-368905" y="1196752"/>
            <a:chExt cx="9066049" cy="5184576"/>
          </a:xfrm>
        </p:grpSpPr>
        <p:sp>
          <p:nvSpPr>
            <p:cNvPr id="27656" name="Rectangle 6"/>
            <p:cNvSpPr>
              <a:spLocks noChangeArrowheads="1"/>
            </p:cNvSpPr>
            <p:nvPr/>
          </p:nvSpPr>
          <p:spPr bwMode="auto">
            <a:xfrm>
              <a:off x="467544" y="1196752"/>
              <a:ext cx="8229600" cy="5184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1pPr>
              <a:lvl2pPr marL="742950" indent="-285750"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2pPr>
              <a:lvl3pPr marL="1143000" indent="-228600"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3pPr>
              <a:lvl4pPr marL="1600200" indent="-228600"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4pPr>
              <a:lvl5pPr marL="2057400" indent="-228600"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5pPr>
              <a:lvl6pPr marL="2514600" indent="-228600" eaLnBrk="0" fontAlgn="base" hangingPunct="0">
                <a:lnSpc>
                  <a:spcPct val="120000"/>
                </a:lnSpc>
                <a:spcBef>
                  <a:spcPts val="2400"/>
                </a:spcBef>
                <a:spcAft>
                  <a:spcPct val="0"/>
                </a:spcAft>
                <a:buSzPct val="93000"/>
                <a:buChar char="•"/>
                <a:defRPr sz="3200">
                  <a:solidFill>
                    <a:schemeClr val="tx1"/>
                  </a:solidFill>
                  <a:latin typeface="Palatino" charset="0"/>
                  <a:ea typeface="ヒラギノ明朝 ProN W3" charset="0"/>
                  <a:cs typeface="ヒラギノ明朝 ProN W3" charset="0"/>
                  <a:sym typeface="Palatino" charset="0"/>
                </a:defRPr>
              </a:lvl6pPr>
              <a:lvl7pPr marL="2971800" indent="-228600" eaLnBrk="0" fontAlgn="base" hangingPunct="0">
                <a:lnSpc>
                  <a:spcPct val="120000"/>
                </a:lnSpc>
                <a:spcBef>
                  <a:spcPts val="2400"/>
                </a:spcBef>
                <a:spcAft>
                  <a:spcPct val="0"/>
                </a:spcAft>
                <a:buSzPct val="93000"/>
                <a:buChar char="•"/>
                <a:defRPr sz="3200">
                  <a:solidFill>
                    <a:schemeClr val="tx1"/>
                  </a:solidFill>
                  <a:latin typeface="Palatino" charset="0"/>
                  <a:ea typeface="ヒラギノ明朝 ProN W3" charset="0"/>
                  <a:cs typeface="ヒラギノ明朝 ProN W3" charset="0"/>
                  <a:sym typeface="Palatino" charset="0"/>
                </a:defRPr>
              </a:lvl7pPr>
              <a:lvl8pPr marL="3429000" indent="-228600" eaLnBrk="0" fontAlgn="base" hangingPunct="0">
                <a:lnSpc>
                  <a:spcPct val="120000"/>
                </a:lnSpc>
                <a:spcBef>
                  <a:spcPts val="2400"/>
                </a:spcBef>
                <a:spcAft>
                  <a:spcPct val="0"/>
                </a:spcAft>
                <a:buSzPct val="93000"/>
                <a:buChar char="•"/>
                <a:defRPr sz="3200">
                  <a:solidFill>
                    <a:schemeClr val="tx1"/>
                  </a:solidFill>
                  <a:latin typeface="Palatino" charset="0"/>
                  <a:ea typeface="ヒラギノ明朝 ProN W3" charset="0"/>
                  <a:cs typeface="ヒラギノ明朝 ProN W3" charset="0"/>
                  <a:sym typeface="Palatino" charset="0"/>
                </a:defRPr>
              </a:lvl8pPr>
              <a:lvl9pPr marL="3886200" indent="-228600" eaLnBrk="0" fontAlgn="base" hangingPunct="0">
                <a:lnSpc>
                  <a:spcPct val="120000"/>
                </a:lnSpc>
                <a:spcBef>
                  <a:spcPts val="2400"/>
                </a:spcBef>
                <a:spcAft>
                  <a:spcPct val="0"/>
                </a:spcAft>
                <a:buSzPct val="93000"/>
                <a:buChar char="•"/>
                <a:defRPr sz="3200">
                  <a:solidFill>
                    <a:schemeClr val="tx1"/>
                  </a:solidFill>
                  <a:latin typeface="Palatino" charset="0"/>
                  <a:ea typeface="ヒラギノ明朝 ProN W3" charset="0"/>
                  <a:cs typeface="ヒラギノ明朝 ProN W3" charset="0"/>
                  <a:sym typeface="Palatino" charset="0"/>
                </a:defRPr>
              </a:lvl9pPr>
            </a:lstStyle>
            <a:p>
              <a:pPr algn="ctr" eaLnBrk="1" hangingPunct="1">
                <a:lnSpc>
                  <a:spcPct val="100000"/>
                </a:lnSpc>
                <a:spcBef>
                  <a:spcPct val="0"/>
                </a:spcBef>
                <a:buSzTx/>
                <a:buFontTx/>
                <a:buNone/>
              </a:pPr>
              <a:endParaRPr lang="en-US" altLang="en-US" sz="2400">
                <a:latin typeface="Arial" charset="0"/>
              </a:endParaRPr>
            </a:p>
          </p:txBody>
        </p:sp>
        <p:sp>
          <p:nvSpPr>
            <p:cNvPr id="11" name="Forme libre 10"/>
            <p:cNvSpPr/>
            <p:nvPr/>
          </p:nvSpPr>
          <p:spPr>
            <a:xfrm>
              <a:off x="-368905" y="3213410"/>
              <a:ext cx="4031836" cy="1944077"/>
            </a:xfrm>
            <a:custGeom>
              <a:avLst/>
              <a:gdLst>
                <a:gd name="connsiteX0" fmla="*/ 0 w 3590963"/>
                <a:gd name="connsiteY0" fmla="*/ 1347990 h 2695979"/>
                <a:gd name="connsiteX1" fmla="*/ 717489 w 3590963"/>
                <a:gd name="connsiteY1" fmla="*/ 269996 h 2695979"/>
                <a:gd name="connsiteX2" fmla="*/ 1795484 w 3590963"/>
                <a:gd name="connsiteY2" fmla="*/ 2 h 2695979"/>
                <a:gd name="connsiteX3" fmla="*/ 2873479 w 3590963"/>
                <a:gd name="connsiteY3" fmla="*/ 269999 h 2695979"/>
                <a:gd name="connsiteX4" fmla="*/ 3590964 w 3590963"/>
                <a:gd name="connsiteY4" fmla="*/ 1347996 h 2695979"/>
                <a:gd name="connsiteX5" fmla="*/ 2873476 w 3590963"/>
                <a:gd name="connsiteY5" fmla="*/ 2425991 h 2695979"/>
                <a:gd name="connsiteX6" fmla="*/ 1795481 w 3590963"/>
                <a:gd name="connsiteY6" fmla="*/ 2695986 h 2695979"/>
                <a:gd name="connsiteX7" fmla="*/ 717486 w 3590963"/>
                <a:gd name="connsiteY7" fmla="*/ 2425990 h 2695979"/>
                <a:gd name="connsiteX8" fmla="*/ 0 w 3590963"/>
                <a:gd name="connsiteY8" fmla="*/ 1347994 h 2695979"/>
                <a:gd name="connsiteX9" fmla="*/ 0 w 3590963"/>
                <a:gd name="connsiteY9" fmla="*/ 1347990 h 26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90963" h="2695979">
                  <a:moveTo>
                    <a:pt x="0" y="1347990"/>
                  </a:moveTo>
                  <a:cubicBezTo>
                    <a:pt x="1" y="923933"/>
                    <a:pt x="265791" y="524596"/>
                    <a:pt x="717489" y="269996"/>
                  </a:cubicBezTo>
                  <a:cubicBezTo>
                    <a:pt x="1028407" y="94747"/>
                    <a:pt x="1406693" y="1"/>
                    <a:pt x="1795484" y="2"/>
                  </a:cubicBezTo>
                  <a:cubicBezTo>
                    <a:pt x="2184275" y="2"/>
                    <a:pt x="2562561" y="94749"/>
                    <a:pt x="2873479" y="269999"/>
                  </a:cubicBezTo>
                  <a:cubicBezTo>
                    <a:pt x="3325177" y="524600"/>
                    <a:pt x="3590966" y="923938"/>
                    <a:pt x="3590964" y="1347996"/>
                  </a:cubicBezTo>
                  <a:cubicBezTo>
                    <a:pt x="3590964" y="1772053"/>
                    <a:pt x="3325175" y="2171390"/>
                    <a:pt x="2873476" y="2425991"/>
                  </a:cubicBezTo>
                  <a:cubicBezTo>
                    <a:pt x="2562558" y="2601240"/>
                    <a:pt x="2184272" y="2695986"/>
                    <a:pt x="1795481" y="2695986"/>
                  </a:cubicBezTo>
                  <a:cubicBezTo>
                    <a:pt x="1406690" y="2695986"/>
                    <a:pt x="1028404" y="2601240"/>
                    <a:pt x="717486" y="2425990"/>
                  </a:cubicBezTo>
                  <a:cubicBezTo>
                    <a:pt x="265788" y="2171389"/>
                    <a:pt x="-1" y="1772051"/>
                    <a:pt x="0" y="1347994"/>
                  </a:cubicBezTo>
                  <a:lnTo>
                    <a:pt x="0" y="1347990"/>
                  </a:lnTo>
                  <a:close/>
                </a:path>
              </a:pathLst>
            </a:custGeom>
            <a:solidFill>
              <a:schemeClr val="accent2">
                <a:lumMod val="75000"/>
              </a:schemeClr>
            </a:solidFill>
          </p:spPr>
          <p:style>
            <a:lnRef idx="2">
              <a:schemeClr val="lt1">
                <a:hueOff val="0"/>
                <a:satOff val="0"/>
                <a:lumOff val="0"/>
                <a:alphaOff val="0"/>
              </a:schemeClr>
            </a:lnRef>
            <a:fillRef idx="1">
              <a:scrgbClr r="0" g="0" b="0"/>
            </a:fillRef>
            <a:effectRef idx="0">
              <a:schemeClr val="accent1">
                <a:alpha val="50000"/>
                <a:hueOff val="0"/>
                <a:satOff val="0"/>
                <a:lumOff val="0"/>
                <a:alphaOff val="0"/>
              </a:schemeClr>
            </a:effectRef>
            <a:fontRef idx="minor">
              <a:schemeClr val="tx1"/>
            </a:fontRef>
          </p:style>
          <p:txBody>
            <a:bodyPr lIns="207171" tIns="233306" rIns="1450197" bIns="233306" spcCol="1270" anchor="ctr"/>
            <a:lstStyle/>
            <a:p>
              <a:pPr defTabSz="1300096">
                <a:lnSpc>
                  <a:spcPct val="90000"/>
                </a:lnSpc>
                <a:spcAft>
                  <a:spcPct val="35000"/>
                </a:spcAft>
                <a:defRPr/>
              </a:pPr>
              <a:r>
                <a:rPr lang="fr-FR" sz="2925" dirty="0">
                  <a:solidFill>
                    <a:schemeClr val="bg1"/>
                  </a:solidFill>
                  <a:latin typeface="Arial" panose="020B0604020202020204" pitchFamily="34" charset="0"/>
                  <a:cs typeface="Arial" panose="020B0604020202020204" pitchFamily="34" charset="0"/>
                </a:rPr>
                <a:t> </a:t>
              </a:r>
              <a:r>
                <a:rPr lang="fr-FR" sz="2925" dirty="0" err="1">
                  <a:solidFill>
                    <a:schemeClr val="bg1"/>
                  </a:solidFill>
                  <a:latin typeface="Arial" panose="020B0604020202020204" pitchFamily="34" charset="0"/>
                  <a:cs typeface="Arial" panose="020B0604020202020204" pitchFamily="34" charset="0"/>
                </a:rPr>
                <a:t>Cartref</a:t>
              </a:r>
              <a:r>
                <a:rPr lang="fr-FR" sz="2925" dirty="0">
                  <a:solidFill>
                    <a:schemeClr val="bg1"/>
                  </a:solidFill>
                  <a:latin typeface="Arial" panose="020B0604020202020204" pitchFamily="34" charset="0"/>
                  <a:cs typeface="Arial" panose="020B0604020202020204" pitchFamily="34" charset="0"/>
                </a:rPr>
                <a:t>/</a:t>
              </a:r>
            </a:p>
            <a:p>
              <a:pPr defTabSz="1300096">
                <a:lnSpc>
                  <a:spcPct val="90000"/>
                </a:lnSpc>
                <a:spcAft>
                  <a:spcPct val="35000"/>
                </a:spcAft>
                <a:defRPr/>
              </a:pPr>
              <a:r>
                <a:rPr lang="fr-FR" sz="2925" dirty="0">
                  <a:solidFill>
                    <a:schemeClr val="bg1"/>
                  </a:solidFill>
                  <a:latin typeface="Arial" panose="020B0604020202020204" pitchFamily="34" charset="0"/>
                  <a:cs typeface="Arial" panose="020B0604020202020204" pitchFamily="34" charset="0"/>
                </a:rPr>
                <a:t>   Home</a:t>
              </a:r>
            </a:p>
          </p:txBody>
        </p:sp>
        <p:sp>
          <p:nvSpPr>
            <p:cNvPr id="8" name="Forme libre 7"/>
            <p:cNvSpPr/>
            <p:nvPr/>
          </p:nvSpPr>
          <p:spPr>
            <a:xfrm>
              <a:off x="2489211" y="1302045"/>
              <a:ext cx="3588691" cy="1872611"/>
            </a:xfrm>
            <a:custGeom>
              <a:avLst/>
              <a:gdLst>
                <a:gd name="connsiteX0" fmla="*/ 0 w 3590963"/>
                <a:gd name="connsiteY0" fmla="*/ 1347990 h 2695979"/>
                <a:gd name="connsiteX1" fmla="*/ 717489 w 3590963"/>
                <a:gd name="connsiteY1" fmla="*/ 269996 h 2695979"/>
                <a:gd name="connsiteX2" fmla="*/ 1795484 w 3590963"/>
                <a:gd name="connsiteY2" fmla="*/ 2 h 2695979"/>
                <a:gd name="connsiteX3" fmla="*/ 2873479 w 3590963"/>
                <a:gd name="connsiteY3" fmla="*/ 269999 h 2695979"/>
                <a:gd name="connsiteX4" fmla="*/ 3590964 w 3590963"/>
                <a:gd name="connsiteY4" fmla="*/ 1347996 h 2695979"/>
                <a:gd name="connsiteX5" fmla="*/ 2873476 w 3590963"/>
                <a:gd name="connsiteY5" fmla="*/ 2425991 h 2695979"/>
                <a:gd name="connsiteX6" fmla="*/ 1795481 w 3590963"/>
                <a:gd name="connsiteY6" fmla="*/ 2695986 h 2695979"/>
                <a:gd name="connsiteX7" fmla="*/ 717486 w 3590963"/>
                <a:gd name="connsiteY7" fmla="*/ 2425990 h 2695979"/>
                <a:gd name="connsiteX8" fmla="*/ 0 w 3590963"/>
                <a:gd name="connsiteY8" fmla="*/ 1347994 h 2695979"/>
                <a:gd name="connsiteX9" fmla="*/ 0 w 3590963"/>
                <a:gd name="connsiteY9" fmla="*/ 1347990 h 26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90963" h="2695979">
                  <a:moveTo>
                    <a:pt x="0" y="1347990"/>
                  </a:moveTo>
                  <a:cubicBezTo>
                    <a:pt x="1" y="923933"/>
                    <a:pt x="265791" y="524596"/>
                    <a:pt x="717489" y="269996"/>
                  </a:cubicBezTo>
                  <a:cubicBezTo>
                    <a:pt x="1028407" y="94747"/>
                    <a:pt x="1406693" y="1"/>
                    <a:pt x="1795484" y="2"/>
                  </a:cubicBezTo>
                  <a:cubicBezTo>
                    <a:pt x="2184275" y="2"/>
                    <a:pt x="2562561" y="94749"/>
                    <a:pt x="2873479" y="269999"/>
                  </a:cubicBezTo>
                  <a:cubicBezTo>
                    <a:pt x="3325177" y="524600"/>
                    <a:pt x="3590966" y="923938"/>
                    <a:pt x="3590964" y="1347996"/>
                  </a:cubicBezTo>
                  <a:cubicBezTo>
                    <a:pt x="3590964" y="1772053"/>
                    <a:pt x="3325175" y="2171390"/>
                    <a:pt x="2873476" y="2425991"/>
                  </a:cubicBezTo>
                  <a:cubicBezTo>
                    <a:pt x="2562558" y="2601240"/>
                    <a:pt x="2184272" y="2695986"/>
                    <a:pt x="1795481" y="2695986"/>
                  </a:cubicBezTo>
                  <a:cubicBezTo>
                    <a:pt x="1406690" y="2695986"/>
                    <a:pt x="1028404" y="2601240"/>
                    <a:pt x="717486" y="2425990"/>
                  </a:cubicBezTo>
                  <a:cubicBezTo>
                    <a:pt x="265788" y="2171389"/>
                    <a:pt x="-1" y="1772051"/>
                    <a:pt x="0" y="1347994"/>
                  </a:cubicBezTo>
                  <a:lnTo>
                    <a:pt x="0" y="1347990"/>
                  </a:lnTo>
                  <a:close/>
                </a:path>
              </a:pathLst>
            </a:custGeom>
            <a:solidFill>
              <a:srgbClr val="1C9BD4"/>
            </a:solidFill>
          </p:spPr>
          <p:style>
            <a:lnRef idx="2">
              <a:schemeClr val="lt1">
                <a:hueOff val="0"/>
                <a:satOff val="0"/>
                <a:lumOff val="0"/>
                <a:alphaOff val="0"/>
              </a:schemeClr>
            </a:lnRef>
            <a:fillRef idx="1">
              <a:scrgbClr r="0" g="0" b="0"/>
            </a:fillRef>
            <a:effectRef idx="0">
              <a:schemeClr val="accent1">
                <a:alpha val="50000"/>
                <a:hueOff val="0"/>
                <a:satOff val="0"/>
                <a:lumOff val="0"/>
                <a:alphaOff val="0"/>
              </a:schemeClr>
            </a:effectRef>
            <a:fontRef idx="minor">
              <a:schemeClr val="tx1"/>
            </a:fontRef>
          </p:style>
          <p:txBody>
            <a:bodyPr lIns="310757" tIns="272190" rIns="310757" bIns="1108203" spcCol="1270" anchor="ctr"/>
            <a:lstStyle/>
            <a:p>
              <a:pPr defTabSz="1200089">
                <a:lnSpc>
                  <a:spcPct val="90000"/>
                </a:lnSpc>
                <a:spcAft>
                  <a:spcPct val="35000"/>
                </a:spcAft>
                <a:defRPr/>
              </a:pPr>
              <a:endParaRPr lang="fr-FR" sz="2700" dirty="0">
                <a:solidFill>
                  <a:schemeClr val="bg1"/>
                </a:solidFill>
              </a:endParaRPr>
            </a:p>
            <a:p>
              <a:pPr defTabSz="1200089">
                <a:lnSpc>
                  <a:spcPct val="90000"/>
                </a:lnSpc>
                <a:spcAft>
                  <a:spcPct val="35000"/>
                </a:spcAft>
                <a:defRPr/>
              </a:pPr>
              <a:r>
                <a:rPr lang="en-GB" sz="2700" dirty="0">
                  <a:solidFill>
                    <a:schemeClr val="bg1"/>
                  </a:solidFill>
                  <a:latin typeface="Arial" panose="020B0604020202020204" pitchFamily="34" charset="0"/>
                  <a:cs typeface="Arial" panose="020B0604020202020204" pitchFamily="34" charset="0"/>
                </a:rPr>
                <a:t>    </a:t>
              </a:r>
              <a:r>
                <a:rPr lang="en-GB" sz="2700" dirty="0" err="1">
                  <a:solidFill>
                    <a:schemeClr val="bg1"/>
                  </a:solidFill>
                  <a:latin typeface="Arial" panose="020B0604020202020204" pitchFamily="34" charset="0"/>
                  <a:cs typeface="Arial" panose="020B0604020202020204" pitchFamily="34" charset="0"/>
                </a:rPr>
                <a:t>Unigol</a:t>
              </a:r>
              <a:r>
                <a:rPr lang="en-GB" sz="2700" dirty="0">
                  <a:solidFill>
                    <a:schemeClr val="bg1"/>
                  </a:solidFill>
                  <a:latin typeface="Arial" panose="020B0604020202020204" pitchFamily="34" charset="0"/>
                  <a:cs typeface="Arial" panose="020B0604020202020204" pitchFamily="34" charset="0"/>
                </a:rPr>
                <a:t>/</a:t>
              </a:r>
            </a:p>
            <a:p>
              <a:pPr defTabSz="1200089">
                <a:lnSpc>
                  <a:spcPct val="90000"/>
                </a:lnSpc>
                <a:spcAft>
                  <a:spcPct val="35000"/>
                </a:spcAft>
                <a:defRPr/>
              </a:pPr>
              <a:r>
                <a:rPr lang="en-GB" sz="2700" dirty="0">
                  <a:solidFill>
                    <a:schemeClr val="bg1"/>
                  </a:solidFill>
                  <a:latin typeface="Arial" panose="020B0604020202020204" pitchFamily="34" charset="0"/>
                  <a:cs typeface="Arial" panose="020B0604020202020204" pitchFamily="34" charset="0"/>
                </a:rPr>
                <a:t>  Individual</a:t>
              </a:r>
            </a:p>
          </p:txBody>
        </p:sp>
      </p:grpSp>
      <p:sp>
        <p:nvSpPr>
          <p:cNvPr id="15" name="Forme libre 14"/>
          <p:cNvSpPr/>
          <p:nvPr/>
        </p:nvSpPr>
        <p:spPr>
          <a:xfrm>
            <a:off x="5307862" y="3375423"/>
            <a:ext cx="3023816" cy="1511908"/>
          </a:xfrm>
          <a:custGeom>
            <a:avLst/>
            <a:gdLst>
              <a:gd name="connsiteX0" fmla="*/ 0 w 3590963"/>
              <a:gd name="connsiteY0" fmla="*/ 1347990 h 2695979"/>
              <a:gd name="connsiteX1" fmla="*/ 717489 w 3590963"/>
              <a:gd name="connsiteY1" fmla="*/ 269996 h 2695979"/>
              <a:gd name="connsiteX2" fmla="*/ 1795484 w 3590963"/>
              <a:gd name="connsiteY2" fmla="*/ 2 h 2695979"/>
              <a:gd name="connsiteX3" fmla="*/ 2873479 w 3590963"/>
              <a:gd name="connsiteY3" fmla="*/ 269999 h 2695979"/>
              <a:gd name="connsiteX4" fmla="*/ 3590964 w 3590963"/>
              <a:gd name="connsiteY4" fmla="*/ 1347996 h 2695979"/>
              <a:gd name="connsiteX5" fmla="*/ 2873476 w 3590963"/>
              <a:gd name="connsiteY5" fmla="*/ 2425991 h 2695979"/>
              <a:gd name="connsiteX6" fmla="*/ 1795481 w 3590963"/>
              <a:gd name="connsiteY6" fmla="*/ 2695986 h 2695979"/>
              <a:gd name="connsiteX7" fmla="*/ 717486 w 3590963"/>
              <a:gd name="connsiteY7" fmla="*/ 2425990 h 2695979"/>
              <a:gd name="connsiteX8" fmla="*/ 0 w 3590963"/>
              <a:gd name="connsiteY8" fmla="*/ 1347994 h 2695979"/>
              <a:gd name="connsiteX9" fmla="*/ 0 w 3590963"/>
              <a:gd name="connsiteY9" fmla="*/ 1347990 h 26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90963" h="2695979">
                <a:moveTo>
                  <a:pt x="0" y="1347990"/>
                </a:moveTo>
                <a:cubicBezTo>
                  <a:pt x="1" y="923933"/>
                  <a:pt x="265791" y="524596"/>
                  <a:pt x="717489" y="269996"/>
                </a:cubicBezTo>
                <a:cubicBezTo>
                  <a:pt x="1028407" y="94747"/>
                  <a:pt x="1406693" y="1"/>
                  <a:pt x="1795484" y="2"/>
                </a:cubicBezTo>
                <a:cubicBezTo>
                  <a:pt x="2184275" y="2"/>
                  <a:pt x="2562561" y="94749"/>
                  <a:pt x="2873479" y="269999"/>
                </a:cubicBezTo>
                <a:cubicBezTo>
                  <a:pt x="3325177" y="524600"/>
                  <a:pt x="3590966" y="923938"/>
                  <a:pt x="3590964" y="1347996"/>
                </a:cubicBezTo>
                <a:cubicBezTo>
                  <a:pt x="3590964" y="1772053"/>
                  <a:pt x="3325175" y="2171390"/>
                  <a:pt x="2873476" y="2425991"/>
                </a:cubicBezTo>
                <a:cubicBezTo>
                  <a:pt x="2562558" y="2601240"/>
                  <a:pt x="2184272" y="2695986"/>
                  <a:pt x="1795481" y="2695986"/>
                </a:cubicBezTo>
                <a:cubicBezTo>
                  <a:pt x="1406690" y="2695986"/>
                  <a:pt x="1028404" y="2601240"/>
                  <a:pt x="717486" y="2425990"/>
                </a:cubicBezTo>
                <a:cubicBezTo>
                  <a:pt x="265788" y="2171389"/>
                  <a:pt x="-1" y="1772051"/>
                  <a:pt x="0" y="1347994"/>
                </a:cubicBezTo>
                <a:lnTo>
                  <a:pt x="0" y="1347990"/>
                </a:lnTo>
                <a:close/>
              </a:path>
            </a:pathLst>
          </a:custGeom>
          <a:solidFill>
            <a:schemeClr val="accent2">
              <a:lumMod val="60000"/>
              <a:lumOff val="40000"/>
            </a:schemeClr>
          </a:solidFill>
        </p:spPr>
        <p:style>
          <a:lnRef idx="2">
            <a:schemeClr val="lt1">
              <a:hueOff val="0"/>
              <a:satOff val="0"/>
              <a:lumOff val="0"/>
              <a:alphaOff val="0"/>
            </a:schemeClr>
          </a:lnRef>
          <a:fillRef idx="1">
            <a:scrgbClr r="0" g="0" b="0"/>
          </a:fillRef>
          <a:effectRef idx="0">
            <a:schemeClr val="accent1">
              <a:alpha val="50000"/>
              <a:hueOff val="0"/>
              <a:satOff val="0"/>
              <a:lumOff val="0"/>
              <a:alphaOff val="0"/>
            </a:schemeClr>
          </a:effectRef>
          <a:fontRef idx="minor">
            <a:schemeClr val="tx1"/>
          </a:fontRef>
        </p:style>
        <p:txBody>
          <a:bodyPr lIns="310741" tIns="272177" rIns="310741" bIns="1108146" spcCol="1270" anchor="ctr"/>
          <a:lstStyle/>
          <a:p>
            <a:pPr defTabSz="1200089">
              <a:lnSpc>
                <a:spcPct val="90000"/>
              </a:lnSpc>
              <a:spcAft>
                <a:spcPct val="35000"/>
              </a:spcAft>
              <a:defRPr/>
            </a:pPr>
            <a:endParaRPr lang="fr-FR" sz="2700" dirty="0">
              <a:solidFill>
                <a:schemeClr val="bg1"/>
              </a:solidFill>
            </a:endParaRPr>
          </a:p>
          <a:p>
            <a:pPr defTabSz="1200089">
              <a:lnSpc>
                <a:spcPct val="90000"/>
              </a:lnSpc>
              <a:spcAft>
                <a:spcPct val="35000"/>
              </a:spcAft>
              <a:defRPr/>
            </a:pPr>
            <a:r>
              <a:rPr lang="fr-FR" sz="2700" dirty="0">
                <a:solidFill>
                  <a:schemeClr val="bg1"/>
                </a:solidFill>
              </a:rPr>
              <a:t>        </a:t>
            </a:r>
            <a:r>
              <a:rPr lang="fr-FR" sz="2700" dirty="0" err="1">
                <a:solidFill>
                  <a:schemeClr val="bg1"/>
                </a:solidFill>
              </a:rPr>
              <a:t>Cymuned</a:t>
            </a:r>
            <a:r>
              <a:rPr lang="fr-FR" sz="2700" dirty="0">
                <a:solidFill>
                  <a:schemeClr val="bg1"/>
                </a:solidFill>
              </a:rPr>
              <a:t>/</a:t>
            </a:r>
          </a:p>
          <a:p>
            <a:pPr defTabSz="1200089">
              <a:lnSpc>
                <a:spcPct val="90000"/>
              </a:lnSpc>
              <a:spcAft>
                <a:spcPct val="35000"/>
              </a:spcAft>
              <a:defRPr/>
            </a:pPr>
            <a:r>
              <a:rPr lang="en-GB" sz="2700" dirty="0">
                <a:solidFill>
                  <a:schemeClr val="bg1"/>
                </a:solidFill>
                <a:latin typeface="Arial" panose="020B0604020202020204" pitchFamily="34" charset="0"/>
                <a:cs typeface="Arial" panose="020B0604020202020204" pitchFamily="34" charset="0"/>
              </a:rPr>
              <a:t>     Community</a:t>
            </a:r>
          </a:p>
        </p:txBody>
      </p:sp>
      <p:sp>
        <p:nvSpPr>
          <p:cNvPr id="16" name="Forme libre 15"/>
          <p:cNvSpPr/>
          <p:nvPr/>
        </p:nvSpPr>
        <p:spPr>
          <a:xfrm>
            <a:off x="2897686" y="4023382"/>
            <a:ext cx="2915822" cy="1673480"/>
          </a:xfrm>
          <a:custGeom>
            <a:avLst/>
            <a:gdLst>
              <a:gd name="connsiteX0" fmla="*/ 0 w 3590963"/>
              <a:gd name="connsiteY0" fmla="*/ 1347990 h 2695979"/>
              <a:gd name="connsiteX1" fmla="*/ 717489 w 3590963"/>
              <a:gd name="connsiteY1" fmla="*/ 269996 h 2695979"/>
              <a:gd name="connsiteX2" fmla="*/ 1795484 w 3590963"/>
              <a:gd name="connsiteY2" fmla="*/ 2 h 2695979"/>
              <a:gd name="connsiteX3" fmla="*/ 2873479 w 3590963"/>
              <a:gd name="connsiteY3" fmla="*/ 269999 h 2695979"/>
              <a:gd name="connsiteX4" fmla="*/ 3590964 w 3590963"/>
              <a:gd name="connsiteY4" fmla="*/ 1347996 h 2695979"/>
              <a:gd name="connsiteX5" fmla="*/ 2873476 w 3590963"/>
              <a:gd name="connsiteY5" fmla="*/ 2425991 h 2695979"/>
              <a:gd name="connsiteX6" fmla="*/ 1795481 w 3590963"/>
              <a:gd name="connsiteY6" fmla="*/ 2695986 h 2695979"/>
              <a:gd name="connsiteX7" fmla="*/ 717486 w 3590963"/>
              <a:gd name="connsiteY7" fmla="*/ 2425990 h 2695979"/>
              <a:gd name="connsiteX8" fmla="*/ 0 w 3590963"/>
              <a:gd name="connsiteY8" fmla="*/ 1347994 h 2695979"/>
              <a:gd name="connsiteX9" fmla="*/ 0 w 3590963"/>
              <a:gd name="connsiteY9" fmla="*/ 1347990 h 26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90963" h="2695979">
                <a:moveTo>
                  <a:pt x="0" y="1347990"/>
                </a:moveTo>
                <a:cubicBezTo>
                  <a:pt x="1" y="923933"/>
                  <a:pt x="265791" y="524596"/>
                  <a:pt x="717489" y="269996"/>
                </a:cubicBezTo>
                <a:cubicBezTo>
                  <a:pt x="1028407" y="94747"/>
                  <a:pt x="1406693" y="1"/>
                  <a:pt x="1795484" y="2"/>
                </a:cubicBezTo>
                <a:cubicBezTo>
                  <a:pt x="2184275" y="2"/>
                  <a:pt x="2562561" y="94749"/>
                  <a:pt x="2873479" y="269999"/>
                </a:cubicBezTo>
                <a:cubicBezTo>
                  <a:pt x="3325177" y="524600"/>
                  <a:pt x="3590966" y="923938"/>
                  <a:pt x="3590964" y="1347996"/>
                </a:cubicBezTo>
                <a:cubicBezTo>
                  <a:pt x="3590964" y="1772053"/>
                  <a:pt x="3325175" y="2171390"/>
                  <a:pt x="2873476" y="2425991"/>
                </a:cubicBezTo>
                <a:cubicBezTo>
                  <a:pt x="2562558" y="2601240"/>
                  <a:pt x="2184272" y="2695986"/>
                  <a:pt x="1795481" y="2695986"/>
                </a:cubicBezTo>
                <a:cubicBezTo>
                  <a:pt x="1406690" y="2695986"/>
                  <a:pt x="1028404" y="2601240"/>
                  <a:pt x="717486" y="2425990"/>
                </a:cubicBezTo>
                <a:cubicBezTo>
                  <a:pt x="265788" y="2171389"/>
                  <a:pt x="-1" y="1772051"/>
                  <a:pt x="0" y="1347994"/>
                </a:cubicBezTo>
                <a:lnTo>
                  <a:pt x="0" y="1347990"/>
                </a:lnTo>
                <a:close/>
              </a:path>
            </a:pathLst>
          </a:custGeom>
          <a:solidFill>
            <a:schemeClr val="accent1">
              <a:lumMod val="60000"/>
              <a:lumOff val="40000"/>
            </a:schemeClr>
          </a:solidFill>
        </p:spPr>
        <p:style>
          <a:lnRef idx="2">
            <a:schemeClr val="lt1">
              <a:hueOff val="0"/>
              <a:satOff val="0"/>
              <a:lumOff val="0"/>
              <a:alphaOff val="0"/>
            </a:schemeClr>
          </a:lnRef>
          <a:fillRef idx="1">
            <a:scrgbClr r="0" g="0" b="0"/>
          </a:fillRef>
          <a:effectRef idx="0">
            <a:schemeClr val="accent1">
              <a:alpha val="50000"/>
              <a:hueOff val="0"/>
              <a:satOff val="0"/>
              <a:lumOff val="0"/>
              <a:alphaOff val="0"/>
            </a:schemeClr>
          </a:effectRef>
          <a:fontRef idx="minor">
            <a:schemeClr val="tx1"/>
          </a:fontRef>
        </p:style>
        <p:txBody>
          <a:bodyPr lIns="310741" tIns="272177" rIns="310741" bIns="1108146" spcCol="1270" anchor="ctr"/>
          <a:lstStyle/>
          <a:p>
            <a:pPr defTabSz="1200089">
              <a:lnSpc>
                <a:spcPct val="90000"/>
              </a:lnSpc>
              <a:spcAft>
                <a:spcPct val="35000"/>
              </a:spcAft>
              <a:defRPr/>
            </a:pPr>
            <a:endParaRPr lang="fr-FR" sz="2700" dirty="0">
              <a:solidFill>
                <a:schemeClr val="bg1"/>
              </a:solidFill>
            </a:endParaRPr>
          </a:p>
          <a:p>
            <a:pPr defTabSz="1200089">
              <a:lnSpc>
                <a:spcPct val="90000"/>
              </a:lnSpc>
              <a:spcAft>
                <a:spcPct val="35000"/>
              </a:spcAft>
              <a:defRPr/>
            </a:pPr>
            <a:endParaRPr lang="fr-FR" sz="2700" dirty="0">
              <a:solidFill>
                <a:schemeClr val="bg1"/>
              </a:solidFill>
            </a:endParaRPr>
          </a:p>
          <a:p>
            <a:pPr defTabSz="1200089">
              <a:lnSpc>
                <a:spcPct val="90000"/>
              </a:lnSpc>
              <a:spcAft>
                <a:spcPct val="35000"/>
              </a:spcAft>
              <a:defRPr/>
            </a:pPr>
            <a:r>
              <a:rPr lang="fr-FR" sz="2700" dirty="0">
                <a:solidFill>
                  <a:schemeClr val="bg1"/>
                </a:solidFill>
                <a:latin typeface="Arial" panose="020B0604020202020204" pitchFamily="34" charset="0"/>
                <a:cs typeface="Arial" panose="020B0604020202020204" pitchFamily="34" charset="0"/>
              </a:rPr>
              <a:t>     </a:t>
            </a:r>
            <a:r>
              <a:rPr lang="fr-FR" sz="2700" dirty="0" err="1">
                <a:solidFill>
                  <a:schemeClr val="bg1"/>
                </a:solidFill>
                <a:latin typeface="Arial" panose="020B0604020202020204" pitchFamily="34" charset="0"/>
                <a:cs typeface="Arial" panose="020B0604020202020204" pitchFamily="34" charset="0"/>
              </a:rPr>
              <a:t>Addysg</a:t>
            </a:r>
            <a:r>
              <a:rPr lang="fr-FR" sz="2700" dirty="0">
                <a:solidFill>
                  <a:schemeClr val="bg1"/>
                </a:solidFill>
                <a:latin typeface="Arial" panose="020B0604020202020204" pitchFamily="34" charset="0"/>
                <a:cs typeface="Arial" panose="020B0604020202020204" pitchFamily="34" charset="0"/>
              </a:rPr>
              <a:t>/</a:t>
            </a:r>
          </a:p>
          <a:p>
            <a:pPr defTabSz="1200089">
              <a:lnSpc>
                <a:spcPct val="90000"/>
              </a:lnSpc>
              <a:spcAft>
                <a:spcPct val="35000"/>
              </a:spcAft>
              <a:defRPr/>
            </a:pPr>
            <a:r>
              <a:rPr lang="fr-FR" sz="2700" dirty="0">
                <a:solidFill>
                  <a:schemeClr val="bg1"/>
                </a:solidFill>
                <a:latin typeface="Arial" panose="020B0604020202020204" pitchFamily="34" charset="0"/>
                <a:cs typeface="Arial" panose="020B0604020202020204" pitchFamily="34" charset="0"/>
              </a:rPr>
              <a:t>    Education</a:t>
            </a:r>
          </a:p>
        </p:txBody>
      </p:sp>
      <p:sp>
        <p:nvSpPr>
          <p:cNvPr id="14" name="Forme libre 13"/>
          <p:cNvSpPr/>
          <p:nvPr/>
        </p:nvSpPr>
        <p:spPr>
          <a:xfrm>
            <a:off x="2810307" y="3113766"/>
            <a:ext cx="3306310" cy="1404752"/>
          </a:xfrm>
          <a:custGeom>
            <a:avLst/>
            <a:gdLst>
              <a:gd name="connsiteX0" fmla="*/ 0 w 3590963"/>
              <a:gd name="connsiteY0" fmla="*/ 1347990 h 2695979"/>
              <a:gd name="connsiteX1" fmla="*/ 717489 w 3590963"/>
              <a:gd name="connsiteY1" fmla="*/ 269996 h 2695979"/>
              <a:gd name="connsiteX2" fmla="*/ 1795484 w 3590963"/>
              <a:gd name="connsiteY2" fmla="*/ 2 h 2695979"/>
              <a:gd name="connsiteX3" fmla="*/ 2873479 w 3590963"/>
              <a:gd name="connsiteY3" fmla="*/ 269999 h 2695979"/>
              <a:gd name="connsiteX4" fmla="*/ 3590964 w 3590963"/>
              <a:gd name="connsiteY4" fmla="*/ 1347996 h 2695979"/>
              <a:gd name="connsiteX5" fmla="*/ 2873476 w 3590963"/>
              <a:gd name="connsiteY5" fmla="*/ 2425991 h 2695979"/>
              <a:gd name="connsiteX6" fmla="*/ 1795481 w 3590963"/>
              <a:gd name="connsiteY6" fmla="*/ 2695986 h 2695979"/>
              <a:gd name="connsiteX7" fmla="*/ 717486 w 3590963"/>
              <a:gd name="connsiteY7" fmla="*/ 2425990 h 2695979"/>
              <a:gd name="connsiteX8" fmla="*/ 0 w 3590963"/>
              <a:gd name="connsiteY8" fmla="*/ 1347994 h 2695979"/>
              <a:gd name="connsiteX9" fmla="*/ 0 w 3590963"/>
              <a:gd name="connsiteY9" fmla="*/ 1347990 h 26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90963" h="2695979">
                <a:moveTo>
                  <a:pt x="0" y="1347990"/>
                </a:moveTo>
                <a:cubicBezTo>
                  <a:pt x="1" y="923933"/>
                  <a:pt x="265791" y="524596"/>
                  <a:pt x="717489" y="269996"/>
                </a:cubicBezTo>
                <a:cubicBezTo>
                  <a:pt x="1028407" y="94747"/>
                  <a:pt x="1406693" y="1"/>
                  <a:pt x="1795484" y="2"/>
                </a:cubicBezTo>
                <a:cubicBezTo>
                  <a:pt x="2184275" y="2"/>
                  <a:pt x="2562561" y="94749"/>
                  <a:pt x="2873479" y="269999"/>
                </a:cubicBezTo>
                <a:cubicBezTo>
                  <a:pt x="3325177" y="524600"/>
                  <a:pt x="3590966" y="923938"/>
                  <a:pt x="3590964" y="1347996"/>
                </a:cubicBezTo>
                <a:cubicBezTo>
                  <a:pt x="3590964" y="1772053"/>
                  <a:pt x="3325175" y="2171390"/>
                  <a:pt x="2873476" y="2425991"/>
                </a:cubicBezTo>
                <a:cubicBezTo>
                  <a:pt x="2562558" y="2601240"/>
                  <a:pt x="2184272" y="2695986"/>
                  <a:pt x="1795481" y="2695986"/>
                </a:cubicBezTo>
                <a:cubicBezTo>
                  <a:pt x="1406690" y="2695986"/>
                  <a:pt x="1028404" y="2601240"/>
                  <a:pt x="717486" y="2425990"/>
                </a:cubicBezTo>
                <a:cubicBezTo>
                  <a:pt x="265788" y="2171389"/>
                  <a:pt x="-1" y="1772051"/>
                  <a:pt x="0" y="1347994"/>
                </a:cubicBezTo>
                <a:lnTo>
                  <a:pt x="0" y="1347990"/>
                </a:lnTo>
                <a:close/>
              </a:path>
            </a:pathLst>
          </a:custGeom>
          <a:solidFill>
            <a:schemeClr val="bg1"/>
          </a:solidFill>
          <a:ln>
            <a:solidFill>
              <a:schemeClr val="accent1">
                <a:lumMod val="75000"/>
              </a:schemeClr>
            </a:solidFill>
          </a:ln>
        </p:spPr>
        <p:style>
          <a:lnRef idx="2">
            <a:schemeClr val="lt1">
              <a:hueOff val="0"/>
              <a:satOff val="0"/>
              <a:lumOff val="0"/>
              <a:alphaOff val="0"/>
            </a:schemeClr>
          </a:lnRef>
          <a:fillRef idx="1">
            <a:scrgbClr r="0" g="0" b="0"/>
          </a:fillRef>
          <a:effectRef idx="0">
            <a:schemeClr val="accent1">
              <a:alpha val="50000"/>
              <a:hueOff val="0"/>
              <a:satOff val="0"/>
              <a:lumOff val="0"/>
              <a:alphaOff val="0"/>
            </a:schemeClr>
          </a:effectRef>
          <a:fontRef idx="minor">
            <a:schemeClr val="tx1"/>
          </a:fontRef>
        </p:style>
        <p:txBody>
          <a:bodyPr lIns="310741" tIns="272177" rIns="310741" bIns="1108146" spcCol="1270" anchor="ctr"/>
          <a:lstStyle/>
          <a:p>
            <a:pPr defTabSz="1200089">
              <a:lnSpc>
                <a:spcPct val="90000"/>
              </a:lnSpc>
              <a:spcAft>
                <a:spcPct val="35000"/>
              </a:spcAft>
              <a:defRPr/>
            </a:pPr>
            <a:r>
              <a:rPr lang="fr-FR" sz="2700" dirty="0">
                <a:solidFill>
                  <a:schemeClr val="bg1"/>
                </a:solidFill>
              </a:rPr>
              <a:t>  </a:t>
            </a:r>
          </a:p>
          <a:p>
            <a:pPr defTabSz="1200089">
              <a:lnSpc>
                <a:spcPct val="90000"/>
              </a:lnSpc>
              <a:spcAft>
                <a:spcPct val="35000"/>
              </a:spcAft>
              <a:defRPr/>
            </a:pPr>
            <a:endParaRPr lang="fr-FR" sz="1200" dirty="0">
              <a:solidFill>
                <a:schemeClr val="bg1"/>
              </a:solidFill>
            </a:endParaRPr>
          </a:p>
          <a:p>
            <a:pPr defTabSz="1200089">
              <a:spcAft>
                <a:spcPct val="35000"/>
              </a:spcAft>
              <a:defRPr/>
            </a:pPr>
            <a:r>
              <a:rPr lang="fr-FR" sz="2000" b="1" dirty="0">
                <a:solidFill>
                  <a:schemeClr val="tx2"/>
                </a:solidFill>
                <a:latin typeface="Arial" panose="020B0604020202020204" pitchFamily="34" charset="0"/>
                <a:cs typeface="Arial" panose="020B0604020202020204" pitchFamily="34" charset="0"/>
              </a:rPr>
              <a:t>  ANGEN </a:t>
            </a:r>
            <a:r>
              <a:rPr lang="fr-FR" sz="2000" dirty="0" err="1">
                <a:solidFill>
                  <a:schemeClr val="tx2"/>
                </a:solidFill>
                <a:latin typeface="Arial" panose="020B0604020202020204" pitchFamily="34" charset="0"/>
                <a:cs typeface="Arial" panose="020B0604020202020204" pitchFamily="34" charset="0"/>
              </a:rPr>
              <a:t>Cyfarthrebu</a:t>
            </a:r>
            <a:r>
              <a:rPr lang="fr-FR" sz="2000" dirty="0">
                <a:solidFill>
                  <a:schemeClr val="tx2"/>
                </a:solidFill>
                <a:latin typeface="Arial" panose="020B0604020202020204" pitchFamily="34" charset="0"/>
                <a:cs typeface="Arial" panose="020B0604020202020204" pitchFamily="34" charset="0"/>
              </a:rPr>
              <a:t>/</a:t>
            </a:r>
          </a:p>
          <a:p>
            <a:pPr defTabSz="1200089">
              <a:spcAft>
                <a:spcPct val="35000"/>
              </a:spcAft>
              <a:defRPr/>
            </a:pPr>
            <a:r>
              <a:rPr lang="fr-FR" sz="2000" b="1" dirty="0">
                <a:solidFill>
                  <a:schemeClr val="tx2"/>
                </a:solidFill>
                <a:latin typeface="Arial" panose="020B0604020202020204" pitchFamily="34" charset="0"/>
                <a:cs typeface="Arial" panose="020B0604020202020204" pitchFamily="34" charset="0"/>
              </a:rPr>
              <a:t>    NEED</a:t>
            </a:r>
            <a:r>
              <a:rPr lang="fr-FR" sz="2000" dirty="0">
                <a:solidFill>
                  <a:schemeClr val="tx2"/>
                </a:solidFill>
                <a:latin typeface="Arial" panose="020B0604020202020204" pitchFamily="34" charset="0"/>
                <a:cs typeface="Arial" panose="020B0604020202020204" pitchFamily="34" charset="0"/>
              </a:rPr>
              <a:t> </a:t>
            </a:r>
            <a:r>
              <a:rPr lang="fr-FR" sz="1400" dirty="0">
                <a:solidFill>
                  <a:schemeClr val="tx2"/>
                </a:solidFill>
                <a:latin typeface="Arial" panose="020B0604020202020204" pitchFamily="34" charset="0"/>
                <a:cs typeface="Arial" panose="020B0604020202020204" pitchFamily="34" charset="0"/>
              </a:rPr>
              <a:t>for           </a:t>
            </a:r>
            <a:r>
              <a:rPr lang="fr-FR" sz="2000" i="1" dirty="0">
                <a:solidFill>
                  <a:schemeClr val="tx2"/>
                </a:solidFill>
                <a:latin typeface="Arial" panose="020B0604020202020204" pitchFamily="34" charset="0"/>
                <a:cs typeface="Arial" panose="020B0604020202020204" pitchFamily="34" charset="0"/>
              </a:rPr>
              <a:t>Communication</a:t>
            </a:r>
          </a:p>
        </p:txBody>
      </p:sp>
    </p:spTree>
    <p:extLst>
      <p:ext uri="{BB962C8B-B14F-4D97-AF65-F5344CB8AC3E}">
        <p14:creationId xmlns:p14="http://schemas.microsoft.com/office/powerpoint/2010/main" val="26017733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
          <p:cNvSpPr>
            <a:spLocks noGrp="1" noChangeArrowheads="1"/>
          </p:cNvSpPr>
          <p:nvPr>
            <p:ph type="title"/>
          </p:nvPr>
        </p:nvSpPr>
        <p:spPr>
          <a:xfrm>
            <a:off x="1905000" y="804890"/>
            <a:ext cx="5789794" cy="1059305"/>
          </a:xfrm>
        </p:spPr>
        <p:txBody>
          <a:bodyPr vert="horz" lIns="68580" tIns="24110" rIns="68580" bIns="34290" rtlCol="0" anchor="t">
            <a:noAutofit/>
          </a:bodyPr>
          <a:lstStyle/>
          <a:p>
            <a:pPr algn="ctr"/>
            <a:r>
              <a:rPr lang="en-GB" altLang="en-US" sz="4000" dirty="0">
                <a:solidFill>
                  <a:srgbClr val="3B3B3B"/>
                </a:solidFill>
                <a:latin typeface="Arial" panose="020B0604020202020204" pitchFamily="34" charset="0"/>
                <a:cs typeface="Arial" panose="020B0604020202020204" pitchFamily="34" charset="0"/>
              </a:rPr>
              <a:t>Dod </a:t>
            </a:r>
            <a:r>
              <a:rPr lang="en-GB" altLang="en-US" sz="4000" dirty="0" err="1">
                <a:solidFill>
                  <a:srgbClr val="3B3B3B"/>
                </a:solidFill>
                <a:latin typeface="Arial" panose="020B0604020202020204" pitchFamily="34" charset="0"/>
                <a:cs typeface="Arial" panose="020B0604020202020204" pitchFamily="34" charset="0"/>
              </a:rPr>
              <a:t>yn</a:t>
            </a:r>
            <a:r>
              <a:rPr lang="en-GB" altLang="en-US" sz="4000" dirty="0">
                <a:solidFill>
                  <a:srgbClr val="3B3B3B"/>
                </a:solidFill>
                <a:latin typeface="Arial" panose="020B0604020202020204" pitchFamily="34" charset="0"/>
                <a:cs typeface="Arial" panose="020B0604020202020204" pitchFamily="34" charset="0"/>
              </a:rPr>
              <a:t> </a:t>
            </a:r>
            <a:r>
              <a:rPr lang="en-GB" altLang="en-US" sz="4000" dirty="0" err="1">
                <a:solidFill>
                  <a:srgbClr val="3B3B3B"/>
                </a:solidFill>
                <a:latin typeface="Arial" panose="020B0604020202020204" pitchFamily="34" charset="0"/>
                <a:cs typeface="Arial" panose="020B0604020202020204" pitchFamily="34" charset="0"/>
              </a:rPr>
              <a:t>ddwyieithog</a:t>
            </a:r>
            <a:br>
              <a:rPr lang="en-GB" altLang="en-US" sz="4000" b="1" dirty="0">
                <a:solidFill>
                  <a:srgbClr val="3B3B3B"/>
                </a:solidFill>
                <a:latin typeface="Arial" panose="020B0604020202020204" pitchFamily="34" charset="0"/>
                <a:cs typeface="Arial" panose="020B0604020202020204" pitchFamily="34" charset="0"/>
              </a:rPr>
            </a:br>
            <a:r>
              <a:rPr lang="en-GB" altLang="en-US" sz="4000" dirty="0">
                <a:solidFill>
                  <a:schemeClr val="accent1"/>
                </a:solidFill>
                <a:latin typeface="Arial" panose="020B0604020202020204" pitchFamily="34" charset="0"/>
                <a:cs typeface="Arial" panose="020B0604020202020204" pitchFamily="34" charset="0"/>
              </a:rPr>
              <a:t>Becoming bilingual</a:t>
            </a:r>
            <a:endParaRPr lang="en-US" altLang="en-US" sz="4000" dirty="0">
              <a:latin typeface="Arial" panose="020B0604020202020204" pitchFamily="34" charset="0"/>
              <a:cs typeface="Arial" panose="020B0604020202020204" pitchFamily="34" charset="0"/>
            </a:endParaRPr>
          </a:p>
        </p:txBody>
      </p:sp>
      <p:sp>
        <p:nvSpPr>
          <p:cNvPr id="23555" name="Rectangle 2"/>
          <p:cNvSpPr>
            <a:spLocks noGrp="1" noChangeArrowheads="1"/>
          </p:cNvSpPr>
          <p:nvPr>
            <p:ph sz="half" idx="1"/>
          </p:nvPr>
        </p:nvSpPr>
        <p:spPr>
          <a:xfrm>
            <a:off x="457200" y="2297314"/>
            <a:ext cx="4038600" cy="4057610"/>
          </a:xfrm>
        </p:spPr>
        <p:txBody>
          <a:bodyPr vert="horz" lIns="48218" tIns="24110" rIns="48218" bIns="24110" rtlCol="0">
            <a:noAutofit/>
          </a:bodyPr>
          <a:lstStyle/>
          <a:p>
            <a:pPr>
              <a:spcBef>
                <a:spcPct val="0"/>
              </a:spcBef>
              <a:buFont typeface="Arial" panose="020B0604020202020204" pitchFamily="34" charset="0"/>
              <a:buChar char="•"/>
              <a:defRPr/>
            </a:pPr>
            <a:r>
              <a:rPr lang="en-US" altLang="en-US" sz="2000" dirty="0">
                <a:latin typeface="Arial" panose="020B0604020202020204" pitchFamily="34" charset="0"/>
                <a:cs typeface="Arial" panose="020B0604020202020204" pitchFamily="34" charset="0"/>
              </a:rPr>
              <a:t>Mae </a:t>
            </a:r>
            <a:r>
              <a:rPr lang="en-US" altLang="en-US" sz="2000" dirty="0" err="1">
                <a:latin typeface="Arial" panose="020B0604020202020204" pitchFamily="34" charset="0"/>
                <a:cs typeface="Arial" panose="020B0604020202020204" pitchFamily="34" charset="0"/>
              </a:rPr>
              <a:t>dwyieithrwydd</a:t>
            </a:r>
            <a:r>
              <a:rPr lang="en-US" altLang="en-US" sz="2000" dirty="0">
                <a:latin typeface="Arial" panose="020B0604020202020204" pitchFamily="34" charset="0"/>
                <a:cs typeface="Arial" panose="020B0604020202020204" pitchFamily="34" charset="0"/>
              </a:rPr>
              <a:t> am </a:t>
            </a:r>
            <a:r>
              <a:rPr lang="en-US" altLang="en-US" sz="2000" dirty="0" err="1">
                <a:latin typeface="Arial" panose="020B0604020202020204" pitchFamily="34" charset="0"/>
                <a:cs typeface="Arial" panose="020B0604020202020204" pitchFamily="34" charset="0"/>
              </a:rPr>
              <a:t>iaith</a:t>
            </a:r>
            <a:r>
              <a:rPr lang="en-US" altLang="en-US" sz="2000" dirty="0">
                <a:latin typeface="Arial" panose="020B0604020202020204" pitchFamily="34" charset="0"/>
                <a:cs typeface="Arial" panose="020B0604020202020204" pitchFamily="34" charset="0"/>
              </a:rPr>
              <a:t> – </a:t>
            </a:r>
            <a:r>
              <a:rPr lang="en-US" altLang="en-US" sz="2000" dirty="0" err="1">
                <a:latin typeface="Arial" panose="020B0604020202020204" pitchFamily="34" charset="0"/>
                <a:cs typeface="Arial" panose="020B0604020202020204" pitchFamily="34" charset="0"/>
              </a:rPr>
              <a:t>cyfathrebu</a:t>
            </a:r>
            <a:r>
              <a:rPr lang="en-US" altLang="en-US" sz="2000" dirty="0">
                <a:latin typeface="Arial" panose="020B0604020202020204" pitchFamily="34" charset="0"/>
                <a:cs typeface="Arial" panose="020B0604020202020204" pitchFamily="34" charset="0"/>
              </a:rPr>
              <a:t> a </a:t>
            </a:r>
            <a:r>
              <a:rPr lang="en-US" altLang="en-US" sz="2000" dirty="0" err="1">
                <a:latin typeface="Arial" panose="020B0604020202020204" pitchFamily="34" charset="0"/>
                <a:cs typeface="Arial" panose="020B0604020202020204" pitchFamily="34" charset="0"/>
              </a:rPr>
              <a:t>rhyngweithio</a:t>
            </a:r>
            <a:endParaRPr lang="en-US" altLang="en-US" sz="2000" dirty="0">
              <a:latin typeface="Arial" panose="020B0604020202020204" pitchFamily="34" charset="0"/>
              <a:cs typeface="Arial" panose="020B0604020202020204" pitchFamily="34" charset="0"/>
            </a:endParaRPr>
          </a:p>
          <a:p>
            <a:pPr marL="0" indent="0">
              <a:spcBef>
                <a:spcPct val="0"/>
              </a:spcBef>
              <a:buNone/>
              <a:defRPr/>
            </a:pPr>
            <a:endParaRPr lang="en-US" altLang="en-US" sz="2000" dirty="0">
              <a:latin typeface="Arial" panose="020B0604020202020204" pitchFamily="34" charset="0"/>
              <a:cs typeface="Arial" panose="020B0604020202020204" pitchFamily="34" charset="0"/>
            </a:endParaRPr>
          </a:p>
          <a:p>
            <a:pPr>
              <a:spcBef>
                <a:spcPct val="0"/>
              </a:spcBef>
              <a:buFont typeface="Arial" panose="020B0604020202020204" pitchFamily="34" charset="0"/>
              <a:buChar char="•"/>
              <a:defRPr/>
            </a:pPr>
            <a:r>
              <a:rPr lang="en-US" altLang="en-US" sz="2000" dirty="0">
                <a:latin typeface="Arial" panose="020B0604020202020204" pitchFamily="34" charset="0"/>
                <a:cs typeface="Arial" panose="020B0604020202020204" pitchFamily="34" charset="0"/>
              </a:rPr>
              <a:t>Mae plant </a:t>
            </a:r>
            <a:r>
              <a:rPr lang="en-US" altLang="en-US" sz="2000" dirty="0" err="1">
                <a:latin typeface="Arial" panose="020B0604020202020204" pitchFamily="34" charset="0"/>
                <a:cs typeface="Arial" panose="020B0604020202020204" pitchFamily="34" charset="0"/>
              </a:rPr>
              <a:t>yn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dysgu</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siarad</a:t>
            </a:r>
            <a:r>
              <a:rPr lang="en-US" altLang="en-US" sz="2000" dirty="0">
                <a:latin typeface="Arial" panose="020B0604020202020204" pitchFamily="34" charset="0"/>
                <a:cs typeface="Arial" panose="020B0604020202020204" pitchFamily="34" charset="0"/>
              </a:rPr>
              <a:t> am </a:t>
            </a:r>
            <a:r>
              <a:rPr lang="en-US" altLang="en-US" sz="2000" dirty="0" err="1">
                <a:latin typeface="Arial" panose="020B0604020202020204" pitchFamily="34" charset="0"/>
                <a:cs typeface="Arial" panose="020B0604020202020204" pitchFamily="34" charset="0"/>
              </a:rPr>
              <a:t>fod</a:t>
            </a:r>
            <a:r>
              <a:rPr lang="en-US" altLang="en-US" sz="2000" dirty="0">
                <a:latin typeface="Arial" panose="020B0604020202020204" pitchFamily="34" charset="0"/>
                <a:cs typeface="Arial" panose="020B0604020202020204" pitchFamily="34" charset="0"/>
              </a:rPr>
              <a:t> </a:t>
            </a:r>
            <a:r>
              <a:rPr lang="en-US" altLang="en-US" sz="2000" b="1" dirty="0" err="1">
                <a:latin typeface="Arial" panose="020B0604020202020204" pitchFamily="34" charset="0"/>
                <a:cs typeface="Arial" panose="020B0604020202020204" pitchFamily="34" charset="0"/>
              </a:rPr>
              <a:t>angen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iddynt</a:t>
            </a:r>
            <a:r>
              <a:rPr lang="en-US" altLang="en-US" sz="2000" dirty="0">
                <a:latin typeface="Arial" panose="020B0604020202020204" pitchFamily="34" charset="0"/>
                <a:cs typeface="Arial" panose="020B0604020202020204" pitchFamily="34" charset="0"/>
              </a:rPr>
              <a:t> </a:t>
            </a:r>
            <a:r>
              <a:rPr lang="en-US" altLang="en-US" sz="2000" b="1" dirty="0" err="1">
                <a:latin typeface="Arial" panose="020B0604020202020204" pitchFamily="34" charset="0"/>
                <a:cs typeface="Arial" panose="020B0604020202020204" pitchFamily="34" charset="0"/>
              </a:rPr>
              <a:t>ryngweithio</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gydag</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oedolion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yn</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eu</a:t>
            </a:r>
            <a:r>
              <a:rPr lang="en-US" altLang="en-US" sz="2000" dirty="0">
                <a:latin typeface="Arial" panose="020B0604020202020204" pitchFamily="34" charset="0"/>
                <a:cs typeface="Arial" panose="020B0604020202020204" pitchFamily="34" charset="0"/>
              </a:rPr>
              <a:t> </a:t>
            </a:r>
            <a:r>
              <a:rPr lang="en-US" altLang="en-US" sz="2000" dirty="0" err="1">
                <a:latin typeface="Arial" panose="020B0604020202020204" pitchFamily="34" charset="0"/>
                <a:cs typeface="Arial" panose="020B0604020202020204" pitchFamily="34" charset="0"/>
              </a:rPr>
              <a:t>bywyd</a:t>
            </a:r>
            <a:r>
              <a:rPr lang="en-US" altLang="en-US" sz="2000" dirty="0">
                <a:latin typeface="Arial" panose="020B0604020202020204" pitchFamily="34" charset="0"/>
                <a:cs typeface="Arial" panose="020B0604020202020204" pitchFamily="34" charset="0"/>
              </a:rPr>
              <a:t> </a:t>
            </a:r>
            <a:r>
              <a:rPr lang="en-US" altLang="en-US" sz="2000" b="1" dirty="0" err="1">
                <a:latin typeface="Arial" panose="020B0604020202020204" pitchFamily="34" charset="0"/>
                <a:cs typeface="Arial" panose="020B0604020202020204" pitchFamily="34" charset="0"/>
              </a:rPr>
              <a:t>yn</a:t>
            </a:r>
            <a:r>
              <a:rPr lang="en-US" altLang="en-US" sz="2000" b="1" dirty="0">
                <a:latin typeface="Arial" panose="020B0604020202020204" pitchFamily="34" charset="0"/>
                <a:cs typeface="Arial" panose="020B0604020202020204" pitchFamily="34" charset="0"/>
              </a:rPr>
              <a:t> </a:t>
            </a:r>
            <a:r>
              <a:rPr lang="en-US" altLang="en-US" sz="2000" b="1" dirty="0" err="1">
                <a:latin typeface="Arial" panose="020B0604020202020204" pitchFamily="34" charset="0"/>
                <a:cs typeface="Arial" panose="020B0604020202020204" pitchFamily="34" charset="0"/>
              </a:rPr>
              <a:t>ddyddiol</a:t>
            </a:r>
            <a:endParaRPr lang="en-US" altLang="en-US" sz="2000" b="1" dirty="0">
              <a:latin typeface="Arial" panose="020B0604020202020204" pitchFamily="34" charset="0"/>
              <a:cs typeface="Arial" panose="020B0604020202020204" pitchFamily="34" charset="0"/>
            </a:endParaRPr>
          </a:p>
          <a:p>
            <a:pPr marL="0" indent="0">
              <a:spcBef>
                <a:spcPct val="0"/>
              </a:spcBef>
              <a:buNone/>
              <a:defRPr/>
            </a:pPr>
            <a:endParaRPr lang="en-US" altLang="en-US" sz="1500" dirty="0"/>
          </a:p>
        </p:txBody>
      </p:sp>
      <p:sp>
        <p:nvSpPr>
          <p:cNvPr id="2" name="Content Placeholder 1"/>
          <p:cNvSpPr>
            <a:spLocks noGrp="1"/>
          </p:cNvSpPr>
          <p:nvPr>
            <p:ph sz="half" idx="2"/>
          </p:nvPr>
        </p:nvSpPr>
        <p:spPr>
          <a:xfrm>
            <a:off x="4629150" y="2297314"/>
            <a:ext cx="3676650" cy="4179686"/>
          </a:xfrm>
        </p:spPr>
        <p:txBody>
          <a:bodyPr>
            <a:noAutofit/>
          </a:bodyPr>
          <a:lstStyle/>
          <a:p>
            <a:pPr>
              <a:spcBef>
                <a:spcPct val="0"/>
              </a:spcBef>
              <a:defRPr/>
            </a:pPr>
            <a:r>
              <a:rPr lang="en-US" altLang="en-US" sz="2000" dirty="0">
                <a:solidFill>
                  <a:schemeClr val="accent1"/>
                </a:solidFill>
                <a:latin typeface="Arial" panose="020B0604020202020204" pitchFamily="34" charset="0"/>
                <a:cs typeface="Arial" panose="020B0604020202020204" pitchFamily="34" charset="0"/>
              </a:rPr>
              <a:t>Bilingualism is about language - communication and interaction. </a:t>
            </a:r>
          </a:p>
          <a:p>
            <a:pPr>
              <a:spcBef>
                <a:spcPct val="0"/>
              </a:spcBef>
              <a:defRPr/>
            </a:pPr>
            <a:endParaRPr lang="en-US" altLang="en-US" sz="2000" dirty="0">
              <a:solidFill>
                <a:schemeClr val="accent1"/>
              </a:solidFill>
              <a:latin typeface="Arial" panose="020B0604020202020204" pitchFamily="34" charset="0"/>
              <a:cs typeface="Arial" panose="020B0604020202020204" pitchFamily="34" charset="0"/>
            </a:endParaRPr>
          </a:p>
          <a:p>
            <a:pPr>
              <a:spcBef>
                <a:spcPct val="0"/>
              </a:spcBef>
              <a:defRPr/>
            </a:pPr>
            <a:r>
              <a:rPr lang="en-US" altLang="en-US" sz="2000" dirty="0">
                <a:solidFill>
                  <a:schemeClr val="accent1"/>
                </a:solidFill>
                <a:latin typeface="Arial" panose="020B0604020202020204" pitchFamily="34" charset="0"/>
                <a:cs typeface="Arial" panose="020B0604020202020204" pitchFamily="34" charset="0"/>
              </a:rPr>
              <a:t>Children learn to speak because they </a:t>
            </a:r>
            <a:r>
              <a:rPr lang="en-US" altLang="en-US" sz="2000" b="1" dirty="0">
                <a:solidFill>
                  <a:schemeClr val="accent1"/>
                </a:solidFill>
                <a:latin typeface="Arial" panose="020B0604020202020204" pitchFamily="34" charset="0"/>
                <a:cs typeface="Arial" panose="020B0604020202020204" pitchFamily="34" charset="0"/>
              </a:rPr>
              <a:t>need </a:t>
            </a:r>
            <a:r>
              <a:rPr lang="en-US" altLang="en-US" sz="2000" dirty="0">
                <a:solidFill>
                  <a:schemeClr val="accent1"/>
                </a:solidFill>
                <a:latin typeface="Arial" panose="020B0604020202020204" pitchFamily="34" charset="0"/>
                <a:cs typeface="Arial" panose="020B0604020202020204" pitchFamily="34" charset="0"/>
              </a:rPr>
              <a:t>to </a:t>
            </a:r>
            <a:r>
              <a:rPr lang="en-US" altLang="en-US" sz="2000" b="1" dirty="0">
                <a:solidFill>
                  <a:schemeClr val="accent1"/>
                </a:solidFill>
                <a:latin typeface="Arial" panose="020B0604020202020204" pitchFamily="34" charset="0"/>
                <a:cs typeface="Arial" panose="020B0604020202020204" pitchFamily="34" charset="0"/>
              </a:rPr>
              <a:t>interact </a:t>
            </a:r>
            <a:r>
              <a:rPr lang="en-US" altLang="en-US" sz="2000" dirty="0">
                <a:solidFill>
                  <a:schemeClr val="accent1"/>
                </a:solidFill>
                <a:latin typeface="Arial" panose="020B0604020202020204" pitchFamily="34" charset="0"/>
                <a:cs typeface="Arial" panose="020B0604020202020204" pitchFamily="34" charset="0"/>
              </a:rPr>
              <a:t>with the </a:t>
            </a:r>
            <a:r>
              <a:rPr lang="en-US" altLang="en-US" sz="2000" b="1" dirty="0">
                <a:solidFill>
                  <a:schemeClr val="accent1"/>
                </a:solidFill>
                <a:latin typeface="Arial" panose="020B0604020202020204" pitchFamily="34" charset="0"/>
                <a:cs typeface="Arial" panose="020B0604020202020204" pitchFamily="34" charset="0"/>
              </a:rPr>
              <a:t>adults </a:t>
            </a:r>
            <a:r>
              <a:rPr lang="en-US" altLang="en-US" sz="2000" dirty="0">
                <a:solidFill>
                  <a:schemeClr val="accent1"/>
                </a:solidFill>
                <a:latin typeface="Arial" panose="020B0604020202020204" pitchFamily="34" charset="0"/>
                <a:cs typeface="Arial" panose="020B0604020202020204" pitchFamily="34" charset="0"/>
              </a:rPr>
              <a:t>in their lives on a </a:t>
            </a:r>
            <a:r>
              <a:rPr lang="en-US" altLang="en-US" sz="2000" b="1" dirty="0">
                <a:solidFill>
                  <a:schemeClr val="accent1"/>
                </a:solidFill>
                <a:latin typeface="Arial" panose="020B0604020202020204" pitchFamily="34" charset="0"/>
                <a:cs typeface="Arial" panose="020B0604020202020204" pitchFamily="34" charset="0"/>
              </a:rPr>
              <a:t>daily basis</a:t>
            </a:r>
            <a:r>
              <a:rPr lang="en-US" altLang="en-US" sz="2000" dirty="0">
                <a:solidFill>
                  <a:schemeClr val="accent1"/>
                </a:solidFill>
                <a:latin typeface="Arial" panose="020B0604020202020204" pitchFamily="34" charset="0"/>
                <a:cs typeface="Arial" panose="020B0604020202020204" pitchFamily="34" charset="0"/>
              </a:rPr>
              <a:t>. </a:t>
            </a:r>
          </a:p>
          <a:p>
            <a:pPr marL="0" indent="0">
              <a:spcBef>
                <a:spcPct val="0"/>
              </a:spcBef>
              <a:buNone/>
              <a:defRPr/>
            </a:pPr>
            <a:endParaRPr lang="en-GB" altLang="en-US" dirty="0">
              <a:solidFill>
                <a:schemeClr val="accent1"/>
              </a:solidFill>
              <a:latin typeface="Arial" panose="020B0604020202020204" pitchFamily="34" charset="0"/>
              <a:cs typeface="Arial" panose="020B0604020202020204" pitchFamily="34" charset="0"/>
            </a:endParaRPr>
          </a:p>
          <a:p>
            <a:pPr marL="0" indent="0" algn="ctr">
              <a:spcBef>
                <a:spcPct val="0"/>
              </a:spcBef>
              <a:buNone/>
              <a:defRPr/>
            </a:pPr>
            <a:r>
              <a:rPr lang="en-GB" altLang="en-US" dirty="0">
                <a:solidFill>
                  <a:schemeClr val="accent1"/>
                </a:solidFill>
                <a:latin typeface="Arial" panose="020B0604020202020204" pitchFamily="34" charset="0"/>
                <a:cs typeface="Arial" panose="020B0604020202020204" pitchFamily="34" charset="0"/>
              </a:rPr>
              <a:t>            ( Baker, 2014)</a:t>
            </a:r>
            <a:endParaRPr lang="en-US" altLang="en-US" dirty="0">
              <a:solidFill>
                <a:schemeClr val="accent1"/>
              </a:solidFill>
              <a:latin typeface="Arial" panose="020B0604020202020204" pitchFamily="34" charset="0"/>
              <a:cs typeface="Arial" panose="020B0604020202020204" pitchFamily="34" charset="0"/>
            </a:endParaRPr>
          </a:p>
          <a:p>
            <a:pPr>
              <a:spcBef>
                <a:spcPct val="0"/>
              </a:spcBef>
              <a:defRPr/>
            </a:pPr>
            <a:endParaRPr lang="en-US" altLang="en-US" sz="2400" i="1" dirty="0"/>
          </a:p>
        </p:txBody>
      </p:sp>
      <p:sp>
        <p:nvSpPr>
          <p:cNvPr id="28676" name="Rectangle 3"/>
          <p:cNvSpPr>
            <a:spLocks/>
          </p:cNvSpPr>
          <p:nvPr/>
        </p:nvSpPr>
        <p:spPr bwMode="auto">
          <a:xfrm>
            <a:off x="4712642" y="2980283"/>
            <a:ext cx="2196704" cy="2866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1pPr>
            <a:lvl2pPr marL="838200" indent="-444500"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2pPr>
            <a:lvl3pPr marL="1282700" indent="-444500"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3pPr>
            <a:lvl4pPr marL="1727200" indent="-444500"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4pPr>
            <a:lvl5pPr marL="2171700" indent="-444500" algn="l" eaLnBrk="0" hangingPunct="0">
              <a:lnSpc>
                <a:spcPct val="120000"/>
              </a:lnSpc>
              <a:spcBef>
                <a:spcPts val="2400"/>
              </a:spcBef>
              <a:buSzPct val="93000"/>
              <a:buChar char="•"/>
              <a:defRPr sz="3200">
                <a:solidFill>
                  <a:schemeClr val="tx1"/>
                </a:solidFill>
                <a:latin typeface="Palatino" charset="0"/>
                <a:ea typeface="ヒラギノ明朝 ProN W3" charset="0"/>
                <a:cs typeface="ヒラギノ明朝 ProN W3" charset="0"/>
                <a:sym typeface="Palatino" charset="0"/>
              </a:defRPr>
            </a:lvl5pPr>
            <a:lvl6pPr marL="2628900" indent="-444500" eaLnBrk="0" fontAlgn="base" hangingPunct="0">
              <a:lnSpc>
                <a:spcPct val="120000"/>
              </a:lnSpc>
              <a:spcBef>
                <a:spcPts val="2400"/>
              </a:spcBef>
              <a:spcAft>
                <a:spcPct val="0"/>
              </a:spcAft>
              <a:buSzPct val="93000"/>
              <a:buChar char="•"/>
              <a:defRPr sz="3200">
                <a:solidFill>
                  <a:schemeClr val="tx1"/>
                </a:solidFill>
                <a:latin typeface="Palatino" charset="0"/>
                <a:ea typeface="ヒラギノ明朝 ProN W3" charset="0"/>
                <a:cs typeface="ヒラギノ明朝 ProN W3" charset="0"/>
                <a:sym typeface="Palatino" charset="0"/>
              </a:defRPr>
            </a:lvl6pPr>
            <a:lvl7pPr marL="3086100" indent="-444500" eaLnBrk="0" fontAlgn="base" hangingPunct="0">
              <a:lnSpc>
                <a:spcPct val="120000"/>
              </a:lnSpc>
              <a:spcBef>
                <a:spcPts val="2400"/>
              </a:spcBef>
              <a:spcAft>
                <a:spcPct val="0"/>
              </a:spcAft>
              <a:buSzPct val="93000"/>
              <a:buChar char="•"/>
              <a:defRPr sz="3200">
                <a:solidFill>
                  <a:schemeClr val="tx1"/>
                </a:solidFill>
                <a:latin typeface="Palatino" charset="0"/>
                <a:ea typeface="ヒラギノ明朝 ProN W3" charset="0"/>
                <a:cs typeface="ヒラギノ明朝 ProN W3" charset="0"/>
                <a:sym typeface="Palatino" charset="0"/>
              </a:defRPr>
            </a:lvl7pPr>
            <a:lvl8pPr marL="3543300" indent="-444500" eaLnBrk="0" fontAlgn="base" hangingPunct="0">
              <a:lnSpc>
                <a:spcPct val="120000"/>
              </a:lnSpc>
              <a:spcBef>
                <a:spcPts val="2400"/>
              </a:spcBef>
              <a:spcAft>
                <a:spcPct val="0"/>
              </a:spcAft>
              <a:buSzPct val="93000"/>
              <a:buChar char="•"/>
              <a:defRPr sz="3200">
                <a:solidFill>
                  <a:schemeClr val="tx1"/>
                </a:solidFill>
                <a:latin typeface="Palatino" charset="0"/>
                <a:ea typeface="ヒラギノ明朝 ProN W3" charset="0"/>
                <a:cs typeface="ヒラギノ明朝 ProN W3" charset="0"/>
                <a:sym typeface="Palatino" charset="0"/>
              </a:defRPr>
            </a:lvl8pPr>
            <a:lvl9pPr marL="4000500" indent="-444500" eaLnBrk="0" fontAlgn="base" hangingPunct="0">
              <a:lnSpc>
                <a:spcPct val="120000"/>
              </a:lnSpc>
              <a:spcBef>
                <a:spcPts val="2400"/>
              </a:spcBef>
              <a:spcAft>
                <a:spcPct val="0"/>
              </a:spcAft>
              <a:buSzPct val="93000"/>
              <a:buChar char="•"/>
              <a:defRPr sz="3200">
                <a:solidFill>
                  <a:schemeClr val="tx1"/>
                </a:solidFill>
                <a:latin typeface="Palatino" charset="0"/>
                <a:ea typeface="ヒラギノ明朝 ProN W3" charset="0"/>
                <a:cs typeface="ヒラギノ明朝 ProN W3" charset="0"/>
                <a:sym typeface="Palatino" charset="0"/>
              </a:defRPr>
            </a:lvl9pPr>
          </a:lstStyle>
          <a:p>
            <a:pPr eaLnBrk="1" hangingPunct="1">
              <a:lnSpc>
                <a:spcPct val="100000"/>
              </a:lnSpc>
              <a:spcBef>
                <a:spcPct val="0"/>
              </a:spcBef>
              <a:buSzTx/>
              <a:buFontTx/>
              <a:buNone/>
            </a:pPr>
            <a:endParaRPr lang="en-US" altLang="en-US" sz="2400" dirty="0">
              <a:ea typeface="Palatino" charset="0"/>
              <a:cs typeface="Palatino" charset="0"/>
            </a:endParaRPr>
          </a:p>
          <a:p>
            <a:pPr eaLnBrk="1" hangingPunct="1">
              <a:lnSpc>
                <a:spcPct val="100000"/>
              </a:lnSpc>
              <a:spcBef>
                <a:spcPct val="0"/>
              </a:spcBef>
              <a:buSzTx/>
              <a:buFontTx/>
              <a:buNone/>
            </a:pPr>
            <a:endParaRPr lang="en-US" altLang="en-US" sz="2400" dirty="0">
              <a:ea typeface="Palatino" charset="0"/>
              <a:cs typeface="Palatino" charset="0"/>
            </a:endParaRPr>
          </a:p>
          <a:p>
            <a:pPr eaLnBrk="1" hangingPunct="1">
              <a:lnSpc>
                <a:spcPct val="100000"/>
              </a:lnSpc>
              <a:spcBef>
                <a:spcPct val="0"/>
              </a:spcBef>
              <a:buSzTx/>
              <a:buFontTx/>
              <a:buNone/>
            </a:pPr>
            <a:endParaRPr lang="en-US" altLang="en-US" sz="2400" dirty="0">
              <a:ea typeface="Palatino" charset="0"/>
              <a:cs typeface="Palatino" charset="0"/>
            </a:endParaRPr>
          </a:p>
        </p:txBody>
      </p:sp>
    </p:spTree>
    <p:extLst>
      <p:ext uri="{BB962C8B-B14F-4D97-AF65-F5344CB8AC3E}">
        <p14:creationId xmlns:p14="http://schemas.microsoft.com/office/powerpoint/2010/main" val="34891108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fontScale="55000" lnSpcReduction="20000"/>
          </a:bodyPr>
          <a:lstStyle/>
          <a:p>
            <a:pPr>
              <a:spcBef>
                <a:spcPct val="0"/>
              </a:spcBef>
              <a:buFont typeface="Arial" panose="020B0604020202020204" pitchFamily="34" charset="0"/>
              <a:buChar char="•"/>
              <a:defRPr/>
            </a:pPr>
            <a:endParaRPr lang="en-US" altLang="en-US" sz="4200" dirty="0">
              <a:latin typeface="Arial" panose="020B0604020202020204" pitchFamily="34" charset="0"/>
              <a:cs typeface="Arial" panose="020B0604020202020204" pitchFamily="34" charset="0"/>
            </a:endParaRPr>
          </a:p>
          <a:p>
            <a:pPr>
              <a:spcBef>
                <a:spcPct val="0"/>
              </a:spcBef>
              <a:buFont typeface="Arial" panose="020B0604020202020204" pitchFamily="34" charset="0"/>
              <a:buChar char="•"/>
              <a:defRPr/>
            </a:pPr>
            <a:endParaRPr lang="en-US" altLang="en-US" sz="4200" dirty="0">
              <a:latin typeface="Arial" panose="020B0604020202020204" pitchFamily="34" charset="0"/>
              <a:cs typeface="Arial" panose="020B0604020202020204" pitchFamily="34" charset="0"/>
            </a:endParaRPr>
          </a:p>
          <a:p>
            <a:pPr>
              <a:spcBef>
                <a:spcPct val="0"/>
              </a:spcBef>
              <a:buFont typeface="Arial" panose="020B0604020202020204" pitchFamily="34" charset="0"/>
              <a:buChar char="•"/>
              <a:defRPr/>
            </a:pPr>
            <a:r>
              <a:rPr lang="en-US" altLang="en-US" sz="4200" dirty="0">
                <a:latin typeface="Arial" panose="020B0604020202020204" pitchFamily="34" charset="0"/>
                <a:cs typeface="Arial" panose="020B0604020202020204" pitchFamily="34" charset="0"/>
              </a:rPr>
              <a:t>Mae plant </a:t>
            </a:r>
            <a:r>
              <a:rPr lang="en-US" altLang="en-US" sz="4200" dirty="0" err="1">
                <a:latin typeface="Arial" panose="020B0604020202020204" pitchFamily="34" charset="0"/>
                <a:cs typeface="Arial" panose="020B0604020202020204" pitchFamily="34" charset="0"/>
              </a:rPr>
              <a:t>yn</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caffael</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ieithoedd</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mewn</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ffordd</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naturiol</a:t>
            </a:r>
            <a:endParaRPr lang="en-US" altLang="en-US" sz="4200" dirty="0">
              <a:latin typeface="Arial" panose="020B0604020202020204" pitchFamily="34" charset="0"/>
              <a:cs typeface="Arial" panose="020B0604020202020204" pitchFamily="34" charset="0"/>
            </a:endParaRPr>
          </a:p>
          <a:p>
            <a:pPr marL="0" indent="0">
              <a:spcBef>
                <a:spcPct val="0"/>
              </a:spcBef>
              <a:buNone/>
              <a:defRPr/>
            </a:pPr>
            <a:endParaRPr lang="en-US" altLang="en-US" sz="4200" dirty="0">
              <a:latin typeface="Arial" panose="020B0604020202020204" pitchFamily="34" charset="0"/>
              <a:cs typeface="Arial" panose="020B0604020202020204" pitchFamily="34" charset="0"/>
            </a:endParaRPr>
          </a:p>
          <a:p>
            <a:pPr>
              <a:spcBef>
                <a:spcPct val="0"/>
              </a:spcBef>
              <a:buFont typeface="Arial" panose="020B0604020202020204" pitchFamily="34" charset="0"/>
              <a:buChar char="•"/>
              <a:defRPr/>
            </a:pPr>
            <a:r>
              <a:rPr lang="en-US" altLang="en-US" sz="4200" dirty="0" err="1">
                <a:latin typeface="Arial" panose="020B0604020202020204" pitchFamily="34" charset="0"/>
                <a:cs typeface="Arial" panose="020B0604020202020204" pitchFamily="34" charset="0"/>
              </a:rPr>
              <a:t>Cysylltiad</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rhwng</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yr</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unigolyn</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addysg</a:t>
            </a:r>
            <a:r>
              <a:rPr lang="en-US" altLang="en-US" sz="4200" dirty="0">
                <a:latin typeface="Arial" panose="020B0604020202020204" pitchFamily="34" charset="0"/>
                <a:cs typeface="Arial" panose="020B0604020202020204" pitchFamily="34" charset="0"/>
              </a:rPr>
              <a:t>, y </a:t>
            </a:r>
            <a:r>
              <a:rPr lang="en-US" altLang="en-US" sz="4200" dirty="0" err="1">
                <a:latin typeface="Arial" panose="020B0604020202020204" pitchFamily="34" charset="0"/>
                <a:cs typeface="Arial" panose="020B0604020202020204" pitchFamily="34" charset="0"/>
              </a:rPr>
              <a:t>cartref</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a’r</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gymuned</a:t>
            </a:r>
            <a:r>
              <a:rPr lang="en-US" altLang="en-US" sz="4200" dirty="0">
                <a:latin typeface="Arial" panose="020B0604020202020204" pitchFamily="34" charset="0"/>
                <a:cs typeface="Arial" panose="020B0604020202020204" pitchFamily="34" charset="0"/>
              </a:rPr>
              <a:t> </a:t>
            </a:r>
          </a:p>
          <a:p>
            <a:pPr marL="0" indent="0">
              <a:spcBef>
                <a:spcPct val="0"/>
              </a:spcBef>
              <a:buNone/>
              <a:defRPr/>
            </a:pPr>
            <a:endParaRPr lang="en-US" altLang="en-US" sz="4200" dirty="0">
              <a:latin typeface="Arial" panose="020B0604020202020204" pitchFamily="34" charset="0"/>
              <a:cs typeface="Arial" panose="020B0604020202020204" pitchFamily="34" charset="0"/>
            </a:endParaRPr>
          </a:p>
          <a:p>
            <a:pPr>
              <a:spcBef>
                <a:spcPct val="0"/>
              </a:spcBef>
              <a:buFont typeface="Arial" panose="020B0604020202020204" pitchFamily="34" charset="0"/>
              <a:buChar char="•"/>
              <a:defRPr/>
            </a:pPr>
            <a:r>
              <a:rPr lang="en-US" altLang="en-US" sz="4200" dirty="0" err="1">
                <a:latin typeface="Arial" panose="020B0604020202020204" pitchFamily="34" charset="0"/>
                <a:cs typeface="Arial" panose="020B0604020202020204" pitchFamily="34" charset="0"/>
              </a:rPr>
              <a:t>Medr</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unigolyn</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fod</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yn</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ddwyieithog</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mewn</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diwylliant</a:t>
            </a:r>
            <a:r>
              <a:rPr lang="en-US" altLang="en-US" sz="4200" dirty="0">
                <a:latin typeface="Arial" panose="020B0604020202020204" pitchFamily="34" charset="0"/>
                <a:cs typeface="Arial" panose="020B0604020202020204" pitchFamily="34" charset="0"/>
              </a:rPr>
              <a:t> </a:t>
            </a:r>
            <a:r>
              <a:rPr lang="en-US" altLang="en-US" sz="4200" dirty="0" err="1">
                <a:latin typeface="Arial" panose="020B0604020202020204" pitchFamily="34" charset="0"/>
                <a:cs typeface="Arial" panose="020B0604020202020204" pitchFamily="34" charset="0"/>
              </a:rPr>
              <a:t>unieithog</a:t>
            </a:r>
            <a:endParaRPr lang="en-US" altLang="en-US" sz="4200" dirty="0">
              <a:latin typeface="Arial" panose="020B0604020202020204" pitchFamily="34" charset="0"/>
              <a:cs typeface="Arial" panose="020B0604020202020204" pitchFamily="34" charset="0"/>
            </a:endParaRPr>
          </a:p>
          <a:p>
            <a:endParaRPr lang="en-US" dirty="0"/>
          </a:p>
        </p:txBody>
      </p:sp>
      <p:sp>
        <p:nvSpPr>
          <p:cNvPr id="4" name="Content Placeholder 3"/>
          <p:cNvSpPr>
            <a:spLocks noGrp="1"/>
          </p:cNvSpPr>
          <p:nvPr>
            <p:ph sz="half" idx="2"/>
          </p:nvPr>
        </p:nvSpPr>
        <p:spPr/>
        <p:txBody>
          <a:bodyPr>
            <a:normAutofit fontScale="55000" lnSpcReduction="20000"/>
          </a:bodyPr>
          <a:lstStyle/>
          <a:p>
            <a:pPr>
              <a:spcBef>
                <a:spcPct val="0"/>
              </a:spcBef>
              <a:defRPr/>
            </a:pPr>
            <a:endParaRPr lang="en-US" altLang="en-US" sz="4200" dirty="0">
              <a:solidFill>
                <a:schemeClr val="accent1"/>
              </a:solidFill>
              <a:latin typeface="Arial" panose="020B0604020202020204" pitchFamily="34" charset="0"/>
              <a:cs typeface="Arial" panose="020B0604020202020204" pitchFamily="34" charset="0"/>
            </a:endParaRPr>
          </a:p>
          <a:p>
            <a:pPr>
              <a:spcBef>
                <a:spcPct val="0"/>
              </a:spcBef>
              <a:defRPr/>
            </a:pPr>
            <a:endParaRPr lang="en-US" altLang="en-US" sz="4200" dirty="0">
              <a:solidFill>
                <a:schemeClr val="accent1"/>
              </a:solidFill>
              <a:latin typeface="Arial" panose="020B0604020202020204" pitchFamily="34" charset="0"/>
              <a:cs typeface="Arial" panose="020B0604020202020204" pitchFamily="34" charset="0"/>
            </a:endParaRPr>
          </a:p>
          <a:p>
            <a:pPr>
              <a:spcBef>
                <a:spcPct val="0"/>
              </a:spcBef>
              <a:defRPr/>
            </a:pPr>
            <a:r>
              <a:rPr lang="en-US" altLang="en-US" sz="4200" dirty="0">
                <a:solidFill>
                  <a:schemeClr val="accent1"/>
                </a:solidFill>
                <a:latin typeface="Arial" panose="020B0604020202020204" pitchFamily="34" charset="0"/>
                <a:cs typeface="Arial" panose="020B0604020202020204" pitchFamily="34" charset="0"/>
              </a:rPr>
              <a:t>Children acquire their languages in a natural way</a:t>
            </a:r>
          </a:p>
          <a:p>
            <a:pPr>
              <a:spcBef>
                <a:spcPct val="0"/>
              </a:spcBef>
              <a:defRPr/>
            </a:pPr>
            <a:endParaRPr lang="en-US" altLang="en-US" sz="4200" dirty="0">
              <a:solidFill>
                <a:schemeClr val="accent1"/>
              </a:solidFill>
              <a:latin typeface="Arial" panose="020B0604020202020204" pitchFamily="34" charset="0"/>
              <a:cs typeface="Arial" panose="020B0604020202020204" pitchFamily="34" charset="0"/>
            </a:endParaRPr>
          </a:p>
          <a:p>
            <a:pPr>
              <a:spcBef>
                <a:spcPct val="0"/>
              </a:spcBef>
              <a:defRPr/>
            </a:pPr>
            <a:r>
              <a:rPr lang="en-US" altLang="en-US" sz="4200" dirty="0">
                <a:solidFill>
                  <a:schemeClr val="accent1"/>
                </a:solidFill>
                <a:latin typeface="Arial" panose="020B0604020202020204" pitchFamily="34" charset="0"/>
                <a:cs typeface="Arial" panose="020B0604020202020204" pitchFamily="34" charset="0"/>
              </a:rPr>
              <a:t>Connection between the individual, education, the home and the community  </a:t>
            </a:r>
          </a:p>
          <a:p>
            <a:pPr>
              <a:spcBef>
                <a:spcPct val="0"/>
              </a:spcBef>
              <a:defRPr/>
            </a:pPr>
            <a:endParaRPr lang="fr-FR" altLang="en-US" sz="4200" dirty="0">
              <a:solidFill>
                <a:schemeClr val="accent1"/>
              </a:solidFill>
              <a:latin typeface="Arial" panose="020B0604020202020204" pitchFamily="34" charset="0"/>
              <a:cs typeface="Arial" panose="020B0604020202020204" pitchFamily="34" charset="0"/>
            </a:endParaRPr>
          </a:p>
          <a:p>
            <a:pPr>
              <a:spcBef>
                <a:spcPct val="0"/>
              </a:spcBef>
              <a:defRPr/>
            </a:pPr>
            <a:r>
              <a:rPr lang="en-US" altLang="en-US" sz="4200" dirty="0">
                <a:solidFill>
                  <a:schemeClr val="accent1"/>
                </a:solidFill>
                <a:latin typeface="Arial" panose="020B0604020202020204" pitchFamily="34" charset="0"/>
                <a:cs typeface="Arial" panose="020B0604020202020204" pitchFamily="34" charset="0"/>
              </a:rPr>
              <a:t>An individual can be bilingual in a monolingual culture.</a:t>
            </a:r>
          </a:p>
          <a:p>
            <a:pPr marL="0" indent="0">
              <a:spcBef>
                <a:spcPct val="0"/>
              </a:spcBef>
              <a:buNone/>
              <a:defRPr/>
            </a:pPr>
            <a:endParaRPr lang="en-GB" altLang="en-US" sz="4200" dirty="0">
              <a:solidFill>
                <a:schemeClr val="accent1"/>
              </a:solidFill>
              <a:latin typeface="Arial" panose="020B0604020202020204" pitchFamily="34" charset="0"/>
              <a:cs typeface="Arial" panose="020B0604020202020204" pitchFamily="34" charset="0"/>
            </a:endParaRPr>
          </a:p>
          <a:p>
            <a:pPr marL="0" indent="0">
              <a:spcBef>
                <a:spcPct val="0"/>
              </a:spcBef>
              <a:buNone/>
              <a:defRPr/>
            </a:pPr>
            <a:r>
              <a:rPr lang="en-GB" altLang="en-US" sz="4200" dirty="0">
                <a:solidFill>
                  <a:schemeClr val="accent1"/>
                </a:solidFill>
                <a:latin typeface="Arial" panose="020B0604020202020204" pitchFamily="34" charset="0"/>
                <a:cs typeface="Arial" panose="020B0604020202020204" pitchFamily="34" charset="0"/>
              </a:rPr>
              <a:t>                  ( Baker 2014)</a:t>
            </a:r>
            <a:endParaRPr lang="fr-FR" altLang="en-US" sz="4200" dirty="0">
              <a:solidFill>
                <a:schemeClr val="accent1"/>
              </a:solidFill>
              <a:latin typeface="Arial" panose="020B0604020202020204" pitchFamily="34" charset="0"/>
              <a:cs typeface="Arial" panose="020B0604020202020204" pitchFamily="34" charset="0"/>
            </a:endParaRPr>
          </a:p>
          <a:p>
            <a:endParaRPr lang="cy-GB" sz="4200" dirty="0">
              <a:solidFill>
                <a:schemeClr val="accent1"/>
              </a:solidFill>
              <a:latin typeface="Arial" panose="020B0604020202020204" pitchFamily="34" charset="0"/>
              <a:cs typeface="Arial" panose="020B0604020202020204" pitchFamily="34" charset="0"/>
            </a:endParaRPr>
          </a:p>
          <a:p>
            <a:endParaRPr lang="en-US" dirty="0"/>
          </a:p>
        </p:txBody>
      </p:sp>
      <p:sp>
        <p:nvSpPr>
          <p:cNvPr id="5" name="Rectangle 1">
            <a:extLst>
              <a:ext uri="{FF2B5EF4-FFF2-40B4-BE49-F238E27FC236}">
                <a16:creationId xmlns:a16="http://schemas.microsoft.com/office/drawing/2014/main" id="{FCE7E797-15EA-81F4-3157-0A08F3516F38}"/>
              </a:ext>
            </a:extLst>
          </p:cNvPr>
          <p:cNvSpPr>
            <a:spLocks noGrp="1" noChangeArrowheads="1"/>
          </p:cNvSpPr>
          <p:nvPr>
            <p:ph type="title"/>
          </p:nvPr>
        </p:nvSpPr>
        <p:spPr>
          <a:xfrm>
            <a:off x="268288" y="427037"/>
            <a:ext cx="8612187" cy="1325563"/>
          </a:xfrm>
        </p:spPr>
        <p:txBody>
          <a:bodyPr vert="horz" lIns="68580" tIns="24110" rIns="68580" bIns="34290" rtlCol="0" anchor="t">
            <a:noAutofit/>
          </a:bodyPr>
          <a:lstStyle/>
          <a:p>
            <a:pPr algn="ctr"/>
            <a:r>
              <a:rPr lang="en-GB" altLang="en-US" sz="4000" dirty="0">
                <a:solidFill>
                  <a:srgbClr val="3B3B3B"/>
                </a:solidFill>
                <a:latin typeface="Arial" panose="020B0604020202020204" pitchFamily="34" charset="0"/>
                <a:cs typeface="Arial" panose="020B0604020202020204" pitchFamily="34" charset="0"/>
              </a:rPr>
              <a:t>Dod </a:t>
            </a:r>
            <a:r>
              <a:rPr lang="en-GB" altLang="en-US" sz="4000" dirty="0" err="1">
                <a:solidFill>
                  <a:srgbClr val="3B3B3B"/>
                </a:solidFill>
                <a:latin typeface="Arial" panose="020B0604020202020204" pitchFamily="34" charset="0"/>
                <a:cs typeface="Arial" panose="020B0604020202020204" pitchFamily="34" charset="0"/>
              </a:rPr>
              <a:t>yn</a:t>
            </a:r>
            <a:r>
              <a:rPr lang="en-GB" altLang="en-US" sz="4000" dirty="0">
                <a:solidFill>
                  <a:srgbClr val="3B3B3B"/>
                </a:solidFill>
                <a:latin typeface="Arial" panose="020B0604020202020204" pitchFamily="34" charset="0"/>
                <a:cs typeface="Arial" panose="020B0604020202020204" pitchFamily="34" charset="0"/>
              </a:rPr>
              <a:t> </a:t>
            </a:r>
            <a:r>
              <a:rPr lang="en-GB" altLang="en-US" sz="4000" dirty="0" err="1">
                <a:solidFill>
                  <a:srgbClr val="3B3B3B"/>
                </a:solidFill>
                <a:latin typeface="Arial" panose="020B0604020202020204" pitchFamily="34" charset="0"/>
                <a:cs typeface="Arial" panose="020B0604020202020204" pitchFamily="34" charset="0"/>
              </a:rPr>
              <a:t>ddwyieithog</a:t>
            </a:r>
            <a:br>
              <a:rPr lang="en-GB" altLang="en-US" sz="4000" b="1" dirty="0">
                <a:solidFill>
                  <a:srgbClr val="3B3B3B"/>
                </a:solidFill>
                <a:latin typeface="Arial" panose="020B0604020202020204" pitchFamily="34" charset="0"/>
                <a:cs typeface="Arial" panose="020B0604020202020204" pitchFamily="34" charset="0"/>
              </a:rPr>
            </a:br>
            <a:r>
              <a:rPr lang="en-GB" altLang="en-US" sz="4000" dirty="0">
                <a:solidFill>
                  <a:schemeClr val="accent1"/>
                </a:solidFill>
                <a:latin typeface="Arial" panose="020B0604020202020204" pitchFamily="34" charset="0"/>
                <a:cs typeface="Arial" panose="020B0604020202020204" pitchFamily="34" charset="0"/>
              </a:rPr>
              <a:t>Becoming bilingual</a:t>
            </a:r>
            <a:endParaRPr lang="en-US" altLang="en-US"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00225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Ffactorau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pwysig</a:t>
            </a:r>
            <a:br>
              <a:rPr lang="en-GB" sz="4000" dirty="0">
                <a:latin typeface="Arial" panose="020B0604020202020204" pitchFamily="34" charset="0"/>
                <a:cs typeface="Arial" panose="020B0604020202020204" pitchFamily="34" charset="0"/>
              </a:rPr>
            </a:br>
            <a:r>
              <a:rPr lang="en-GB" sz="4000" dirty="0">
                <a:solidFill>
                  <a:schemeClr val="accent1"/>
                </a:solidFill>
                <a:latin typeface="Arial" panose="020B0604020202020204" pitchFamily="34" charset="0"/>
                <a:cs typeface="Arial" panose="020B0604020202020204" pitchFamily="34" charset="0"/>
              </a:rPr>
              <a:t>Important factors</a:t>
            </a:r>
            <a:endParaRPr lang="en-US" sz="40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Autofit/>
          </a:bodyPr>
          <a:lstStyle/>
          <a:p>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Genir</a:t>
            </a:r>
            <a:r>
              <a:rPr lang="en-GB" sz="2000" dirty="0">
                <a:latin typeface="Arial" panose="020B0604020202020204" pitchFamily="34" charset="0"/>
                <a:cs typeface="Arial" panose="020B0604020202020204" pitchFamily="34" charset="0"/>
              </a:rPr>
              <a:t> plant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barod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fod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ddwyieithog</a:t>
            </a:r>
            <a:r>
              <a:rPr lang="en-GB" sz="2000" dirty="0">
                <a:latin typeface="Arial" panose="020B0604020202020204" pitchFamily="34" charset="0"/>
                <a:cs typeface="Arial" panose="020B0604020202020204" pitchFamily="34" charset="0"/>
              </a:rPr>
              <a:t> ac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amlieithog</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Mae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am </a:t>
            </a:r>
            <a:r>
              <a:rPr lang="en-GB" sz="2000" dirty="0" err="1">
                <a:latin typeface="Arial" panose="020B0604020202020204" pitchFamily="34" charset="0"/>
                <a:cs typeface="Arial" panose="020B0604020202020204" pitchFamily="34" charset="0"/>
              </a:rPr>
              <a:t>gyfathrebu</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hunaniaeth</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Angen </a:t>
            </a:r>
            <a:r>
              <a:rPr lang="en-GB" sz="2000" dirty="0" err="1">
                <a:latin typeface="Arial" panose="020B0604020202020204" pitchFamily="34" charset="0"/>
                <a:cs typeface="Arial" panose="020B0604020202020204" pitchFamily="34" charset="0"/>
              </a:rPr>
              <a:t>anogaeth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barhaus</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Mae </a:t>
            </a:r>
            <a:r>
              <a:rPr lang="en-GB" sz="2000" dirty="0" err="1">
                <a:latin typeface="Arial" panose="020B0604020202020204" pitchFamily="34" charset="0"/>
                <a:cs typeface="Arial" panose="020B0604020202020204" pitchFamily="34" charset="0"/>
              </a:rPr>
              <a:t>iaith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cwmpasu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iaith</a:t>
            </a:r>
            <a:endParaRPr lang="en-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endParaRPr lang="en-GB" sz="2000" dirty="0">
              <a:solidFill>
                <a:schemeClr val="accent1"/>
              </a:solidFill>
              <a:latin typeface="Arial" panose="020B0604020202020204" pitchFamily="34" charset="0"/>
              <a:cs typeface="Arial" panose="020B0604020202020204" pitchFamily="34" charset="0"/>
            </a:endParaRPr>
          </a:p>
          <a:p>
            <a:r>
              <a:rPr lang="en-GB" sz="2000" dirty="0">
                <a:solidFill>
                  <a:schemeClr val="accent1"/>
                </a:solidFill>
                <a:latin typeface="Arial" panose="020B0604020202020204" pitchFamily="34" charset="0"/>
                <a:cs typeface="Arial" panose="020B0604020202020204" pitchFamily="34" charset="0"/>
              </a:rPr>
              <a:t>Children are born ready to become bilinguals and multi-linguals</a:t>
            </a:r>
          </a:p>
          <a:p>
            <a:r>
              <a:rPr lang="en-GB" sz="2000" dirty="0">
                <a:solidFill>
                  <a:schemeClr val="accent1"/>
                </a:solidFill>
                <a:latin typeface="Arial" panose="020B0604020202020204" pitchFamily="34" charset="0"/>
                <a:cs typeface="Arial" panose="020B0604020202020204" pitchFamily="34" charset="0"/>
              </a:rPr>
              <a:t>Language is about communication and identity</a:t>
            </a:r>
          </a:p>
          <a:p>
            <a:r>
              <a:rPr lang="en-GB" sz="2000" dirty="0">
                <a:solidFill>
                  <a:schemeClr val="accent1"/>
                </a:solidFill>
                <a:latin typeface="Arial" panose="020B0604020202020204" pitchFamily="34" charset="0"/>
                <a:cs typeface="Arial" panose="020B0604020202020204" pitchFamily="34" charset="0"/>
              </a:rPr>
              <a:t>Continuous encouragement required</a:t>
            </a:r>
          </a:p>
          <a:p>
            <a:r>
              <a:rPr lang="en-GB" sz="2000" dirty="0">
                <a:solidFill>
                  <a:schemeClr val="accent1"/>
                </a:solidFill>
                <a:latin typeface="Arial" panose="020B0604020202020204" pitchFamily="34" charset="0"/>
                <a:cs typeface="Arial" panose="020B0604020202020204" pitchFamily="34" charset="0"/>
              </a:rPr>
              <a:t>Language surrounds language</a:t>
            </a:r>
          </a:p>
          <a:p>
            <a:pPr marL="0" indent="0">
              <a:buNone/>
            </a:pPr>
            <a:r>
              <a:rPr lang="en-GB" sz="2000" dirty="0">
                <a:solidFill>
                  <a:schemeClr val="accent1"/>
                </a:solidFill>
                <a:latin typeface="Arial" panose="020B0604020202020204" pitchFamily="34" charset="0"/>
                <a:cs typeface="Arial" panose="020B0604020202020204" pitchFamily="34" charset="0"/>
              </a:rPr>
              <a:t>                     ( Baker, 2014)</a:t>
            </a:r>
          </a:p>
          <a:p>
            <a:endParaRPr lang="en-US" dirty="0"/>
          </a:p>
        </p:txBody>
      </p:sp>
    </p:spTree>
    <p:extLst>
      <p:ext uri="{BB962C8B-B14F-4D97-AF65-F5344CB8AC3E}">
        <p14:creationId xmlns:p14="http://schemas.microsoft.com/office/powerpoint/2010/main" val="38324053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1D0A147-E185-4F4F-BAA1-C6FCF1F09B4A}"/>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Camau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dysgu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iaith</a:t>
            </a:r>
            <a:br>
              <a:rPr lang="en-GB" sz="4000" dirty="0">
                <a:latin typeface="Arial" panose="020B0604020202020204" pitchFamily="34" charset="0"/>
                <a:cs typeface="Arial" panose="020B0604020202020204" pitchFamily="34" charset="0"/>
              </a:rPr>
            </a:br>
            <a:r>
              <a:rPr lang="en-GB" sz="4000" dirty="0">
                <a:solidFill>
                  <a:schemeClr val="accent1"/>
                </a:solidFill>
                <a:latin typeface="Arial" panose="020B0604020202020204" pitchFamily="34" charset="0"/>
                <a:cs typeface="Arial" panose="020B0604020202020204" pitchFamily="34" charset="0"/>
              </a:rPr>
              <a:t>Steps in learning a language</a:t>
            </a:r>
          </a:p>
        </p:txBody>
      </p:sp>
      <p:sp>
        <p:nvSpPr>
          <p:cNvPr id="3" name="Content Placeholder 2"/>
          <p:cNvSpPr>
            <a:spLocks noGrp="1"/>
          </p:cNvSpPr>
          <p:nvPr>
            <p:ph sz="half" idx="1"/>
          </p:nvPr>
        </p:nvSpPr>
        <p:spPr/>
        <p:txBody>
          <a:bodyPr>
            <a:normAutofit/>
          </a:bodyPr>
          <a:lstStyle/>
          <a:p>
            <a:r>
              <a:rPr lang="en-GB" sz="2000" dirty="0" err="1">
                <a:latin typeface="Arial" panose="020B0604020202020204" pitchFamily="34" charset="0"/>
                <a:cs typeface="Arial" panose="020B0604020202020204" pitchFamily="34" charset="0"/>
              </a:rPr>
              <a:t>Gwrando</a:t>
            </a:r>
            <a:r>
              <a:rPr lang="en-GB" sz="2000" dirty="0">
                <a:latin typeface="Arial" panose="020B0604020202020204" pitchFamily="34" charset="0"/>
                <a:cs typeface="Arial" panose="020B0604020202020204" pitchFamily="34" charset="0"/>
              </a:rPr>
              <a:t> ac </a:t>
            </a:r>
            <a:r>
              <a:rPr lang="en-GB" sz="2000" dirty="0" err="1">
                <a:latin typeface="Arial" panose="020B0604020202020204" pitchFamily="34" charset="0"/>
                <a:cs typeface="Arial" panose="020B0604020202020204" pitchFamily="34" charset="0"/>
              </a:rPr>
              <a:t>amsugno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Cyfnod</a:t>
            </a:r>
            <a:r>
              <a:rPr lang="en-GB" sz="2000" dirty="0">
                <a:latin typeface="Arial" panose="020B0604020202020204" pitchFamily="34" charset="0"/>
                <a:cs typeface="Arial" panose="020B0604020202020204" pitchFamily="34" charset="0"/>
              </a:rPr>
              <a:t> mud)</a:t>
            </a:r>
          </a:p>
          <a:p>
            <a:r>
              <a:rPr lang="en-GB" sz="2000" dirty="0" err="1">
                <a:latin typeface="Arial" panose="020B0604020202020204" pitchFamily="34" charset="0"/>
                <a:cs typeface="Arial" panose="020B0604020202020204" pitchFamily="34" charset="0"/>
              </a:rPr>
              <a:t>Ymateb</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gyfarwyddiadau</a:t>
            </a:r>
            <a:r>
              <a:rPr lang="en-GB" sz="2000" dirty="0">
                <a:latin typeface="Arial" panose="020B0604020202020204" pitchFamily="34" charset="0"/>
                <a:cs typeface="Arial" panose="020B0604020202020204" pitchFamily="34" charset="0"/>
              </a:rPr>
              <a:t>.</a:t>
            </a:r>
          </a:p>
          <a:p>
            <a:r>
              <a:rPr lang="en-GB" sz="2000" dirty="0" err="1">
                <a:latin typeface="Arial" panose="020B0604020202020204" pitchFamily="34" charset="0"/>
                <a:cs typeface="Arial" panose="020B0604020202020204" pitchFamily="34" charset="0"/>
              </a:rPr>
              <a:t>Efelychu</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chopio</a:t>
            </a:r>
            <a:r>
              <a:rPr lang="en-GB" sz="2000" dirty="0">
                <a:latin typeface="Arial" panose="020B0604020202020204" pitchFamily="34" charset="0"/>
                <a:cs typeface="Arial" panose="020B0604020202020204" pitchFamily="34" charset="0"/>
              </a:rPr>
              <a:t>.</a:t>
            </a:r>
          </a:p>
          <a:p>
            <a:r>
              <a:rPr lang="en-GB" sz="2000" dirty="0" err="1">
                <a:latin typeface="Arial" panose="020B0604020202020204" pitchFamily="34" charset="0"/>
                <a:cs typeface="Arial" panose="020B0604020202020204" pitchFamily="34" charset="0"/>
              </a:rPr>
              <a:t>Rhoi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cynnig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ymadroddion</a:t>
            </a:r>
            <a:r>
              <a:rPr lang="en-GB" sz="2000" dirty="0">
                <a:latin typeface="Arial" panose="020B0604020202020204" pitchFamily="34" charset="0"/>
                <a:cs typeface="Arial" panose="020B0604020202020204" pitchFamily="34" charset="0"/>
              </a:rPr>
              <a:t> 1-2 air </a:t>
            </a:r>
          </a:p>
          <a:p>
            <a:endParaRPr lang="en-US" dirty="0"/>
          </a:p>
        </p:txBody>
      </p:sp>
      <p:sp>
        <p:nvSpPr>
          <p:cNvPr id="4" name="Content Placeholder 3"/>
          <p:cNvSpPr>
            <a:spLocks noGrp="1"/>
          </p:cNvSpPr>
          <p:nvPr>
            <p:ph sz="half" idx="2"/>
          </p:nvPr>
        </p:nvSpPr>
        <p:spPr/>
        <p:txBody>
          <a:bodyPr>
            <a:normAutofit/>
          </a:bodyPr>
          <a:lstStyle/>
          <a:p>
            <a:r>
              <a:rPr lang="en-GB" altLang="en-US" sz="2000" dirty="0">
                <a:solidFill>
                  <a:schemeClr val="accent1"/>
                </a:solidFill>
                <a:latin typeface="Arial" panose="020B0604020202020204" pitchFamily="34" charset="0"/>
                <a:cs typeface="Arial" panose="020B0604020202020204" pitchFamily="34" charset="0"/>
              </a:rPr>
              <a:t>Listening and absorbing. (Silent Period)</a:t>
            </a:r>
          </a:p>
          <a:p>
            <a:r>
              <a:rPr lang="en-GB" altLang="en-US" sz="2000" dirty="0">
                <a:solidFill>
                  <a:schemeClr val="accent1"/>
                </a:solidFill>
                <a:latin typeface="Arial" panose="020B0604020202020204" pitchFamily="34" charset="0"/>
                <a:cs typeface="Arial" panose="020B0604020202020204" pitchFamily="34" charset="0"/>
              </a:rPr>
              <a:t>Responding to instructions</a:t>
            </a:r>
          </a:p>
          <a:p>
            <a:r>
              <a:rPr lang="en-GB" altLang="en-US" sz="2000" dirty="0">
                <a:solidFill>
                  <a:schemeClr val="accent1"/>
                </a:solidFill>
                <a:latin typeface="Arial" panose="020B0604020202020204" pitchFamily="34" charset="0"/>
                <a:cs typeface="Arial" panose="020B0604020202020204" pitchFamily="34" charset="0"/>
              </a:rPr>
              <a:t>Imitating and copying</a:t>
            </a:r>
          </a:p>
          <a:p>
            <a:r>
              <a:rPr lang="en-GB" altLang="en-US" sz="2000" dirty="0">
                <a:solidFill>
                  <a:schemeClr val="accent1"/>
                </a:solidFill>
                <a:latin typeface="Arial" panose="020B0604020202020204" pitchFamily="34" charset="0"/>
                <a:cs typeface="Arial" panose="020B0604020202020204" pitchFamily="34" charset="0"/>
              </a:rPr>
              <a:t>Trying out 1-2  word phrases</a:t>
            </a:r>
          </a:p>
          <a:p>
            <a:r>
              <a:rPr lang="en-GB" altLang="en-US" dirty="0">
                <a:solidFill>
                  <a:schemeClr val="accent1"/>
                </a:solidFill>
                <a:latin typeface="Arial" panose="020B0604020202020204" pitchFamily="34" charset="0"/>
                <a:cs typeface="Arial" panose="020B0604020202020204" pitchFamily="34" charset="0"/>
              </a:rPr>
              <a:t>                (Baker 2014)</a:t>
            </a:r>
          </a:p>
          <a:p>
            <a:endParaRPr lang="en-US" dirty="0"/>
          </a:p>
        </p:txBody>
      </p:sp>
    </p:spTree>
    <p:extLst>
      <p:ext uri="{BB962C8B-B14F-4D97-AF65-F5344CB8AC3E}">
        <p14:creationId xmlns:p14="http://schemas.microsoft.com/office/powerpoint/2010/main" val="1647281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37180"/>
            <a:ext cx="8229600" cy="1143000"/>
          </a:xfrm>
        </p:spPr>
        <p:txBody>
          <a:bodyPr>
            <a:noAutofit/>
          </a:bodyPr>
          <a:lstStyle/>
          <a:p>
            <a:pPr algn="ctr"/>
            <a:r>
              <a:rPr lang="en-GB" sz="4000" dirty="0" err="1">
                <a:latin typeface="Arial" panose="020B0604020202020204" pitchFamily="34" charset="0"/>
                <a:cs typeface="Arial" panose="020B0604020202020204" pitchFamily="34" charset="0"/>
              </a:rPr>
              <a:t>Camau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dysgu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iaith</a:t>
            </a:r>
            <a:r>
              <a:rPr lang="en-GB" sz="4000" dirty="0">
                <a:latin typeface="Arial" panose="020B0604020202020204" pitchFamily="34" charset="0"/>
                <a:cs typeface="Arial" panose="020B0604020202020204" pitchFamily="34" charset="0"/>
              </a:rPr>
              <a:t> </a:t>
            </a:r>
            <a:br>
              <a:rPr lang="en-GB" sz="4000" dirty="0">
                <a:latin typeface="Arial" panose="020B0604020202020204" pitchFamily="34" charset="0"/>
                <a:cs typeface="Arial" panose="020B0604020202020204" pitchFamily="34" charset="0"/>
              </a:rPr>
            </a:br>
            <a:r>
              <a:rPr lang="en-GB" sz="4000" dirty="0">
                <a:solidFill>
                  <a:schemeClr val="accent1"/>
                </a:solidFill>
                <a:latin typeface="Arial" panose="020B0604020202020204" pitchFamily="34" charset="0"/>
                <a:cs typeface="Arial" panose="020B0604020202020204" pitchFamily="34" charset="0"/>
              </a:rPr>
              <a:t>Steps in learning a language</a:t>
            </a:r>
            <a:endParaRPr lang="cy-GB" sz="4000"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457200" y="2133599"/>
            <a:ext cx="4038600" cy="4221325"/>
          </a:xfrm>
        </p:spPr>
        <p:txBody>
          <a:bodyPr>
            <a:normAutofit/>
          </a:bodyPr>
          <a:lstStyle/>
          <a:p>
            <a:pPr eaLnBrk="1" hangingPunct="1"/>
            <a:r>
              <a:rPr lang="en-GB" sz="2000" dirty="0" err="1">
                <a:latin typeface="Arial" panose="020B0604020202020204" pitchFamily="34" charset="0"/>
                <a:cs typeface="Arial" panose="020B0604020202020204" pitchFamily="34" charset="0"/>
              </a:rPr>
              <a:t>Geiriau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enwi</a:t>
            </a:r>
            <a:endParaRPr lang="en-GB" sz="2000" dirty="0">
              <a:latin typeface="Arial" panose="020B0604020202020204" pitchFamily="34" charset="0"/>
              <a:cs typeface="Arial" panose="020B0604020202020204" pitchFamily="34" charset="0"/>
            </a:endParaRPr>
          </a:p>
          <a:p>
            <a:pPr eaLnBrk="1" hangingPunct="1"/>
            <a:r>
              <a:rPr lang="en-GB" sz="2000" dirty="0" err="1">
                <a:latin typeface="Arial" panose="020B0604020202020204" pitchFamily="34" charset="0"/>
                <a:cs typeface="Arial" panose="020B0604020202020204" pitchFamily="34" charset="0"/>
              </a:rPr>
              <a:t>Geiriau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gweithredu</a:t>
            </a:r>
            <a:endParaRPr lang="en-GB" sz="2000" dirty="0">
              <a:latin typeface="Arial" panose="020B0604020202020204" pitchFamily="34" charset="0"/>
              <a:cs typeface="Arial" panose="020B0604020202020204" pitchFamily="34" charset="0"/>
            </a:endParaRPr>
          </a:p>
          <a:p>
            <a:pPr eaLnBrk="1" hangingPunct="1"/>
            <a:r>
              <a:rPr lang="en-GB" sz="2000" dirty="0" err="1">
                <a:latin typeface="Arial" panose="020B0604020202020204" pitchFamily="34" charset="0"/>
                <a:cs typeface="Arial" panose="020B0604020202020204" pitchFamily="34" charset="0"/>
              </a:rPr>
              <a:t>Rhoi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enwau</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gweithredoedd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gyda’i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gilydd</a:t>
            </a:r>
            <a:endParaRPr lang="en-GB" sz="2000" dirty="0">
              <a:latin typeface="Arial" panose="020B0604020202020204" pitchFamily="34" charset="0"/>
              <a:cs typeface="Arial" panose="020B0604020202020204" pitchFamily="34" charset="0"/>
            </a:endParaRPr>
          </a:p>
          <a:p>
            <a:pPr eaLnBrk="1" hangingPunct="1"/>
            <a:r>
              <a:rPr lang="en-GB" sz="2000" dirty="0" err="1">
                <a:latin typeface="Arial" panose="020B0604020202020204" pitchFamily="34" charset="0"/>
                <a:cs typeface="Arial" panose="020B0604020202020204" pitchFamily="34" charset="0"/>
              </a:rPr>
              <a:t>Rhoi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cynnig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frawddegau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cyfan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gyda</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chamgymeriadau</a:t>
            </a:r>
            <a:endParaRPr lang="en-GB" sz="2000" dirty="0">
              <a:latin typeface="Arial" panose="020B0604020202020204" pitchFamily="34" charset="0"/>
              <a:cs typeface="Arial" panose="020B0604020202020204" pitchFamily="34" charset="0"/>
            </a:endParaRPr>
          </a:p>
          <a:p>
            <a:pPr eaLnBrk="1" hangingPunct="1"/>
            <a:r>
              <a:rPr lang="en-GB" sz="2000" dirty="0" err="1">
                <a:latin typeface="Arial" panose="020B0604020202020204" pitchFamily="34" charset="0"/>
                <a:cs typeface="Arial" panose="020B0604020202020204" pitchFamily="34" charset="0"/>
              </a:rPr>
              <a:t>Cywiro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camgymeriadau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hunain</a:t>
            </a:r>
            <a:endParaRPr lang="en-GB" sz="2000" dirty="0">
              <a:latin typeface="Arial" panose="020B0604020202020204" pitchFamily="34" charset="0"/>
              <a:cs typeface="Arial" panose="020B0604020202020204" pitchFamily="34" charset="0"/>
            </a:endParaRPr>
          </a:p>
          <a:p>
            <a:pPr eaLnBrk="1" hangingPunct="1">
              <a:lnSpc>
                <a:spcPct val="60000"/>
              </a:lnSpc>
              <a:buNone/>
            </a:pPr>
            <a:endParaRPr lang="en-GB" sz="2000" dirty="0">
              <a:latin typeface="Arial Unicode MS" pitchFamily="-101" charset="0"/>
            </a:endParaRPr>
          </a:p>
          <a:p>
            <a:pPr eaLnBrk="1" hangingPunct="1">
              <a:lnSpc>
                <a:spcPct val="60000"/>
              </a:lnSpc>
            </a:pPr>
            <a:endParaRPr lang="en-GB" dirty="0">
              <a:latin typeface="Arial Unicode MS" pitchFamily="-101" charset="0"/>
            </a:endParaRPr>
          </a:p>
          <a:p>
            <a:endParaRPr lang="cy-GB" dirty="0"/>
          </a:p>
        </p:txBody>
      </p:sp>
      <p:sp>
        <p:nvSpPr>
          <p:cNvPr id="4" name="Content Placeholder 3"/>
          <p:cNvSpPr>
            <a:spLocks noGrp="1"/>
          </p:cNvSpPr>
          <p:nvPr>
            <p:ph sz="half" idx="2"/>
          </p:nvPr>
        </p:nvSpPr>
        <p:spPr>
          <a:xfrm>
            <a:off x="4572000" y="2133600"/>
            <a:ext cx="4038600" cy="4029100"/>
          </a:xfrm>
        </p:spPr>
        <p:txBody>
          <a:bodyPr>
            <a:normAutofit/>
          </a:bodyPr>
          <a:lstStyle/>
          <a:p>
            <a:pPr eaLnBrk="1" hangingPunct="1"/>
            <a:r>
              <a:rPr lang="en-GB" altLang="en-US" sz="2000" dirty="0">
                <a:solidFill>
                  <a:schemeClr val="accent1"/>
                </a:solidFill>
                <a:latin typeface="Arial" panose="020B0604020202020204" pitchFamily="34" charset="0"/>
                <a:cs typeface="Arial" panose="020B0604020202020204" pitchFamily="34" charset="0"/>
              </a:rPr>
              <a:t>Naming words</a:t>
            </a:r>
          </a:p>
          <a:p>
            <a:pPr eaLnBrk="1" hangingPunct="1"/>
            <a:r>
              <a:rPr lang="en-GB" altLang="en-US" sz="2000" dirty="0">
                <a:solidFill>
                  <a:schemeClr val="accent1"/>
                </a:solidFill>
                <a:latin typeface="Arial" panose="020B0604020202020204" pitchFamily="34" charset="0"/>
                <a:cs typeface="Arial" panose="020B0604020202020204" pitchFamily="34" charset="0"/>
              </a:rPr>
              <a:t>Action words</a:t>
            </a:r>
          </a:p>
          <a:p>
            <a:pPr eaLnBrk="1" hangingPunct="1"/>
            <a:r>
              <a:rPr lang="en-GB" altLang="en-US" sz="2000" dirty="0">
                <a:solidFill>
                  <a:schemeClr val="accent1"/>
                </a:solidFill>
                <a:latin typeface="Arial" panose="020B0604020202020204" pitchFamily="34" charset="0"/>
                <a:cs typeface="Arial" panose="020B0604020202020204" pitchFamily="34" charset="0"/>
              </a:rPr>
              <a:t>Putting names and actions together</a:t>
            </a:r>
          </a:p>
          <a:p>
            <a:pPr eaLnBrk="1" hangingPunct="1"/>
            <a:r>
              <a:rPr lang="en-GB" altLang="en-US" sz="2000" dirty="0">
                <a:solidFill>
                  <a:schemeClr val="accent1"/>
                </a:solidFill>
                <a:latin typeface="Arial" panose="020B0604020202020204" pitchFamily="34" charset="0"/>
                <a:cs typeface="Arial" panose="020B0604020202020204" pitchFamily="34" charset="0"/>
              </a:rPr>
              <a:t>Trying out whole sentences with mistakes</a:t>
            </a:r>
          </a:p>
          <a:p>
            <a:pPr eaLnBrk="1" hangingPunct="1"/>
            <a:r>
              <a:rPr lang="en-GB" altLang="en-US" sz="2000" dirty="0">
                <a:solidFill>
                  <a:schemeClr val="accent1"/>
                </a:solidFill>
                <a:latin typeface="Arial" panose="020B0604020202020204" pitchFamily="34" charset="0"/>
                <a:cs typeface="Arial" panose="020B0604020202020204" pitchFamily="34" charset="0"/>
              </a:rPr>
              <a:t>Correcting mistakes themselves</a:t>
            </a:r>
          </a:p>
          <a:p>
            <a:pPr marL="0" indent="0" eaLnBrk="1" hangingPunct="1">
              <a:buNone/>
            </a:pPr>
            <a:r>
              <a:rPr lang="en-GB" dirty="0">
                <a:solidFill>
                  <a:schemeClr val="accent1"/>
                </a:solidFill>
                <a:latin typeface="Arial" panose="020B0604020202020204" pitchFamily="34" charset="0"/>
                <a:cs typeface="Arial" panose="020B0604020202020204" pitchFamily="34" charset="0"/>
              </a:rPr>
              <a:t>                            (Baker 2014)</a:t>
            </a:r>
            <a:endParaRPr lang="cy-GB"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19781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E63110-33F1-0683-FC1F-9664AB4C9D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1B35B4-F3E7-6320-A955-8E4FC55A2DCC}"/>
              </a:ext>
            </a:extLst>
          </p:cNvPr>
          <p:cNvSpPr>
            <a:spLocks noGrp="1"/>
          </p:cNvSpPr>
          <p:nvPr>
            <p:ph type="title"/>
          </p:nvPr>
        </p:nvSpPr>
        <p:spPr>
          <a:xfrm>
            <a:off x="76200" y="637180"/>
            <a:ext cx="9067800" cy="1143000"/>
          </a:xfrm>
        </p:spPr>
        <p:txBody>
          <a:bodyPr>
            <a:noAutofit/>
          </a:bodyPr>
          <a:lstStyle/>
          <a:p>
            <a:pPr algn="ctr"/>
            <a:r>
              <a:rPr lang="en-GB" sz="2300" b="1"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Arfer</a:t>
            </a:r>
            <a:r>
              <a:rPr lang="en-GB" sz="2300" b="1"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a:t>
            </a:r>
            <a:r>
              <a:rPr lang="en-GB" sz="2300" b="1"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Effeithiol</a:t>
            </a:r>
            <a:r>
              <a:rPr lang="en-GB" sz="2300" b="1"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 Grwp </a:t>
            </a:r>
            <a:r>
              <a:rPr lang="en-GB" sz="2300" b="1"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Chwarae</a:t>
            </a:r>
            <a:r>
              <a:rPr lang="en-GB" sz="2300" b="1"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a:t>
            </a:r>
            <a:r>
              <a:rPr lang="en-GB" sz="2300" b="1"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Dwyieithog</a:t>
            </a:r>
            <a:r>
              <a:rPr lang="en-GB" sz="2300" b="1"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Aberporth  </a:t>
            </a:r>
            <a:br>
              <a:rPr lang="en-GB" sz="2300" b="1" dirty="0">
                <a:latin typeface="Arial" panose="020B0604020202020204" pitchFamily="34" charset="0"/>
                <a:cs typeface="Arial" panose="020B0604020202020204" pitchFamily="34" charset="0"/>
              </a:rPr>
            </a:br>
            <a:r>
              <a:rPr lang="en-GB" sz="2300" b="1" dirty="0">
                <a:solidFill>
                  <a:schemeClr val="accent1"/>
                </a:solidFill>
                <a:latin typeface="Arial" panose="020B0604020202020204" pitchFamily="34" charset="0"/>
                <a:cs typeface="Arial" panose="020B0604020202020204" pitchFamily="34" charset="0"/>
                <a:hlinkClick r:id="rId3"/>
              </a:rPr>
              <a:t>Effective Practice – Aberporth Bilingual Playgroup</a:t>
            </a:r>
            <a:br>
              <a:rPr lang="en-GB" sz="2300" b="1" dirty="0">
                <a:solidFill>
                  <a:schemeClr val="accent1"/>
                </a:solidFill>
                <a:latin typeface="Arial" panose="020B0604020202020204" pitchFamily="34" charset="0"/>
                <a:cs typeface="Arial" panose="020B0604020202020204" pitchFamily="34" charset="0"/>
              </a:rPr>
            </a:br>
            <a:r>
              <a:rPr lang="en-GB" sz="2300" b="1" dirty="0">
                <a:latin typeface="Arial" panose="020B0604020202020204" pitchFamily="34" charset="0"/>
                <a:cs typeface="Arial" panose="020B0604020202020204" pitchFamily="34" charset="0"/>
              </a:rPr>
              <a:t>(Estyn, 2019)</a:t>
            </a:r>
            <a:endParaRPr lang="cy-GB" sz="23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4D013D2-7A8B-F431-242D-618F14EC1C6A}"/>
              </a:ext>
            </a:extLst>
          </p:cNvPr>
          <p:cNvSpPr>
            <a:spLocks noGrp="1"/>
          </p:cNvSpPr>
          <p:nvPr>
            <p:ph sz="half" idx="1"/>
          </p:nvPr>
        </p:nvSpPr>
        <p:spPr>
          <a:xfrm>
            <a:off x="457200" y="2133599"/>
            <a:ext cx="4038600" cy="4221325"/>
          </a:xfrm>
        </p:spPr>
        <p:txBody>
          <a:bodyPr>
            <a:normAutofit/>
          </a:bodyPr>
          <a:lstStyle/>
          <a:p>
            <a:pPr eaLnBrk="1" hangingPunct="1"/>
            <a:r>
              <a:rPr lang="en-GB" sz="1700" dirty="0">
                <a:latin typeface="Arial" panose="020B0604020202020204" pitchFamily="34" charset="0"/>
                <a:cs typeface="Arial" panose="020B0604020202020204" pitchFamily="34" charset="0"/>
              </a:rPr>
              <a:t>Pa </a:t>
            </a:r>
            <a:r>
              <a:rPr lang="en-GB" sz="1700" dirty="0" err="1">
                <a:latin typeface="Arial" panose="020B0604020202020204" pitchFamily="34" charset="0"/>
                <a:cs typeface="Arial" panose="020B0604020202020204" pitchFamily="34" charset="0"/>
              </a:rPr>
              <a:t>arferion</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effeithiol</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sydd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wedi</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eu</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hadnabod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yn</a:t>
            </a:r>
            <a:r>
              <a:rPr lang="en-GB" sz="1700" dirty="0">
                <a:latin typeface="Arial" panose="020B0604020202020204" pitchFamily="34" charset="0"/>
                <a:cs typeface="Arial" panose="020B0604020202020204" pitchFamily="34" charset="0"/>
              </a:rPr>
              <a:t> y </a:t>
            </a:r>
            <a:r>
              <a:rPr lang="en-GB" sz="1700" dirty="0" err="1">
                <a:latin typeface="Arial" panose="020B0604020202020204" pitchFamily="34" charset="0"/>
                <a:cs typeface="Arial" panose="020B0604020202020204" pitchFamily="34" charset="0"/>
              </a:rPr>
              <a:t>lleoliad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yma</a:t>
            </a:r>
            <a:r>
              <a:rPr lang="en-GB" sz="1700" dirty="0">
                <a:latin typeface="Arial" panose="020B0604020202020204" pitchFamily="34" charset="0"/>
                <a:cs typeface="Arial" panose="020B0604020202020204" pitchFamily="34" charset="0"/>
              </a:rPr>
              <a:t>?</a:t>
            </a:r>
          </a:p>
          <a:p>
            <a:pPr eaLnBrk="1" hangingPunct="1"/>
            <a:r>
              <a:rPr lang="en-GB" sz="1700" dirty="0">
                <a:latin typeface="Arial" panose="020B0604020202020204" pitchFamily="34" charset="0"/>
                <a:cs typeface="Arial" panose="020B0604020202020204" pitchFamily="34" charset="0"/>
              </a:rPr>
              <a:t>Pa </a:t>
            </a:r>
            <a:r>
              <a:rPr lang="en-GB" sz="1700" dirty="0" err="1">
                <a:latin typeface="Arial" panose="020B0604020202020204" pitchFamily="34" charset="0"/>
                <a:cs typeface="Arial" panose="020B0604020202020204" pitchFamily="34" charset="0"/>
              </a:rPr>
              <a:t>dystiolaeth</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sydd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o’u</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effeithiolrwydd</a:t>
            </a:r>
            <a:r>
              <a:rPr lang="en-GB" sz="1700" dirty="0">
                <a:latin typeface="Arial" panose="020B0604020202020204" pitchFamily="34" charset="0"/>
                <a:cs typeface="Arial" panose="020B0604020202020204" pitchFamily="34" charset="0"/>
              </a:rPr>
              <a:t>?</a:t>
            </a:r>
          </a:p>
          <a:p>
            <a:pPr eaLnBrk="1" hangingPunct="1"/>
            <a:r>
              <a:rPr lang="en-GB" sz="1700" dirty="0">
                <a:latin typeface="Arial" panose="020B0604020202020204" pitchFamily="34" charset="0"/>
                <a:cs typeface="Arial" panose="020B0604020202020204" pitchFamily="34" charset="0"/>
              </a:rPr>
              <a:t>Pa </a:t>
            </a:r>
            <a:r>
              <a:rPr lang="en-GB" sz="1700" dirty="0" err="1">
                <a:latin typeface="Arial" panose="020B0604020202020204" pitchFamily="34" charset="0"/>
                <a:cs typeface="Arial" panose="020B0604020202020204" pitchFamily="34" charset="0"/>
              </a:rPr>
              <a:t>ffynonellau</a:t>
            </a:r>
            <a:r>
              <a:rPr lang="en-GB" sz="1700" dirty="0">
                <a:latin typeface="Arial" panose="020B0604020202020204" pitchFamily="34" charset="0"/>
                <a:cs typeface="Arial" panose="020B0604020202020204" pitchFamily="34" charset="0"/>
              </a:rPr>
              <a:t> eraill </a:t>
            </a:r>
            <a:r>
              <a:rPr lang="en-GB" sz="1700" dirty="0" err="1">
                <a:latin typeface="Arial" panose="020B0604020202020204" pitchFamily="34" charset="0"/>
                <a:cs typeface="Arial" panose="020B0604020202020204" pitchFamily="34" charset="0"/>
              </a:rPr>
              <a:t>fyddai’n</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gallai</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cysylltu</a:t>
            </a:r>
            <a:r>
              <a:rPr lang="en-GB" sz="1700" dirty="0">
                <a:latin typeface="Arial" panose="020B0604020202020204" pitchFamily="34" charset="0"/>
                <a:cs typeface="Arial" panose="020B0604020202020204" pitchFamily="34" charset="0"/>
              </a:rPr>
              <a:t> a </a:t>
            </a:r>
            <a:r>
              <a:rPr lang="en-GB" sz="1700" dirty="0" err="1">
                <a:latin typeface="Arial" panose="020B0604020202020204" pitchFamily="34" charset="0"/>
                <a:cs typeface="Arial" panose="020B0604020202020204" pitchFamily="34" charset="0"/>
              </a:rPr>
              <a:t>chryfhau</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trafodaethau</a:t>
            </a:r>
            <a:r>
              <a:rPr lang="en-GB" sz="1700" dirty="0">
                <a:latin typeface="Arial" panose="020B0604020202020204" pitchFamily="34" charset="0"/>
                <a:cs typeface="Arial" panose="020B0604020202020204" pitchFamily="34" charset="0"/>
              </a:rPr>
              <a:t> o </a:t>
            </a:r>
            <a:r>
              <a:rPr lang="en-GB" sz="1700" dirty="0" err="1">
                <a:latin typeface="Arial" panose="020B0604020202020204" pitchFamily="34" charset="0"/>
                <a:cs typeface="Arial" panose="020B0604020202020204" pitchFamily="34" charset="0"/>
              </a:rPr>
              <a:t>gwmpas</a:t>
            </a:r>
            <a:r>
              <a:rPr lang="en-GB" sz="1700" dirty="0">
                <a:latin typeface="Arial" panose="020B0604020202020204" pitchFamily="34" charset="0"/>
                <a:cs typeface="Arial" panose="020B0604020202020204" pitchFamily="34" charset="0"/>
              </a:rPr>
              <a:t> yr </a:t>
            </a:r>
            <a:r>
              <a:rPr lang="en-GB" sz="1700" dirty="0" err="1">
                <a:latin typeface="Arial" panose="020B0604020202020204" pitchFamily="34" charset="0"/>
                <a:cs typeface="Arial" panose="020B0604020202020204" pitchFamily="34" charset="0"/>
              </a:rPr>
              <a:t>hyn</a:t>
            </a:r>
            <a:r>
              <a:rPr lang="en-GB" sz="1700" dirty="0">
                <a:latin typeface="Arial" panose="020B0604020202020204" pitchFamily="34" charset="0"/>
                <a:cs typeface="Arial" panose="020B0604020202020204" pitchFamily="34" charset="0"/>
              </a:rPr>
              <a:t> sy’n </a:t>
            </a:r>
            <a:r>
              <a:rPr lang="en-GB" sz="1700" dirty="0" err="1">
                <a:latin typeface="Arial" panose="020B0604020202020204" pitchFamily="34" charset="0"/>
                <a:cs typeface="Arial" panose="020B0604020202020204" pitchFamily="34" charset="0"/>
              </a:rPr>
              <a:t>digwydd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yn</a:t>
            </a:r>
            <a:r>
              <a:rPr lang="en-GB" sz="1700" dirty="0">
                <a:latin typeface="Arial" panose="020B0604020202020204" pitchFamily="34" charset="0"/>
                <a:cs typeface="Arial" panose="020B0604020202020204" pitchFamily="34" charset="0"/>
              </a:rPr>
              <a:t> y </a:t>
            </a:r>
            <a:r>
              <a:rPr lang="en-GB" sz="1700" dirty="0" err="1">
                <a:latin typeface="Arial" panose="020B0604020202020204" pitchFamily="34" charset="0"/>
                <a:cs typeface="Arial" panose="020B0604020202020204" pitchFamily="34" charset="0"/>
              </a:rPr>
              <a:t>lleoliad</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yma</a:t>
            </a:r>
            <a:r>
              <a:rPr lang="en-GB" sz="1700" dirty="0">
                <a:latin typeface="Arial" panose="020B0604020202020204" pitchFamily="34" charset="0"/>
                <a:cs typeface="Arial" panose="020B0604020202020204" pitchFamily="34" charset="0"/>
              </a:rPr>
              <a:t>?</a:t>
            </a:r>
          </a:p>
          <a:p>
            <a:pPr eaLnBrk="1" hangingPunct="1"/>
            <a:r>
              <a:rPr lang="en-GB" sz="1700" dirty="0">
                <a:latin typeface="Arial" panose="020B0604020202020204" pitchFamily="34" charset="0"/>
                <a:cs typeface="Arial" panose="020B0604020202020204" pitchFamily="34" charset="0"/>
              </a:rPr>
              <a:t>Pa </a:t>
            </a:r>
            <a:r>
              <a:rPr lang="en-GB" sz="1700" dirty="0" err="1">
                <a:latin typeface="Arial" panose="020B0604020202020204" pitchFamily="34" charset="0"/>
                <a:cs typeface="Arial" panose="020B0604020202020204" pitchFamily="34" charset="0"/>
              </a:rPr>
              <a:t>gyhoeddiadau</a:t>
            </a:r>
            <a:r>
              <a:rPr lang="en-GB" sz="1700" dirty="0">
                <a:latin typeface="Arial" panose="020B0604020202020204" pitchFamily="34" charset="0"/>
                <a:cs typeface="Arial" panose="020B0604020202020204" pitchFamily="34" charset="0"/>
              </a:rPr>
              <a:t> eraill </a:t>
            </a:r>
            <a:r>
              <a:rPr lang="en-GB" sz="1700" dirty="0" err="1">
                <a:latin typeface="Arial" panose="020B0604020202020204" pitchFamily="34" charset="0"/>
                <a:cs typeface="Arial" panose="020B0604020202020204" pitchFamily="34" charset="0"/>
              </a:rPr>
              <a:t>gan</a:t>
            </a:r>
            <a:r>
              <a:rPr lang="en-GB" sz="1700" dirty="0">
                <a:latin typeface="Arial" panose="020B0604020202020204" pitchFamily="34" charset="0"/>
                <a:cs typeface="Arial" panose="020B0604020202020204" pitchFamily="34" charset="0"/>
              </a:rPr>
              <a:t> Estyn sy’n </a:t>
            </a:r>
            <a:r>
              <a:rPr lang="en-GB" sz="1700" dirty="0" err="1">
                <a:latin typeface="Arial" panose="020B0604020202020204" pitchFamily="34" charset="0"/>
                <a:cs typeface="Arial" panose="020B0604020202020204" pitchFamily="34" charset="0"/>
              </a:rPr>
              <a:t>ffocysu</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ar</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ddatblygiad</a:t>
            </a:r>
            <a:r>
              <a:rPr lang="en-GB" sz="1700" dirty="0">
                <a:latin typeface="Arial" panose="020B0604020202020204" pitchFamily="34" charset="0"/>
                <a:cs typeface="Arial" panose="020B0604020202020204" pitchFamily="34" charset="0"/>
              </a:rPr>
              <a:t> y </a:t>
            </a:r>
            <a:r>
              <a:rPr lang="en-GB" sz="1700" dirty="0" err="1">
                <a:latin typeface="Arial" panose="020B0604020202020204" pitchFamily="34" charset="0"/>
                <a:cs typeface="Arial" panose="020B0604020202020204" pitchFamily="34" charset="0"/>
              </a:rPr>
              <a:t>Gymraeg</a:t>
            </a:r>
            <a:r>
              <a:rPr lang="en-GB" sz="1700" dirty="0">
                <a:latin typeface="Arial" panose="020B0604020202020204" pitchFamily="34" charset="0"/>
                <a:cs typeface="Arial" panose="020B0604020202020204" pitchFamily="34" charset="0"/>
              </a:rPr>
              <a:t> a/neu </a:t>
            </a:r>
            <a:r>
              <a:rPr lang="en-GB" sz="1700" dirty="0" err="1">
                <a:latin typeface="Arial" panose="020B0604020202020204" pitchFamily="34" charset="0"/>
                <a:cs typeface="Arial" panose="020B0604020202020204" pitchFamily="34" charset="0"/>
              </a:rPr>
              <a:t>diwylliant</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Cymreig</a:t>
            </a:r>
            <a:r>
              <a:rPr lang="en-GB" sz="1700" dirty="0">
                <a:latin typeface="Arial" panose="020B0604020202020204" pitchFamily="34" charset="0"/>
                <a:cs typeface="Arial" panose="020B0604020202020204" pitchFamily="34" charset="0"/>
              </a:rPr>
              <a:t>?</a:t>
            </a:r>
          </a:p>
          <a:p>
            <a:pPr eaLnBrk="1" hangingPunct="1">
              <a:lnSpc>
                <a:spcPct val="60000"/>
              </a:lnSpc>
              <a:buNone/>
            </a:pPr>
            <a:endParaRPr lang="en-GB" sz="2000" dirty="0">
              <a:latin typeface="Arial Unicode MS" pitchFamily="-101" charset="0"/>
            </a:endParaRPr>
          </a:p>
          <a:p>
            <a:pPr eaLnBrk="1" hangingPunct="1">
              <a:lnSpc>
                <a:spcPct val="60000"/>
              </a:lnSpc>
            </a:pPr>
            <a:endParaRPr lang="en-GB" dirty="0">
              <a:latin typeface="Arial Unicode MS" pitchFamily="-101" charset="0"/>
            </a:endParaRPr>
          </a:p>
          <a:p>
            <a:endParaRPr lang="cy-GB" dirty="0"/>
          </a:p>
        </p:txBody>
      </p:sp>
      <p:sp>
        <p:nvSpPr>
          <p:cNvPr id="4" name="Content Placeholder 3">
            <a:extLst>
              <a:ext uri="{FF2B5EF4-FFF2-40B4-BE49-F238E27FC236}">
                <a16:creationId xmlns:a16="http://schemas.microsoft.com/office/drawing/2014/main" id="{C71AEF29-69DF-9CE1-27BA-8F163FE0416D}"/>
              </a:ext>
            </a:extLst>
          </p:cNvPr>
          <p:cNvSpPr>
            <a:spLocks noGrp="1"/>
          </p:cNvSpPr>
          <p:nvPr>
            <p:ph sz="half" idx="2"/>
          </p:nvPr>
        </p:nvSpPr>
        <p:spPr>
          <a:xfrm>
            <a:off x="4724400" y="2097966"/>
            <a:ext cx="4038600" cy="4029100"/>
          </a:xfrm>
        </p:spPr>
        <p:txBody>
          <a:bodyPr>
            <a:normAutofit/>
          </a:bodyPr>
          <a:lstStyle/>
          <a:p>
            <a:pPr eaLnBrk="1" hangingPunct="1"/>
            <a:r>
              <a:rPr lang="en-GB" altLang="en-US" sz="1800" dirty="0">
                <a:solidFill>
                  <a:schemeClr val="accent1"/>
                </a:solidFill>
                <a:latin typeface="Arial" panose="020B0604020202020204" pitchFamily="34" charset="0"/>
                <a:cs typeface="Arial" panose="020B0604020202020204" pitchFamily="34" charset="0"/>
              </a:rPr>
              <a:t>What effective practices have been identified in this setting?</a:t>
            </a:r>
          </a:p>
          <a:p>
            <a:pPr eaLnBrk="1" hangingPunct="1"/>
            <a:r>
              <a:rPr lang="en-GB" sz="1800" dirty="0">
                <a:solidFill>
                  <a:schemeClr val="accent1"/>
                </a:solidFill>
                <a:latin typeface="Arial" panose="020B0604020202020204" pitchFamily="34" charset="0"/>
                <a:cs typeface="Arial" panose="020B0604020202020204" pitchFamily="34" charset="0"/>
              </a:rPr>
              <a:t>What evidence is there of their effectiveness?</a:t>
            </a:r>
          </a:p>
          <a:p>
            <a:pPr eaLnBrk="1" hangingPunct="1"/>
            <a:r>
              <a:rPr lang="en-GB" sz="1800" dirty="0">
                <a:solidFill>
                  <a:schemeClr val="accent1"/>
                </a:solidFill>
                <a:latin typeface="Arial" panose="020B0604020202020204" pitchFamily="34" charset="0"/>
                <a:cs typeface="Arial" panose="020B0604020202020204" pitchFamily="34" charset="0"/>
              </a:rPr>
              <a:t>Which other sources could link and strengthen any discussions  of what is happening in this setting?</a:t>
            </a:r>
          </a:p>
          <a:p>
            <a:pPr eaLnBrk="1" hangingPunct="1"/>
            <a:r>
              <a:rPr lang="en-GB" sz="1800" dirty="0">
                <a:solidFill>
                  <a:schemeClr val="accent1"/>
                </a:solidFill>
                <a:latin typeface="Arial" panose="020B0604020202020204" pitchFamily="34" charset="0"/>
                <a:cs typeface="Arial" panose="020B0604020202020204" pitchFamily="34" charset="0"/>
              </a:rPr>
              <a:t>Which other Estyn publications focus on the development of the Welsh language and/or culture?</a:t>
            </a:r>
            <a:endParaRPr lang="cy-GB" sz="20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26714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B611E-6212-2BF5-9AC8-2A52308FE3BA}"/>
              </a:ext>
            </a:extLst>
          </p:cNvPr>
          <p:cNvSpPr>
            <a:spLocks noGrp="1"/>
          </p:cNvSpPr>
          <p:nvPr>
            <p:ph type="title"/>
          </p:nvPr>
        </p:nvSpPr>
        <p:spPr/>
        <p:txBody>
          <a:bodyPr/>
          <a:lstStyle/>
          <a:p>
            <a:r>
              <a:rPr lang="en-GB" b="1" dirty="0" err="1"/>
              <a:t>Adfyfyriad</a:t>
            </a:r>
            <a:r>
              <a:rPr lang="en-GB" b="1" dirty="0"/>
              <a:t> 3-2-1 Reflection</a:t>
            </a:r>
          </a:p>
        </p:txBody>
      </p:sp>
      <p:sp>
        <p:nvSpPr>
          <p:cNvPr id="3" name="Content Placeholder 2">
            <a:extLst>
              <a:ext uri="{FF2B5EF4-FFF2-40B4-BE49-F238E27FC236}">
                <a16:creationId xmlns:a16="http://schemas.microsoft.com/office/drawing/2014/main" id="{D9747C83-B73D-479A-1443-D05C5AE1DA8E}"/>
              </a:ext>
            </a:extLst>
          </p:cNvPr>
          <p:cNvSpPr>
            <a:spLocks noGrp="1"/>
          </p:cNvSpPr>
          <p:nvPr>
            <p:ph sz="half" idx="1"/>
          </p:nvPr>
        </p:nvSpPr>
        <p:spPr>
          <a:xfrm>
            <a:off x="595211" y="2895600"/>
            <a:ext cx="3886200" cy="4351338"/>
          </a:xfrm>
        </p:spPr>
        <p:txBody>
          <a:bodyPr/>
          <a:lstStyle/>
          <a:p>
            <a:r>
              <a:rPr lang="en-GB" dirty="0"/>
              <a:t>3 </a:t>
            </a:r>
            <a:r>
              <a:rPr lang="en-GB" dirty="0" err="1"/>
              <a:t>peth</a:t>
            </a:r>
            <a:r>
              <a:rPr lang="en-GB" dirty="0"/>
              <a:t> </a:t>
            </a:r>
            <a:r>
              <a:rPr lang="en-GB" dirty="0" err="1"/>
              <a:t>i</a:t>
            </a:r>
            <a:r>
              <a:rPr lang="en-GB" dirty="0"/>
              <a:t> chi </a:t>
            </a:r>
            <a:r>
              <a:rPr lang="en-GB" dirty="0" err="1"/>
              <a:t>wedi</a:t>
            </a:r>
            <a:r>
              <a:rPr lang="en-GB" dirty="0"/>
              <a:t> dysgu</a:t>
            </a:r>
          </a:p>
          <a:p>
            <a:r>
              <a:rPr lang="en-GB" dirty="0"/>
              <a:t>2 </a:t>
            </a:r>
            <a:r>
              <a:rPr lang="en-GB" dirty="0" err="1"/>
              <a:t>beth</a:t>
            </a:r>
            <a:r>
              <a:rPr lang="en-GB" dirty="0"/>
              <a:t> </a:t>
            </a:r>
            <a:r>
              <a:rPr lang="en-GB" dirty="0" err="1"/>
              <a:t>sydd</a:t>
            </a:r>
            <a:r>
              <a:rPr lang="en-GB" dirty="0"/>
              <a:t> </a:t>
            </a:r>
            <a:r>
              <a:rPr lang="en-GB" dirty="0" err="1"/>
              <a:t>wedi</a:t>
            </a:r>
            <a:r>
              <a:rPr lang="en-GB" dirty="0"/>
              <a:t> </a:t>
            </a:r>
            <a:r>
              <a:rPr lang="en-GB" dirty="0" err="1"/>
              <a:t>herio</a:t>
            </a:r>
            <a:r>
              <a:rPr lang="en-GB" dirty="0"/>
              <a:t> eich </a:t>
            </a:r>
            <a:r>
              <a:rPr lang="en-GB" dirty="0" err="1"/>
              <a:t>meddwl</a:t>
            </a:r>
            <a:endParaRPr lang="en-GB" dirty="0"/>
          </a:p>
          <a:p>
            <a:r>
              <a:rPr lang="en-GB" dirty="0"/>
              <a:t>1 </a:t>
            </a:r>
            <a:r>
              <a:rPr lang="en-GB" dirty="0" err="1"/>
              <a:t>cwestiwn</a:t>
            </a:r>
            <a:r>
              <a:rPr lang="en-GB" dirty="0"/>
              <a:t> </a:t>
            </a:r>
            <a:r>
              <a:rPr lang="en-GB" dirty="0" err="1"/>
              <a:t>gallai</a:t>
            </a:r>
            <a:r>
              <a:rPr lang="en-GB" dirty="0"/>
              <a:t> </a:t>
            </a:r>
            <a:r>
              <a:rPr lang="en-GB" dirty="0" err="1"/>
              <a:t>fo</a:t>
            </a:r>
            <a:r>
              <a:rPr lang="en-GB" dirty="0"/>
              <a:t> dal </a:t>
            </a:r>
            <a:r>
              <a:rPr lang="en-GB" dirty="0" err="1"/>
              <a:t>gennych</a:t>
            </a:r>
            <a:endParaRPr lang="en-GB" dirty="0"/>
          </a:p>
        </p:txBody>
      </p:sp>
      <p:sp>
        <p:nvSpPr>
          <p:cNvPr id="4" name="Content Placeholder 3">
            <a:extLst>
              <a:ext uri="{FF2B5EF4-FFF2-40B4-BE49-F238E27FC236}">
                <a16:creationId xmlns:a16="http://schemas.microsoft.com/office/drawing/2014/main" id="{10DCB807-15EA-E39D-D133-BCA27E5A8EE8}"/>
              </a:ext>
            </a:extLst>
          </p:cNvPr>
          <p:cNvSpPr>
            <a:spLocks noGrp="1"/>
          </p:cNvSpPr>
          <p:nvPr>
            <p:ph sz="half" idx="2"/>
          </p:nvPr>
        </p:nvSpPr>
        <p:spPr>
          <a:xfrm>
            <a:off x="5105400" y="2819400"/>
            <a:ext cx="3886200" cy="4351338"/>
          </a:xfrm>
        </p:spPr>
        <p:txBody>
          <a:bodyPr/>
          <a:lstStyle/>
          <a:p>
            <a:r>
              <a:rPr lang="en-GB" dirty="0">
                <a:solidFill>
                  <a:schemeClr val="accent1"/>
                </a:solidFill>
              </a:rPr>
              <a:t>3 things you have learnt</a:t>
            </a:r>
          </a:p>
          <a:p>
            <a:r>
              <a:rPr lang="en-GB" dirty="0">
                <a:solidFill>
                  <a:schemeClr val="accent1"/>
                </a:solidFill>
              </a:rPr>
              <a:t>2 things that challenged your thinking </a:t>
            </a:r>
          </a:p>
          <a:p>
            <a:r>
              <a:rPr lang="en-GB" dirty="0">
                <a:solidFill>
                  <a:schemeClr val="accent1"/>
                </a:solidFill>
              </a:rPr>
              <a:t>1 question that you may still have</a:t>
            </a:r>
          </a:p>
        </p:txBody>
      </p:sp>
      <p:pic>
        <p:nvPicPr>
          <p:cNvPr id="6" name="Picture 5">
            <a:extLst>
              <a:ext uri="{FF2B5EF4-FFF2-40B4-BE49-F238E27FC236}">
                <a16:creationId xmlns:a16="http://schemas.microsoft.com/office/drawing/2014/main" id="{F5D7C488-B7DA-D5BD-20BA-BED6315BE40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91200" y="457200"/>
            <a:ext cx="1793583" cy="1913155"/>
          </a:xfrm>
          <a:prstGeom prst="rect">
            <a:avLst/>
          </a:prstGeom>
        </p:spPr>
      </p:pic>
    </p:spTree>
    <p:extLst>
      <p:ext uri="{BB962C8B-B14F-4D97-AF65-F5344CB8AC3E}">
        <p14:creationId xmlns:p14="http://schemas.microsoft.com/office/powerpoint/2010/main" val="14916419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4000" dirty="0" err="1">
                <a:latin typeface="Arial" panose="020B0604020202020204" pitchFamily="34" charset="0"/>
                <a:cs typeface="Arial" panose="020B0604020202020204" pitchFamily="34" charset="0"/>
              </a:rPr>
              <a:t>Cyfeirnodau</a:t>
            </a:r>
            <a:r>
              <a:rPr lang="en-GB" sz="4000" dirty="0">
                <a:latin typeface="Arial" panose="020B0604020202020204" pitchFamily="34" charset="0"/>
                <a:cs typeface="Arial" panose="020B0604020202020204" pitchFamily="34" charset="0"/>
              </a:rPr>
              <a:t>/References</a:t>
            </a:r>
          </a:p>
        </p:txBody>
      </p:sp>
      <p:sp>
        <p:nvSpPr>
          <p:cNvPr id="6" name="Content Placeholder 5"/>
          <p:cNvSpPr>
            <a:spLocks noGrp="1"/>
          </p:cNvSpPr>
          <p:nvPr>
            <p:ph idx="1"/>
          </p:nvPr>
        </p:nvSpPr>
        <p:spPr>
          <a:xfrm>
            <a:off x="263951" y="1219200"/>
            <a:ext cx="8727650" cy="5334001"/>
          </a:xfrm>
        </p:spPr>
        <p:txBody>
          <a:bodyPr>
            <a:normAutofit/>
          </a:bodyPr>
          <a:lstStyle/>
          <a:p>
            <a:endParaRPr lang="fr-FR" altLang="cy-GB" sz="1400" dirty="0">
              <a:solidFill>
                <a:schemeClr val="accent1"/>
              </a:solidFill>
              <a:latin typeface="Arial" panose="020B0604020202020204" pitchFamily="34" charset="0"/>
              <a:cs typeface="Arial" panose="020B0604020202020204" pitchFamily="34" charset="0"/>
            </a:endParaRPr>
          </a:p>
          <a:p>
            <a:endParaRPr lang="fr-FR" altLang="cy-GB" sz="1200" dirty="0">
              <a:solidFill>
                <a:schemeClr val="accent1"/>
              </a:solidFill>
              <a:latin typeface="Arial" panose="020B0604020202020204" pitchFamily="34" charset="0"/>
              <a:cs typeface="Arial" panose="020B0604020202020204" pitchFamily="34" charset="0"/>
            </a:endParaRPr>
          </a:p>
          <a:p>
            <a:r>
              <a:rPr lang="fr-FR" altLang="cy-GB" sz="1400" dirty="0">
                <a:solidFill>
                  <a:schemeClr val="accent1"/>
                </a:solidFill>
                <a:latin typeface="Arial" panose="020B0604020202020204" pitchFamily="34" charset="0"/>
                <a:cs typeface="Arial" panose="020B0604020202020204" pitchFamily="34" charset="0"/>
              </a:rPr>
              <a:t>Baker, C. (2014) </a:t>
            </a:r>
            <a:r>
              <a:rPr lang="fr-FR" altLang="cy-GB" sz="1400" i="1" dirty="0">
                <a:solidFill>
                  <a:schemeClr val="accent1"/>
                </a:solidFill>
                <a:latin typeface="Arial" panose="020B0604020202020204" pitchFamily="34" charset="0"/>
                <a:cs typeface="Arial" panose="020B0604020202020204" pitchFamily="34" charset="0"/>
              </a:rPr>
              <a:t>A Parents’ and </a:t>
            </a:r>
            <a:r>
              <a:rPr lang="fr-FR" altLang="cy-GB" sz="1400" i="1" dirty="0" err="1">
                <a:solidFill>
                  <a:schemeClr val="accent1"/>
                </a:solidFill>
                <a:latin typeface="Arial" panose="020B0604020202020204" pitchFamily="34" charset="0"/>
                <a:cs typeface="Arial" panose="020B0604020202020204" pitchFamily="34" charset="0"/>
              </a:rPr>
              <a:t>Teachers</a:t>
            </a:r>
            <a:r>
              <a:rPr lang="fr-FR" altLang="cy-GB" sz="1400" i="1" dirty="0">
                <a:solidFill>
                  <a:schemeClr val="accent1"/>
                </a:solidFill>
                <a:latin typeface="Arial" panose="020B0604020202020204" pitchFamily="34" charset="0"/>
                <a:cs typeface="Arial" panose="020B0604020202020204" pitchFamily="34" charset="0"/>
              </a:rPr>
              <a:t>’ Guide to </a:t>
            </a:r>
            <a:r>
              <a:rPr lang="fr-FR" altLang="cy-GB" sz="1400" i="1" dirty="0" err="1">
                <a:solidFill>
                  <a:schemeClr val="accent1"/>
                </a:solidFill>
                <a:latin typeface="Arial" panose="020B0604020202020204" pitchFamily="34" charset="0"/>
                <a:cs typeface="Arial" panose="020B0604020202020204" pitchFamily="34" charset="0"/>
              </a:rPr>
              <a:t>Bilingualism</a:t>
            </a:r>
            <a:r>
              <a:rPr lang="fr-FR" altLang="cy-GB" sz="1400" dirty="0">
                <a:solidFill>
                  <a:schemeClr val="accent1"/>
                </a:solidFill>
                <a:latin typeface="Arial" panose="020B0604020202020204" pitchFamily="34" charset="0"/>
                <a:cs typeface="Arial" panose="020B0604020202020204" pitchFamily="34" charset="0"/>
              </a:rPr>
              <a:t>. Bristol: </a:t>
            </a:r>
            <a:r>
              <a:rPr lang="fr-FR" altLang="cy-GB" sz="1400" dirty="0" err="1">
                <a:solidFill>
                  <a:schemeClr val="accent1"/>
                </a:solidFill>
                <a:latin typeface="Arial" panose="020B0604020202020204" pitchFamily="34" charset="0"/>
                <a:cs typeface="Arial" panose="020B0604020202020204" pitchFamily="34" charset="0"/>
              </a:rPr>
              <a:t>Multilingual</a:t>
            </a:r>
            <a:r>
              <a:rPr lang="fr-FR" altLang="cy-GB" sz="1400" dirty="0">
                <a:solidFill>
                  <a:schemeClr val="accent1"/>
                </a:solidFill>
                <a:latin typeface="Arial" panose="020B0604020202020204" pitchFamily="34" charset="0"/>
                <a:cs typeface="Arial" panose="020B0604020202020204" pitchFamily="34" charset="0"/>
              </a:rPr>
              <a:t> </a:t>
            </a:r>
            <a:r>
              <a:rPr lang="fr-FR" altLang="cy-GB" sz="1400" dirty="0" err="1">
                <a:solidFill>
                  <a:schemeClr val="accent1"/>
                </a:solidFill>
                <a:latin typeface="Arial" panose="020B0604020202020204" pitchFamily="34" charset="0"/>
                <a:cs typeface="Arial" panose="020B0604020202020204" pitchFamily="34" charset="0"/>
              </a:rPr>
              <a:t>Matters</a:t>
            </a:r>
            <a:endParaRPr lang="fr-FR" altLang="cy-GB" sz="1400" dirty="0">
              <a:solidFill>
                <a:schemeClr val="accent1"/>
              </a:solidFill>
              <a:latin typeface="Arial" panose="020B0604020202020204" pitchFamily="34" charset="0"/>
              <a:cs typeface="Arial" panose="020B0604020202020204" pitchFamily="34" charset="0"/>
            </a:endParaRPr>
          </a:p>
          <a:p>
            <a:r>
              <a:rPr lang="en-GB" sz="1400" dirty="0" err="1">
                <a:solidFill>
                  <a:schemeClr val="accent1"/>
                </a:solidFill>
                <a:latin typeface="Arial" panose="020B0604020202020204" pitchFamily="34" charset="0"/>
                <a:cs typeface="Arial" panose="020B0604020202020204" pitchFamily="34" charset="0"/>
              </a:rPr>
              <a:t>Cummins,J</a:t>
            </a:r>
            <a:r>
              <a:rPr lang="en-GB" sz="1400" dirty="0">
                <a:solidFill>
                  <a:schemeClr val="accent1"/>
                </a:solidFill>
                <a:latin typeface="Arial" panose="020B0604020202020204" pitchFamily="34" charset="0"/>
                <a:cs typeface="Arial" panose="020B0604020202020204" pitchFamily="34" charset="0"/>
              </a:rPr>
              <a:t>. (2013) </a:t>
            </a:r>
            <a:r>
              <a:rPr lang="en-GB" sz="1400" i="1" dirty="0">
                <a:solidFill>
                  <a:schemeClr val="accent1"/>
                </a:solidFill>
                <a:latin typeface="Arial" panose="020B0604020202020204" pitchFamily="34" charset="0"/>
                <a:cs typeface="Arial" panose="020B0604020202020204" pitchFamily="34" charset="0"/>
              </a:rPr>
              <a:t>The Intellectual and Cognitive Advantages of Bilingual Education. </a:t>
            </a:r>
            <a:r>
              <a:rPr lang="en-GB" sz="1400" dirty="0">
                <a:solidFill>
                  <a:schemeClr val="accent1"/>
                </a:solidFill>
                <a:latin typeface="Arial" panose="020B0604020202020204" pitchFamily="34" charset="0"/>
                <a:cs typeface="Arial" panose="020B0604020202020204" pitchFamily="34" charset="0"/>
              </a:rPr>
              <a:t>UWTSD: International Conference – Educational Society of the European Regions and the School of Welsh and Bilingual Studies, UWTSD 13.09.13</a:t>
            </a:r>
            <a:endParaRPr lang="fr-FR" altLang="cy-GB" sz="1400" dirty="0">
              <a:solidFill>
                <a:schemeClr val="accent1"/>
              </a:solidFill>
              <a:latin typeface="Arial" panose="020B0604020202020204" pitchFamily="34" charset="0"/>
              <a:cs typeface="Arial" panose="020B0604020202020204" pitchFamily="34" charset="0"/>
            </a:endParaRPr>
          </a:p>
          <a:p>
            <a:r>
              <a:rPr lang="fr-FR" altLang="cy-GB" sz="1400" dirty="0">
                <a:solidFill>
                  <a:schemeClr val="accent1"/>
                </a:solidFill>
                <a:latin typeface="Arial" panose="020B0604020202020204" pitchFamily="34" charset="0"/>
                <a:cs typeface="Arial" panose="020B0604020202020204" pitchFamily="34" charset="0"/>
              </a:rPr>
              <a:t>Ibrahim, N. </a:t>
            </a:r>
            <a:r>
              <a:rPr lang="fr-FR" altLang="cy-GB" sz="1400" i="1" dirty="0">
                <a:solidFill>
                  <a:schemeClr val="accent1"/>
                </a:solidFill>
                <a:latin typeface="Arial" panose="020B0604020202020204" pitchFamily="34" charset="0"/>
                <a:cs typeface="Arial" panose="020B0604020202020204" pitchFamily="34" charset="0"/>
              </a:rPr>
              <a:t>(2011) How </a:t>
            </a:r>
            <a:r>
              <a:rPr lang="fr-FR" altLang="cy-GB" sz="1400" i="1" dirty="0" err="1">
                <a:solidFill>
                  <a:schemeClr val="accent1"/>
                </a:solidFill>
                <a:latin typeface="Arial" panose="020B0604020202020204" pitchFamily="34" charset="0"/>
                <a:cs typeface="Arial" panose="020B0604020202020204" pitchFamily="34" charset="0"/>
              </a:rPr>
              <a:t>children</a:t>
            </a:r>
            <a:r>
              <a:rPr lang="fr-FR" altLang="cy-GB" sz="1400" i="1" dirty="0">
                <a:solidFill>
                  <a:schemeClr val="accent1"/>
                </a:solidFill>
                <a:latin typeface="Arial" panose="020B0604020202020204" pitchFamily="34" charset="0"/>
                <a:cs typeface="Arial" panose="020B0604020202020204" pitchFamily="34" charset="0"/>
              </a:rPr>
              <a:t> </a:t>
            </a:r>
            <a:r>
              <a:rPr lang="fr-FR" altLang="cy-GB" sz="1400" i="1" dirty="0" err="1">
                <a:solidFill>
                  <a:schemeClr val="accent1"/>
                </a:solidFill>
                <a:latin typeface="Arial" panose="020B0604020202020204" pitchFamily="34" charset="0"/>
                <a:cs typeface="Arial" panose="020B0604020202020204" pitchFamily="34" charset="0"/>
              </a:rPr>
              <a:t>become</a:t>
            </a:r>
            <a:r>
              <a:rPr lang="fr-FR" altLang="cy-GB" sz="1400" i="1" dirty="0">
                <a:solidFill>
                  <a:schemeClr val="accent1"/>
                </a:solidFill>
                <a:latin typeface="Arial" panose="020B0604020202020204" pitchFamily="34" charset="0"/>
                <a:cs typeface="Arial" panose="020B0604020202020204" pitchFamily="34" charset="0"/>
              </a:rPr>
              <a:t> </a:t>
            </a:r>
            <a:r>
              <a:rPr lang="fr-FR" altLang="cy-GB" sz="1400" i="1" dirty="0" err="1">
                <a:solidFill>
                  <a:schemeClr val="accent1"/>
                </a:solidFill>
                <a:latin typeface="Arial" panose="020B0604020202020204" pitchFamily="34" charset="0"/>
                <a:cs typeface="Arial" panose="020B0604020202020204" pitchFamily="34" charset="0"/>
              </a:rPr>
              <a:t>bilingual</a:t>
            </a:r>
            <a:r>
              <a:rPr lang="fr-FR" altLang="cy-GB" sz="1400" dirty="0">
                <a:solidFill>
                  <a:schemeClr val="accent1"/>
                </a:solidFill>
                <a:latin typeface="Arial" panose="020B0604020202020204" pitchFamily="34" charset="0"/>
                <a:cs typeface="Arial" panose="020B0604020202020204" pitchFamily="34" charset="0"/>
              </a:rPr>
              <a:t>. </a:t>
            </a:r>
            <a:r>
              <a:rPr lang="fr-FR" altLang="cy-GB" sz="1400" dirty="0" err="1">
                <a:solidFill>
                  <a:schemeClr val="accent1"/>
                </a:solidFill>
                <a:latin typeface="Arial" panose="020B0604020202020204" pitchFamily="34" charset="0"/>
                <a:cs typeface="Arial" panose="020B0604020202020204" pitchFamily="34" charset="0"/>
              </a:rPr>
              <a:t>Nayr</a:t>
            </a:r>
            <a:r>
              <a:rPr lang="fr-FR" altLang="cy-GB" sz="1400" dirty="0">
                <a:solidFill>
                  <a:schemeClr val="accent1"/>
                </a:solidFill>
                <a:latin typeface="Arial" panose="020B0604020202020204" pitchFamily="34" charset="0"/>
                <a:cs typeface="Arial" panose="020B0604020202020204" pitchFamily="34" charset="0"/>
              </a:rPr>
              <a:t> Ibrahim:  British Council Milan</a:t>
            </a:r>
            <a:endParaRPr lang="en-GB" sz="1400" dirty="0">
              <a:solidFill>
                <a:schemeClr val="accent1"/>
              </a:solidFill>
              <a:latin typeface="Arial" panose="020B0604020202020204" pitchFamily="34" charset="0"/>
              <a:cs typeface="Arial" panose="020B0604020202020204" pitchFamily="34" charset="0"/>
            </a:endParaRPr>
          </a:p>
          <a:p>
            <a:r>
              <a:rPr lang="en-GB" altLang="en-US" sz="1400" dirty="0">
                <a:solidFill>
                  <a:schemeClr val="accent1"/>
                </a:solidFill>
                <a:latin typeface="Arial" panose="020B0604020202020204" pitchFamily="34" charset="0"/>
                <a:cs typeface="Arial" panose="020B0604020202020204" pitchFamily="34" charset="0"/>
              </a:rPr>
              <a:t>Jones, D.V. and Martin-Jones, M. (2001) </a:t>
            </a:r>
            <a:r>
              <a:rPr lang="en-GB" altLang="en-US" sz="1400" i="1" dirty="0">
                <a:solidFill>
                  <a:schemeClr val="accent1"/>
                </a:solidFill>
                <a:latin typeface="Arial" panose="020B0604020202020204" pitchFamily="34" charset="0"/>
                <a:cs typeface="Arial" panose="020B0604020202020204" pitchFamily="34" charset="0"/>
              </a:rPr>
              <a:t>Bilingual Education and Language Revitalization In Wales : Past Achievements and Current Issues: </a:t>
            </a:r>
            <a:r>
              <a:rPr lang="en-GB" altLang="en-US" sz="1400" dirty="0">
                <a:solidFill>
                  <a:schemeClr val="accent1"/>
                </a:solidFill>
                <a:latin typeface="Arial" panose="020B0604020202020204" pitchFamily="34" charset="0"/>
                <a:cs typeface="Arial" panose="020B0604020202020204" pitchFamily="34" charset="0"/>
              </a:rPr>
              <a:t>University of Wales Aberystwyth</a:t>
            </a:r>
          </a:p>
          <a:p>
            <a:r>
              <a:rPr lang="en-GB" altLang="en-US" sz="1400" dirty="0">
                <a:solidFill>
                  <a:schemeClr val="accent1"/>
                </a:solidFill>
                <a:latin typeface="Arial" panose="020B0604020202020204" pitchFamily="34" charset="0"/>
                <a:cs typeface="Arial" panose="020B0604020202020204" pitchFamily="34" charset="0"/>
              </a:rPr>
              <a:t>Roberts, D. T. (1998). </a:t>
            </a:r>
            <a:r>
              <a:rPr lang="en-GB" altLang="en-US" sz="1400" i="1" dirty="0">
                <a:solidFill>
                  <a:schemeClr val="accent1"/>
                </a:solidFill>
                <a:latin typeface="Arial" panose="020B0604020202020204" pitchFamily="34" charset="0"/>
                <a:cs typeface="Arial" panose="020B0604020202020204" pitchFamily="34" charset="0"/>
              </a:rPr>
              <a:t>The Language of the Blue Books. </a:t>
            </a:r>
            <a:r>
              <a:rPr lang="en-GB" altLang="en-US" sz="1400" dirty="0">
                <a:solidFill>
                  <a:schemeClr val="accent1"/>
                </a:solidFill>
                <a:latin typeface="Arial" panose="020B0604020202020204" pitchFamily="34" charset="0"/>
                <a:cs typeface="Arial" panose="020B0604020202020204" pitchFamily="34" charset="0"/>
              </a:rPr>
              <a:t>Cardiff: University of Wales</a:t>
            </a:r>
          </a:p>
          <a:p>
            <a:r>
              <a:rPr lang="en-GB" altLang="en-US" sz="1400" dirty="0" err="1">
                <a:solidFill>
                  <a:schemeClr val="accent1"/>
                </a:solidFill>
                <a:latin typeface="Arial" panose="020B0604020202020204" pitchFamily="34" charset="0"/>
                <a:cs typeface="Arial" panose="020B0604020202020204" pitchFamily="34" charset="0"/>
              </a:rPr>
              <a:t>Shoebottom</a:t>
            </a:r>
            <a:r>
              <a:rPr lang="en-GB" altLang="en-US" sz="1400" dirty="0">
                <a:solidFill>
                  <a:schemeClr val="accent1"/>
                </a:solidFill>
                <a:latin typeface="Arial" panose="020B0604020202020204" pitchFamily="34" charset="0"/>
                <a:cs typeface="Arial" panose="020B0604020202020204" pitchFamily="34" charset="0"/>
              </a:rPr>
              <a:t> ( 2017) </a:t>
            </a:r>
            <a:r>
              <a:rPr lang="fr-FR" sz="1400" dirty="0">
                <a:solidFill>
                  <a:schemeClr val="accent1"/>
                </a:solidFill>
                <a:latin typeface="Arial" panose="020B0604020202020204" pitchFamily="34" charset="0"/>
                <a:cs typeface="Arial" panose="020B0604020202020204" pitchFamily="34" charset="0"/>
              </a:rPr>
              <a:t>Second </a:t>
            </a:r>
            <a:r>
              <a:rPr lang="fr-FR" sz="1400" dirty="0" err="1">
                <a:solidFill>
                  <a:schemeClr val="accent1"/>
                </a:solidFill>
                <a:latin typeface="Arial" panose="020B0604020202020204" pitchFamily="34" charset="0"/>
                <a:cs typeface="Arial" panose="020B0604020202020204" pitchFamily="34" charset="0"/>
              </a:rPr>
              <a:t>language</a:t>
            </a:r>
            <a:r>
              <a:rPr lang="fr-FR" sz="1400" dirty="0">
                <a:solidFill>
                  <a:schemeClr val="accent1"/>
                </a:solidFill>
                <a:latin typeface="Arial" panose="020B0604020202020204" pitchFamily="34" charset="0"/>
                <a:cs typeface="Arial" panose="020B0604020202020204" pitchFamily="34" charset="0"/>
              </a:rPr>
              <a:t> acquisition - essential information.</a:t>
            </a:r>
            <a:r>
              <a:rPr lang="en-GB" sz="1400" b="0" i="0" dirty="0">
                <a:effectLst/>
                <a:latin typeface="Arial" panose="020B0604020202020204" pitchFamily="34" charset="0"/>
                <a:cs typeface="Arial" panose="020B0604020202020204" pitchFamily="34" charset="0"/>
                <a:hlinkClick r:id="rId2" tooltip="Original URL: https://www.internationalschooltutors.de/English/advice/teachers/info/cummins.html. Click or tap if you trust this link."/>
              </a:rPr>
              <a:t> The language learning theories of Professor J. Cummins (internationalschooltutors.de)</a:t>
            </a:r>
            <a:endParaRPr lang="fr-FR" sz="1400" dirty="0">
              <a:solidFill>
                <a:schemeClr val="accent1"/>
              </a:solidFill>
              <a:latin typeface="Arial" panose="020B0604020202020204" pitchFamily="34" charset="0"/>
              <a:cs typeface="Arial" panose="020B0604020202020204" pitchFamily="34" charset="0"/>
            </a:endParaRPr>
          </a:p>
          <a:p>
            <a:r>
              <a:rPr lang="en-GB" altLang="en-US" sz="1400" dirty="0">
                <a:solidFill>
                  <a:schemeClr val="accent1"/>
                </a:solidFill>
                <a:latin typeface="Arial" panose="020B0604020202020204" pitchFamily="34" charset="0"/>
                <a:cs typeface="Arial" panose="020B0604020202020204" pitchFamily="34" charset="0"/>
              </a:rPr>
              <a:t>The Welsh Language Board available at </a:t>
            </a:r>
            <a:r>
              <a:rPr lang="en-GB" altLang="en-US" sz="1400" dirty="0">
                <a:latin typeface="Arial" panose="020B0604020202020204" pitchFamily="34" charset="0"/>
                <a:cs typeface="Arial" panose="020B0604020202020204" pitchFamily="34" charset="0"/>
                <a:hlinkClick r:id="rId3"/>
              </a:rPr>
              <a:t>http://www.welsh-language-board.org.uk</a:t>
            </a:r>
            <a:r>
              <a:rPr lang="en-GB" altLang="en-US" sz="1400" dirty="0">
                <a:latin typeface="Arial" panose="020B0604020202020204" pitchFamily="34" charset="0"/>
                <a:cs typeface="Arial" panose="020B0604020202020204" pitchFamily="34" charset="0"/>
              </a:rPr>
              <a:t> (</a:t>
            </a:r>
            <a:r>
              <a:rPr lang="en-GB" altLang="en-US" sz="1400" dirty="0">
                <a:solidFill>
                  <a:schemeClr val="accent1"/>
                </a:solidFill>
                <a:latin typeface="Arial" panose="020B0604020202020204" pitchFamily="34" charset="0"/>
                <a:cs typeface="Arial" panose="020B0604020202020204" pitchFamily="34" charset="0"/>
              </a:rPr>
              <a:t>Accessed 7/10/26)</a:t>
            </a:r>
          </a:p>
          <a:p>
            <a:r>
              <a:rPr lang="en-GB" sz="1400" dirty="0">
                <a:solidFill>
                  <a:schemeClr val="accent1"/>
                </a:solidFill>
                <a:latin typeface="Arial" panose="020B0604020202020204" pitchFamily="34" charset="0"/>
                <a:cs typeface="Arial" panose="020B0604020202020204" pitchFamily="34" charset="0"/>
              </a:rPr>
              <a:t>Wales: (2013) </a:t>
            </a:r>
            <a:r>
              <a:rPr lang="en-GB" sz="1400" i="1" dirty="0">
                <a:solidFill>
                  <a:schemeClr val="accent1"/>
                </a:solidFill>
                <a:latin typeface="Arial" panose="020B0604020202020204" pitchFamily="34" charset="0"/>
                <a:cs typeface="Arial" panose="020B0604020202020204" pitchFamily="34" charset="0"/>
              </a:rPr>
              <a:t>The Cwricwlwm </a:t>
            </a:r>
            <a:r>
              <a:rPr lang="en-GB" sz="1400" i="1" dirty="0" err="1">
                <a:solidFill>
                  <a:schemeClr val="accent1"/>
                </a:solidFill>
                <a:latin typeface="Arial" panose="020B0604020202020204" pitchFamily="34" charset="0"/>
                <a:cs typeface="Arial" panose="020B0604020202020204" pitchFamily="34" charset="0"/>
              </a:rPr>
              <a:t>Cymreig</a:t>
            </a:r>
            <a:r>
              <a:rPr lang="en-GB" sz="1400" i="1" dirty="0">
                <a:solidFill>
                  <a:schemeClr val="accent1"/>
                </a:solidFill>
                <a:latin typeface="Arial" panose="020B0604020202020204" pitchFamily="34" charset="0"/>
                <a:cs typeface="Arial" panose="020B0604020202020204" pitchFamily="34" charset="0"/>
              </a:rPr>
              <a:t>, history and the story of Wales Final report. </a:t>
            </a:r>
            <a:r>
              <a:rPr lang="en-GB" sz="1400" dirty="0">
                <a:solidFill>
                  <a:schemeClr val="accent1"/>
                </a:solidFill>
                <a:latin typeface="Arial" panose="020B0604020202020204" pitchFamily="34" charset="0"/>
                <a:cs typeface="Arial" panose="020B0604020202020204" pitchFamily="34" charset="0"/>
              </a:rPr>
              <a:t>Cardiff: Welsh Government</a:t>
            </a:r>
            <a:endParaRPr lang="en-US" sz="1400" dirty="0">
              <a:solidFill>
                <a:schemeClr val="accent1"/>
              </a:solidFill>
              <a:latin typeface="Arial" panose="020B0604020202020204" pitchFamily="34" charset="0"/>
              <a:cs typeface="Arial" panose="020B0604020202020204" pitchFamily="34" charset="0"/>
            </a:endParaRPr>
          </a:p>
          <a:p>
            <a:r>
              <a:rPr lang="en-GB" sz="1400" dirty="0">
                <a:solidFill>
                  <a:schemeClr val="accent1"/>
                </a:solidFill>
                <a:latin typeface="Arial" panose="020B0604020202020204" pitchFamily="34" charset="0"/>
                <a:cs typeface="Arial" panose="020B0604020202020204" pitchFamily="34" charset="0"/>
              </a:rPr>
              <a:t>Welsh language standards (</a:t>
            </a:r>
            <a:r>
              <a:rPr lang="en-GB" sz="1400" dirty="0" err="1">
                <a:solidFill>
                  <a:schemeClr val="accent1"/>
                </a:solidFill>
                <a:latin typeface="Arial" panose="020B0604020202020204" pitchFamily="34" charset="0"/>
                <a:cs typeface="Arial" panose="020B0604020202020204" pitchFamily="34" charset="0"/>
              </a:rPr>
              <a:t>welshlanguagecommissioner.wales</a:t>
            </a:r>
            <a:r>
              <a:rPr lang="en-GB" sz="1400" dirty="0">
                <a:solidFill>
                  <a:schemeClr val="accent1"/>
                </a:solidFill>
                <a:latin typeface="Arial" panose="020B0604020202020204" pitchFamily="34" charset="0"/>
                <a:cs typeface="Arial" panose="020B0604020202020204" pitchFamily="34" charset="0"/>
              </a:rPr>
              <a:t> (Accessed 7/10/26)</a:t>
            </a:r>
          </a:p>
          <a:p>
            <a:endParaRPr lang="en-GB" sz="1200" dirty="0">
              <a:solidFill>
                <a:schemeClr val="accent1"/>
              </a:solidFill>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US" sz="1400" dirty="0"/>
          </a:p>
          <a:p>
            <a:endParaRPr lang="en-US" sz="1400" dirty="0"/>
          </a:p>
          <a:p>
            <a:endParaRPr lang="en-US" sz="1400" dirty="0"/>
          </a:p>
        </p:txBody>
      </p:sp>
    </p:spTree>
    <p:extLst>
      <p:ext uri="{BB962C8B-B14F-4D97-AF65-F5344CB8AC3E}">
        <p14:creationId xmlns:p14="http://schemas.microsoft.com/office/powerpoint/2010/main" val="1769001467"/>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5.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for PP Accessibility</Template>
  <TotalTime>238</TotalTime>
  <Words>3491</Words>
  <Application>Microsoft Office PowerPoint</Application>
  <PresentationFormat>On-screen Show (4:3)</PresentationFormat>
  <Paragraphs>370</Paragraphs>
  <Slides>38</Slides>
  <Notes>5</Notes>
  <HiddenSlides>0</HiddenSlides>
  <MMClips>0</MMClips>
  <ScaleCrop>false</ScaleCrop>
  <HeadingPairs>
    <vt:vector size="6" baseType="variant">
      <vt:variant>
        <vt:lpstr>Fonts Used</vt:lpstr>
      </vt:variant>
      <vt:variant>
        <vt:i4>11</vt:i4>
      </vt:variant>
      <vt:variant>
        <vt:lpstr>Theme</vt:lpstr>
      </vt:variant>
      <vt:variant>
        <vt:i4>5</vt:i4>
      </vt:variant>
      <vt:variant>
        <vt:lpstr>Slide Titles</vt:lpstr>
      </vt:variant>
      <vt:variant>
        <vt:i4>38</vt:i4>
      </vt:variant>
    </vt:vector>
  </HeadingPairs>
  <TitlesOfParts>
    <vt:vector size="54" baseType="lpstr">
      <vt:lpstr>Arial Unicode MS</vt:lpstr>
      <vt:lpstr>DengXian</vt:lpstr>
      <vt:lpstr>Palatino</vt:lpstr>
      <vt:lpstr>Aptos</vt:lpstr>
      <vt:lpstr>Arial</vt:lpstr>
      <vt:lpstr>Calibri</vt:lpstr>
      <vt:lpstr>Calibri Light</vt:lpstr>
      <vt:lpstr>Symbol</vt:lpstr>
      <vt:lpstr>Times New Roman</vt:lpstr>
      <vt:lpstr>Trebuchet MS</vt:lpstr>
      <vt:lpstr>Wingdings</vt:lpstr>
      <vt:lpstr>UWTSD Title Page 1</vt:lpstr>
      <vt:lpstr>UWTSD Holding Page</vt:lpstr>
      <vt:lpstr>UWTSD Text 2</vt:lpstr>
      <vt:lpstr>UWTSD Text 3</vt:lpstr>
      <vt:lpstr>UWTSD Logo Variations place image in Background</vt:lpstr>
      <vt:lpstr>PowerPoint Presentation</vt:lpstr>
      <vt:lpstr>ECIE5016/C</vt:lpstr>
      <vt:lpstr>Amcanion / Aims</vt:lpstr>
      <vt:lpstr>Deilliannau Dysgu / Learning Outcomes</vt:lpstr>
      <vt:lpstr>Agweddau / Attitudes</vt:lpstr>
      <vt:lpstr>Hanes / History</vt:lpstr>
      <vt:lpstr>Hanes / History</vt:lpstr>
      <vt:lpstr> Dwyieithrwydd yng Nghymru Bilingualism in Wales</vt:lpstr>
      <vt:lpstr> Cyd destun hanesyddol a gwleidyddol Historical and political context</vt:lpstr>
      <vt:lpstr>Deddf Uno 1536 / Act of Union 1536</vt:lpstr>
      <vt:lpstr> Brad y Llyfrau Gleision The Treachery of the Blue Books </vt:lpstr>
      <vt:lpstr>"The Welsh language is a vast drawback to Wales, and a manifold barrier to the moral progress and commercial prosperity of the people. It is not easy to over-estimate its evil effects.“          (The Blue Books, 1847) </vt:lpstr>
      <vt:lpstr>Y Chwyldro Diwydiannol / The Industrial Revolution</vt:lpstr>
      <vt:lpstr>Y Chwyldro Diwydiannol / The Industrial Revolution</vt:lpstr>
      <vt:lpstr>Beth yw e? Pwy ddefnyddiodd e? Pam?  Sut allai’r un oedd yn ei wisgo deimlo?       What is it? Who used it? Why?       How might the wearer have felt?</vt:lpstr>
      <vt:lpstr> Cyd destun hanesyddol a gwleidyddol Historical and political context</vt:lpstr>
      <vt:lpstr>Yr 20fed ganrif / The 20th century</vt:lpstr>
      <vt:lpstr>Gweithgaredd Cyfateb Deddfwriaeth – cyfatebwch y Ddeddf gyda’r Newid Allweddol  Legislation Matching Activity – match Act with Key Change included. </vt:lpstr>
      <vt:lpstr>Dwyieithrwydd yng Nghymru Bilingualism in Wales</vt:lpstr>
      <vt:lpstr>Dwyieithrwydd yng Nghymru Bilingualism in Wales</vt:lpstr>
      <vt:lpstr>Bwrdd yr Iaith Gymraeg Welsh Language Board</vt:lpstr>
      <vt:lpstr>Safonau’r Gymraeg (2015)/Welsh Language Standards (2015)</vt:lpstr>
      <vt:lpstr> Deddf Diwygio Addysg 1988 Education Reform Act 1988</vt:lpstr>
      <vt:lpstr>Deddf Addysg Cymru 2013/      The Education Wales Act 2013</vt:lpstr>
      <vt:lpstr>Profiadau / Experiences</vt:lpstr>
      <vt:lpstr>Heriau / Challenges</vt:lpstr>
      <vt:lpstr> Tasg Cyfrifiad / Census Task </vt:lpstr>
      <vt:lpstr>Pa ddatganiad sy’n cael ei gefnogi orau?                   Which statement is best supported </vt:lpstr>
      <vt:lpstr>Cummins : BICS, and CALP  (Shoebottom 2017)</vt:lpstr>
      <vt:lpstr>Dod yn ddwyieithog Becoming bilingual</vt:lpstr>
      <vt:lpstr>Dod yn ddwyieithog Becoming bilingual</vt:lpstr>
      <vt:lpstr>Dod yn ddwyieithog Becoming bilingual</vt:lpstr>
      <vt:lpstr>Ffactorau pwysig Important factors</vt:lpstr>
      <vt:lpstr>Camau dysgu iaith Steps in learning a language</vt:lpstr>
      <vt:lpstr>Camau dysgu iaith  Steps in learning a language</vt:lpstr>
      <vt:lpstr>Arfer Effeithiol – Grwp Chwarae Dwyieithog Aberporth   Effective Practice – Aberporth Bilingual Playgroup (Estyn, 2019)</vt:lpstr>
      <vt:lpstr>Adfyfyriad 3-2-1 Reflection</vt:lpstr>
      <vt:lpstr>Cyfeirnodau/References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SJPE4004/C Skills 4 Study Sgiliau ar gyfer Astudio</dc:title>
  <dc:creator>Administrator</dc:creator>
  <cp:lastModifiedBy>Helen A Griffiths</cp:lastModifiedBy>
  <cp:revision>99</cp:revision>
  <cp:lastPrinted>2021-09-02T13:15:40Z</cp:lastPrinted>
  <dcterms:created xsi:type="dcterms:W3CDTF">2014-07-07T15:32:46Z</dcterms:created>
  <dcterms:modified xsi:type="dcterms:W3CDTF">2026-10-21T18:40:25Z</dcterms:modified>
</cp:coreProperties>
</file>