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81"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4" r:id="rId18"/>
    <p:sldId id="273" r:id="rId19"/>
    <p:sldId id="272" r:id="rId20"/>
    <p:sldId id="275"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96" autoAdjust="0"/>
    <p:restoredTop sz="94660"/>
  </p:normalViewPr>
  <p:slideViewPr>
    <p:cSldViewPr snapToGrid="0">
      <p:cViewPr>
        <p:scale>
          <a:sx n="86" d="100"/>
          <a:sy n="86" d="100"/>
        </p:scale>
        <p:origin x="48" y="1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397E0307-B85C-446A-8EF0-0407D435D787}" type="datetimeFigureOut">
              <a:rPr lang="en-US" smtClean="0"/>
              <a:t>1/22/2019</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6D22F896-40B5-4ADD-8801-0D06FADFA095}" type="slidenum">
              <a:rPr lang="en-US" smtClean="0"/>
              <a:t>‹#›</a:t>
            </a:fld>
            <a:endParaRPr lang="en-US" dirty="0"/>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2048924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AAA39ACE-9343-4EBE-B5CA-AEA240A1DC53}" type="datetimeFigureOut">
              <a:rPr lang="en-US" smtClean="0"/>
              <a:t>1/22/2019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8922373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C9A00F7B-89C5-4DF7-A309-6263220147D4}" type="datetimeFigureOut">
              <a:rPr lang="en-US" smtClean="0"/>
              <a:t>1/22/2019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6686377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49C95DE-FD64-4606-AE61-EC1136867CC6}" type="datetimeFigureOut">
              <a:rPr lang="en-US" smtClean="0"/>
              <a:t>1/22/2019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1799647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5DEB0BBD-30FE-4CF1-900A-0C45149F8AF8}" type="datetimeFigureOut">
              <a:rPr lang="en-US" smtClean="0"/>
              <a:t>1/22/2019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5089803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91A5F7F-3E81-4C65-A4D1-CB62D5B9DB91}" type="datetimeFigureOut">
              <a:rPr lang="en-US" smtClean="0"/>
              <a:t>1/22/2019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6167230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77ECC86-1672-4627-AEFE-EC5485C73905}" type="datetimeFigureOut">
              <a:rPr lang="en-US" smtClean="0"/>
              <a:t>1/22/2019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6761956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3CDCB01F-D966-4C62-B900-0BE008A90C98}" type="datetimeFigureOut">
              <a:rPr lang="en-US" smtClean="0"/>
              <a:t>1/22/2019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0351288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smtClean="0"/>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5E73A0EA-7DC7-4964-BB97-B173EF3B859A}" type="datetimeFigureOut">
              <a:rPr lang="en-US" smtClean="0"/>
              <a:t>1/22/2019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2646364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30EF52CC-F3D9-41D4-BCE4-C208E61A3F31}" type="datetimeFigureOut">
              <a:rPr lang="en-US" smtClean="0"/>
              <a:t>1/22/2019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800377315"/>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30EF52CC-F3D9-41D4-BCE4-C208E61A3F31}" type="datetimeFigureOut">
              <a:rPr lang="en-US" smtClean="0"/>
              <a:t>1/22/2019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60753963"/>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30EF52CC-F3D9-41D4-BCE4-C208E61A3F31}" type="datetimeFigureOut">
              <a:rPr lang="en-US" smtClean="0"/>
              <a:t>1/22/2019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39949991"/>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30EF52CC-F3D9-41D4-BCE4-C208E61A3F31}" type="datetimeFigureOut">
              <a:rPr lang="en-US" smtClean="0"/>
              <a:t>1/22/2019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826534901"/>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30EF52CC-F3D9-41D4-BCE4-C208E61A3F31}" type="datetimeFigureOut">
              <a:rPr lang="en-US" smtClean="0"/>
              <a:t>1/22/2019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728148937"/>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smtClean="0"/>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30EF52CC-F3D9-41D4-BCE4-C208E61A3F31}" type="datetimeFigureOut">
              <a:rPr lang="en-US" smtClean="0"/>
              <a:t>1/22/2019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88025086"/>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3CFE2CC-454D-4466-AC55-B86DA0A87BAE}" type="datetimeFigureOut">
              <a:rPr lang="en-US" smtClean="0"/>
              <a:t>1/22/2019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57640970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47B1BF-4039-460D-A637-65428CBD720E}" type="datetimeFigureOut">
              <a:rPr lang="en-US" smtClean="0"/>
              <a:t>1/22/2019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133797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30EF52CC-F3D9-41D4-BCE4-C208E61A3F31}" type="datetimeFigureOut">
              <a:rPr lang="en-US" smtClean="0"/>
              <a:t>1/22/2019</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58539398"/>
      </p:ext>
    </p:extLst>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 id="2147483694" r:id="rId13"/>
    <p:sldLayoutId id="2147483695" r:id="rId14"/>
    <p:sldLayoutId id="2147483696" r:id="rId15"/>
    <p:sldLayoutId id="2147483697" r:id="rId16"/>
    <p:sldLayoutId id="2147483698" r:id="rId17"/>
  </p:sldLayoutIdLst>
  <p:hf sldNum="0" hdr="0" ftr="0" dt="0"/>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Assessment and Evaluation in Education </a:t>
            </a:r>
            <a:endParaRPr lang="en-GB" dirty="0"/>
          </a:p>
        </p:txBody>
      </p:sp>
      <p:sp>
        <p:nvSpPr>
          <p:cNvPr id="3" name="Subtitle 2"/>
          <p:cNvSpPr>
            <a:spLocks noGrp="1"/>
          </p:cNvSpPr>
          <p:nvPr>
            <p:ph type="subTitle" idx="1"/>
          </p:nvPr>
        </p:nvSpPr>
        <p:spPr/>
        <p:txBody>
          <a:bodyPr/>
          <a:lstStyle/>
          <a:p>
            <a:r>
              <a:rPr lang="en-GB" dirty="0" smtClean="0"/>
              <a:t>Introduction to the module</a:t>
            </a:r>
            <a:endParaRPr lang="en-GB" dirty="0"/>
          </a:p>
        </p:txBody>
      </p:sp>
    </p:spTree>
    <p:extLst>
      <p:ext uri="{BB962C8B-B14F-4D97-AF65-F5344CB8AC3E}">
        <p14:creationId xmlns:p14="http://schemas.microsoft.com/office/powerpoint/2010/main" val="36843140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Learning Outcomes</a:t>
            </a:r>
            <a:br>
              <a:rPr lang="en-GB" dirty="0"/>
            </a:br>
            <a:endParaRPr lang="en-GB" dirty="0"/>
          </a:p>
        </p:txBody>
      </p:sp>
      <p:sp>
        <p:nvSpPr>
          <p:cNvPr id="3" name="Content Placeholder 2"/>
          <p:cNvSpPr>
            <a:spLocks noGrp="1"/>
          </p:cNvSpPr>
          <p:nvPr>
            <p:ph idx="1"/>
          </p:nvPr>
        </p:nvSpPr>
        <p:spPr/>
        <p:txBody>
          <a:bodyPr/>
          <a:lstStyle/>
          <a:p>
            <a:r>
              <a:rPr lang="en-GB" dirty="0" smtClean="0"/>
              <a:t>• </a:t>
            </a:r>
            <a:r>
              <a:rPr lang="en-GB" dirty="0"/>
              <a:t>To be aware of  the content of the module</a:t>
            </a:r>
          </a:p>
          <a:p>
            <a:r>
              <a:rPr lang="en-GB" dirty="0"/>
              <a:t>• To develop an initial awareness of the role of assessment in education.</a:t>
            </a:r>
          </a:p>
          <a:p>
            <a:r>
              <a:rPr lang="en-GB" dirty="0"/>
              <a:t>• To develop an understanding of the different types of assessment in education.</a:t>
            </a:r>
          </a:p>
        </p:txBody>
      </p:sp>
    </p:spTree>
    <p:extLst>
      <p:ext uri="{BB962C8B-B14F-4D97-AF65-F5344CB8AC3E}">
        <p14:creationId xmlns:p14="http://schemas.microsoft.com/office/powerpoint/2010/main" val="13861877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Principal aim of all education contexts</a:t>
            </a:r>
          </a:p>
        </p:txBody>
      </p:sp>
      <p:sp>
        <p:nvSpPr>
          <p:cNvPr id="3" name="Content Placeholder 2"/>
          <p:cNvSpPr>
            <a:spLocks noGrp="1"/>
          </p:cNvSpPr>
          <p:nvPr>
            <p:ph idx="1"/>
          </p:nvPr>
        </p:nvSpPr>
        <p:spPr/>
        <p:txBody>
          <a:bodyPr/>
          <a:lstStyle/>
          <a:p>
            <a:r>
              <a:rPr lang="en-GB" dirty="0"/>
              <a:t>Promoting learning is a principal aim of all education contexts. </a:t>
            </a:r>
            <a:endParaRPr lang="en-GB" dirty="0" smtClean="0"/>
          </a:p>
          <a:p>
            <a:r>
              <a:rPr lang="en-GB" dirty="0" smtClean="0"/>
              <a:t>• </a:t>
            </a:r>
            <a:r>
              <a:rPr lang="en-GB" dirty="0"/>
              <a:t>Assessment lies at the heart of this process. </a:t>
            </a:r>
            <a:endParaRPr lang="en-GB" dirty="0" smtClean="0"/>
          </a:p>
          <a:p>
            <a:r>
              <a:rPr lang="en-GB" dirty="0" smtClean="0"/>
              <a:t>• </a:t>
            </a:r>
            <a:r>
              <a:rPr lang="en-GB" dirty="0"/>
              <a:t>It can provide a framework in which educational objectives may be set and progress charted and expressed. </a:t>
            </a:r>
            <a:endParaRPr lang="en-GB" dirty="0" smtClean="0"/>
          </a:p>
          <a:p>
            <a:r>
              <a:rPr lang="en-GB" dirty="0" smtClean="0"/>
              <a:t>• </a:t>
            </a:r>
            <a:r>
              <a:rPr lang="en-GB" dirty="0"/>
              <a:t>It should be an integral part of the educational process, providing </a:t>
            </a:r>
            <a:r>
              <a:rPr lang="en-GB" dirty="0" smtClean="0"/>
              <a:t>feedback </a:t>
            </a:r>
            <a:r>
              <a:rPr lang="en-GB" dirty="0"/>
              <a:t>and feed forwards.</a:t>
            </a:r>
          </a:p>
        </p:txBody>
      </p:sp>
    </p:spTree>
    <p:extLst>
      <p:ext uri="{BB962C8B-B14F-4D97-AF65-F5344CB8AC3E}">
        <p14:creationId xmlns:p14="http://schemas.microsoft.com/office/powerpoint/2010/main" val="21247251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Task</a:t>
            </a:r>
            <a:endParaRPr lang="en-GB" dirty="0"/>
          </a:p>
        </p:txBody>
      </p:sp>
      <p:sp>
        <p:nvSpPr>
          <p:cNvPr id="3" name="Content Placeholder 2"/>
          <p:cNvSpPr>
            <a:spLocks noGrp="1"/>
          </p:cNvSpPr>
          <p:nvPr>
            <p:ph idx="1"/>
          </p:nvPr>
        </p:nvSpPr>
        <p:spPr/>
        <p:txBody>
          <a:bodyPr/>
          <a:lstStyle/>
          <a:p>
            <a:r>
              <a:rPr lang="en-GB" dirty="0"/>
              <a:t> What is assessment?</a:t>
            </a:r>
          </a:p>
          <a:p>
            <a:r>
              <a:rPr lang="en-GB" dirty="0"/>
              <a:t>• What is it for? </a:t>
            </a:r>
          </a:p>
          <a:p>
            <a:r>
              <a:rPr lang="en-GB" dirty="0"/>
              <a:t>• What forms does assessment take?</a:t>
            </a:r>
          </a:p>
        </p:txBody>
      </p:sp>
    </p:spTree>
    <p:extLst>
      <p:ext uri="{BB962C8B-B14F-4D97-AF65-F5344CB8AC3E}">
        <p14:creationId xmlns:p14="http://schemas.microsoft.com/office/powerpoint/2010/main" val="40062982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Assessment?</a:t>
            </a:r>
            <a:endParaRPr lang="en-GB" dirty="0"/>
          </a:p>
        </p:txBody>
      </p:sp>
      <p:sp>
        <p:nvSpPr>
          <p:cNvPr id="3" name="Content Placeholder 2"/>
          <p:cNvSpPr>
            <a:spLocks noGrp="1"/>
          </p:cNvSpPr>
          <p:nvPr>
            <p:ph idx="1"/>
          </p:nvPr>
        </p:nvSpPr>
        <p:spPr/>
        <p:txBody>
          <a:bodyPr/>
          <a:lstStyle/>
          <a:p>
            <a:r>
              <a:rPr lang="en-GB" dirty="0"/>
              <a:t>The Assessment Process measures changes in skills and/or attitude and/or knowledge (i.e. learning) Assessment</a:t>
            </a:r>
            <a:r>
              <a:rPr lang="en-GB" dirty="0" smtClean="0"/>
              <a:t>:</a:t>
            </a:r>
          </a:p>
          <a:p>
            <a:r>
              <a:rPr lang="en-GB" dirty="0" smtClean="0"/>
              <a:t> </a:t>
            </a:r>
            <a:r>
              <a:rPr lang="en-GB" dirty="0"/>
              <a:t>• Is the judgement of </a:t>
            </a:r>
            <a:r>
              <a:rPr lang="en-GB" dirty="0" smtClean="0"/>
              <a:t>evidence</a:t>
            </a:r>
          </a:p>
          <a:p>
            <a:r>
              <a:rPr lang="en-GB" dirty="0" smtClean="0"/>
              <a:t> </a:t>
            </a:r>
            <a:r>
              <a:rPr lang="en-GB" dirty="0"/>
              <a:t>• Confirms that a learning outcome, or part of a learning outcome, has been </a:t>
            </a:r>
            <a:r>
              <a:rPr lang="en-GB" dirty="0" smtClean="0"/>
              <a:t>achieved</a:t>
            </a:r>
          </a:p>
          <a:p>
            <a:r>
              <a:rPr lang="en-GB" dirty="0" smtClean="0"/>
              <a:t> </a:t>
            </a:r>
            <a:r>
              <a:rPr lang="en-GB" dirty="0"/>
              <a:t>• Involves establishing how much an individual learner or group has learnt.</a:t>
            </a:r>
          </a:p>
        </p:txBody>
      </p:sp>
    </p:spTree>
    <p:extLst>
      <p:ext uri="{BB962C8B-B14F-4D97-AF65-F5344CB8AC3E}">
        <p14:creationId xmlns:p14="http://schemas.microsoft.com/office/powerpoint/2010/main" val="23652089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assessment</a:t>
            </a:r>
            <a:endParaRPr lang="en-GB" dirty="0"/>
          </a:p>
        </p:txBody>
      </p:sp>
      <p:sp>
        <p:nvSpPr>
          <p:cNvPr id="3" name="Content Placeholder 2"/>
          <p:cNvSpPr>
            <a:spLocks noGrp="1"/>
          </p:cNvSpPr>
          <p:nvPr>
            <p:ph idx="1"/>
          </p:nvPr>
        </p:nvSpPr>
        <p:spPr/>
        <p:txBody>
          <a:bodyPr/>
          <a:lstStyle/>
          <a:p>
            <a:r>
              <a:rPr lang="en-GB" dirty="0"/>
              <a:t>• It refers to all information gathered about pupils in the classroom by their teachers </a:t>
            </a:r>
            <a:endParaRPr lang="en-GB" dirty="0" smtClean="0"/>
          </a:p>
          <a:p>
            <a:r>
              <a:rPr lang="en-GB" dirty="0" smtClean="0"/>
              <a:t>• </a:t>
            </a:r>
            <a:r>
              <a:rPr lang="en-GB" dirty="0"/>
              <a:t>The associated term evaluation refers to the process of judging, valuing and ranking </a:t>
            </a:r>
            <a:r>
              <a:rPr lang="en-GB" dirty="0" smtClean="0"/>
              <a:t>pupils</a:t>
            </a:r>
          </a:p>
          <a:p>
            <a:r>
              <a:rPr lang="en-GB" dirty="0" smtClean="0"/>
              <a:t> </a:t>
            </a:r>
            <a:r>
              <a:rPr lang="en-GB" dirty="0"/>
              <a:t>• In practice, giving a test is assessment while assigning a grade or mark is evaluation. (</a:t>
            </a:r>
            <a:r>
              <a:rPr lang="en-GB" dirty="0" err="1"/>
              <a:t>Muijs</a:t>
            </a:r>
            <a:r>
              <a:rPr lang="en-GB" dirty="0"/>
              <a:t> &amp; Reynolds 2011)</a:t>
            </a:r>
          </a:p>
        </p:txBody>
      </p:sp>
    </p:spTree>
    <p:extLst>
      <p:ext uri="{BB962C8B-B14F-4D97-AF65-F5344CB8AC3E}">
        <p14:creationId xmlns:p14="http://schemas.microsoft.com/office/powerpoint/2010/main" val="24188726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Why assess?</a:t>
            </a:r>
            <a:endParaRPr lang="en-GB" dirty="0"/>
          </a:p>
        </p:txBody>
      </p:sp>
      <p:sp>
        <p:nvSpPr>
          <p:cNvPr id="3" name="Content Placeholder 2"/>
          <p:cNvSpPr>
            <a:spLocks noGrp="1"/>
          </p:cNvSpPr>
          <p:nvPr>
            <p:ph idx="1"/>
          </p:nvPr>
        </p:nvSpPr>
        <p:spPr/>
        <p:txBody>
          <a:bodyPr>
            <a:normAutofit fontScale="92500" lnSpcReduction="20000"/>
          </a:bodyPr>
          <a:lstStyle/>
          <a:p>
            <a:r>
              <a:rPr lang="en-GB" dirty="0"/>
              <a:t>Assessment can be a very positive experience for learners, because it: </a:t>
            </a:r>
            <a:endParaRPr lang="en-GB" dirty="0" smtClean="0"/>
          </a:p>
          <a:p>
            <a:r>
              <a:rPr lang="en-GB" dirty="0" smtClean="0"/>
              <a:t>• </a:t>
            </a:r>
            <a:r>
              <a:rPr lang="en-GB" dirty="0"/>
              <a:t>confirms that they are on the appropriate course; </a:t>
            </a:r>
            <a:endParaRPr lang="en-GB" dirty="0" smtClean="0"/>
          </a:p>
          <a:p>
            <a:r>
              <a:rPr lang="en-GB" dirty="0" smtClean="0"/>
              <a:t>• </a:t>
            </a:r>
            <a:r>
              <a:rPr lang="en-GB" dirty="0"/>
              <a:t>motivates and encourages further learning</a:t>
            </a:r>
            <a:r>
              <a:rPr lang="en-GB" dirty="0" smtClean="0"/>
              <a:t>:</a:t>
            </a:r>
          </a:p>
          <a:p>
            <a:r>
              <a:rPr lang="en-GB" dirty="0" smtClean="0"/>
              <a:t> </a:t>
            </a:r>
            <a:r>
              <a:rPr lang="en-GB" dirty="0"/>
              <a:t>• helps learners recognise how they are changing</a:t>
            </a:r>
            <a:r>
              <a:rPr lang="en-GB" dirty="0" smtClean="0"/>
              <a:t>;</a:t>
            </a:r>
          </a:p>
          <a:p>
            <a:r>
              <a:rPr lang="en-GB" dirty="0" smtClean="0"/>
              <a:t> </a:t>
            </a:r>
            <a:r>
              <a:rPr lang="en-GB" dirty="0"/>
              <a:t>• allows learners to chart their progress; </a:t>
            </a:r>
            <a:endParaRPr lang="en-GB" dirty="0" smtClean="0"/>
          </a:p>
          <a:p>
            <a:r>
              <a:rPr lang="en-GB" dirty="0" smtClean="0"/>
              <a:t>• </a:t>
            </a:r>
            <a:r>
              <a:rPr lang="en-GB" dirty="0"/>
              <a:t>allows learners to gain credits/qualifications and therefore have their achievement recognised; </a:t>
            </a:r>
            <a:r>
              <a:rPr lang="en-GB" dirty="0" smtClean="0"/>
              <a:t>and</a:t>
            </a:r>
          </a:p>
          <a:p>
            <a:r>
              <a:rPr lang="en-GB" dirty="0" smtClean="0"/>
              <a:t> </a:t>
            </a:r>
            <a:r>
              <a:rPr lang="en-GB" dirty="0"/>
              <a:t>• gives learners a sense of achievement.</a:t>
            </a:r>
          </a:p>
        </p:txBody>
      </p:sp>
    </p:spTree>
    <p:extLst>
      <p:ext uri="{BB962C8B-B14F-4D97-AF65-F5344CB8AC3E}">
        <p14:creationId xmlns:p14="http://schemas.microsoft.com/office/powerpoint/2010/main" val="5972529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Main Concepts associated with </a:t>
            </a:r>
            <a:r>
              <a:rPr lang="en-GB" dirty="0" smtClean="0"/>
              <a:t>Assessment</a:t>
            </a:r>
          </a:p>
          <a:p>
            <a:r>
              <a:rPr lang="en-GB" dirty="0" smtClean="0"/>
              <a:t>•</a:t>
            </a:r>
            <a:r>
              <a:rPr lang="en-GB" dirty="0"/>
              <a:t>Assessment Of Learning </a:t>
            </a:r>
            <a:endParaRPr lang="en-GB" dirty="0" smtClean="0"/>
          </a:p>
          <a:p>
            <a:r>
              <a:rPr lang="en-GB" dirty="0" smtClean="0"/>
              <a:t>•</a:t>
            </a:r>
            <a:r>
              <a:rPr lang="en-GB" dirty="0"/>
              <a:t>Assessment  As </a:t>
            </a:r>
            <a:r>
              <a:rPr lang="en-GB" dirty="0" smtClean="0"/>
              <a:t>Learning</a:t>
            </a:r>
          </a:p>
          <a:p>
            <a:r>
              <a:rPr lang="en-GB" dirty="0" smtClean="0"/>
              <a:t> </a:t>
            </a:r>
            <a:r>
              <a:rPr lang="en-GB" dirty="0"/>
              <a:t>•Assessment For </a:t>
            </a:r>
            <a:r>
              <a:rPr lang="en-GB" dirty="0" smtClean="0"/>
              <a:t>Learning</a:t>
            </a:r>
            <a:endParaRPr lang="en-GB" dirty="0"/>
          </a:p>
          <a:p>
            <a:endParaRPr lang="en-GB" dirty="0" smtClean="0"/>
          </a:p>
          <a:p>
            <a:r>
              <a:rPr lang="en-GB" dirty="0" smtClean="0"/>
              <a:t>Find the definitions of each of these</a:t>
            </a:r>
            <a:endParaRPr lang="en-GB" dirty="0"/>
          </a:p>
        </p:txBody>
      </p:sp>
    </p:spTree>
    <p:extLst>
      <p:ext uri="{BB962C8B-B14F-4D97-AF65-F5344CB8AC3E}">
        <p14:creationId xmlns:p14="http://schemas.microsoft.com/office/powerpoint/2010/main" val="31625246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Assessment OF Learning(summative assessment) </a:t>
            </a:r>
            <a:br>
              <a:rPr lang="en-GB" dirty="0"/>
            </a:br>
            <a:endParaRPr lang="en-GB" dirty="0"/>
          </a:p>
        </p:txBody>
      </p:sp>
      <p:sp>
        <p:nvSpPr>
          <p:cNvPr id="3" name="Content Placeholder 2"/>
          <p:cNvSpPr>
            <a:spLocks noGrp="1"/>
          </p:cNvSpPr>
          <p:nvPr>
            <p:ph idx="1"/>
          </p:nvPr>
        </p:nvSpPr>
        <p:spPr/>
        <p:txBody>
          <a:bodyPr/>
          <a:lstStyle/>
          <a:p>
            <a:r>
              <a:rPr lang="en-GB" dirty="0" smtClean="0"/>
              <a:t>• </a:t>
            </a:r>
            <a:r>
              <a:rPr lang="en-GB" dirty="0"/>
              <a:t>It involves working with a range of evidence allowing a check on learners’ </a:t>
            </a:r>
            <a:r>
              <a:rPr lang="en-GB" dirty="0" smtClean="0"/>
              <a:t>progress</a:t>
            </a:r>
          </a:p>
          <a:p>
            <a:r>
              <a:rPr lang="en-GB" dirty="0" smtClean="0"/>
              <a:t> </a:t>
            </a:r>
            <a:r>
              <a:rPr lang="en-GB" dirty="0"/>
              <a:t>• Judgements need to be dependable i.e. (Valid, Reliable and Comparable) </a:t>
            </a:r>
            <a:endParaRPr lang="en-GB" dirty="0" smtClean="0"/>
          </a:p>
          <a:p>
            <a:endParaRPr lang="en-GB" dirty="0"/>
          </a:p>
          <a:p>
            <a:endParaRPr lang="en-GB" dirty="0" smtClean="0"/>
          </a:p>
          <a:p>
            <a:r>
              <a:rPr lang="en-GB" dirty="0" smtClean="0"/>
              <a:t>• </a:t>
            </a:r>
            <a:r>
              <a:rPr lang="en-GB" dirty="0"/>
              <a:t>Drawbacks of summative assessment?</a:t>
            </a:r>
          </a:p>
        </p:txBody>
      </p:sp>
    </p:spTree>
    <p:extLst>
      <p:ext uri="{BB962C8B-B14F-4D97-AF65-F5344CB8AC3E}">
        <p14:creationId xmlns:p14="http://schemas.microsoft.com/office/powerpoint/2010/main" val="9114899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Drawbacks</a:t>
            </a:r>
            <a:endParaRPr lang="en-GB" dirty="0"/>
          </a:p>
        </p:txBody>
      </p:sp>
      <p:sp>
        <p:nvSpPr>
          <p:cNvPr id="3" name="Content Placeholder 2"/>
          <p:cNvSpPr>
            <a:spLocks noGrp="1"/>
          </p:cNvSpPr>
          <p:nvPr>
            <p:ph idx="1"/>
          </p:nvPr>
        </p:nvSpPr>
        <p:spPr/>
        <p:txBody>
          <a:bodyPr/>
          <a:lstStyle/>
          <a:p>
            <a:r>
              <a:rPr lang="en-GB" dirty="0"/>
              <a:t>Danger of teaching to the test</a:t>
            </a:r>
            <a:r>
              <a:rPr lang="en-GB" dirty="0" smtClean="0"/>
              <a:t>.</a:t>
            </a:r>
          </a:p>
          <a:p>
            <a:r>
              <a:rPr lang="en-GB" dirty="0" smtClean="0"/>
              <a:t> </a:t>
            </a:r>
            <a:r>
              <a:rPr lang="en-GB" dirty="0"/>
              <a:t>• Some opt out – put no effort into the tests – Reay &amp; Williams 1999. </a:t>
            </a:r>
            <a:endParaRPr lang="en-GB" dirty="0" smtClean="0"/>
          </a:p>
          <a:p>
            <a:pPr marL="0" indent="0">
              <a:buNone/>
            </a:pPr>
            <a:r>
              <a:rPr lang="en-GB" dirty="0" smtClean="0"/>
              <a:t>Evidence </a:t>
            </a:r>
            <a:r>
              <a:rPr lang="en-GB" dirty="0"/>
              <a:t>that some form negative views of learning because of the amount of summative assessment. Caxton 1999 </a:t>
            </a:r>
            <a:r>
              <a:rPr lang="en-GB" dirty="0" err="1"/>
              <a:t>Dweck</a:t>
            </a:r>
            <a:r>
              <a:rPr lang="en-GB" dirty="0"/>
              <a:t> 1999. </a:t>
            </a:r>
            <a:endParaRPr lang="en-GB" dirty="0" smtClean="0"/>
          </a:p>
          <a:p>
            <a:r>
              <a:rPr lang="en-GB" dirty="0" smtClean="0"/>
              <a:t>• </a:t>
            </a:r>
            <a:r>
              <a:rPr lang="en-GB" dirty="0"/>
              <a:t>Reinforces low self image of low achieving pupils</a:t>
            </a:r>
          </a:p>
        </p:txBody>
      </p:sp>
    </p:spTree>
    <p:extLst>
      <p:ext uri="{BB962C8B-B14F-4D97-AF65-F5344CB8AC3E}">
        <p14:creationId xmlns:p14="http://schemas.microsoft.com/office/powerpoint/2010/main" val="3237144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Standardised testing</a:t>
            </a:r>
            <a:endParaRPr lang="en-GB" dirty="0"/>
          </a:p>
        </p:txBody>
      </p:sp>
      <p:sp>
        <p:nvSpPr>
          <p:cNvPr id="3" name="Content Placeholder 2"/>
          <p:cNvSpPr>
            <a:spLocks noGrp="1"/>
          </p:cNvSpPr>
          <p:nvPr>
            <p:ph idx="1"/>
          </p:nvPr>
        </p:nvSpPr>
        <p:spPr/>
        <p:txBody>
          <a:bodyPr/>
          <a:lstStyle/>
          <a:p>
            <a:r>
              <a:rPr lang="en-GB" dirty="0" smtClean="0"/>
              <a:t>What do you know?</a:t>
            </a:r>
          </a:p>
          <a:p>
            <a:endParaRPr lang="en-GB" dirty="0"/>
          </a:p>
          <a:p>
            <a:r>
              <a:rPr lang="en-GB" dirty="0" smtClean="0"/>
              <a:t>Find an article that supports your viewpoints</a:t>
            </a:r>
          </a:p>
          <a:p>
            <a:endParaRPr lang="en-GB" dirty="0"/>
          </a:p>
          <a:p>
            <a:r>
              <a:rPr lang="en-GB" dirty="0" smtClean="0"/>
              <a:t>Share on SVE</a:t>
            </a:r>
            <a:endParaRPr lang="en-GB" dirty="0"/>
          </a:p>
        </p:txBody>
      </p:sp>
    </p:spTree>
    <p:extLst>
      <p:ext uri="{BB962C8B-B14F-4D97-AF65-F5344CB8AC3E}">
        <p14:creationId xmlns:p14="http://schemas.microsoft.com/office/powerpoint/2010/main" val="419628138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Assessment AS Learning</a:t>
            </a:r>
          </a:p>
        </p:txBody>
      </p:sp>
      <p:sp>
        <p:nvSpPr>
          <p:cNvPr id="3" name="Content Placeholder 2"/>
          <p:cNvSpPr>
            <a:spLocks noGrp="1"/>
          </p:cNvSpPr>
          <p:nvPr>
            <p:ph idx="1"/>
          </p:nvPr>
        </p:nvSpPr>
        <p:spPr/>
        <p:txBody>
          <a:bodyPr/>
          <a:lstStyle/>
          <a:p>
            <a:r>
              <a:rPr lang="en-GB" dirty="0"/>
              <a:t> This aspect of assessment has developed from the personalised learning agenda, it features increased awareness of the learners’ role in their own assessment and the application of different learning styles to the teaching </a:t>
            </a:r>
            <a:r>
              <a:rPr lang="en-GB" dirty="0" smtClean="0"/>
              <a:t>process</a:t>
            </a:r>
          </a:p>
          <a:p>
            <a:endParaRPr lang="en-GB" dirty="0"/>
          </a:p>
          <a:p>
            <a:endParaRPr lang="en-GB" dirty="0"/>
          </a:p>
        </p:txBody>
      </p:sp>
    </p:spTree>
    <p:extLst>
      <p:ext uri="{BB962C8B-B14F-4D97-AF65-F5344CB8AC3E}">
        <p14:creationId xmlns:p14="http://schemas.microsoft.com/office/powerpoint/2010/main" val="21853257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Assessment AS Learning</a:t>
            </a:r>
          </a:p>
        </p:txBody>
      </p:sp>
      <p:sp>
        <p:nvSpPr>
          <p:cNvPr id="3" name="Content Placeholder 2"/>
          <p:cNvSpPr>
            <a:spLocks noGrp="1"/>
          </p:cNvSpPr>
          <p:nvPr>
            <p:ph idx="1"/>
          </p:nvPr>
        </p:nvSpPr>
        <p:spPr/>
        <p:txBody>
          <a:bodyPr/>
          <a:lstStyle/>
          <a:p>
            <a:r>
              <a:rPr lang="en-GB" dirty="0"/>
              <a:t>This aspect does focus upon reflection on evidence of learning-this is part of the cycle of </a:t>
            </a:r>
            <a:r>
              <a:rPr lang="en-GB" dirty="0" smtClean="0"/>
              <a:t>assessment</a:t>
            </a:r>
          </a:p>
          <a:p>
            <a:r>
              <a:rPr lang="en-GB" dirty="0" smtClean="0"/>
              <a:t>-</a:t>
            </a:r>
            <a:r>
              <a:rPr lang="en-GB" dirty="0"/>
              <a:t>set learning goals </a:t>
            </a:r>
            <a:endParaRPr lang="en-GB" dirty="0" smtClean="0"/>
          </a:p>
          <a:p>
            <a:r>
              <a:rPr lang="en-GB" dirty="0" smtClean="0"/>
              <a:t>-</a:t>
            </a:r>
            <a:r>
              <a:rPr lang="en-GB" dirty="0"/>
              <a:t>share learning intentions and criteria </a:t>
            </a:r>
            <a:endParaRPr lang="en-GB" dirty="0" smtClean="0"/>
          </a:p>
          <a:p>
            <a:r>
              <a:rPr lang="en-GB" dirty="0" smtClean="0"/>
              <a:t>-</a:t>
            </a:r>
            <a:r>
              <a:rPr lang="en-GB" dirty="0"/>
              <a:t>evaluate learning through self/peer   assessment</a:t>
            </a:r>
          </a:p>
        </p:txBody>
      </p:sp>
    </p:spTree>
    <p:extLst>
      <p:ext uri="{BB962C8B-B14F-4D97-AF65-F5344CB8AC3E}">
        <p14:creationId xmlns:p14="http://schemas.microsoft.com/office/powerpoint/2010/main" val="27396169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Assessment AS Learning</a:t>
            </a:r>
          </a:p>
        </p:txBody>
      </p:sp>
      <p:sp>
        <p:nvSpPr>
          <p:cNvPr id="3" name="Content Placeholder 2"/>
          <p:cNvSpPr>
            <a:spLocks noGrp="1"/>
          </p:cNvSpPr>
          <p:nvPr>
            <p:ph idx="1"/>
          </p:nvPr>
        </p:nvSpPr>
        <p:spPr/>
        <p:txBody>
          <a:bodyPr/>
          <a:lstStyle/>
          <a:p>
            <a:r>
              <a:rPr lang="en-GB" dirty="0"/>
              <a:t>Through this assessment learners become aware of: </a:t>
            </a:r>
            <a:endParaRPr lang="en-GB" dirty="0" smtClean="0"/>
          </a:p>
          <a:p>
            <a:r>
              <a:rPr lang="en-GB" dirty="0" smtClean="0"/>
              <a:t>• </a:t>
            </a:r>
            <a:r>
              <a:rPr lang="en-GB" dirty="0"/>
              <a:t>What they learn; </a:t>
            </a:r>
            <a:endParaRPr lang="en-GB" dirty="0" smtClean="0"/>
          </a:p>
          <a:p>
            <a:r>
              <a:rPr lang="en-GB" dirty="0" smtClean="0"/>
              <a:t>• </a:t>
            </a:r>
            <a:r>
              <a:rPr lang="en-GB" dirty="0"/>
              <a:t>How they learn; </a:t>
            </a:r>
            <a:endParaRPr lang="en-GB" dirty="0" smtClean="0"/>
          </a:p>
          <a:p>
            <a:r>
              <a:rPr lang="en-GB" dirty="0" smtClean="0"/>
              <a:t>• </a:t>
            </a:r>
            <a:r>
              <a:rPr lang="en-GB" dirty="0"/>
              <a:t>What helps them learn. Learners are metacognitive (aware of how they  learn) KEY Features: Self/Peer Assessment/Target setting/Reflection on learning</a:t>
            </a:r>
          </a:p>
        </p:txBody>
      </p:sp>
    </p:spTree>
    <p:extLst>
      <p:ext uri="{BB962C8B-B14F-4D97-AF65-F5344CB8AC3E}">
        <p14:creationId xmlns:p14="http://schemas.microsoft.com/office/powerpoint/2010/main" val="185442154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Assessment FOR Learning</a:t>
            </a:r>
          </a:p>
        </p:txBody>
      </p:sp>
      <p:sp>
        <p:nvSpPr>
          <p:cNvPr id="3" name="Content Placeholder 2"/>
          <p:cNvSpPr>
            <a:spLocks noGrp="1"/>
          </p:cNvSpPr>
          <p:nvPr>
            <p:ph idx="1"/>
          </p:nvPr>
        </p:nvSpPr>
        <p:spPr/>
        <p:txBody>
          <a:bodyPr/>
          <a:lstStyle/>
          <a:p>
            <a:r>
              <a:rPr lang="en-GB" dirty="0"/>
              <a:t>More common name now for formative assessment. </a:t>
            </a:r>
            <a:endParaRPr lang="en-GB" dirty="0" smtClean="0"/>
          </a:p>
          <a:p>
            <a:r>
              <a:rPr lang="en-GB" dirty="0" smtClean="0"/>
              <a:t>• </a:t>
            </a:r>
            <a:r>
              <a:rPr lang="en-GB" dirty="0"/>
              <a:t>The assessment completed to inform the planning of future learning and teaching. </a:t>
            </a:r>
            <a:endParaRPr lang="en-GB" dirty="0" smtClean="0"/>
          </a:p>
          <a:p>
            <a:r>
              <a:rPr lang="en-GB" dirty="0" smtClean="0"/>
              <a:t>• </a:t>
            </a:r>
            <a:r>
              <a:rPr lang="en-GB" dirty="0"/>
              <a:t>It involves the teacher/tutor and student/child in a process of continual review. </a:t>
            </a:r>
            <a:endParaRPr lang="en-GB" dirty="0" smtClean="0"/>
          </a:p>
          <a:p>
            <a:r>
              <a:rPr lang="en-GB" dirty="0" smtClean="0"/>
              <a:t>• </a:t>
            </a:r>
            <a:r>
              <a:rPr lang="en-GB" dirty="0"/>
              <a:t>Feedback is a key part of </a:t>
            </a:r>
            <a:r>
              <a:rPr lang="en-GB" dirty="0" err="1"/>
              <a:t>AfL</a:t>
            </a:r>
            <a:r>
              <a:rPr lang="en-GB" dirty="0"/>
              <a:t> to help them learn more effectively.</a:t>
            </a:r>
          </a:p>
        </p:txBody>
      </p:sp>
    </p:spTree>
    <p:extLst>
      <p:ext uri="{BB962C8B-B14F-4D97-AF65-F5344CB8AC3E}">
        <p14:creationId xmlns:p14="http://schemas.microsoft.com/office/powerpoint/2010/main" val="334088298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Assessment FOR Learning</a:t>
            </a:r>
          </a:p>
        </p:txBody>
      </p:sp>
      <p:sp>
        <p:nvSpPr>
          <p:cNvPr id="3" name="Content Placeholder 2"/>
          <p:cNvSpPr>
            <a:spLocks noGrp="1"/>
          </p:cNvSpPr>
          <p:nvPr>
            <p:ph idx="1"/>
          </p:nvPr>
        </p:nvSpPr>
        <p:spPr/>
        <p:txBody>
          <a:bodyPr/>
          <a:lstStyle/>
          <a:p>
            <a:r>
              <a:rPr lang="en-GB" dirty="0"/>
              <a:t>Important research in 1998 by Paul Black &amp; Dylan </a:t>
            </a:r>
            <a:r>
              <a:rPr lang="en-GB" dirty="0" err="1"/>
              <a:t>Wiliam</a:t>
            </a:r>
            <a:r>
              <a:rPr lang="en-GB" dirty="0"/>
              <a:t> which we will be exploring.</a:t>
            </a:r>
          </a:p>
          <a:p>
            <a:r>
              <a:rPr lang="en-GB" dirty="0"/>
              <a:t>• Key point was that formative evaluation has a positive effect on achievement.</a:t>
            </a:r>
          </a:p>
          <a:p>
            <a:r>
              <a:rPr lang="en-GB" dirty="0"/>
              <a:t>• </a:t>
            </a:r>
            <a:r>
              <a:rPr lang="en-GB" dirty="0" err="1"/>
              <a:t>AfL</a:t>
            </a:r>
            <a:r>
              <a:rPr lang="en-GB" dirty="0"/>
              <a:t> includes assessment as learning.</a:t>
            </a:r>
          </a:p>
          <a:p>
            <a:r>
              <a:rPr lang="en-GB" dirty="0"/>
              <a:t>• Why can formative assessment be more effective than summative assessment?</a:t>
            </a:r>
          </a:p>
        </p:txBody>
      </p:sp>
    </p:spTree>
    <p:extLst>
      <p:ext uri="{BB962C8B-B14F-4D97-AF65-F5344CB8AC3E}">
        <p14:creationId xmlns:p14="http://schemas.microsoft.com/office/powerpoint/2010/main" val="227000492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MARRA</a:t>
            </a:r>
            <a:endParaRPr lang="en-GB" dirty="0"/>
          </a:p>
        </p:txBody>
      </p:sp>
      <p:sp>
        <p:nvSpPr>
          <p:cNvPr id="3" name="Content Placeholder 2"/>
          <p:cNvSpPr>
            <a:spLocks noGrp="1"/>
          </p:cNvSpPr>
          <p:nvPr>
            <p:ph idx="1"/>
          </p:nvPr>
        </p:nvSpPr>
        <p:spPr/>
        <p:txBody>
          <a:bodyPr>
            <a:normAutofit lnSpcReduction="10000"/>
          </a:bodyPr>
          <a:lstStyle/>
          <a:p>
            <a:r>
              <a:rPr lang="en-GB" dirty="0"/>
              <a:t>What do you already know?</a:t>
            </a:r>
          </a:p>
          <a:p>
            <a:r>
              <a:rPr lang="en-GB" dirty="0"/>
              <a:t>• MARRA: </a:t>
            </a:r>
            <a:endParaRPr lang="en-GB" dirty="0" smtClean="0"/>
          </a:p>
          <a:p>
            <a:r>
              <a:rPr lang="en-GB" dirty="0" smtClean="0"/>
              <a:t>Monitoring </a:t>
            </a:r>
          </a:p>
          <a:p>
            <a:r>
              <a:rPr lang="en-GB" dirty="0" smtClean="0"/>
              <a:t>Assessment </a:t>
            </a:r>
          </a:p>
          <a:p>
            <a:r>
              <a:rPr lang="en-GB" dirty="0" smtClean="0"/>
              <a:t>Recording </a:t>
            </a:r>
          </a:p>
          <a:p>
            <a:r>
              <a:rPr lang="en-GB" dirty="0" smtClean="0"/>
              <a:t>Reporting </a:t>
            </a:r>
          </a:p>
          <a:p>
            <a:r>
              <a:rPr lang="en-GB" dirty="0" smtClean="0"/>
              <a:t>Accountability</a:t>
            </a:r>
            <a:endParaRPr lang="en-GB" dirty="0"/>
          </a:p>
        </p:txBody>
      </p:sp>
    </p:spTree>
    <p:extLst>
      <p:ext uri="{BB962C8B-B14F-4D97-AF65-F5344CB8AC3E}">
        <p14:creationId xmlns:p14="http://schemas.microsoft.com/office/powerpoint/2010/main" val="365752895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MARRA</a:t>
            </a:r>
            <a:endParaRPr lang="en-GB" dirty="0"/>
          </a:p>
        </p:txBody>
      </p:sp>
      <p:pic>
        <p:nvPicPr>
          <p:cNvPr id="4" name="Content Placeholder 3"/>
          <p:cNvPicPr>
            <a:picLocks noGrp="1" noChangeAspect="1"/>
          </p:cNvPicPr>
          <p:nvPr>
            <p:ph idx="1"/>
          </p:nvPr>
        </p:nvPicPr>
        <p:blipFill>
          <a:blip r:embed="rId2"/>
          <a:stretch>
            <a:fillRect/>
          </a:stretch>
        </p:blipFill>
        <p:spPr>
          <a:xfrm>
            <a:off x="3086793" y="2557463"/>
            <a:ext cx="5957696" cy="3317875"/>
          </a:xfrm>
          <a:prstGeom prst="rect">
            <a:avLst/>
          </a:prstGeom>
        </p:spPr>
      </p:pic>
    </p:spTree>
    <p:extLst>
      <p:ext uri="{BB962C8B-B14F-4D97-AF65-F5344CB8AC3E}">
        <p14:creationId xmlns:p14="http://schemas.microsoft.com/office/powerpoint/2010/main" val="93773643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do you know?</a:t>
            </a:r>
            <a:endParaRPr lang="en-GB" dirty="0"/>
          </a:p>
        </p:txBody>
      </p:sp>
      <p:sp>
        <p:nvSpPr>
          <p:cNvPr id="3" name="Content Placeholder 2"/>
          <p:cNvSpPr>
            <a:spLocks noGrp="1"/>
          </p:cNvSpPr>
          <p:nvPr>
            <p:ph idx="1"/>
          </p:nvPr>
        </p:nvSpPr>
        <p:spPr/>
        <p:txBody>
          <a:bodyPr>
            <a:normAutofit fontScale="77500" lnSpcReduction="20000"/>
          </a:bodyPr>
          <a:lstStyle/>
          <a:p>
            <a:r>
              <a:rPr lang="en-GB" dirty="0" smtClean="0"/>
              <a:t>Benchmarking</a:t>
            </a:r>
          </a:p>
          <a:p>
            <a:r>
              <a:rPr lang="en-GB" dirty="0" smtClean="0"/>
              <a:t> </a:t>
            </a:r>
            <a:r>
              <a:rPr lang="en-GB" dirty="0"/>
              <a:t>• Diagnostic </a:t>
            </a:r>
            <a:endParaRPr lang="en-GB" dirty="0" smtClean="0"/>
          </a:p>
          <a:p>
            <a:r>
              <a:rPr lang="en-GB" dirty="0" smtClean="0"/>
              <a:t>• Differentiation</a:t>
            </a:r>
          </a:p>
          <a:p>
            <a:r>
              <a:rPr lang="en-GB" dirty="0" smtClean="0"/>
              <a:t> </a:t>
            </a:r>
            <a:r>
              <a:rPr lang="en-GB" dirty="0"/>
              <a:t>• Peer assessment </a:t>
            </a:r>
            <a:endParaRPr lang="en-GB" dirty="0" smtClean="0"/>
          </a:p>
          <a:p>
            <a:r>
              <a:rPr lang="en-GB" dirty="0" smtClean="0"/>
              <a:t>• Reliability</a:t>
            </a:r>
          </a:p>
          <a:p>
            <a:r>
              <a:rPr lang="en-GB" dirty="0" smtClean="0"/>
              <a:t> </a:t>
            </a:r>
            <a:r>
              <a:rPr lang="en-GB" dirty="0"/>
              <a:t>• Summative assessment </a:t>
            </a:r>
            <a:endParaRPr lang="en-GB" dirty="0" smtClean="0"/>
          </a:p>
          <a:p>
            <a:r>
              <a:rPr lang="en-GB" dirty="0" smtClean="0"/>
              <a:t>• </a:t>
            </a:r>
            <a:r>
              <a:rPr lang="en-GB" dirty="0"/>
              <a:t>Target setting </a:t>
            </a:r>
            <a:endParaRPr lang="en-GB" dirty="0" smtClean="0"/>
          </a:p>
          <a:p>
            <a:r>
              <a:rPr lang="en-GB" dirty="0" smtClean="0"/>
              <a:t>• </a:t>
            </a:r>
            <a:r>
              <a:rPr lang="en-GB" dirty="0"/>
              <a:t>Validity </a:t>
            </a:r>
            <a:endParaRPr lang="en-GB" dirty="0" smtClean="0"/>
          </a:p>
          <a:p>
            <a:r>
              <a:rPr lang="en-GB" dirty="0" smtClean="0"/>
              <a:t>• </a:t>
            </a:r>
            <a:r>
              <a:rPr lang="en-GB" dirty="0"/>
              <a:t>Formative assessment</a:t>
            </a:r>
          </a:p>
        </p:txBody>
      </p:sp>
    </p:spTree>
    <p:extLst>
      <p:ext uri="{BB962C8B-B14F-4D97-AF65-F5344CB8AC3E}">
        <p14:creationId xmlns:p14="http://schemas.microsoft.com/office/powerpoint/2010/main" val="376736831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Your assessment in this module</a:t>
            </a:r>
            <a:endParaRPr lang="en-GB" dirty="0"/>
          </a:p>
        </p:txBody>
      </p:sp>
      <p:sp>
        <p:nvSpPr>
          <p:cNvPr id="3" name="Content Placeholder 2"/>
          <p:cNvSpPr>
            <a:spLocks noGrp="1"/>
          </p:cNvSpPr>
          <p:nvPr>
            <p:ph idx="1"/>
          </p:nvPr>
        </p:nvSpPr>
        <p:spPr/>
        <p:txBody>
          <a:bodyPr/>
          <a:lstStyle/>
          <a:p>
            <a:r>
              <a:rPr lang="en-GB" dirty="0" smtClean="0"/>
              <a:t>See assignment submission </a:t>
            </a:r>
          </a:p>
          <a:p>
            <a:r>
              <a:rPr lang="en-GB" dirty="0" smtClean="0"/>
              <a:t>Presentation</a:t>
            </a:r>
          </a:p>
          <a:p>
            <a:r>
              <a:rPr lang="en-GB" smtClean="0"/>
              <a:t>Portfolio </a:t>
            </a:r>
            <a:endParaRPr lang="en-GB" dirty="0" smtClean="0"/>
          </a:p>
          <a:p>
            <a:endParaRPr lang="en-GB" dirty="0"/>
          </a:p>
          <a:p>
            <a:r>
              <a:rPr lang="en-GB" dirty="0" smtClean="0"/>
              <a:t>Any questions?</a:t>
            </a:r>
            <a:endParaRPr lang="en-GB" dirty="0"/>
          </a:p>
        </p:txBody>
      </p:sp>
    </p:spTree>
    <p:extLst>
      <p:ext uri="{BB962C8B-B14F-4D97-AF65-F5344CB8AC3E}">
        <p14:creationId xmlns:p14="http://schemas.microsoft.com/office/powerpoint/2010/main" val="2276244381"/>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docProps/app.xml><?xml version="1.0" encoding="utf-8"?>
<Properties xmlns="http://schemas.openxmlformats.org/officeDocument/2006/extended-properties" xmlns:vt="http://schemas.openxmlformats.org/officeDocument/2006/docPropsVTypes">
  <Template>Organic</Template>
  <TotalTime>24</TotalTime>
  <Words>753</Words>
  <Application>Microsoft Office PowerPoint</Application>
  <PresentationFormat>Widescreen</PresentationFormat>
  <Paragraphs>102</Paragraphs>
  <Slides>20</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20</vt:i4>
      </vt:variant>
    </vt:vector>
  </HeadingPairs>
  <TitlesOfParts>
    <vt:vector size="23" baseType="lpstr">
      <vt:lpstr>Arial</vt:lpstr>
      <vt:lpstr>Garamond</vt:lpstr>
      <vt:lpstr>Organic</vt:lpstr>
      <vt:lpstr>Assessment and Evaluation in Education </vt:lpstr>
      <vt:lpstr>Learning Outcomes </vt:lpstr>
      <vt:lpstr>Principal aim of all education contexts</vt:lpstr>
      <vt:lpstr>Task</vt:lpstr>
      <vt:lpstr>What is Assessment?</vt:lpstr>
      <vt:lpstr>What is assessment</vt:lpstr>
      <vt:lpstr>Why assess?</vt:lpstr>
      <vt:lpstr>PowerPoint Presentation</vt:lpstr>
      <vt:lpstr>Assessment OF Learning(summative assessment)  </vt:lpstr>
      <vt:lpstr>Drawbacks</vt:lpstr>
      <vt:lpstr>Standardised testing</vt:lpstr>
      <vt:lpstr>Assessment AS Learning</vt:lpstr>
      <vt:lpstr>Assessment AS Learning</vt:lpstr>
      <vt:lpstr>Assessment AS Learning</vt:lpstr>
      <vt:lpstr>Assessment FOR Learning</vt:lpstr>
      <vt:lpstr>Assessment FOR Learning</vt:lpstr>
      <vt:lpstr>MARRA</vt:lpstr>
      <vt:lpstr>MARRA</vt:lpstr>
      <vt:lpstr>What do you know?</vt:lpstr>
      <vt:lpstr>Your assessment in this module</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Assessment and Evaluation in Education</dc:title>
  <dc:creator>Laura Hutchings</dc:creator>
  <cp:lastModifiedBy>Laura Hutchings</cp:lastModifiedBy>
  <cp:revision>3</cp:revision>
  <dcterms:created xsi:type="dcterms:W3CDTF">2019-01-22T10:15:08Z</dcterms:created>
  <dcterms:modified xsi:type="dcterms:W3CDTF">2019-01-22T10:39:41Z</dcterms:modified>
</cp:coreProperties>
</file>