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80" autoAdjust="0"/>
    <p:restoredTop sz="94660"/>
  </p:normalViewPr>
  <p:slideViewPr>
    <p:cSldViewPr snapToGrid="0">
      <p:cViewPr varScale="1">
        <p:scale>
          <a:sx n="98" d="100"/>
          <a:sy n="98" d="100"/>
        </p:scale>
        <p:origin x="10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485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183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5553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319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1114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72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986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4724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335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194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50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121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53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57605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12627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5876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3027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F8D044-C966-4559-B02D-C03BF4601B07}" type="datetimeFigureOut">
              <a:rPr lang="en-GB" smtClean="0"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C406810-8E13-4478-8CFC-BB6F330EE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763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93075" y="1684870"/>
            <a:ext cx="7206017" cy="1515533"/>
          </a:xfrm>
        </p:spPr>
        <p:txBody>
          <a:bodyPr>
            <a:noAutofit/>
          </a:bodyPr>
          <a:lstStyle/>
          <a:p>
            <a:r>
              <a:rPr lang="en-GB" sz="4400" dirty="0"/>
              <a:t>Reviving The Olive Tree Bistro: A Strategic Business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Identifying Business Problems and Crafting Solutions</a:t>
            </a:r>
          </a:p>
        </p:txBody>
      </p:sp>
    </p:spTree>
    <p:extLst>
      <p:ext uri="{BB962C8B-B14F-4D97-AF65-F5344CB8AC3E}">
        <p14:creationId xmlns:p14="http://schemas.microsoft.com/office/powerpoint/2010/main" val="46516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Olive Tree Bistro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Overview</a:t>
            </a:r>
            <a:r>
              <a:rPr lang="en-GB" dirty="0"/>
              <a:t>: The Olive Tree Bistro, a Mediterranean family-run restaurant, established in 2019 in Bristol.</a:t>
            </a:r>
          </a:p>
          <a:p>
            <a:r>
              <a:rPr lang="en-GB" b="1" dirty="0"/>
              <a:t>Success</a:t>
            </a:r>
            <a:r>
              <a:rPr lang="en-GB" dirty="0"/>
              <a:t>: Initially known for its fresh, homemade dishes and loyal customer base.</a:t>
            </a:r>
          </a:p>
          <a:p>
            <a:r>
              <a:rPr lang="en-GB" b="1" dirty="0"/>
              <a:t>Current Struggles</a:t>
            </a:r>
            <a:r>
              <a:rPr lang="en-GB" dirty="0"/>
              <a:t>: Facing a 25% decline in sales and increased competition, affecting its financial stability.</a:t>
            </a:r>
          </a:p>
        </p:txBody>
      </p:sp>
    </p:spTree>
    <p:extLst>
      <p:ext uri="{BB962C8B-B14F-4D97-AF65-F5344CB8AC3E}">
        <p14:creationId xmlns:p14="http://schemas.microsoft.com/office/powerpoint/2010/main" val="3128986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Core Challenge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Declining Sales</a:t>
            </a:r>
            <a:r>
              <a:rPr lang="en-GB" dirty="0"/>
              <a:t>: 25% drop in revenue, particularly on weekdays.</a:t>
            </a:r>
          </a:p>
          <a:p>
            <a:r>
              <a:rPr lang="en-GB" b="1" dirty="0"/>
              <a:t>Customer </a:t>
            </a:r>
            <a:r>
              <a:rPr lang="en-GB" b="1" dirty="0" err="1"/>
              <a:t>Behavior</a:t>
            </a:r>
            <a:r>
              <a:rPr lang="en-GB" b="1" dirty="0"/>
              <a:t> Shift</a:t>
            </a:r>
            <a:r>
              <a:rPr lang="en-GB" dirty="0"/>
              <a:t>: Regular customers opting for more affordable, faster alternatives (Baath, 2022).</a:t>
            </a:r>
          </a:p>
          <a:p>
            <a:r>
              <a:rPr lang="en-GB" b="1" dirty="0"/>
              <a:t>Pressures</a:t>
            </a:r>
            <a:r>
              <a:rPr lang="en-GB" dirty="0"/>
              <a:t>: Rising food costs, slower service, lack of innovation.</a:t>
            </a:r>
          </a:p>
        </p:txBody>
      </p:sp>
    </p:spTree>
    <p:extLst>
      <p:ext uri="{BB962C8B-B14F-4D97-AF65-F5344CB8AC3E}">
        <p14:creationId xmlns:p14="http://schemas.microsoft.com/office/powerpoint/2010/main" val="2995191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Service Challenges</a:t>
            </a:r>
            <a:r>
              <a:rPr lang="en-GB" dirty="0"/>
              <a:t>: Complaints about slow service during peak hours.</a:t>
            </a:r>
          </a:p>
          <a:p>
            <a:r>
              <a:rPr lang="en-GB" b="1" dirty="0"/>
              <a:t>Increased Competition</a:t>
            </a:r>
            <a:r>
              <a:rPr lang="en-GB" dirty="0"/>
              <a:t>: Two new restaurants offering cheaper options and modern twists.</a:t>
            </a:r>
          </a:p>
          <a:p>
            <a:r>
              <a:rPr lang="en-GB" b="1" dirty="0"/>
              <a:t>Rising Ingredient Costs</a:t>
            </a:r>
            <a:r>
              <a:rPr lang="en-GB" dirty="0"/>
              <a:t>: Premium ingredients like olive oil and seafood becoming expensive (Vita et al, 2021).</a:t>
            </a:r>
          </a:p>
          <a:p>
            <a:r>
              <a:rPr lang="en-GB" b="1" dirty="0"/>
              <a:t>Outdated Menu</a:t>
            </a:r>
            <a:r>
              <a:rPr lang="en-GB" dirty="0"/>
              <a:t>: Lack of innovation leading to reduced customer excitement.</a:t>
            </a:r>
          </a:p>
        </p:txBody>
      </p:sp>
    </p:spTree>
    <p:extLst>
      <p:ext uri="{BB962C8B-B14F-4D97-AF65-F5344CB8AC3E}">
        <p14:creationId xmlns:p14="http://schemas.microsoft.com/office/powerpoint/2010/main" val="743047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External Environmental Analysis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Political</a:t>
            </a:r>
            <a:r>
              <a:rPr lang="en-GB" dirty="0"/>
              <a:t>: Impact of Brexit and potential import taxes on Mediterranean ingredients.</a:t>
            </a:r>
          </a:p>
          <a:p>
            <a:r>
              <a:rPr lang="en-GB" b="1" dirty="0"/>
              <a:t>Economic</a:t>
            </a:r>
            <a:r>
              <a:rPr lang="en-GB" dirty="0"/>
              <a:t>: Inflation and reduced discretionary spending affecting dining habits (Gao et al, 2023).</a:t>
            </a:r>
          </a:p>
          <a:p>
            <a:r>
              <a:rPr lang="en-GB" b="1" dirty="0"/>
              <a:t>Social</a:t>
            </a:r>
            <a:r>
              <a:rPr lang="en-GB" dirty="0"/>
              <a:t>: A preference for quick, budget-friendly dining options.</a:t>
            </a:r>
          </a:p>
          <a:p>
            <a:r>
              <a:rPr lang="en-GB" b="1" dirty="0"/>
              <a:t>Technological</a:t>
            </a:r>
            <a:r>
              <a:rPr lang="en-GB" dirty="0"/>
              <a:t>: Online ordering platforms driving customer </a:t>
            </a:r>
            <a:r>
              <a:rPr lang="en-GB" dirty="0" err="1"/>
              <a:t>behavior</a:t>
            </a:r>
            <a:r>
              <a:rPr lang="en-GB" dirty="0"/>
              <a:t>.</a:t>
            </a:r>
          </a:p>
          <a:p>
            <a:r>
              <a:rPr lang="en-GB" b="1" dirty="0"/>
              <a:t>Environmental:</a:t>
            </a:r>
            <a:r>
              <a:rPr lang="en-GB" dirty="0"/>
              <a:t> Pressure to source ingredients sustainably.</a:t>
            </a:r>
          </a:p>
          <a:p>
            <a:r>
              <a:rPr lang="en-GB" b="1" dirty="0"/>
              <a:t>Legal</a:t>
            </a:r>
            <a:r>
              <a:rPr lang="en-GB" dirty="0"/>
              <a:t>: Food safety and employment regulations impacting restaurant operations.</a:t>
            </a:r>
          </a:p>
        </p:txBody>
      </p:sp>
    </p:spTree>
    <p:extLst>
      <p:ext uri="{BB962C8B-B14F-4D97-AF65-F5344CB8AC3E}">
        <p14:creationId xmlns:p14="http://schemas.microsoft.com/office/powerpoint/2010/main" val="1587415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Identifying Root Causes (5W2H Method)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What</a:t>
            </a:r>
            <a:r>
              <a:rPr lang="en-GB" dirty="0"/>
              <a:t>: Sales decline and rising operational costs.</a:t>
            </a:r>
          </a:p>
          <a:p>
            <a:r>
              <a:rPr lang="en-GB" b="1" dirty="0"/>
              <a:t>Who</a:t>
            </a:r>
            <a:r>
              <a:rPr lang="en-GB" dirty="0"/>
              <a:t>: The Olive Tree Bistro, staff, and the owner (Sofia Moretti).</a:t>
            </a:r>
          </a:p>
          <a:p>
            <a:r>
              <a:rPr lang="en-GB" b="1" dirty="0"/>
              <a:t>Whe</a:t>
            </a:r>
            <a:r>
              <a:rPr lang="en-GB" dirty="0"/>
              <a:t>n: Last 12 months.</a:t>
            </a:r>
          </a:p>
          <a:p>
            <a:r>
              <a:rPr lang="en-GB" b="1" dirty="0"/>
              <a:t>Where</a:t>
            </a:r>
            <a:r>
              <a:rPr lang="en-GB" dirty="0"/>
              <a:t>: Bristol, UK.</a:t>
            </a:r>
          </a:p>
          <a:p>
            <a:r>
              <a:rPr lang="en-GB" b="1" dirty="0"/>
              <a:t>Why</a:t>
            </a:r>
            <a:r>
              <a:rPr lang="en-GB" dirty="0"/>
              <a:t>: Competition, inflation, outdated menu, service bottlenecks.</a:t>
            </a:r>
          </a:p>
          <a:p>
            <a:r>
              <a:rPr lang="en-GB" b="1" dirty="0"/>
              <a:t>How</a:t>
            </a:r>
            <a:r>
              <a:rPr lang="en-GB" dirty="0"/>
              <a:t>: Slow service, limited menu changes, rising ingredient costs.</a:t>
            </a:r>
          </a:p>
          <a:p>
            <a:r>
              <a:rPr lang="en-GB" b="1" dirty="0"/>
              <a:t>How Much</a:t>
            </a:r>
            <a:r>
              <a:rPr lang="en-GB" dirty="0"/>
              <a:t>: 25% drop in sales.</a:t>
            </a:r>
          </a:p>
        </p:txBody>
      </p:sp>
    </p:spTree>
    <p:extLst>
      <p:ext uri="{BB962C8B-B14F-4D97-AF65-F5344CB8AC3E}">
        <p14:creationId xmlns:p14="http://schemas.microsoft.com/office/powerpoint/2010/main" val="4239187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Competitive Pressures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New Competitors</a:t>
            </a:r>
            <a:r>
              <a:rPr lang="en-GB" dirty="0"/>
              <a:t>: Local restaurants with lower prices and trendy atmospheres.</a:t>
            </a:r>
          </a:p>
          <a:p>
            <a:r>
              <a:rPr lang="en-GB" b="1" dirty="0"/>
              <a:t>Customer Preferences</a:t>
            </a:r>
            <a:r>
              <a:rPr lang="en-GB" dirty="0"/>
              <a:t>: A shift towards faster, more affordable dining options.</a:t>
            </a:r>
          </a:p>
          <a:p>
            <a:r>
              <a:rPr lang="en-GB" b="1" dirty="0"/>
              <a:t>Strategy for Response</a:t>
            </a:r>
            <a:r>
              <a:rPr lang="en-GB" dirty="0"/>
              <a:t>: Introducing unique offerings and enhancing customer loyalty.</a:t>
            </a:r>
          </a:p>
        </p:txBody>
      </p:sp>
    </p:spTree>
    <p:extLst>
      <p:ext uri="{BB962C8B-B14F-4D97-AF65-F5344CB8AC3E}">
        <p14:creationId xmlns:p14="http://schemas.microsoft.com/office/powerpoint/2010/main" val="194674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Rising Operational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Ingredient Prices</a:t>
            </a:r>
            <a:r>
              <a:rPr lang="en-GB" dirty="0"/>
              <a:t>: Increases in the costs of high-quality Mediterranean ingredients.</a:t>
            </a:r>
          </a:p>
          <a:p>
            <a:r>
              <a:rPr lang="en-GB" b="1" dirty="0"/>
              <a:t>Profit Margins</a:t>
            </a:r>
            <a:r>
              <a:rPr lang="en-GB" dirty="0"/>
              <a:t>: Difficulty maintaining profitability without raising menu prices.</a:t>
            </a:r>
          </a:p>
          <a:p>
            <a:r>
              <a:rPr lang="en-GB" b="1" dirty="0"/>
              <a:t>Cost Management Strategy</a:t>
            </a:r>
            <a:r>
              <a:rPr lang="en-GB" dirty="0"/>
              <a:t>: Bulk purchasing, local sourcing, minimizing waste (</a:t>
            </a:r>
            <a:r>
              <a:rPr lang="en-GB" dirty="0" err="1"/>
              <a:t>Salunke</a:t>
            </a:r>
            <a:r>
              <a:rPr lang="en-GB" dirty="0"/>
              <a:t>, 2024).</a:t>
            </a:r>
          </a:p>
        </p:txBody>
      </p:sp>
    </p:spTree>
    <p:extLst>
      <p:ext uri="{BB962C8B-B14F-4D97-AF65-F5344CB8AC3E}">
        <p14:creationId xmlns:p14="http://schemas.microsoft.com/office/powerpoint/2010/main" val="866796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Customer Experience and Service Bottlenecks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</a:t>
            </a:r>
            <a:r>
              <a:rPr lang="en-GB" b="1" dirty="0"/>
              <a:t>eedback</a:t>
            </a:r>
            <a:r>
              <a:rPr lang="en-GB" dirty="0"/>
              <a:t>: Complaints on slow service during peak times.</a:t>
            </a:r>
          </a:p>
          <a:p>
            <a:r>
              <a:rPr lang="en-GB" b="1" dirty="0"/>
              <a:t>Staffing Issues</a:t>
            </a:r>
            <a:r>
              <a:rPr lang="en-GB" dirty="0"/>
              <a:t>: Small team unable to handle high demand.</a:t>
            </a:r>
          </a:p>
          <a:p>
            <a:r>
              <a:rPr lang="en-GB" b="1" dirty="0"/>
              <a:t>Solution</a:t>
            </a:r>
            <a:r>
              <a:rPr lang="en-GB" dirty="0"/>
              <a:t>: Optimize staffing, improve service training, implement peak-time management.</a:t>
            </a:r>
          </a:p>
        </p:txBody>
      </p:sp>
    </p:spTree>
    <p:extLst>
      <p:ext uri="{BB962C8B-B14F-4D97-AF65-F5344CB8AC3E}">
        <p14:creationId xmlns:p14="http://schemas.microsoft.com/office/powerpoint/2010/main" val="1074567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Menu Stagnation and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Lack of Change</a:t>
            </a:r>
            <a:r>
              <a:rPr lang="en-GB" dirty="0"/>
              <a:t>: Customers perceiving the menu as stale.</a:t>
            </a:r>
          </a:p>
          <a:p>
            <a:r>
              <a:rPr lang="en-GB" b="1" dirty="0"/>
              <a:t>Customer Expectations</a:t>
            </a:r>
            <a:r>
              <a:rPr lang="en-GB" dirty="0"/>
              <a:t>: Desire for variety and new offerings.</a:t>
            </a:r>
          </a:p>
          <a:p>
            <a:r>
              <a:rPr lang="en-GB" b="1" dirty="0"/>
              <a:t>Solutio</a:t>
            </a:r>
            <a:r>
              <a:rPr lang="en-GB" dirty="0"/>
              <a:t>n: Introduce rotating specials, seasonal menus, and customer-driven suggestions.</a:t>
            </a:r>
          </a:p>
        </p:txBody>
      </p:sp>
    </p:spTree>
    <p:extLst>
      <p:ext uri="{BB962C8B-B14F-4D97-AF65-F5344CB8AC3E}">
        <p14:creationId xmlns:p14="http://schemas.microsoft.com/office/powerpoint/2010/main" val="2615574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Solutions &amp; Action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Menu Innovation</a:t>
            </a:r>
            <a:r>
              <a:rPr lang="en-GB" dirty="0"/>
              <a:t>: Introduce seasonal or limited-time specials.</a:t>
            </a:r>
          </a:p>
          <a:p>
            <a:r>
              <a:rPr lang="en-GB" b="1" dirty="0"/>
              <a:t>Improved Service</a:t>
            </a:r>
            <a:r>
              <a:rPr lang="en-GB" dirty="0"/>
              <a:t>: Efficient staffing and training for peak hours.</a:t>
            </a:r>
          </a:p>
          <a:p>
            <a:r>
              <a:rPr lang="en-GB" b="1" dirty="0"/>
              <a:t>Cost Optimization</a:t>
            </a:r>
            <a:r>
              <a:rPr lang="en-GB" dirty="0"/>
              <a:t>: Source ingredients locally, explore bulk purchasing.</a:t>
            </a:r>
          </a:p>
          <a:p>
            <a:r>
              <a:rPr lang="en-GB" b="1" dirty="0"/>
              <a:t>Digital Transformation</a:t>
            </a:r>
            <a:r>
              <a:rPr lang="en-GB" dirty="0"/>
              <a:t>: Online ordering system, partner with delivery platforms (</a:t>
            </a:r>
            <a:r>
              <a:rPr lang="en-GB" dirty="0" err="1"/>
              <a:t>Kem</a:t>
            </a:r>
            <a:r>
              <a:rPr lang="en-GB" dirty="0"/>
              <a:t>, 2021).</a:t>
            </a:r>
          </a:p>
        </p:txBody>
      </p:sp>
    </p:spTree>
    <p:extLst>
      <p:ext uri="{BB962C8B-B14F-4D97-AF65-F5344CB8AC3E}">
        <p14:creationId xmlns:p14="http://schemas.microsoft.com/office/powerpoint/2010/main" val="2410917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Conclusion and Recommendations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Problem Recap</a:t>
            </a:r>
            <a:r>
              <a:rPr lang="en-GB" dirty="0"/>
              <a:t>: Olive Tree Bistro faces rising competition, increased costs, and a lack of innovation.</a:t>
            </a:r>
          </a:p>
          <a:p>
            <a:r>
              <a:rPr lang="en-GB" b="1" dirty="0"/>
              <a:t>Key Recommendations</a:t>
            </a:r>
            <a:r>
              <a:rPr lang="en-GB" dirty="0"/>
              <a:t>: Focus on menu updates, service improvement, cost management, and digital presence to attract and retain customers.</a:t>
            </a:r>
          </a:p>
          <a:p>
            <a:r>
              <a:rPr lang="en-GB" b="1" dirty="0"/>
              <a:t>Call to Action</a:t>
            </a:r>
            <a:r>
              <a:rPr lang="en-GB" dirty="0"/>
              <a:t>: Sofia Moretti must implement strategic changes to navigate through the challenges and ensure long-term success.</a:t>
            </a:r>
          </a:p>
        </p:txBody>
      </p:sp>
    </p:spTree>
    <p:extLst>
      <p:ext uri="{BB962C8B-B14F-4D97-AF65-F5344CB8AC3E}">
        <p14:creationId xmlns:p14="http://schemas.microsoft.com/office/powerpoint/2010/main" val="3526185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Bååth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2022. How alternative foods become affordable: The co-construction of economic value on a direct-to-customer market.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Rural Studies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94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pp.63-72.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 Vita, G.,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Zanchini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Gulisano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Mancuso, T.,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Chinnici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 and D'Amico, M., 2021. Premium, popular and basic olive oils: Mapping product segmentation and consumer profiles for different classes of olive oil.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British Food Journal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123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(13), pp.178-198.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Kern, J., 2021. The digital transformation of logistics: A review about technologies and their implementation status.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digital transformation of logistics: Demystifying impacts of the fourth industrial revolution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pp.361-403.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Gao, J., Keenan, O.E., Johnson, A.S., Wilhelm, C.A., Paul, R. and Racine, E.F., 2023. The COVID-19 pandemic, rising inflation, and their influence on dining out frequency and spending.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Nutrients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(6), p.1373.</a:t>
            </a:r>
          </a:p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Salunke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2024. Cost Optimization in Supply Chain Management Leveraging Vendor Development and Sourcing Strategies.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Business and Management Studies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pp.225-237.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3519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</TotalTime>
  <Words>833</Words>
  <Application>Microsoft Office PowerPoint</Application>
  <PresentationFormat>Widescreen</PresentationFormat>
  <Paragraphs>61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Garamond</vt:lpstr>
      <vt:lpstr>Organic</vt:lpstr>
      <vt:lpstr>Reviving The Olive Tree Bistro: A Strategic Business Analysis</vt:lpstr>
      <vt:lpstr>Introduction to The Olive Tree Bistro</vt:lpstr>
      <vt:lpstr>The Core Challenge</vt:lpstr>
      <vt:lpstr>Key Issues</vt:lpstr>
      <vt:lpstr>External Environmental Analysis (PESTEL)</vt:lpstr>
      <vt:lpstr>Identifying Root Causes (5W2H Method)</vt:lpstr>
      <vt:lpstr>Competitive Pressures</vt:lpstr>
      <vt:lpstr>Rising Operational Costs</vt:lpstr>
      <vt:lpstr>Customer Experience and Service Bottlenecks</vt:lpstr>
      <vt:lpstr>Menu Stagnation and Innovation</vt:lpstr>
      <vt:lpstr>Strategic Solutions &amp; Action Plan</vt:lpstr>
      <vt:lpstr>Conclusion and Recommendations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Reviving The Olive Tree Bistro: A Strategic Business Analysis</dc:title>
  <dc:creator>01-134232-062</dc:creator>
  <cp:lastModifiedBy>Abdul Rehman Khan (2419101)</cp:lastModifiedBy>
  <cp:revision>3</cp:revision>
  <dcterms:created xsi:type="dcterms:W3CDTF">2025-07-14T16:00:44Z</dcterms:created>
  <dcterms:modified xsi:type="dcterms:W3CDTF">2025-10-25T14:06:26Z</dcterms:modified>
</cp:coreProperties>
</file>