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rels" ContentType="application/vnd.openxmlformats-package.relationships+xml"/>
  <Default Extension="xml" ContentType="application/xml"/>
  <Default Extension="vml" ContentType="application/vnd.openxmlformats-officedocument.vmlDrawing"/>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63"/>
  </p:notesMasterIdLst>
  <p:handoutMasterIdLst>
    <p:handoutMasterId r:id="rId64"/>
  </p:handoutMasterIdLst>
  <p:sldIdLst>
    <p:sldId id="256" r:id="rId5"/>
    <p:sldId id="259" r:id="rId6"/>
    <p:sldId id="260" r:id="rId7"/>
    <p:sldId id="261" r:id="rId8"/>
    <p:sldId id="262" r:id="rId9"/>
    <p:sldId id="263" r:id="rId10"/>
    <p:sldId id="265" r:id="rId11"/>
    <p:sldId id="320" r:id="rId12"/>
    <p:sldId id="321" r:id="rId13"/>
    <p:sldId id="323" r:id="rId14"/>
    <p:sldId id="284" r:id="rId15"/>
    <p:sldId id="324" r:id="rId16"/>
    <p:sldId id="271" r:id="rId17"/>
    <p:sldId id="272" r:id="rId18"/>
    <p:sldId id="273" r:id="rId19"/>
    <p:sldId id="278" r:id="rId20"/>
    <p:sldId id="280" r:id="rId21"/>
    <p:sldId id="287" r:id="rId22"/>
    <p:sldId id="288" r:id="rId23"/>
    <p:sldId id="275" r:id="rId24"/>
    <p:sldId id="276" r:id="rId25"/>
    <p:sldId id="281" r:id="rId26"/>
    <p:sldId id="282" r:id="rId27"/>
    <p:sldId id="283" r:id="rId28"/>
    <p:sldId id="289" r:id="rId29"/>
    <p:sldId id="290" r:id="rId30"/>
    <p:sldId id="291" r:id="rId31"/>
    <p:sldId id="292" r:id="rId32"/>
    <p:sldId id="293" r:id="rId33"/>
    <p:sldId id="294" r:id="rId34"/>
    <p:sldId id="295" r:id="rId35"/>
    <p:sldId id="296" r:id="rId36"/>
    <p:sldId id="298" r:id="rId37"/>
    <p:sldId id="299" r:id="rId38"/>
    <p:sldId id="302" r:id="rId39"/>
    <p:sldId id="300" r:id="rId40"/>
    <p:sldId id="303" r:id="rId41"/>
    <p:sldId id="304" r:id="rId42"/>
    <p:sldId id="305" r:id="rId43"/>
    <p:sldId id="306" r:id="rId44"/>
    <p:sldId id="307" r:id="rId45"/>
    <p:sldId id="308" r:id="rId46"/>
    <p:sldId id="309" r:id="rId47"/>
    <p:sldId id="310" r:id="rId48"/>
    <p:sldId id="311" r:id="rId49"/>
    <p:sldId id="312" r:id="rId50"/>
    <p:sldId id="313" r:id="rId51"/>
    <p:sldId id="314" r:id="rId52"/>
    <p:sldId id="315" r:id="rId53"/>
    <p:sldId id="316" r:id="rId54"/>
    <p:sldId id="317" r:id="rId55"/>
    <p:sldId id="319" r:id="rId56"/>
    <p:sldId id="264" r:id="rId57"/>
    <p:sldId id="318" r:id="rId58"/>
    <p:sldId id="266" r:id="rId59"/>
    <p:sldId id="267" r:id="rId60"/>
    <p:sldId id="268" r:id="rId61"/>
    <p:sldId id="269" r:id="rId6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15:guide id="1" orient="horz" pos="2160">
          <p15:clr>
            <a:srgbClr val="A4A3A4"/>
          </p15:clr>
        </p15:guide>
        <p15:guide id="2" pos="2880">
          <p15:clr>
            <a:srgbClr val="A4A3A4"/>
          </p15:clr>
        </p15:guide>
      </p15:sldGuideLst>
    </p:ext>
    <p:ext uri="{2D200454-40CA-4A62-9FC3-DE9A4176ACB9}">
      <p15:notesGuideLst xmlns=""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42" autoAdjust="0"/>
    <p:restoredTop sz="94660"/>
  </p:normalViewPr>
  <p:slideViewPr>
    <p:cSldViewPr>
      <p:cViewPr varScale="1">
        <p:scale>
          <a:sx n="111" d="100"/>
          <a:sy n="111" d="100"/>
        </p:scale>
        <p:origin x="-1614" y="-7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notesMaster" Target="notesMasters/notesMaster1.xml"/><Relationship Id="rId68"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viewProps" Target="viewProps.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handoutMaster" Target="handoutMasters/handoutMaster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theme" Target="theme/theme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5.png"/></Relationships>
</file>

<file path=ppt/drawings/_rels/vmlDrawing2.vml.rels><?xml version="1.0" encoding="UTF-8" standalone="yes"?>
<Relationships xmlns="http://schemas.openxmlformats.org/package/2006/relationships"><Relationship Id="rId1" Type="http://schemas.openxmlformats.org/officeDocument/2006/relationships/image" Target="../media/image5.png"/></Relationships>
</file>

<file path=ppt/drawings/_rels/vmlDrawing3.vml.rels><?xml version="1.0" encoding="UTF-8" standalone="yes"?>
<Relationships xmlns="http://schemas.openxmlformats.org/package/2006/relationships"><Relationship Id="rId1" Type="http://schemas.openxmlformats.org/officeDocument/2006/relationships/image" Target="../media/image6.png"/></Relationships>
</file>

<file path=ppt/drawings/_rels/vmlDrawing4.vml.rels><?xml version="1.0" encoding="UTF-8" standalone="yes"?>
<Relationships xmlns="http://schemas.openxmlformats.org/package/2006/relationships"><Relationship Id="rId1" Type="http://schemas.openxmlformats.org/officeDocument/2006/relationships/image" Target="../media/image6.png"/></Relationships>
</file>

<file path=ppt/drawings/_rels/vmlDrawing5.vml.rels><?xml version="1.0" encoding="UTF-8" standalone="yes"?>
<Relationships xmlns="http://schemas.openxmlformats.org/package/2006/relationships"><Relationship Id="rId1" Type="http://schemas.openxmlformats.org/officeDocument/2006/relationships/image" Target="../media/image6.png"/></Relationships>
</file>

<file path=ppt/drawings/_rels/vmlDrawing6.vml.rels><?xml version="1.0" encoding="UTF-8" standalone="yes"?>
<Relationships xmlns="http://schemas.openxmlformats.org/package/2006/relationships"><Relationship Id="rId1" Type="http://schemas.openxmlformats.org/officeDocument/2006/relationships/image" Target="../media/image6.png"/></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02/10/2017</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507ED34-CD82-43D2-9C4D-0858E44E2ECD}" type="datetimeFigureOut">
              <a:rPr lang="en-GB" smtClean="0"/>
              <a:t>02/10/2017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5C816B1-9DB9-4E69-AB97-5F6730DFFAF1}" type="slidenum">
              <a:rPr lang="en-GB" smtClean="0"/>
              <a:t>‹#›</a:t>
            </a:fld>
            <a:endParaRPr lang="en-GB"/>
          </a:p>
        </p:txBody>
      </p:sp>
    </p:spTree>
    <p:extLst>
      <p:ext uri="{BB962C8B-B14F-4D97-AF65-F5344CB8AC3E}">
        <p14:creationId xmlns:p14="http://schemas.microsoft.com/office/powerpoint/2010/main" val="38432903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p:cNvSpPr>
            <a:spLocks noGrp="1" noChangeArrowheads="1"/>
          </p:cNvSpPr>
          <p:nvPr>
            <p:ph type="sldNum" sz="quarter" idx="5"/>
          </p:nvPr>
        </p:nvSpPr>
        <p:spPr>
          <a:noFill/>
        </p:spPr>
        <p:txBody>
          <a:bodyPr/>
          <a:lstStyle/>
          <a:p>
            <a:fld id="{0616A712-0FA2-4D37-8563-7652D164514A}" type="slidenum">
              <a:rPr lang="en-GB" smtClean="0"/>
              <a:pPr/>
              <a:t>16</a:t>
            </a:fld>
            <a:endParaRPr lang="en-GB" smtClean="0"/>
          </a:p>
        </p:txBody>
      </p:sp>
      <p:sp>
        <p:nvSpPr>
          <p:cNvPr id="16387" name="Rectangle 2"/>
          <p:cNvSpPr>
            <a:spLocks noGrp="1" noRot="1" noChangeAspect="1" noChangeArrowheads="1" noTextEdit="1"/>
          </p:cNvSpPr>
          <p:nvPr>
            <p:ph type="sldImg"/>
          </p:nvPr>
        </p:nvSpPr>
        <p:spPr>
          <a:ln/>
        </p:spPr>
      </p:sp>
      <p:sp>
        <p:nvSpPr>
          <p:cNvPr id="16388"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p:cNvSpPr>
            <a:spLocks noGrp="1" noChangeArrowheads="1"/>
          </p:cNvSpPr>
          <p:nvPr>
            <p:ph type="sldNum" sz="quarter" idx="5"/>
          </p:nvPr>
        </p:nvSpPr>
        <p:spPr>
          <a:noFill/>
        </p:spPr>
        <p:txBody>
          <a:bodyPr/>
          <a:lstStyle/>
          <a:p>
            <a:fld id="{14A011F6-B878-490C-B81A-AB523EC40960}" type="slidenum">
              <a:rPr lang="en-GB" smtClean="0"/>
              <a:pPr/>
              <a:t>17</a:t>
            </a:fld>
            <a:endParaRPr lang="en-GB" smtClean="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p:cNvSpPr>
            <a:spLocks noGrp="1" noChangeArrowheads="1"/>
          </p:cNvSpPr>
          <p:nvPr>
            <p:ph type="sldNum" sz="quarter" idx="5"/>
          </p:nvPr>
        </p:nvSpPr>
        <p:spPr>
          <a:noFill/>
        </p:spPr>
        <p:txBody>
          <a:bodyPr/>
          <a:lstStyle/>
          <a:p>
            <a:fld id="{14A011F6-B878-490C-B81A-AB523EC40960}" type="slidenum">
              <a:rPr lang="en-GB" smtClean="0"/>
              <a:pPr/>
              <a:t>18</a:t>
            </a:fld>
            <a:endParaRPr lang="en-GB" smtClean="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p:cNvSpPr>
            <a:spLocks noGrp="1" noChangeArrowheads="1"/>
          </p:cNvSpPr>
          <p:nvPr>
            <p:ph type="sldNum" sz="quarter" idx="5"/>
          </p:nvPr>
        </p:nvSpPr>
        <p:spPr>
          <a:noFill/>
        </p:spPr>
        <p:txBody>
          <a:bodyPr/>
          <a:lstStyle/>
          <a:p>
            <a:fld id="{14A011F6-B878-490C-B81A-AB523EC40960}" type="slidenum">
              <a:rPr lang="en-GB" smtClean="0"/>
              <a:pPr/>
              <a:t>19</a:t>
            </a:fld>
            <a:endParaRPr lang="en-GB" smtClean="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02/10/2017</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02/10/2017</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02/10/2017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02/10/2017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02/10/2017</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02/10/2017</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02/10/2017</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02/10/2017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02/10/2017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02/10/2017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02/10/2017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02/10/2017</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mailto:Stephen.mosey@uwtsd.ac.uk"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2.xml"/><Relationship Id="rId1" Type="http://schemas.openxmlformats.org/officeDocument/2006/relationships/vmlDrawing" Target="../drawings/vmlDrawing1.vml"/><Relationship Id="rId4" Type="http://schemas.openxmlformats.org/officeDocument/2006/relationships/image" Target="../media/image5.png"/></Relationships>
</file>

<file path=ppt/slides/_rels/slide15.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Layout" Target="../slideLayouts/slideLayout2.xml"/><Relationship Id="rId1" Type="http://schemas.openxmlformats.org/officeDocument/2006/relationships/vmlDrawing" Target="../drawings/vmlDrawing2.vml"/><Relationship Id="rId4" Type="http://schemas.openxmlformats.org/officeDocument/2006/relationships/image" Target="../media/image5.png"/></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7.xml"/><Relationship Id="rId1" Type="http://schemas.openxmlformats.org/officeDocument/2006/relationships/vmlDrawing" Target="../drawings/vmlDrawing3.vml"/><Relationship Id="rId5" Type="http://schemas.openxmlformats.org/officeDocument/2006/relationships/image" Target="../media/image6.png"/><Relationship Id="rId4" Type="http://schemas.openxmlformats.org/officeDocument/2006/relationships/oleObject" Target="../embeddings/oleObject3.bin"/></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7.xml"/><Relationship Id="rId1" Type="http://schemas.openxmlformats.org/officeDocument/2006/relationships/vmlDrawing" Target="../drawings/vmlDrawing4.vml"/><Relationship Id="rId5" Type="http://schemas.openxmlformats.org/officeDocument/2006/relationships/image" Target="../media/image6.png"/><Relationship Id="rId4" Type="http://schemas.openxmlformats.org/officeDocument/2006/relationships/oleObject" Target="../embeddings/oleObject4.bin"/></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7.xml"/><Relationship Id="rId1" Type="http://schemas.openxmlformats.org/officeDocument/2006/relationships/vmlDrawing" Target="../drawings/vmlDrawing5.vml"/><Relationship Id="rId5" Type="http://schemas.openxmlformats.org/officeDocument/2006/relationships/image" Target="../media/image6.png"/><Relationship Id="rId4" Type="http://schemas.openxmlformats.org/officeDocument/2006/relationships/oleObject" Target="../embeddings/oleObject5.bin"/></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7.xml"/><Relationship Id="rId1" Type="http://schemas.openxmlformats.org/officeDocument/2006/relationships/vmlDrawing" Target="../drawings/vmlDrawing6.vml"/><Relationship Id="rId5" Type="http://schemas.openxmlformats.org/officeDocument/2006/relationships/image" Target="../media/image6.png"/><Relationship Id="rId4" Type="http://schemas.openxmlformats.org/officeDocument/2006/relationships/oleObject" Target="../embeddings/oleObject6.bin"/></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4.png"/><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3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3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6.xml"/><Relationship Id="rId4" Type="http://schemas.openxmlformats.org/officeDocument/2006/relationships/image" Target="../media/image29.png"/></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4.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6.xml"/></Relationships>
</file>

<file path=ppt/slides/_rels/slide47.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i="1" dirty="0" smtClean="0">
                <a:solidFill>
                  <a:schemeClr val="bg1"/>
                </a:solidFill>
              </a:rPr>
              <a:t>Circuit Design and Analysis</a:t>
            </a:r>
            <a:endParaRPr lang="en-GB" dirty="0">
              <a:solidFill>
                <a:schemeClr val="bg1"/>
              </a:solidFill>
            </a:endParaRPr>
          </a:p>
        </p:txBody>
      </p:sp>
      <p:sp>
        <p:nvSpPr>
          <p:cNvPr id="3" name="Subtitle 2"/>
          <p:cNvSpPr>
            <a:spLocks noGrp="1"/>
          </p:cNvSpPr>
          <p:nvPr>
            <p:ph type="subTitle" idx="1"/>
          </p:nvPr>
        </p:nvSpPr>
        <p:spPr/>
        <p:txBody>
          <a:bodyPr/>
          <a:lstStyle/>
          <a:p>
            <a:r>
              <a:rPr lang="en-GB" dirty="0"/>
              <a:t>M5X01136 &amp; M5X00736</a:t>
            </a:r>
          </a:p>
          <a:p>
            <a:endParaRPr lang="en-GB" dirty="0" smtClean="0"/>
          </a:p>
          <a:p>
            <a:r>
              <a:rPr lang="en-GB" dirty="0" smtClean="0"/>
              <a:t>Steve Mosey</a:t>
            </a:r>
            <a:endParaRPr lang="en-GB" dirty="0"/>
          </a:p>
        </p:txBody>
      </p:sp>
    </p:spTree>
    <p:extLst>
      <p:ext uri="{BB962C8B-B14F-4D97-AF65-F5344CB8AC3E}">
        <p14:creationId xmlns:p14="http://schemas.microsoft.com/office/powerpoint/2010/main" val="340895528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Useful Information</a:t>
            </a:r>
          </a:p>
        </p:txBody>
      </p:sp>
      <p:sp>
        <p:nvSpPr>
          <p:cNvPr id="3" name="Content Placeholder 2"/>
          <p:cNvSpPr>
            <a:spLocks noGrp="1"/>
          </p:cNvSpPr>
          <p:nvPr>
            <p:ph idx="1"/>
          </p:nvPr>
        </p:nvSpPr>
        <p:spPr/>
        <p:txBody>
          <a:bodyPr>
            <a:normAutofit/>
          </a:bodyPr>
          <a:lstStyle/>
          <a:p>
            <a:r>
              <a:rPr lang="en-GB" sz="2800"/>
              <a:t>Lecturer	</a:t>
            </a:r>
          </a:p>
          <a:p>
            <a:pPr lvl="1"/>
            <a:r>
              <a:rPr lang="en-GB" sz="2400"/>
              <a:t>Steve Mosey</a:t>
            </a:r>
          </a:p>
          <a:p>
            <a:pPr lvl="1"/>
            <a:r>
              <a:rPr lang="en-GB" sz="2400"/>
              <a:t>My office is MH409</a:t>
            </a:r>
          </a:p>
          <a:p>
            <a:pPr lvl="1"/>
            <a:r>
              <a:rPr lang="en-GB" sz="2400">
                <a:hlinkClick r:id="rId2"/>
              </a:rPr>
              <a:t>Stephen.mosey@uwtsd.ac.uk</a:t>
            </a:r>
            <a:endParaRPr lang="en-GB" sz="2400"/>
          </a:p>
          <a:p>
            <a:pPr marL="914400" lvl="2" indent="0">
              <a:buNone/>
            </a:pPr>
            <a:endParaRPr lang="en-GB" sz="1600"/>
          </a:p>
          <a:p>
            <a:pPr marL="457200" lvl="1" indent="0">
              <a:buNone/>
            </a:pPr>
            <a:endParaRPr lang="en-GB"/>
          </a:p>
        </p:txBody>
      </p:sp>
    </p:spTree>
    <p:extLst>
      <p:ext uri="{BB962C8B-B14F-4D97-AF65-F5344CB8AC3E}">
        <p14:creationId xmlns:p14="http://schemas.microsoft.com/office/powerpoint/2010/main" val="66990350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Useful Information</a:t>
            </a:r>
          </a:p>
        </p:txBody>
      </p:sp>
      <p:sp>
        <p:nvSpPr>
          <p:cNvPr id="3" name="Content Placeholder 2"/>
          <p:cNvSpPr>
            <a:spLocks noGrp="1"/>
          </p:cNvSpPr>
          <p:nvPr>
            <p:ph idx="1"/>
          </p:nvPr>
        </p:nvSpPr>
        <p:spPr/>
        <p:txBody>
          <a:bodyPr/>
          <a:lstStyle/>
          <a:p>
            <a:r>
              <a:rPr lang="en-GB" sz="2800" dirty="0"/>
              <a:t>When and Where?</a:t>
            </a:r>
          </a:p>
          <a:p>
            <a:endParaRPr lang="en-GB" sz="2800" dirty="0"/>
          </a:p>
          <a:p>
            <a:pPr lvl="1"/>
            <a:r>
              <a:rPr lang="en-GB" dirty="0" smtClean="0"/>
              <a:t>Thursday </a:t>
            </a:r>
            <a:r>
              <a:rPr lang="en-GB" dirty="0"/>
              <a:t>9:00 </a:t>
            </a:r>
            <a:endParaRPr lang="en-GB" dirty="0" smtClean="0"/>
          </a:p>
          <a:p>
            <a:pPr marL="457200" lvl="1" indent="0">
              <a:buNone/>
            </a:pPr>
            <a:endParaRPr lang="en-GB" dirty="0"/>
          </a:p>
          <a:p>
            <a:pPr lvl="1"/>
            <a:r>
              <a:rPr lang="en-GB" dirty="0"/>
              <a:t>MH507 – Electronics Lab</a:t>
            </a:r>
          </a:p>
          <a:p>
            <a:pPr lvl="1"/>
            <a:endParaRPr lang="en-GB" sz="2000" dirty="0"/>
          </a:p>
          <a:p>
            <a:pPr marL="0" indent="0">
              <a:buNone/>
            </a:pPr>
            <a:endParaRPr lang="en-GB" dirty="0"/>
          </a:p>
        </p:txBody>
      </p:sp>
    </p:spTree>
    <p:extLst>
      <p:ext uri="{BB962C8B-B14F-4D97-AF65-F5344CB8AC3E}">
        <p14:creationId xmlns:p14="http://schemas.microsoft.com/office/powerpoint/2010/main" val="148353839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Useful Information</a:t>
            </a:r>
          </a:p>
        </p:txBody>
      </p:sp>
      <p:sp>
        <p:nvSpPr>
          <p:cNvPr id="3" name="Content Placeholder 2"/>
          <p:cNvSpPr>
            <a:spLocks noGrp="1"/>
          </p:cNvSpPr>
          <p:nvPr>
            <p:ph idx="1"/>
          </p:nvPr>
        </p:nvSpPr>
        <p:spPr/>
        <p:txBody>
          <a:bodyPr/>
          <a:lstStyle/>
          <a:p>
            <a:r>
              <a:rPr lang="en-GB" sz="2800" dirty="0"/>
              <a:t>Assessment – </a:t>
            </a:r>
          </a:p>
          <a:p>
            <a:endParaRPr lang="en-GB" sz="2800" dirty="0"/>
          </a:p>
          <a:p>
            <a:pPr lvl="1"/>
            <a:r>
              <a:rPr lang="en-GB" sz="2400" dirty="0" smtClean="0"/>
              <a:t>20% Practical (perform a design exercise and 				produce a formal report)</a:t>
            </a:r>
            <a:endParaRPr lang="en-GB" sz="1800" dirty="0"/>
          </a:p>
          <a:p>
            <a:pPr lvl="1"/>
            <a:r>
              <a:rPr lang="en-GB" sz="2400" dirty="0" smtClean="0"/>
              <a:t>80% Exam at end of summer term (May)</a:t>
            </a:r>
            <a:endParaRPr lang="en-GB" sz="2000" dirty="0"/>
          </a:p>
        </p:txBody>
      </p:sp>
    </p:spTree>
    <p:extLst>
      <p:ext uri="{BB962C8B-B14F-4D97-AF65-F5344CB8AC3E}">
        <p14:creationId xmlns:p14="http://schemas.microsoft.com/office/powerpoint/2010/main" val="166567190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Useful Information</a:t>
            </a:r>
          </a:p>
        </p:txBody>
      </p:sp>
      <p:sp>
        <p:nvSpPr>
          <p:cNvPr id="3" name="Content Placeholder 2"/>
          <p:cNvSpPr>
            <a:spLocks noGrp="1"/>
          </p:cNvSpPr>
          <p:nvPr>
            <p:ph idx="1"/>
          </p:nvPr>
        </p:nvSpPr>
        <p:spPr/>
        <p:txBody>
          <a:bodyPr/>
          <a:lstStyle/>
          <a:p>
            <a:r>
              <a:rPr lang="en-GB"/>
              <a:t>Lecture notes and slides on Moodle</a:t>
            </a:r>
          </a:p>
          <a:p>
            <a:endParaRPr lang="en-GB"/>
          </a:p>
          <a:p>
            <a:r>
              <a:rPr lang="en-GB"/>
              <a:t>Assignments on Moodle via Turn it in</a:t>
            </a:r>
          </a:p>
        </p:txBody>
      </p:sp>
    </p:spTree>
    <p:extLst>
      <p:ext uri="{BB962C8B-B14F-4D97-AF65-F5344CB8AC3E}">
        <p14:creationId xmlns:p14="http://schemas.microsoft.com/office/powerpoint/2010/main" val="366590039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Topics</a:t>
            </a:r>
          </a:p>
        </p:txBody>
      </p:sp>
      <p:sp>
        <p:nvSpPr>
          <p:cNvPr id="3" name="Content Placeholder 2"/>
          <p:cNvSpPr>
            <a:spLocks noGrp="1"/>
          </p:cNvSpPr>
          <p:nvPr>
            <p:ph idx="1"/>
          </p:nvPr>
        </p:nvSpPr>
        <p:spPr/>
        <p:txBody>
          <a:bodyPr>
            <a:normAutofit fontScale="92500" lnSpcReduction="10000"/>
          </a:bodyPr>
          <a:lstStyle/>
          <a:p>
            <a:r>
              <a:rPr lang="en-GB" sz="2400" dirty="0" smtClean="0"/>
              <a:t>Operational Amplifiers</a:t>
            </a:r>
          </a:p>
          <a:p>
            <a:pPr lvl="1"/>
            <a:r>
              <a:rPr lang="en-GB" sz="2000" dirty="0" smtClean="0"/>
              <a:t>Practical limitations and analysis </a:t>
            </a:r>
          </a:p>
          <a:p>
            <a:pPr lvl="2"/>
            <a:r>
              <a:rPr lang="en-GB" sz="1800" dirty="0" smtClean="0"/>
              <a:t>Inverting, non-inverting, differential and summing amplifiers</a:t>
            </a:r>
          </a:p>
          <a:p>
            <a:r>
              <a:rPr lang="en-GB" sz="2400" dirty="0" smtClean="0"/>
              <a:t>Active Filters</a:t>
            </a:r>
          </a:p>
          <a:p>
            <a:pPr lvl="1"/>
            <a:r>
              <a:rPr lang="en-GB" sz="2000" dirty="0" smtClean="0"/>
              <a:t>Design &amp; analysis of low pass, high pass, band pass, notch filters</a:t>
            </a:r>
          </a:p>
          <a:p>
            <a:r>
              <a:rPr lang="en-GB" sz="2400" dirty="0" smtClean="0"/>
              <a:t>Regulated Power Supplies</a:t>
            </a:r>
          </a:p>
          <a:p>
            <a:pPr lvl="1"/>
            <a:r>
              <a:rPr lang="en-GB" sz="2000" dirty="0"/>
              <a:t>Analysis and Design of Regulated Power Supplies</a:t>
            </a:r>
          </a:p>
          <a:p>
            <a:pPr lvl="1"/>
            <a:r>
              <a:rPr lang="en-GB" sz="2000" dirty="0" smtClean="0"/>
              <a:t>Commercial </a:t>
            </a:r>
            <a:r>
              <a:rPr lang="en-GB" sz="2000" dirty="0"/>
              <a:t>voltage regulators</a:t>
            </a:r>
          </a:p>
          <a:p>
            <a:r>
              <a:rPr lang="en-GB" sz="2400" dirty="0" smtClean="0"/>
              <a:t>Practical Amplifier Circuits</a:t>
            </a:r>
          </a:p>
          <a:p>
            <a:pPr lvl="1"/>
            <a:r>
              <a:rPr lang="en-GB" sz="2000" dirty="0"/>
              <a:t>Analysis and Design of Bipolar and Field Effect Small Signal Amplifiers</a:t>
            </a:r>
          </a:p>
          <a:p>
            <a:pPr lvl="1"/>
            <a:r>
              <a:rPr lang="en-GB" sz="2000" dirty="0"/>
              <a:t>Power </a:t>
            </a:r>
            <a:r>
              <a:rPr lang="en-GB" sz="2000" dirty="0" smtClean="0"/>
              <a:t>Amplifiers, Amplifier buffers, Darlington </a:t>
            </a:r>
            <a:r>
              <a:rPr lang="en-GB" sz="2000" dirty="0"/>
              <a:t>Drivers</a:t>
            </a:r>
          </a:p>
          <a:p>
            <a:endParaRPr lang="en-GB" sz="2400" dirty="0" smtClean="0"/>
          </a:p>
        </p:txBody>
      </p:sp>
    </p:spTree>
    <p:extLst>
      <p:ext uri="{BB962C8B-B14F-4D97-AF65-F5344CB8AC3E}">
        <p14:creationId xmlns:p14="http://schemas.microsoft.com/office/powerpoint/2010/main" val="138073584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a:t>Any Questions so far..?</a:t>
            </a:r>
          </a:p>
        </p:txBody>
      </p:sp>
    </p:spTree>
    <p:extLst>
      <p:ext uri="{BB962C8B-B14F-4D97-AF65-F5344CB8AC3E}">
        <p14:creationId xmlns:p14="http://schemas.microsoft.com/office/powerpoint/2010/main" val="28821602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Linearity</a:t>
            </a:r>
            <a:endParaRPr lang="en-GB" dirty="0"/>
          </a:p>
        </p:txBody>
      </p:sp>
      <p:sp>
        <p:nvSpPr>
          <p:cNvPr id="3" name="Content Placeholder 2"/>
          <p:cNvSpPr>
            <a:spLocks noGrp="1"/>
          </p:cNvSpPr>
          <p:nvPr>
            <p:ph idx="1"/>
          </p:nvPr>
        </p:nvSpPr>
        <p:spPr/>
        <p:txBody>
          <a:bodyPr>
            <a:normAutofit fontScale="25000" lnSpcReduction="20000"/>
          </a:bodyPr>
          <a:lstStyle/>
          <a:p>
            <a:pPr marL="0" indent="0">
              <a:lnSpc>
                <a:spcPct val="170000"/>
              </a:lnSpc>
              <a:spcBef>
                <a:spcPts val="0"/>
              </a:spcBef>
              <a:buNone/>
            </a:pPr>
            <a:r>
              <a:rPr lang="en-GB" sz="6400" b="1" dirty="0" smtClean="0">
                <a:solidFill>
                  <a:srgbClr val="FF0000"/>
                </a:solidFill>
              </a:rPr>
              <a:t>BRAIN </a:t>
            </a:r>
            <a:r>
              <a:rPr lang="en-GB" sz="6400" b="1" dirty="0">
                <a:solidFill>
                  <a:srgbClr val="FF0000"/>
                </a:solidFill>
              </a:rPr>
              <a:t>ALERT!  </a:t>
            </a:r>
            <a:endParaRPr lang="en-GB" sz="6400" b="1" dirty="0" smtClean="0">
              <a:solidFill>
                <a:srgbClr val="FF0000"/>
              </a:solidFill>
            </a:endParaRPr>
          </a:p>
          <a:p>
            <a:pPr marL="0" indent="0">
              <a:lnSpc>
                <a:spcPct val="170000"/>
              </a:lnSpc>
              <a:spcBef>
                <a:spcPts val="0"/>
              </a:spcBef>
              <a:buNone/>
            </a:pPr>
            <a:r>
              <a:rPr lang="en-GB" sz="6400" dirty="0" smtClean="0"/>
              <a:t> </a:t>
            </a:r>
            <a:r>
              <a:rPr lang="en-GB" sz="6400" dirty="0"/>
              <a:t>This module is essentially based on maths and physics!</a:t>
            </a:r>
          </a:p>
          <a:p>
            <a:pPr marL="584200" lvl="1">
              <a:lnSpc>
                <a:spcPct val="170000"/>
              </a:lnSpc>
              <a:spcBef>
                <a:spcPts val="0"/>
              </a:spcBef>
            </a:pPr>
            <a:r>
              <a:rPr lang="en-GB" sz="6400" dirty="0"/>
              <a:t>Most of the maths will be straight forward, but some will require your brain</a:t>
            </a:r>
            <a:r>
              <a:rPr lang="en-GB" sz="6400" dirty="0" smtClean="0"/>
              <a:t>.</a:t>
            </a:r>
            <a:endParaRPr lang="en-GB" sz="6400" b="1" dirty="0"/>
          </a:p>
          <a:p>
            <a:pPr>
              <a:lnSpc>
                <a:spcPct val="170000"/>
              </a:lnSpc>
              <a:spcBef>
                <a:spcPts val="0"/>
              </a:spcBef>
            </a:pPr>
            <a:r>
              <a:rPr lang="en-GB" sz="6400" b="1" dirty="0" smtClean="0">
                <a:solidFill>
                  <a:srgbClr val="FF0000"/>
                </a:solidFill>
              </a:rPr>
              <a:t>GOOD NEWS!</a:t>
            </a:r>
          </a:p>
          <a:p>
            <a:pPr>
              <a:lnSpc>
                <a:spcPct val="170000"/>
              </a:lnSpc>
              <a:spcBef>
                <a:spcPts val="0"/>
              </a:spcBef>
            </a:pPr>
            <a:r>
              <a:rPr lang="en-GB" sz="6400" dirty="0" smtClean="0"/>
              <a:t>Mathematical </a:t>
            </a:r>
            <a:r>
              <a:rPr lang="en-GB" sz="6400" dirty="0"/>
              <a:t>relationships that are </a:t>
            </a:r>
            <a:r>
              <a:rPr lang="en-GB" sz="6400" b="1" dirty="0">
                <a:solidFill>
                  <a:srgbClr val="FF0000"/>
                </a:solidFill>
              </a:rPr>
              <a:t>LINEAR</a:t>
            </a:r>
            <a:r>
              <a:rPr lang="en-GB" sz="6400" dirty="0"/>
              <a:t> </a:t>
            </a:r>
            <a:r>
              <a:rPr lang="en-GB" sz="6400" dirty="0" smtClean="0"/>
              <a:t>give </a:t>
            </a:r>
            <a:r>
              <a:rPr lang="en-GB" sz="6400" dirty="0"/>
              <a:t>rise to relatively simple mathematics.</a:t>
            </a:r>
          </a:p>
          <a:p>
            <a:pPr>
              <a:lnSpc>
                <a:spcPct val="170000"/>
              </a:lnSpc>
              <a:spcBef>
                <a:spcPts val="0"/>
              </a:spcBef>
            </a:pPr>
            <a:r>
              <a:rPr lang="en-GB" sz="6400" b="1" dirty="0" smtClean="0">
                <a:solidFill>
                  <a:srgbClr val="FF0000"/>
                </a:solidFill>
              </a:rPr>
              <a:t>EVEN </a:t>
            </a:r>
            <a:r>
              <a:rPr lang="en-GB" sz="6400" b="1" dirty="0">
                <a:solidFill>
                  <a:srgbClr val="FF0000"/>
                </a:solidFill>
              </a:rPr>
              <a:t>BETTER NEWS! </a:t>
            </a:r>
          </a:p>
          <a:p>
            <a:pPr>
              <a:lnSpc>
                <a:spcPct val="170000"/>
              </a:lnSpc>
              <a:spcBef>
                <a:spcPts val="0"/>
              </a:spcBef>
            </a:pPr>
            <a:r>
              <a:rPr lang="en-GB" sz="6400" dirty="0" smtClean="0"/>
              <a:t>Most (but </a:t>
            </a:r>
            <a:r>
              <a:rPr lang="en-GB" sz="6400" dirty="0"/>
              <a:t>not all) of the mathematics in the </a:t>
            </a:r>
            <a:r>
              <a:rPr lang="en-GB" sz="6400" dirty="0" smtClean="0"/>
              <a:t>circuit design and analysis </a:t>
            </a:r>
            <a:r>
              <a:rPr lang="en-GB" sz="6400" dirty="0"/>
              <a:t>will be </a:t>
            </a:r>
            <a:r>
              <a:rPr lang="en-GB" sz="6400" b="1" dirty="0">
                <a:solidFill>
                  <a:srgbClr val="FF0000"/>
                </a:solidFill>
              </a:rPr>
              <a:t>LINEAR</a:t>
            </a:r>
            <a:r>
              <a:rPr lang="en-GB" sz="6400" dirty="0"/>
              <a:t>.</a:t>
            </a:r>
          </a:p>
          <a:p>
            <a:pPr>
              <a:lnSpc>
                <a:spcPct val="170000"/>
              </a:lnSpc>
              <a:spcBef>
                <a:spcPts val="0"/>
              </a:spcBef>
            </a:pPr>
            <a:r>
              <a:rPr lang="en-GB" sz="6400" dirty="0" smtClean="0"/>
              <a:t>My </a:t>
            </a:r>
            <a:r>
              <a:rPr lang="en-GB" sz="6400" dirty="0"/>
              <a:t>meaning of </a:t>
            </a:r>
            <a:r>
              <a:rPr lang="en-GB" sz="6400" b="1" dirty="0"/>
              <a:t>LINEAR</a:t>
            </a:r>
            <a:r>
              <a:rPr lang="en-GB" sz="6400" dirty="0"/>
              <a:t> is that there is a straight line relationship between two quantities e.g. Ohm’s Law where V = I.R</a:t>
            </a:r>
          </a:p>
          <a:p>
            <a:pPr marL="1441450" lvl="3"/>
            <a:endParaRPr lang="en-GB" sz="1600" dirty="0" smtClean="0"/>
          </a:p>
        </p:txBody>
      </p:sp>
    </p:spTree>
    <p:extLst>
      <p:ext uri="{BB962C8B-B14F-4D97-AF65-F5344CB8AC3E}">
        <p14:creationId xmlns:p14="http://schemas.microsoft.com/office/powerpoint/2010/main" val="109168696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99592" y="620688"/>
            <a:ext cx="7200800" cy="369332"/>
          </a:xfrm>
          <a:prstGeom prst="rect">
            <a:avLst/>
          </a:prstGeom>
          <a:noFill/>
        </p:spPr>
        <p:txBody>
          <a:bodyPr wrap="square" rtlCol="0">
            <a:spAutoFit/>
          </a:bodyPr>
          <a:lstStyle/>
          <a:p>
            <a:r>
              <a:rPr lang="en-GB" b="1" dirty="0" smtClean="0"/>
              <a:t>V = I . R</a:t>
            </a:r>
            <a:endParaRPr lang="en-GB" b="1" dirty="0"/>
          </a:p>
        </p:txBody>
      </p:sp>
      <p:pic>
        <p:nvPicPr>
          <p:cNvPr id="1026" name="Picture 2" descr="http://www.mrwaynesclass.com/Elec_Ohm/reading/pics/OhmGraph.png"/>
          <p:cNvPicPr>
            <a:picLocks noChangeAspect="1" noChangeArrowheads="1"/>
          </p:cNvPicPr>
          <p:nvPr/>
        </p:nvPicPr>
        <p:blipFill>
          <a:blip r:embed="rId2" cstate="print"/>
          <a:srcRect/>
          <a:stretch>
            <a:fillRect/>
          </a:stretch>
        </p:blipFill>
        <p:spPr bwMode="auto">
          <a:xfrm>
            <a:off x="2699792" y="1268760"/>
            <a:ext cx="2133600" cy="2009776"/>
          </a:xfrm>
          <a:prstGeom prst="rect">
            <a:avLst/>
          </a:prstGeom>
          <a:noFill/>
        </p:spPr>
      </p:pic>
      <p:cxnSp>
        <p:nvCxnSpPr>
          <p:cNvPr id="6" name="Straight Arrow Connector 5"/>
          <p:cNvCxnSpPr/>
          <p:nvPr/>
        </p:nvCxnSpPr>
        <p:spPr>
          <a:xfrm>
            <a:off x="2987824" y="3010807"/>
            <a:ext cx="2160240" cy="0"/>
          </a:xfrm>
          <a:prstGeom prst="straightConnector1">
            <a:avLst/>
          </a:prstGeom>
          <a:ln w="28575">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8" name="Straight Arrow Connector 7"/>
          <p:cNvCxnSpPr/>
          <p:nvPr/>
        </p:nvCxnSpPr>
        <p:spPr>
          <a:xfrm flipV="1">
            <a:off x="2973969" y="1196752"/>
            <a:ext cx="0" cy="1800200"/>
          </a:xfrm>
          <a:prstGeom prst="straightConnector1">
            <a:avLst/>
          </a:prstGeom>
          <a:ln w="28575">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9" name="TextBox 8"/>
          <p:cNvSpPr txBox="1"/>
          <p:nvPr/>
        </p:nvSpPr>
        <p:spPr>
          <a:xfrm>
            <a:off x="4932040" y="1340768"/>
            <a:ext cx="2304256" cy="307777"/>
          </a:xfrm>
          <a:prstGeom prst="rect">
            <a:avLst/>
          </a:prstGeom>
          <a:noFill/>
        </p:spPr>
        <p:txBody>
          <a:bodyPr wrap="square" rtlCol="0">
            <a:spAutoFit/>
          </a:bodyPr>
          <a:lstStyle/>
          <a:p>
            <a:r>
              <a:rPr lang="en-GB" sz="1400" dirty="0" smtClean="0">
                <a:solidFill>
                  <a:srgbClr val="002060"/>
                </a:solidFill>
              </a:rPr>
              <a:t>Resistance</a:t>
            </a:r>
            <a:endParaRPr lang="en-GB" sz="1400" dirty="0">
              <a:solidFill>
                <a:srgbClr val="002060"/>
              </a:solidFill>
            </a:endParaRPr>
          </a:p>
        </p:txBody>
      </p:sp>
      <p:sp>
        <p:nvSpPr>
          <p:cNvPr id="11" name="TextBox 10"/>
          <p:cNvSpPr txBox="1"/>
          <p:nvPr/>
        </p:nvSpPr>
        <p:spPr>
          <a:xfrm>
            <a:off x="5220072" y="2780928"/>
            <a:ext cx="1728192" cy="369332"/>
          </a:xfrm>
          <a:prstGeom prst="rect">
            <a:avLst/>
          </a:prstGeom>
          <a:noFill/>
        </p:spPr>
        <p:txBody>
          <a:bodyPr wrap="square" rtlCol="0">
            <a:spAutoFit/>
          </a:bodyPr>
          <a:lstStyle/>
          <a:p>
            <a:r>
              <a:rPr lang="en-GB" dirty="0" smtClean="0"/>
              <a:t>x axis</a:t>
            </a:r>
            <a:endParaRPr lang="en-GB" dirty="0"/>
          </a:p>
        </p:txBody>
      </p:sp>
      <p:sp>
        <p:nvSpPr>
          <p:cNvPr id="12" name="TextBox 11"/>
          <p:cNvSpPr txBox="1"/>
          <p:nvPr/>
        </p:nvSpPr>
        <p:spPr>
          <a:xfrm>
            <a:off x="2627784" y="836712"/>
            <a:ext cx="1440160" cy="369332"/>
          </a:xfrm>
          <a:prstGeom prst="rect">
            <a:avLst/>
          </a:prstGeom>
          <a:noFill/>
        </p:spPr>
        <p:txBody>
          <a:bodyPr wrap="square" rtlCol="0">
            <a:spAutoFit/>
          </a:bodyPr>
          <a:lstStyle/>
          <a:p>
            <a:r>
              <a:rPr lang="en-GB" dirty="0" smtClean="0"/>
              <a:t>y axis</a:t>
            </a:r>
            <a:endParaRPr lang="en-GB" dirty="0"/>
          </a:p>
        </p:txBody>
      </p:sp>
      <p:sp>
        <p:nvSpPr>
          <p:cNvPr id="13" name="TextBox 12"/>
          <p:cNvSpPr txBox="1"/>
          <p:nvPr/>
        </p:nvSpPr>
        <p:spPr>
          <a:xfrm>
            <a:off x="1043608" y="3429000"/>
            <a:ext cx="5976664" cy="2308324"/>
          </a:xfrm>
          <a:prstGeom prst="rect">
            <a:avLst/>
          </a:prstGeom>
          <a:noFill/>
        </p:spPr>
        <p:txBody>
          <a:bodyPr wrap="square" rtlCol="0">
            <a:spAutoFit/>
          </a:bodyPr>
          <a:lstStyle/>
          <a:p>
            <a:r>
              <a:rPr lang="en-GB" sz="1600" b="1" dirty="0" smtClean="0"/>
              <a:t>In the graph we can see that the “ y” axis value (voltage)  is dependent on the  “x “ axis value (current)</a:t>
            </a:r>
          </a:p>
          <a:p>
            <a:endParaRPr lang="en-GB" sz="1600" b="1" dirty="0" smtClean="0"/>
          </a:p>
          <a:p>
            <a:r>
              <a:rPr lang="en-GB" sz="1600" b="1" dirty="0"/>
              <a:t>6 = 3 x 2 is another example of a linear relationship.</a:t>
            </a:r>
          </a:p>
          <a:p>
            <a:endParaRPr lang="en-GB" sz="1600" b="1" dirty="0"/>
          </a:p>
          <a:p>
            <a:r>
              <a:rPr lang="en-GB" sz="1600" b="1" dirty="0"/>
              <a:t>If 6 = 3 x 2 then we can also say  3 = 6/2 and 2 = 6/3</a:t>
            </a:r>
          </a:p>
          <a:p>
            <a:endParaRPr lang="en-GB" sz="1600" b="1" dirty="0"/>
          </a:p>
          <a:p>
            <a:r>
              <a:rPr lang="en-GB" sz="1600" b="1" dirty="0"/>
              <a:t>Fortunately, the most important law in electronics is linear and so the mathematics is no more complicated than 6 = 3 x 2 </a:t>
            </a:r>
          </a:p>
        </p:txBody>
      </p:sp>
      <p:cxnSp>
        <p:nvCxnSpPr>
          <p:cNvPr id="15" name="Straight Connector 14"/>
          <p:cNvCxnSpPr/>
          <p:nvPr/>
        </p:nvCxnSpPr>
        <p:spPr>
          <a:xfrm flipV="1">
            <a:off x="4572000" y="1268760"/>
            <a:ext cx="0" cy="18002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flipH="1">
            <a:off x="2339752" y="1728518"/>
            <a:ext cx="2808312" cy="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3586559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87624" y="836712"/>
            <a:ext cx="7056784" cy="2585323"/>
          </a:xfrm>
          <a:prstGeom prst="rect">
            <a:avLst/>
          </a:prstGeom>
          <a:noFill/>
        </p:spPr>
        <p:txBody>
          <a:bodyPr wrap="square" rtlCol="0">
            <a:spAutoFit/>
          </a:bodyPr>
          <a:lstStyle/>
          <a:p>
            <a:r>
              <a:rPr lang="en-GB" b="1" dirty="0" smtClean="0"/>
              <a:t>So what about </a:t>
            </a:r>
            <a:r>
              <a:rPr lang="en-GB" b="1" dirty="0" smtClean="0">
                <a:solidFill>
                  <a:srgbClr val="FF0000"/>
                </a:solidFill>
              </a:rPr>
              <a:t>NON LINEAR </a:t>
            </a:r>
            <a:r>
              <a:rPr lang="en-GB" b="1" dirty="0" smtClean="0"/>
              <a:t>relationships such as:</a:t>
            </a:r>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a:p>
        </p:txBody>
      </p:sp>
      <p:pic>
        <p:nvPicPr>
          <p:cNvPr id="19458" name="Picture 2"/>
          <p:cNvPicPr>
            <a:picLocks noChangeAspect="1" noChangeArrowheads="1"/>
          </p:cNvPicPr>
          <p:nvPr/>
        </p:nvPicPr>
        <p:blipFill>
          <a:blip r:embed="rId2" cstate="print"/>
          <a:srcRect/>
          <a:stretch>
            <a:fillRect/>
          </a:stretch>
        </p:blipFill>
        <p:spPr bwMode="auto">
          <a:xfrm>
            <a:off x="3203848" y="1412776"/>
            <a:ext cx="2524125" cy="2095500"/>
          </a:xfrm>
          <a:prstGeom prst="rect">
            <a:avLst/>
          </a:prstGeom>
          <a:noFill/>
          <a:ln w="9525">
            <a:noFill/>
            <a:miter lim="800000"/>
            <a:headEnd/>
            <a:tailEnd/>
          </a:ln>
        </p:spPr>
      </p:pic>
      <p:cxnSp>
        <p:nvCxnSpPr>
          <p:cNvPr id="7" name="Straight Arrow Connector 6"/>
          <p:cNvCxnSpPr/>
          <p:nvPr/>
        </p:nvCxnSpPr>
        <p:spPr>
          <a:xfrm flipV="1">
            <a:off x="3303566" y="1412776"/>
            <a:ext cx="0" cy="2016224"/>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flipV="1">
            <a:off x="3275856" y="3429000"/>
            <a:ext cx="2448272" cy="8384"/>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4932040" y="2564904"/>
            <a:ext cx="0" cy="1224136"/>
          </a:xfrm>
          <a:prstGeom prst="line">
            <a:avLst/>
          </a:prstGeom>
          <a:ln w="25400">
            <a:solidFill>
              <a:srgbClr val="002060"/>
            </a:solidFill>
            <a:prstDash val="sysDash"/>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a:off x="4572000" y="2564904"/>
            <a:ext cx="0" cy="1296144"/>
          </a:xfrm>
          <a:prstGeom prst="line">
            <a:avLst/>
          </a:prstGeom>
          <a:ln w="25400">
            <a:solidFill>
              <a:srgbClr val="002060"/>
            </a:solidFill>
            <a:prstDash val="sysDash"/>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flipV="1">
            <a:off x="4355976" y="2783661"/>
            <a:ext cx="792088" cy="432048"/>
          </a:xfrm>
          <a:prstGeom prst="line">
            <a:avLst/>
          </a:prstGeom>
        </p:spPr>
        <p:style>
          <a:lnRef idx="1">
            <a:schemeClr val="accent1"/>
          </a:lnRef>
          <a:fillRef idx="0">
            <a:schemeClr val="accent1"/>
          </a:fillRef>
          <a:effectRef idx="0">
            <a:schemeClr val="accent1"/>
          </a:effectRef>
          <a:fontRef idx="minor">
            <a:schemeClr val="tx1"/>
          </a:fontRef>
        </p:style>
      </p:cxnSp>
      <p:sp>
        <p:nvSpPr>
          <p:cNvPr id="20" name="TextBox 19"/>
          <p:cNvSpPr txBox="1"/>
          <p:nvPr/>
        </p:nvSpPr>
        <p:spPr>
          <a:xfrm>
            <a:off x="5364088" y="2852936"/>
            <a:ext cx="1008112" cy="369332"/>
          </a:xfrm>
          <a:prstGeom prst="rect">
            <a:avLst/>
          </a:prstGeom>
          <a:noFill/>
        </p:spPr>
        <p:txBody>
          <a:bodyPr wrap="square" rtlCol="0">
            <a:spAutoFit/>
          </a:bodyPr>
          <a:lstStyle/>
          <a:p>
            <a:r>
              <a:rPr lang="en-GB" dirty="0" smtClean="0"/>
              <a:t>b</a:t>
            </a:r>
            <a:endParaRPr lang="en-GB" dirty="0"/>
          </a:p>
        </p:txBody>
      </p:sp>
      <p:sp>
        <p:nvSpPr>
          <p:cNvPr id="21" name="TextBox 20"/>
          <p:cNvSpPr txBox="1"/>
          <p:nvPr/>
        </p:nvSpPr>
        <p:spPr>
          <a:xfrm>
            <a:off x="3491880" y="2636912"/>
            <a:ext cx="720080" cy="369332"/>
          </a:xfrm>
          <a:prstGeom prst="rect">
            <a:avLst/>
          </a:prstGeom>
          <a:noFill/>
        </p:spPr>
        <p:txBody>
          <a:bodyPr wrap="square" rtlCol="0">
            <a:spAutoFit/>
          </a:bodyPr>
          <a:lstStyle/>
          <a:p>
            <a:r>
              <a:rPr lang="en-GB" dirty="0" smtClean="0"/>
              <a:t>a</a:t>
            </a:r>
            <a:endParaRPr lang="en-GB" dirty="0"/>
          </a:p>
        </p:txBody>
      </p:sp>
      <p:cxnSp>
        <p:nvCxnSpPr>
          <p:cNvPr id="23" name="Straight Arrow Connector 22"/>
          <p:cNvCxnSpPr/>
          <p:nvPr/>
        </p:nvCxnSpPr>
        <p:spPr>
          <a:xfrm>
            <a:off x="3779912" y="2852936"/>
            <a:ext cx="792088" cy="21602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5" name="Straight Arrow Connector 24"/>
          <p:cNvCxnSpPr/>
          <p:nvPr/>
        </p:nvCxnSpPr>
        <p:spPr>
          <a:xfrm flipH="1" flipV="1">
            <a:off x="4932040" y="2924944"/>
            <a:ext cx="504056" cy="144016"/>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26" name="TextBox 25"/>
          <p:cNvSpPr txBox="1"/>
          <p:nvPr/>
        </p:nvSpPr>
        <p:spPr>
          <a:xfrm>
            <a:off x="1115616" y="3933056"/>
            <a:ext cx="6120680" cy="2308324"/>
          </a:xfrm>
          <a:prstGeom prst="rect">
            <a:avLst/>
          </a:prstGeom>
          <a:noFill/>
        </p:spPr>
        <p:txBody>
          <a:bodyPr wrap="square" rtlCol="0">
            <a:spAutoFit/>
          </a:bodyPr>
          <a:lstStyle/>
          <a:p>
            <a:r>
              <a:rPr lang="en-GB" b="1" dirty="0" smtClean="0"/>
              <a:t>Note: if we take only a small portion of a curve it appears straight, therefore if we can get away with looking at only a small part of the graph the relationship looks linear and therefore the maths is easy.</a:t>
            </a:r>
          </a:p>
          <a:p>
            <a:endParaRPr lang="en-GB" dirty="0"/>
          </a:p>
          <a:p>
            <a:r>
              <a:rPr lang="en-GB" b="1" dirty="0" smtClean="0">
                <a:solidFill>
                  <a:srgbClr val="FF0000"/>
                </a:solidFill>
              </a:rPr>
              <a:t>Sometimes we can do this and sometimes we can’t!</a:t>
            </a:r>
            <a:endParaRPr lang="en-GB" b="1" dirty="0">
              <a:solidFill>
                <a:srgbClr val="FF0000"/>
              </a:solidFill>
            </a:endParaRPr>
          </a:p>
        </p:txBody>
      </p:sp>
    </p:spTree>
    <p:extLst>
      <p:ext uri="{BB962C8B-B14F-4D97-AF65-F5344CB8AC3E}">
        <p14:creationId xmlns:p14="http://schemas.microsoft.com/office/powerpoint/2010/main" val="44311530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Input – Process - Output</a:t>
            </a:r>
            <a:endParaRPr lang="en-GB" dirty="0"/>
          </a:p>
        </p:txBody>
      </p:sp>
      <p:sp>
        <p:nvSpPr>
          <p:cNvPr id="5" name="Content Placeholder 4"/>
          <p:cNvSpPr>
            <a:spLocks noGrp="1"/>
          </p:cNvSpPr>
          <p:nvPr>
            <p:ph idx="1"/>
          </p:nvPr>
        </p:nvSpPr>
        <p:spPr/>
        <p:txBody>
          <a:bodyPr/>
          <a:lstStyle/>
          <a:p>
            <a:endParaRPr lang="en-GB" dirty="0"/>
          </a:p>
        </p:txBody>
      </p:sp>
    </p:spTree>
    <p:extLst>
      <p:ext uri="{BB962C8B-B14F-4D97-AF65-F5344CB8AC3E}">
        <p14:creationId xmlns:p14="http://schemas.microsoft.com/office/powerpoint/2010/main" val="347671062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Potential Divider</a:t>
            </a:r>
            <a:endParaRPr lang="en-GB" dirty="0"/>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417787834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Simplified Equivalent Circuit of an Amplifier</a:t>
            </a:r>
            <a:endParaRPr lang="en-GB" dirty="0"/>
          </a:p>
        </p:txBody>
      </p:sp>
      <p:sp>
        <p:nvSpPr>
          <p:cNvPr id="3" name="Content Placeholder 2"/>
          <p:cNvSpPr>
            <a:spLocks noGrp="1"/>
          </p:cNvSpPr>
          <p:nvPr>
            <p:ph idx="1"/>
          </p:nvPr>
        </p:nvSpPr>
        <p:spPr/>
        <p:txBody>
          <a:bodyPr>
            <a:normAutofit fontScale="70000" lnSpcReduction="20000"/>
          </a:bodyPr>
          <a:lstStyle/>
          <a:p>
            <a:pPr algn="just">
              <a:spcBef>
                <a:spcPct val="50000"/>
              </a:spcBef>
              <a:defRPr/>
            </a:pPr>
            <a:r>
              <a:rPr lang="en-GB" dirty="0">
                <a:cs typeface="Times New Roman" pitchFamily="18" charset="0"/>
              </a:rPr>
              <a:t>A voltage amplifier is normally specified as having a particular </a:t>
            </a:r>
            <a:r>
              <a:rPr lang="en-GB" dirty="0">
                <a:solidFill>
                  <a:srgbClr val="FF3300"/>
                </a:solidFill>
                <a:cs typeface="Times New Roman" pitchFamily="18" charset="0"/>
              </a:rPr>
              <a:t>“GAIN”</a:t>
            </a:r>
          </a:p>
          <a:p>
            <a:pPr algn="just">
              <a:spcBef>
                <a:spcPct val="50000"/>
              </a:spcBef>
              <a:defRPr/>
            </a:pPr>
            <a:r>
              <a:rPr lang="en-GB" i="1" dirty="0">
                <a:solidFill>
                  <a:srgbClr val="FF3300"/>
                </a:solidFill>
                <a:cs typeface="Times New Roman" pitchFamily="18" charset="0"/>
              </a:rPr>
              <a:t>Ideally,</a:t>
            </a:r>
            <a:r>
              <a:rPr lang="en-GB" dirty="0">
                <a:cs typeface="Times New Roman" pitchFamily="18" charset="0"/>
              </a:rPr>
              <a:t> this means that it is able to enlarge a given signal by a given amount specified by the gain.</a:t>
            </a:r>
          </a:p>
          <a:p>
            <a:pPr algn="just">
              <a:spcBef>
                <a:spcPct val="50000"/>
              </a:spcBef>
              <a:defRPr/>
            </a:pPr>
            <a:r>
              <a:rPr lang="en-GB" dirty="0">
                <a:cs typeface="Times New Roman" pitchFamily="18" charset="0"/>
              </a:rPr>
              <a:t>A gain of 10 means that the amplifier will amplify a 1 volt input signal by a factor of 10 and produce an output voltage of 10 volts.</a:t>
            </a:r>
          </a:p>
          <a:p>
            <a:pPr algn="just">
              <a:spcBef>
                <a:spcPct val="50000"/>
              </a:spcBef>
              <a:defRPr/>
            </a:pPr>
            <a:r>
              <a:rPr lang="en-GB" dirty="0">
                <a:solidFill>
                  <a:srgbClr val="FF3300"/>
                </a:solidFill>
                <a:cs typeface="Times New Roman" pitchFamily="18" charset="0"/>
              </a:rPr>
              <a:t>In practice this would not happen</a:t>
            </a:r>
            <a:r>
              <a:rPr lang="en-GB" dirty="0">
                <a:cs typeface="Times New Roman" pitchFamily="18" charset="0"/>
              </a:rPr>
              <a:t> because of the potential divider loading action of the amplifier on the signal source and the loading effect of the load on the amplifier’s output resistance.</a:t>
            </a:r>
            <a:endParaRPr lang="en-GB" dirty="0"/>
          </a:p>
        </p:txBody>
      </p:sp>
    </p:spTree>
    <p:extLst>
      <p:ext uri="{BB962C8B-B14F-4D97-AF65-F5344CB8AC3E}">
        <p14:creationId xmlns:p14="http://schemas.microsoft.com/office/powerpoint/2010/main" val="90296627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Object 3"/>
          <p:cNvGraphicFramePr>
            <a:graphicFrameLocks noChangeAspect="1"/>
          </p:cNvGraphicFramePr>
          <p:nvPr>
            <p:extLst>
              <p:ext uri="{D42A27DB-BD31-4B8C-83A1-F6EECF244321}">
                <p14:modId xmlns:p14="http://schemas.microsoft.com/office/powerpoint/2010/main" val="2520625426"/>
              </p:ext>
            </p:extLst>
          </p:nvPr>
        </p:nvGraphicFramePr>
        <p:xfrm>
          <a:off x="1403648" y="1412776"/>
          <a:ext cx="6081713" cy="2386013"/>
        </p:xfrm>
        <a:graphic>
          <a:graphicData uri="http://schemas.openxmlformats.org/presentationml/2006/ole">
            <mc:AlternateContent xmlns:mc="http://schemas.openxmlformats.org/markup-compatibility/2006">
              <mc:Choice xmlns:v="urn:schemas-microsoft-com:vml" Requires="v">
                <p:oleObj spid="_x0000_s2068" name="Bitmap Image" r:id="rId3" imgW="5001323" imgH="1961905" progId="PBrush">
                  <p:embed/>
                </p:oleObj>
              </mc:Choice>
              <mc:Fallback>
                <p:oleObj name="Bitmap Image" r:id="rId3" imgW="5001323" imgH="1961905" progId="PBrush">
                  <p:embed/>
                  <p:pic>
                    <p:nvPicPr>
                      <p:cNvPr id="0" name="Object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03648" y="1412776"/>
                        <a:ext cx="6081713" cy="23860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2" name="Title 1"/>
          <p:cNvSpPr>
            <a:spLocks noGrp="1"/>
          </p:cNvSpPr>
          <p:nvPr>
            <p:ph type="title"/>
          </p:nvPr>
        </p:nvSpPr>
        <p:spPr/>
        <p:txBody>
          <a:bodyPr/>
          <a:lstStyle/>
          <a:p>
            <a:r>
              <a:rPr lang="en-GB" dirty="0" smtClean="0"/>
              <a:t>Amplifier Equivalent Circuit</a:t>
            </a:r>
            <a:endParaRPr lang="en-GB" dirty="0"/>
          </a:p>
        </p:txBody>
      </p:sp>
      <p:sp>
        <p:nvSpPr>
          <p:cNvPr id="3" name="Content Placeholder 2"/>
          <p:cNvSpPr>
            <a:spLocks noGrp="1"/>
          </p:cNvSpPr>
          <p:nvPr>
            <p:ph idx="1"/>
          </p:nvPr>
        </p:nvSpPr>
        <p:spPr>
          <a:xfrm>
            <a:off x="457200" y="3717031"/>
            <a:ext cx="8229600" cy="1800201"/>
          </a:xfrm>
        </p:spPr>
        <p:txBody>
          <a:bodyPr>
            <a:normAutofit fontScale="55000" lnSpcReduction="20000"/>
          </a:bodyPr>
          <a:lstStyle/>
          <a:p>
            <a:pPr algn="just">
              <a:spcBef>
                <a:spcPct val="50000"/>
              </a:spcBef>
              <a:defRPr/>
            </a:pPr>
            <a:r>
              <a:rPr lang="en-GB" dirty="0">
                <a:cs typeface="Times New Roman" pitchFamily="18" charset="0"/>
              </a:rPr>
              <a:t>The equivalent circuit of an amplifier can be considered to consist of  an input resistance </a:t>
            </a:r>
            <a:r>
              <a:rPr lang="en-GB" dirty="0">
                <a:solidFill>
                  <a:srgbClr val="FF3300"/>
                </a:solidFill>
                <a:cs typeface="Times New Roman" pitchFamily="18" charset="0"/>
              </a:rPr>
              <a:t>( </a:t>
            </a:r>
            <a:r>
              <a:rPr lang="en-GB" i="1" dirty="0" err="1">
                <a:solidFill>
                  <a:srgbClr val="FF3300"/>
                </a:solidFill>
                <a:cs typeface="Times New Roman" pitchFamily="18" charset="0"/>
              </a:rPr>
              <a:t>Rin</a:t>
            </a:r>
            <a:r>
              <a:rPr lang="en-GB" dirty="0">
                <a:solidFill>
                  <a:srgbClr val="FF3300"/>
                </a:solidFill>
                <a:cs typeface="Times New Roman" pitchFamily="18" charset="0"/>
              </a:rPr>
              <a:t> ),</a:t>
            </a:r>
            <a:r>
              <a:rPr lang="en-GB" dirty="0">
                <a:cs typeface="Times New Roman" pitchFamily="18" charset="0"/>
              </a:rPr>
              <a:t> an amplifying element   </a:t>
            </a:r>
            <a:r>
              <a:rPr lang="en-GB" dirty="0">
                <a:solidFill>
                  <a:srgbClr val="FF3300"/>
                </a:solidFill>
                <a:cs typeface="Times New Roman" pitchFamily="18" charset="0"/>
              </a:rPr>
              <a:t>(</a:t>
            </a:r>
            <a:r>
              <a:rPr lang="en-GB" i="1" dirty="0">
                <a:solidFill>
                  <a:srgbClr val="FF3300"/>
                </a:solidFill>
                <a:cs typeface="Times New Roman" pitchFamily="18" charset="0"/>
              </a:rPr>
              <a:t>A</a:t>
            </a:r>
            <a:r>
              <a:rPr lang="en-GB" dirty="0">
                <a:solidFill>
                  <a:srgbClr val="FF3300"/>
                </a:solidFill>
                <a:cs typeface="Times New Roman" pitchFamily="18" charset="0"/>
              </a:rPr>
              <a:t> )</a:t>
            </a:r>
            <a:r>
              <a:rPr lang="en-GB" dirty="0">
                <a:cs typeface="Times New Roman" pitchFamily="18" charset="0"/>
              </a:rPr>
              <a:t> and an output resistance </a:t>
            </a:r>
            <a:r>
              <a:rPr lang="en-GB" dirty="0">
                <a:solidFill>
                  <a:srgbClr val="FF3300"/>
                </a:solidFill>
                <a:cs typeface="Times New Roman" pitchFamily="18" charset="0"/>
              </a:rPr>
              <a:t>( </a:t>
            </a:r>
            <a:r>
              <a:rPr lang="en-GB" i="1" dirty="0">
                <a:solidFill>
                  <a:srgbClr val="FF3300"/>
                </a:solidFill>
                <a:cs typeface="Times New Roman" pitchFamily="18" charset="0"/>
              </a:rPr>
              <a:t>Rout</a:t>
            </a:r>
            <a:r>
              <a:rPr lang="en-GB" dirty="0">
                <a:solidFill>
                  <a:srgbClr val="FF3300"/>
                </a:solidFill>
                <a:cs typeface="Times New Roman" pitchFamily="18" charset="0"/>
              </a:rPr>
              <a:t> ).</a:t>
            </a:r>
            <a:r>
              <a:rPr lang="en-GB" dirty="0">
                <a:cs typeface="Times New Roman" pitchFamily="18" charset="0"/>
              </a:rPr>
              <a:t> </a:t>
            </a:r>
          </a:p>
          <a:p>
            <a:pPr algn="just">
              <a:spcBef>
                <a:spcPct val="50000"/>
              </a:spcBef>
              <a:defRPr/>
            </a:pPr>
            <a:r>
              <a:rPr lang="en-GB" dirty="0">
                <a:cs typeface="Times New Roman" pitchFamily="18" charset="0"/>
              </a:rPr>
              <a:t>Any voltage developed across </a:t>
            </a:r>
            <a:r>
              <a:rPr lang="en-GB" dirty="0" err="1">
                <a:cs typeface="Times New Roman" pitchFamily="18" charset="0"/>
              </a:rPr>
              <a:t>Rin</a:t>
            </a:r>
            <a:r>
              <a:rPr lang="en-GB" dirty="0">
                <a:cs typeface="Times New Roman" pitchFamily="18" charset="0"/>
              </a:rPr>
              <a:t>, as a result of an input signal, will be amplified by a factor </a:t>
            </a:r>
            <a:r>
              <a:rPr lang="en-GB" i="1" dirty="0">
                <a:solidFill>
                  <a:srgbClr val="FF3300"/>
                </a:solidFill>
                <a:cs typeface="Times New Roman" pitchFamily="18" charset="0"/>
              </a:rPr>
              <a:t>A</a:t>
            </a:r>
            <a:r>
              <a:rPr lang="en-GB" dirty="0">
                <a:cs typeface="Times New Roman" pitchFamily="18" charset="0"/>
              </a:rPr>
              <a:t> and reproduced across the terminals of the amplifying element , such that :</a:t>
            </a:r>
          </a:p>
          <a:p>
            <a:pPr algn="just">
              <a:spcBef>
                <a:spcPct val="50000"/>
              </a:spcBef>
              <a:defRPr/>
            </a:pPr>
            <a:r>
              <a:rPr lang="en-GB" dirty="0">
                <a:cs typeface="Times New Roman" pitchFamily="18" charset="0"/>
              </a:rPr>
              <a:t> </a:t>
            </a:r>
            <a:r>
              <a:rPr lang="en-GB" i="1" dirty="0" err="1">
                <a:solidFill>
                  <a:srgbClr val="FF3300"/>
                </a:solidFill>
                <a:cs typeface="Times New Roman" pitchFamily="18" charset="0"/>
              </a:rPr>
              <a:t>Va</a:t>
            </a:r>
            <a:r>
              <a:rPr lang="en-GB" i="1" dirty="0">
                <a:solidFill>
                  <a:srgbClr val="FF3300"/>
                </a:solidFill>
                <a:cs typeface="Times New Roman" pitchFamily="18" charset="0"/>
              </a:rPr>
              <a:t> = A . Vin</a:t>
            </a:r>
            <a:r>
              <a:rPr lang="en-GB" dirty="0">
                <a:cs typeface="Times New Roman" pitchFamily="18" charset="0"/>
              </a:rPr>
              <a:t>  ( NB. Vin is the actual voltage across </a:t>
            </a:r>
            <a:r>
              <a:rPr lang="en-GB" dirty="0" err="1">
                <a:cs typeface="Times New Roman" pitchFamily="18" charset="0"/>
              </a:rPr>
              <a:t>Rin</a:t>
            </a:r>
            <a:r>
              <a:rPr lang="en-GB" dirty="0">
                <a:cs typeface="Times New Roman" pitchFamily="18" charset="0"/>
              </a:rPr>
              <a:t> )</a:t>
            </a:r>
          </a:p>
          <a:p>
            <a:endParaRPr lang="en-GB" dirty="0"/>
          </a:p>
        </p:txBody>
      </p:sp>
    </p:spTree>
    <p:extLst>
      <p:ext uri="{BB962C8B-B14F-4D97-AF65-F5344CB8AC3E}">
        <p14:creationId xmlns:p14="http://schemas.microsoft.com/office/powerpoint/2010/main" val="354651574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Object 3"/>
          <p:cNvGraphicFramePr>
            <a:graphicFrameLocks noChangeAspect="1"/>
          </p:cNvGraphicFramePr>
          <p:nvPr>
            <p:extLst>
              <p:ext uri="{D42A27DB-BD31-4B8C-83A1-F6EECF244321}">
                <p14:modId xmlns:p14="http://schemas.microsoft.com/office/powerpoint/2010/main" val="1296332127"/>
              </p:ext>
            </p:extLst>
          </p:nvPr>
        </p:nvGraphicFramePr>
        <p:xfrm>
          <a:off x="1403350" y="1412875"/>
          <a:ext cx="6081713" cy="2386013"/>
        </p:xfrm>
        <a:graphic>
          <a:graphicData uri="http://schemas.openxmlformats.org/presentationml/2006/ole">
            <mc:AlternateContent xmlns:mc="http://schemas.openxmlformats.org/markup-compatibility/2006">
              <mc:Choice xmlns:v="urn:schemas-microsoft-com:vml" Requires="v">
                <p:oleObj spid="_x0000_s3092" name="Bitmap Image" r:id="rId3" imgW="5001323" imgH="1961905" progId="PBrush">
                  <p:embed/>
                </p:oleObj>
              </mc:Choice>
              <mc:Fallback>
                <p:oleObj name="Bitmap Image" r:id="rId3" imgW="5001323" imgH="1961905" progId="PBrush">
                  <p:embed/>
                  <p:pic>
                    <p:nvPicPr>
                      <p:cNvPr id="0" name="Object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03350" y="1412875"/>
                        <a:ext cx="6081713" cy="23860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2" name="Title 1"/>
          <p:cNvSpPr>
            <a:spLocks noGrp="1"/>
          </p:cNvSpPr>
          <p:nvPr>
            <p:ph type="title"/>
          </p:nvPr>
        </p:nvSpPr>
        <p:spPr/>
        <p:txBody>
          <a:bodyPr/>
          <a:lstStyle/>
          <a:p>
            <a:r>
              <a:rPr lang="en-GB" dirty="0" smtClean="0"/>
              <a:t>Amplifier Equivalent Circuit</a:t>
            </a:r>
            <a:endParaRPr lang="en-GB" dirty="0"/>
          </a:p>
        </p:txBody>
      </p:sp>
      <p:sp>
        <p:nvSpPr>
          <p:cNvPr id="3" name="Content Placeholder 2"/>
          <p:cNvSpPr>
            <a:spLocks noGrp="1"/>
          </p:cNvSpPr>
          <p:nvPr>
            <p:ph idx="1"/>
          </p:nvPr>
        </p:nvSpPr>
        <p:spPr>
          <a:xfrm>
            <a:off x="467544" y="3645024"/>
            <a:ext cx="8229600" cy="2016224"/>
          </a:xfrm>
        </p:spPr>
        <p:txBody>
          <a:bodyPr>
            <a:normAutofit fontScale="62500" lnSpcReduction="20000"/>
          </a:bodyPr>
          <a:lstStyle/>
          <a:p>
            <a:pPr algn="just">
              <a:spcBef>
                <a:spcPct val="50000"/>
              </a:spcBef>
              <a:defRPr/>
            </a:pPr>
            <a:r>
              <a:rPr lang="en-GB" dirty="0">
                <a:cs typeface="Times New Roman" pitchFamily="18" charset="0"/>
              </a:rPr>
              <a:t>The terminal voltage of the amplifier i.e. </a:t>
            </a:r>
            <a:r>
              <a:rPr lang="en-GB" i="1" dirty="0" err="1">
                <a:solidFill>
                  <a:srgbClr val="FF3300"/>
                </a:solidFill>
                <a:cs typeface="Times New Roman" pitchFamily="18" charset="0"/>
              </a:rPr>
              <a:t>Vout</a:t>
            </a:r>
            <a:r>
              <a:rPr lang="en-GB" dirty="0">
                <a:cs typeface="Times New Roman" pitchFamily="18" charset="0"/>
              </a:rPr>
              <a:t>, will be equal to </a:t>
            </a:r>
            <a:r>
              <a:rPr lang="en-GB" i="1" dirty="0" err="1">
                <a:cs typeface="Times New Roman" pitchFamily="18" charset="0"/>
              </a:rPr>
              <a:t>Va</a:t>
            </a:r>
            <a:r>
              <a:rPr lang="en-GB" dirty="0">
                <a:cs typeface="Times New Roman" pitchFamily="18" charset="0"/>
              </a:rPr>
              <a:t>, </a:t>
            </a:r>
            <a:r>
              <a:rPr lang="en-GB" dirty="0">
                <a:solidFill>
                  <a:srgbClr val="FF3300"/>
                </a:solidFill>
                <a:cs typeface="Times New Roman" pitchFamily="18" charset="0"/>
              </a:rPr>
              <a:t>but only  if there is nothing connected across the output of the amplifier.</a:t>
            </a:r>
          </a:p>
          <a:p>
            <a:pPr algn="just">
              <a:spcBef>
                <a:spcPct val="50000"/>
              </a:spcBef>
              <a:defRPr/>
            </a:pPr>
            <a:r>
              <a:rPr lang="en-GB" dirty="0">
                <a:cs typeface="Times New Roman" pitchFamily="18" charset="0"/>
              </a:rPr>
              <a:t> If there is some kind of load such as the input resistance of another amplifier connected to the output terminals of the first amplifier  then </a:t>
            </a:r>
            <a:r>
              <a:rPr lang="en-GB" i="1" dirty="0" err="1">
                <a:solidFill>
                  <a:srgbClr val="FF3300"/>
                </a:solidFill>
                <a:cs typeface="Times New Roman" pitchFamily="18" charset="0"/>
              </a:rPr>
              <a:t>Vout</a:t>
            </a:r>
            <a:r>
              <a:rPr lang="en-GB" dirty="0">
                <a:solidFill>
                  <a:srgbClr val="FF3300"/>
                </a:solidFill>
                <a:cs typeface="Times New Roman" pitchFamily="18" charset="0"/>
              </a:rPr>
              <a:t> will be less than </a:t>
            </a:r>
            <a:r>
              <a:rPr lang="en-GB" i="1" dirty="0" err="1">
                <a:solidFill>
                  <a:srgbClr val="FF3300"/>
                </a:solidFill>
                <a:cs typeface="Times New Roman" pitchFamily="18" charset="0"/>
              </a:rPr>
              <a:t>Va</a:t>
            </a:r>
            <a:r>
              <a:rPr lang="en-GB" dirty="0">
                <a:cs typeface="Times New Roman" pitchFamily="18" charset="0"/>
              </a:rPr>
              <a:t> due to the </a:t>
            </a:r>
            <a:r>
              <a:rPr lang="en-GB" dirty="0">
                <a:solidFill>
                  <a:srgbClr val="FF3300"/>
                </a:solidFill>
                <a:cs typeface="Times New Roman" pitchFamily="18" charset="0"/>
              </a:rPr>
              <a:t>potential divider</a:t>
            </a:r>
            <a:r>
              <a:rPr lang="en-GB" dirty="0">
                <a:cs typeface="Times New Roman" pitchFamily="18" charset="0"/>
              </a:rPr>
              <a:t> loading action of the input resistance of the second amplifier on the first.</a:t>
            </a:r>
          </a:p>
          <a:p>
            <a:endParaRPr lang="en-GB" dirty="0"/>
          </a:p>
        </p:txBody>
      </p:sp>
    </p:spTree>
    <p:extLst>
      <p:ext uri="{BB962C8B-B14F-4D97-AF65-F5344CB8AC3E}">
        <p14:creationId xmlns:p14="http://schemas.microsoft.com/office/powerpoint/2010/main" val="51770847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1" name="Footer Placeholder 2"/>
          <p:cNvSpPr>
            <a:spLocks noGrp="1"/>
          </p:cNvSpPr>
          <p:nvPr>
            <p:ph type="ftr" sz="quarter" idx="4294967295"/>
          </p:nvPr>
        </p:nvSpPr>
        <p:spPr>
          <a:xfrm>
            <a:off x="3124200" y="6248400"/>
            <a:ext cx="2895600" cy="457200"/>
          </a:xfrm>
          <a:prstGeom prst="rect">
            <a:avLst/>
          </a:prstGeom>
          <a:noFill/>
        </p:spPr>
        <p:txBody>
          <a:bodyPr/>
          <a:lstStyle/>
          <a:p>
            <a:r>
              <a:rPr lang="en-GB" smtClean="0"/>
              <a:t>Equivalent circuit of an amplifier2014-15</a:t>
            </a:r>
          </a:p>
        </p:txBody>
      </p:sp>
      <p:sp>
        <p:nvSpPr>
          <p:cNvPr id="2052" name="Slide Number Placeholder 3"/>
          <p:cNvSpPr>
            <a:spLocks noGrp="1"/>
          </p:cNvSpPr>
          <p:nvPr>
            <p:ph type="sldNum" sz="quarter" idx="12"/>
          </p:nvPr>
        </p:nvSpPr>
        <p:spPr>
          <a:noFill/>
        </p:spPr>
        <p:txBody>
          <a:bodyPr/>
          <a:lstStyle/>
          <a:p>
            <a:fld id="{7AA491CD-99B4-4F03-9252-85E57B394B55}" type="slidenum">
              <a:rPr lang="en-GB" smtClean="0"/>
              <a:pPr/>
              <a:t>16</a:t>
            </a:fld>
            <a:endParaRPr lang="en-GB" smtClean="0"/>
          </a:p>
        </p:txBody>
      </p:sp>
      <p:sp>
        <p:nvSpPr>
          <p:cNvPr id="7170" name="Text Box 2"/>
          <p:cNvSpPr txBox="1">
            <a:spLocks noChangeArrowheads="1"/>
          </p:cNvSpPr>
          <p:nvPr/>
        </p:nvSpPr>
        <p:spPr bwMode="auto">
          <a:xfrm>
            <a:off x="685800" y="228600"/>
            <a:ext cx="8153400" cy="954107"/>
          </a:xfrm>
          <a:prstGeom prst="rect">
            <a:avLst/>
          </a:prstGeom>
          <a:noFill/>
          <a:ln w="9525">
            <a:noFill/>
            <a:miter lim="800000"/>
            <a:headEnd/>
            <a:tailEnd/>
          </a:ln>
          <a:effectLst/>
        </p:spPr>
        <p:txBody>
          <a:bodyPr>
            <a:spAutoFit/>
          </a:bodyPr>
          <a:lstStyle/>
          <a:p>
            <a:pPr algn="ctr">
              <a:spcBef>
                <a:spcPct val="50000"/>
              </a:spcBef>
              <a:defRPr/>
            </a:pPr>
            <a:r>
              <a:rPr lang="en-GB" sz="2800" dirty="0">
                <a:latin typeface="+mj-lt"/>
                <a:cs typeface="Times New Roman" pitchFamily="18" charset="0"/>
              </a:rPr>
              <a:t>CONSIDER A SIMPLE MICROPHONE AMPLIFIER CONNECTED TO A SPEAKER</a:t>
            </a:r>
            <a:r>
              <a:rPr lang="en-GB" sz="2800" dirty="0" smtClean="0">
                <a:latin typeface="+mj-lt"/>
                <a:cs typeface="Times New Roman" pitchFamily="18" charset="0"/>
              </a:rPr>
              <a:t>.</a:t>
            </a:r>
            <a:endParaRPr lang="en-GB" sz="2800" dirty="0">
              <a:latin typeface="+mj-lt"/>
              <a:cs typeface="Times New Roman" pitchFamily="18" charset="0"/>
            </a:endParaRPr>
          </a:p>
        </p:txBody>
      </p:sp>
      <p:sp>
        <p:nvSpPr>
          <p:cNvPr id="2054" name="Text Box 3"/>
          <p:cNvSpPr txBox="1">
            <a:spLocks noChangeArrowheads="1"/>
          </p:cNvSpPr>
          <p:nvPr/>
        </p:nvSpPr>
        <p:spPr bwMode="auto">
          <a:xfrm>
            <a:off x="609600" y="1219200"/>
            <a:ext cx="8305800" cy="457200"/>
          </a:xfrm>
          <a:prstGeom prst="rect">
            <a:avLst/>
          </a:prstGeom>
          <a:noFill/>
          <a:ln w="9525">
            <a:noFill/>
            <a:miter lim="800000"/>
            <a:headEnd/>
            <a:tailEnd/>
          </a:ln>
        </p:spPr>
        <p:txBody>
          <a:bodyPr>
            <a:spAutoFit/>
          </a:bodyPr>
          <a:lstStyle/>
          <a:p>
            <a:pPr>
              <a:spcBef>
                <a:spcPct val="50000"/>
              </a:spcBef>
            </a:pPr>
            <a:endParaRPr lang="en-US"/>
          </a:p>
        </p:txBody>
      </p:sp>
      <p:graphicFrame>
        <p:nvGraphicFramePr>
          <p:cNvPr id="2050" name="Object 71"/>
          <p:cNvGraphicFramePr>
            <a:graphicFrameLocks noChangeAspect="1"/>
          </p:cNvGraphicFramePr>
          <p:nvPr/>
        </p:nvGraphicFramePr>
        <p:xfrm>
          <a:off x="0" y="1538288"/>
          <a:ext cx="8915400" cy="3687762"/>
        </p:xfrm>
        <a:graphic>
          <a:graphicData uri="http://schemas.openxmlformats.org/presentationml/2006/ole">
            <mc:AlternateContent xmlns:mc="http://schemas.openxmlformats.org/markup-compatibility/2006">
              <mc:Choice xmlns:v="urn:schemas-microsoft-com:vml" Requires="v">
                <p:oleObj spid="_x0000_s5137" name="Bitmap Image" r:id="rId4" imgW="5896798" imgH="2438095" progId="PBrush">
                  <p:embed/>
                </p:oleObj>
              </mc:Choice>
              <mc:Fallback>
                <p:oleObj name="Bitmap Image" r:id="rId4" imgW="5896798" imgH="2438095" progId="PBrush">
                  <p:embed/>
                  <p:pic>
                    <p:nvPicPr>
                      <p:cNvPr id="0" nam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1538288"/>
                        <a:ext cx="8915400" cy="36877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2055" name="Line 72"/>
          <p:cNvSpPr>
            <a:spLocks noChangeShapeType="1"/>
          </p:cNvSpPr>
          <p:nvPr/>
        </p:nvSpPr>
        <p:spPr bwMode="auto">
          <a:xfrm>
            <a:off x="3657600" y="3009900"/>
            <a:ext cx="295275" cy="0"/>
          </a:xfrm>
          <a:prstGeom prst="line">
            <a:avLst/>
          </a:prstGeom>
          <a:noFill/>
          <a:ln w="38100">
            <a:solidFill>
              <a:schemeClr val="tx1"/>
            </a:solidFill>
            <a:round/>
            <a:headEnd/>
            <a:tailEnd/>
          </a:ln>
        </p:spPr>
        <p:txBody>
          <a:bodyPr/>
          <a:lstStyle/>
          <a:p>
            <a:endParaRPr lang="en-GB"/>
          </a:p>
        </p:txBody>
      </p:sp>
      <p:sp>
        <p:nvSpPr>
          <p:cNvPr id="2056" name="Rectangle 73"/>
          <p:cNvSpPr>
            <a:spLocks noChangeArrowheads="1"/>
          </p:cNvSpPr>
          <p:nvPr/>
        </p:nvSpPr>
        <p:spPr bwMode="auto">
          <a:xfrm>
            <a:off x="323850" y="3409950"/>
            <a:ext cx="600075" cy="88900"/>
          </a:xfrm>
          <a:prstGeom prst="rect">
            <a:avLst/>
          </a:prstGeom>
          <a:solidFill>
            <a:schemeClr val="bg1"/>
          </a:solidFill>
          <a:ln w="9525">
            <a:noFill/>
            <a:miter lim="800000"/>
            <a:headEnd/>
            <a:tailEnd/>
          </a:ln>
        </p:spPr>
        <p:txBody>
          <a:bodyPr wrap="none" anchor="ctr"/>
          <a:lstStyle/>
          <a:p>
            <a:endParaRPr lang="en-US"/>
          </a:p>
        </p:txBody>
      </p:sp>
      <p:sp>
        <p:nvSpPr>
          <p:cNvPr id="2057" name="Rectangle 74"/>
          <p:cNvSpPr>
            <a:spLocks noChangeArrowheads="1"/>
          </p:cNvSpPr>
          <p:nvPr/>
        </p:nvSpPr>
        <p:spPr bwMode="auto">
          <a:xfrm>
            <a:off x="304800" y="3960813"/>
            <a:ext cx="571500" cy="90487"/>
          </a:xfrm>
          <a:prstGeom prst="rect">
            <a:avLst/>
          </a:prstGeom>
          <a:solidFill>
            <a:schemeClr val="bg1"/>
          </a:solidFill>
          <a:ln w="9525">
            <a:noFill/>
            <a:miter lim="800000"/>
            <a:headEnd/>
            <a:tailEnd/>
          </a:ln>
        </p:spPr>
        <p:txBody>
          <a:bodyPr wrap="none" anchor="ctr"/>
          <a:lstStyle/>
          <a:p>
            <a:endParaRPr lang="en-US"/>
          </a:p>
        </p:txBody>
      </p:sp>
      <p:sp>
        <p:nvSpPr>
          <p:cNvPr id="2058" name="Rectangle 75"/>
          <p:cNvSpPr>
            <a:spLocks noChangeArrowheads="1"/>
          </p:cNvSpPr>
          <p:nvPr/>
        </p:nvSpPr>
        <p:spPr bwMode="auto">
          <a:xfrm>
            <a:off x="2571750" y="3810000"/>
            <a:ext cx="485775" cy="104775"/>
          </a:xfrm>
          <a:prstGeom prst="rect">
            <a:avLst/>
          </a:prstGeom>
          <a:solidFill>
            <a:schemeClr val="bg1"/>
          </a:solidFill>
          <a:ln w="9525">
            <a:noFill/>
            <a:miter lim="800000"/>
            <a:headEnd/>
            <a:tailEnd/>
          </a:ln>
        </p:spPr>
        <p:txBody>
          <a:bodyPr wrap="none" anchor="ctr"/>
          <a:lstStyle/>
          <a:p>
            <a:endParaRPr lang="en-US"/>
          </a:p>
        </p:txBody>
      </p:sp>
      <p:sp>
        <p:nvSpPr>
          <p:cNvPr id="2059" name="Rectangle 76"/>
          <p:cNvSpPr>
            <a:spLocks noChangeArrowheads="1"/>
          </p:cNvSpPr>
          <p:nvPr/>
        </p:nvSpPr>
        <p:spPr bwMode="auto">
          <a:xfrm>
            <a:off x="4067175" y="3540125"/>
            <a:ext cx="438150" cy="88900"/>
          </a:xfrm>
          <a:prstGeom prst="rect">
            <a:avLst/>
          </a:prstGeom>
          <a:solidFill>
            <a:schemeClr val="bg1"/>
          </a:solidFill>
          <a:ln w="9525">
            <a:noFill/>
            <a:miter lim="800000"/>
            <a:headEnd/>
            <a:tailEnd/>
          </a:ln>
        </p:spPr>
        <p:txBody>
          <a:bodyPr wrap="none" anchor="ctr"/>
          <a:lstStyle/>
          <a:p>
            <a:endParaRPr lang="en-US"/>
          </a:p>
        </p:txBody>
      </p:sp>
      <p:sp>
        <p:nvSpPr>
          <p:cNvPr id="2060" name="Rectangle 77"/>
          <p:cNvSpPr>
            <a:spLocks noChangeArrowheads="1"/>
          </p:cNvSpPr>
          <p:nvPr/>
        </p:nvSpPr>
        <p:spPr bwMode="auto">
          <a:xfrm>
            <a:off x="4400550" y="2714625"/>
            <a:ext cx="419100" cy="88900"/>
          </a:xfrm>
          <a:prstGeom prst="rect">
            <a:avLst/>
          </a:prstGeom>
          <a:solidFill>
            <a:schemeClr val="bg1"/>
          </a:solidFill>
          <a:ln w="9525">
            <a:noFill/>
            <a:miter lim="800000"/>
            <a:headEnd/>
            <a:tailEnd/>
          </a:ln>
        </p:spPr>
        <p:txBody>
          <a:bodyPr wrap="none" anchor="ctr"/>
          <a:lstStyle/>
          <a:p>
            <a:endParaRPr lang="en-US"/>
          </a:p>
        </p:txBody>
      </p:sp>
      <p:sp>
        <p:nvSpPr>
          <p:cNvPr id="2061" name="Rectangle 78"/>
          <p:cNvSpPr>
            <a:spLocks noChangeArrowheads="1"/>
          </p:cNvSpPr>
          <p:nvPr/>
        </p:nvSpPr>
        <p:spPr bwMode="auto">
          <a:xfrm>
            <a:off x="7762875" y="3533775"/>
            <a:ext cx="581025" cy="114300"/>
          </a:xfrm>
          <a:prstGeom prst="rect">
            <a:avLst/>
          </a:prstGeom>
          <a:solidFill>
            <a:schemeClr val="bg1"/>
          </a:solidFill>
          <a:ln w="9525">
            <a:noFill/>
            <a:miter lim="800000"/>
            <a:headEnd/>
            <a:tailEnd/>
          </a:ln>
        </p:spPr>
        <p:txBody>
          <a:bodyPr wrap="none" anchor="ctr"/>
          <a:lstStyle/>
          <a:p>
            <a:endParaRPr lang="en-US"/>
          </a:p>
        </p:txBody>
      </p:sp>
      <p:sp>
        <p:nvSpPr>
          <p:cNvPr id="2062" name="Rectangle 79"/>
          <p:cNvSpPr>
            <a:spLocks noChangeArrowheads="1"/>
          </p:cNvSpPr>
          <p:nvPr/>
        </p:nvSpPr>
        <p:spPr bwMode="auto">
          <a:xfrm>
            <a:off x="7781925" y="4086225"/>
            <a:ext cx="638175" cy="104775"/>
          </a:xfrm>
          <a:prstGeom prst="rect">
            <a:avLst/>
          </a:prstGeom>
          <a:solidFill>
            <a:schemeClr val="bg1"/>
          </a:solidFill>
          <a:ln w="9525">
            <a:noFill/>
            <a:miter lim="800000"/>
            <a:headEnd/>
            <a:tailEnd/>
          </a:ln>
        </p:spPr>
        <p:txBody>
          <a:bodyPr wrap="none" anchor="ctr"/>
          <a:lstStyle/>
          <a:p>
            <a:endParaRPr lang="en-US"/>
          </a:p>
        </p:txBody>
      </p:sp>
      <p:sp>
        <p:nvSpPr>
          <p:cNvPr id="2063" name="Text Box 81"/>
          <p:cNvSpPr txBox="1">
            <a:spLocks noChangeArrowheads="1"/>
          </p:cNvSpPr>
          <p:nvPr/>
        </p:nvSpPr>
        <p:spPr bwMode="auto">
          <a:xfrm>
            <a:off x="3971925" y="1676400"/>
            <a:ext cx="1895475" cy="457200"/>
          </a:xfrm>
          <a:prstGeom prst="rect">
            <a:avLst/>
          </a:prstGeom>
          <a:noFill/>
          <a:ln w="9525">
            <a:noFill/>
            <a:miter lim="800000"/>
            <a:headEnd/>
            <a:tailEnd/>
          </a:ln>
        </p:spPr>
        <p:txBody>
          <a:bodyPr>
            <a:spAutoFit/>
          </a:bodyPr>
          <a:lstStyle/>
          <a:p>
            <a:pPr>
              <a:spcBef>
                <a:spcPct val="50000"/>
              </a:spcBef>
            </a:pPr>
            <a:r>
              <a:rPr lang="en-GB"/>
              <a:t>AMPLIFIER</a:t>
            </a:r>
            <a:endParaRPr lang="en-US"/>
          </a:p>
        </p:txBody>
      </p:sp>
      <p:sp>
        <p:nvSpPr>
          <p:cNvPr id="2064" name="Line 82"/>
          <p:cNvSpPr>
            <a:spLocks noChangeShapeType="1"/>
          </p:cNvSpPr>
          <p:nvPr/>
        </p:nvSpPr>
        <p:spPr bwMode="auto">
          <a:xfrm>
            <a:off x="2533650" y="2085975"/>
            <a:ext cx="4610100" cy="0"/>
          </a:xfrm>
          <a:prstGeom prst="line">
            <a:avLst/>
          </a:prstGeom>
          <a:noFill/>
          <a:ln w="28575">
            <a:solidFill>
              <a:schemeClr val="tx1"/>
            </a:solidFill>
            <a:round/>
            <a:headEnd type="triangle" w="med" len="med"/>
            <a:tailEnd type="triangle" w="med" len="med"/>
          </a:ln>
        </p:spPr>
        <p:txBody>
          <a:bodyPr/>
          <a:lstStyle/>
          <a:p>
            <a:endParaRPr lang="en-GB"/>
          </a:p>
        </p:txBody>
      </p:sp>
    </p:spTree>
    <p:extLst>
      <p:ext uri="{BB962C8B-B14F-4D97-AF65-F5344CB8AC3E}">
        <p14:creationId xmlns:p14="http://schemas.microsoft.com/office/powerpoint/2010/main" val="127810193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9" name="Footer Placeholder 2"/>
          <p:cNvSpPr>
            <a:spLocks noGrp="1"/>
          </p:cNvSpPr>
          <p:nvPr>
            <p:ph type="ftr" sz="quarter" idx="4294967295"/>
          </p:nvPr>
        </p:nvSpPr>
        <p:spPr>
          <a:xfrm>
            <a:off x="3124200" y="6248400"/>
            <a:ext cx="2895600" cy="457200"/>
          </a:xfrm>
          <a:prstGeom prst="rect">
            <a:avLst/>
          </a:prstGeom>
          <a:noFill/>
        </p:spPr>
        <p:txBody>
          <a:bodyPr/>
          <a:lstStyle/>
          <a:p>
            <a:r>
              <a:rPr lang="en-GB" smtClean="0"/>
              <a:t>Equivalent circuit of an amplifier2014-15</a:t>
            </a:r>
          </a:p>
        </p:txBody>
      </p:sp>
      <p:sp>
        <p:nvSpPr>
          <p:cNvPr id="4100" name="Slide Number Placeholder 3"/>
          <p:cNvSpPr>
            <a:spLocks noGrp="1"/>
          </p:cNvSpPr>
          <p:nvPr>
            <p:ph type="sldNum" sz="quarter" idx="12"/>
          </p:nvPr>
        </p:nvSpPr>
        <p:spPr>
          <a:noFill/>
        </p:spPr>
        <p:txBody>
          <a:bodyPr/>
          <a:lstStyle/>
          <a:p>
            <a:fld id="{4B1888CE-B81E-4D95-BC58-43C47942D8E7}" type="slidenum">
              <a:rPr lang="en-GB" smtClean="0"/>
              <a:pPr/>
              <a:t>17</a:t>
            </a:fld>
            <a:endParaRPr lang="en-GB" smtClean="0"/>
          </a:p>
        </p:txBody>
      </p:sp>
      <p:sp>
        <p:nvSpPr>
          <p:cNvPr id="4102" name="Text Box 3"/>
          <p:cNvSpPr txBox="1">
            <a:spLocks noChangeArrowheads="1"/>
          </p:cNvSpPr>
          <p:nvPr/>
        </p:nvSpPr>
        <p:spPr bwMode="auto">
          <a:xfrm>
            <a:off x="609600" y="1219200"/>
            <a:ext cx="8305800" cy="457200"/>
          </a:xfrm>
          <a:prstGeom prst="rect">
            <a:avLst/>
          </a:prstGeom>
          <a:noFill/>
          <a:ln w="9525">
            <a:noFill/>
            <a:miter lim="800000"/>
            <a:headEnd/>
            <a:tailEnd/>
          </a:ln>
        </p:spPr>
        <p:txBody>
          <a:bodyPr>
            <a:spAutoFit/>
          </a:bodyPr>
          <a:lstStyle/>
          <a:p>
            <a:pPr>
              <a:spcBef>
                <a:spcPct val="50000"/>
              </a:spcBef>
            </a:pPr>
            <a:endParaRPr lang="en-US"/>
          </a:p>
        </p:txBody>
      </p:sp>
      <p:graphicFrame>
        <p:nvGraphicFramePr>
          <p:cNvPr id="4098" name="Object 4"/>
          <p:cNvGraphicFramePr>
            <a:graphicFrameLocks noChangeAspect="1"/>
          </p:cNvGraphicFramePr>
          <p:nvPr/>
        </p:nvGraphicFramePr>
        <p:xfrm>
          <a:off x="0" y="1538288"/>
          <a:ext cx="8915400" cy="3687762"/>
        </p:xfrm>
        <a:graphic>
          <a:graphicData uri="http://schemas.openxmlformats.org/presentationml/2006/ole">
            <mc:AlternateContent xmlns:mc="http://schemas.openxmlformats.org/markup-compatibility/2006">
              <mc:Choice xmlns:v="urn:schemas-microsoft-com:vml" Requires="v">
                <p:oleObj spid="_x0000_s8210" name="Bitmap Image" r:id="rId4" imgW="5896798" imgH="2438095" progId="PBrush">
                  <p:embed/>
                </p:oleObj>
              </mc:Choice>
              <mc:Fallback>
                <p:oleObj name="Bitmap Image" r:id="rId4" imgW="5896798" imgH="2438095" progId="PBrush">
                  <p:embed/>
                  <p:pic>
                    <p:nvPicPr>
                      <p:cNvPr id="0" nam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1538288"/>
                        <a:ext cx="8915400" cy="36877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4103" name="Line 5"/>
          <p:cNvSpPr>
            <a:spLocks noChangeShapeType="1"/>
          </p:cNvSpPr>
          <p:nvPr/>
        </p:nvSpPr>
        <p:spPr bwMode="auto">
          <a:xfrm>
            <a:off x="3657600" y="3009900"/>
            <a:ext cx="295275" cy="0"/>
          </a:xfrm>
          <a:prstGeom prst="line">
            <a:avLst/>
          </a:prstGeom>
          <a:noFill/>
          <a:ln w="38100">
            <a:solidFill>
              <a:schemeClr val="tx1"/>
            </a:solidFill>
            <a:round/>
            <a:headEnd/>
            <a:tailEnd/>
          </a:ln>
        </p:spPr>
        <p:txBody>
          <a:bodyPr/>
          <a:lstStyle/>
          <a:p>
            <a:endParaRPr lang="en-GB"/>
          </a:p>
        </p:txBody>
      </p:sp>
      <p:sp>
        <p:nvSpPr>
          <p:cNvPr id="4104" name="Rectangle 6"/>
          <p:cNvSpPr>
            <a:spLocks noChangeArrowheads="1"/>
          </p:cNvSpPr>
          <p:nvPr/>
        </p:nvSpPr>
        <p:spPr bwMode="auto">
          <a:xfrm>
            <a:off x="323850" y="3409950"/>
            <a:ext cx="600075" cy="88900"/>
          </a:xfrm>
          <a:prstGeom prst="rect">
            <a:avLst/>
          </a:prstGeom>
          <a:solidFill>
            <a:schemeClr val="bg1"/>
          </a:solidFill>
          <a:ln w="9525">
            <a:noFill/>
            <a:miter lim="800000"/>
            <a:headEnd/>
            <a:tailEnd/>
          </a:ln>
        </p:spPr>
        <p:txBody>
          <a:bodyPr wrap="none" anchor="ctr"/>
          <a:lstStyle/>
          <a:p>
            <a:endParaRPr lang="en-US"/>
          </a:p>
        </p:txBody>
      </p:sp>
      <p:sp>
        <p:nvSpPr>
          <p:cNvPr id="4105" name="Rectangle 7"/>
          <p:cNvSpPr>
            <a:spLocks noChangeArrowheads="1"/>
          </p:cNvSpPr>
          <p:nvPr/>
        </p:nvSpPr>
        <p:spPr bwMode="auto">
          <a:xfrm>
            <a:off x="304800" y="3960813"/>
            <a:ext cx="571500" cy="90487"/>
          </a:xfrm>
          <a:prstGeom prst="rect">
            <a:avLst/>
          </a:prstGeom>
          <a:solidFill>
            <a:schemeClr val="bg1"/>
          </a:solidFill>
          <a:ln w="9525">
            <a:noFill/>
            <a:miter lim="800000"/>
            <a:headEnd/>
            <a:tailEnd/>
          </a:ln>
        </p:spPr>
        <p:txBody>
          <a:bodyPr wrap="none" anchor="ctr"/>
          <a:lstStyle/>
          <a:p>
            <a:endParaRPr lang="en-US"/>
          </a:p>
        </p:txBody>
      </p:sp>
      <p:sp>
        <p:nvSpPr>
          <p:cNvPr id="4106" name="Rectangle 8"/>
          <p:cNvSpPr>
            <a:spLocks noChangeArrowheads="1"/>
          </p:cNvSpPr>
          <p:nvPr/>
        </p:nvSpPr>
        <p:spPr bwMode="auto">
          <a:xfrm>
            <a:off x="2571750" y="3810000"/>
            <a:ext cx="485775" cy="104775"/>
          </a:xfrm>
          <a:prstGeom prst="rect">
            <a:avLst/>
          </a:prstGeom>
          <a:solidFill>
            <a:schemeClr val="bg1"/>
          </a:solidFill>
          <a:ln w="9525">
            <a:noFill/>
            <a:miter lim="800000"/>
            <a:headEnd/>
            <a:tailEnd/>
          </a:ln>
        </p:spPr>
        <p:txBody>
          <a:bodyPr wrap="none" anchor="ctr"/>
          <a:lstStyle/>
          <a:p>
            <a:endParaRPr lang="en-US"/>
          </a:p>
        </p:txBody>
      </p:sp>
      <p:sp>
        <p:nvSpPr>
          <p:cNvPr id="4107" name="Rectangle 9"/>
          <p:cNvSpPr>
            <a:spLocks noChangeArrowheads="1"/>
          </p:cNvSpPr>
          <p:nvPr/>
        </p:nvSpPr>
        <p:spPr bwMode="auto">
          <a:xfrm>
            <a:off x="4067175" y="3540125"/>
            <a:ext cx="438150" cy="88900"/>
          </a:xfrm>
          <a:prstGeom prst="rect">
            <a:avLst/>
          </a:prstGeom>
          <a:solidFill>
            <a:schemeClr val="bg1"/>
          </a:solidFill>
          <a:ln w="9525">
            <a:noFill/>
            <a:miter lim="800000"/>
            <a:headEnd/>
            <a:tailEnd/>
          </a:ln>
        </p:spPr>
        <p:txBody>
          <a:bodyPr wrap="none" anchor="ctr"/>
          <a:lstStyle/>
          <a:p>
            <a:endParaRPr lang="en-US"/>
          </a:p>
        </p:txBody>
      </p:sp>
      <p:sp>
        <p:nvSpPr>
          <p:cNvPr id="4108" name="Rectangle 10"/>
          <p:cNvSpPr>
            <a:spLocks noChangeArrowheads="1"/>
          </p:cNvSpPr>
          <p:nvPr/>
        </p:nvSpPr>
        <p:spPr bwMode="auto">
          <a:xfrm>
            <a:off x="4400550" y="2714625"/>
            <a:ext cx="419100" cy="88900"/>
          </a:xfrm>
          <a:prstGeom prst="rect">
            <a:avLst/>
          </a:prstGeom>
          <a:solidFill>
            <a:schemeClr val="bg1"/>
          </a:solidFill>
          <a:ln w="9525">
            <a:noFill/>
            <a:miter lim="800000"/>
            <a:headEnd/>
            <a:tailEnd/>
          </a:ln>
        </p:spPr>
        <p:txBody>
          <a:bodyPr wrap="none" anchor="ctr"/>
          <a:lstStyle/>
          <a:p>
            <a:endParaRPr lang="en-US"/>
          </a:p>
        </p:txBody>
      </p:sp>
      <p:sp>
        <p:nvSpPr>
          <p:cNvPr id="4109" name="Rectangle 11"/>
          <p:cNvSpPr>
            <a:spLocks noChangeArrowheads="1"/>
          </p:cNvSpPr>
          <p:nvPr/>
        </p:nvSpPr>
        <p:spPr bwMode="auto">
          <a:xfrm>
            <a:off x="7762875" y="3533775"/>
            <a:ext cx="581025" cy="114300"/>
          </a:xfrm>
          <a:prstGeom prst="rect">
            <a:avLst/>
          </a:prstGeom>
          <a:solidFill>
            <a:schemeClr val="bg1"/>
          </a:solidFill>
          <a:ln w="9525">
            <a:noFill/>
            <a:miter lim="800000"/>
            <a:headEnd/>
            <a:tailEnd/>
          </a:ln>
        </p:spPr>
        <p:txBody>
          <a:bodyPr wrap="none" anchor="ctr"/>
          <a:lstStyle/>
          <a:p>
            <a:endParaRPr lang="en-US"/>
          </a:p>
        </p:txBody>
      </p:sp>
      <p:sp>
        <p:nvSpPr>
          <p:cNvPr id="4110" name="Rectangle 12"/>
          <p:cNvSpPr>
            <a:spLocks noChangeArrowheads="1"/>
          </p:cNvSpPr>
          <p:nvPr/>
        </p:nvSpPr>
        <p:spPr bwMode="auto">
          <a:xfrm>
            <a:off x="7781925" y="4086225"/>
            <a:ext cx="638175" cy="104775"/>
          </a:xfrm>
          <a:prstGeom prst="rect">
            <a:avLst/>
          </a:prstGeom>
          <a:solidFill>
            <a:schemeClr val="bg1"/>
          </a:solidFill>
          <a:ln w="9525">
            <a:noFill/>
            <a:miter lim="800000"/>
            <a:headEnd/>
            <a:tailEnd/>
          </a:ln>
        </p:spPr>
        <p:txBody>
          <a:bodyPr wrap="none" anchor="ctr"/>
          <a:lstStyle/>
          <a:p>
            <a:endParaRPr lang="en-US"/>
          </a:p>
        </p:txBody>
      </p:sp>
      <p:sp>
        <p:nvSpPr>
          <p:cNvPr id="4111" name="Text Box 13"/>
          <p:cNvSpPr txBox="1">
            <a:spLocks noChangeArrowheads="1"/>
          </p:cNvSpPr>
          <p:nvPr/>
        </p:nvSpPr>
        <p:spPr bwMode="auto">
          <a:xfrm>
            <a:off x="3971925" y="1676400"/>
            <a:ext cx="1895475" cy="457200"/>
          </a:xfrm>
          <a:prstGeom prst="rect">
            <a:avLst/>
          </a:prstGeom>
          <a:noFill/>
          <a:ln w="9525">
            <a:noFill/>
            <a:miter lim="800000"/>
            <a:headEnd/>
            <a:tailEnd/>
          </a:ln>
        </p:spPr>
        <p:txBody>
          <a:bodyPr>
            <a:spAutoFit/>
          </a:bodyPr>
          <a:lstStyle/>
          <a:p>
            <a:pPr>
              <a:spcBef>
                <a:spcPct val="50000"/>
              </a:spcBef>
            </a:pPr>
            <a:r>
              <a:rPr lang="en-GB"/>
              <a:t>AMPLIFIER</a:t>
            </a:r>
            <a:endParaRPr lang="en-US"/>
          </a:p>
        </p:txBody>
      </p:sp>
      <p:sp>
        <p:nvSpPr>
          <p:cNvPr id="4112" name="Line 14"/>
          <p:cNvSpPr>
            <a:spLocks noChangeShapeType="1"/>
          </p:cNvSpPr>
          <p:nvPr/>
        </p:nvSpPr>
        <p:spPr bwMode="auto">
          <a:xfrm>
            <a:off x="2533650" y="2085975"/>
            <a:ext cx="4610100" cy="0"/>
          </a:xfrm>
          <a:prstGeom prst="line">
            <a:avLst/>
          </a:prstGeom>
          <a:noFill/>
          <a:ln w="28575">
            <a:solidFill>
              <a:schemeClr val="tx1"/>
            </a:solidFill>
            <a:round/>
            <a:headEnd type="triangle" w="med" len="med"/>
            <a:tailEnd type="triangle" w="med" len="med"/>
          </a:ln>
        </p:spPr>
        <p:txBody>
          <a:bodyPr/>
          <a:lstStyle/>
          <a:p>
            <a:endParaRPr lang="en-GB"/>
          </a:p>
        </p:txBody>
      </p:sp>
      <p:grpSp>
        <p:nvGrpSpPr>
          <p:cNvPr id="4114" name="Group 17"/>
          <p:cNvGrpSpPr>
            <a:grpSpLocks/>
          </p:cNvGrpSpPr>
          <p:nvPr/>
        </p:nvGrpSpPr>
        <p:grpSpPr bwMode="auto">
          <a:xfrm>
            <a:off x="1276350" y="2838450"/>
            <a:ext cx="3019425" cy="2705100"/>
            <a:chOff x="906" y="1740"/>
            <a:chExt cx="1902" cy="1920"/>
          </a:xfrm>
        </p:grpSpPr>
        <p:sp>
          <p:nvSpPr>
            <p:cNvPr id="4116" name="Rectangle 18"/>
            <p:cNvSpPr>
              <a:spLocks noChangeArrowheads="1"/>
            </p:cNvSpPr>
            <p:nvPr/>
          </p:nvSpPr>
          <p:spPr bwMode="auto">
            <a:xfrm>
              <a:off x="906" y="1740"/>
              <a:ext cx="1902" cy="1920"/>
            </a:xfrm>
            <a:prstGeom prst="rect">
              <a:avLst/>
            </a:prstGeom>
            <a:noFill/>
            <a:ln w="28575">
              <a:solidFill>
                <a:srgbClr val="00CC00"/>
              </a:solidFill>
              <a:prstDash val="dash"/>
              <a:miter lim="800000"/>
              <a:headEnd/>
              <a:tailEnd/>
            </a:ln>
          </p:spPr>
          <p:txBody>
            <a:bodyPr wrap="none" anchor="ctr"/>
            <a:lstStyle/>
            <a:p>
              <a:endParaRPr lang="en-US"/>
            </a:p>
          </p:txBody>
        </p:sp>
        <p:sp>
          <p:nvSpPr>
            <p:cNvPr id="4117" name="Text Box 19"/>
            <p:cNvSpPr txBox="1">
              <a:spLocks noChangeArrowheads="1"/>
            </p:cNvSpPr>
            <p:nvPr/>
          </p:nvSpPr>
          <p:spPr bwMode="auto">
            <a:xfrm>
              <a:off x="1341" y="3356"/>
              <a:ext cx="761" cy="240"/>
            </a:xfrm>
            <a:prstGeom prst="rect">
              <a:avLst/>
            </a:prstGeom>
            <a:noFill/>
            <a:ln w="9525">
              <a:noFill/>
              <a:miter lim="800000"/>
              <a:headEnd/>
              <a:tailEnd/>
            </a:ln>
          </p:spPr>
          <p:txBody>
            <a:bodyPr wrap="square">
              <a:spAutoFit/>
            </a:bodyPr>
            <a:lstStyle/>
            <a:p>
              <a:pPr>
                <a:spcBef>
                  <a:spcPct val="50000"/>
                </a:spcBef>
              </a:pPr>
              <a:r>
                <a:rPr lang="en-GB" sz="1600" dirty="0"/>
                <a:t>Attenuation</a:t>
              </a:r>
              <a:endParaRPr lang="en-US" sz="1600" dirty="0"/>
            </a:p>
          </p:txBody>
        </p:sp>
      </p:grpSp>
      <p:sp>
        <p:nvSpPr>
          <p:cNvPr id="24" name="Text Box 2"/>
          <p:cNvSpPr txBox="1">
            <a:spLocks noChangeArrowheads="1"/>
          </p:cNvSpPr>
          <p:nvPr/>
        </p:nvSpPr>
        <p:spPr bwMode="auto">
          <a:xfrm>
            <a:off x="685800" y="228600"/>
            <a:ext cx="8153400" cy="954107"/>
          </a:xfrm>
          <a:prstGeom prst="rect">
            <a:avLst/>
          </a:prstGeom>
          <a:noFill/>
          <a:ln w="9525">
            <a:noFill/>
            <a:miter lim="800000"/>
            <a:headEnd/>
            <a:tailEnd/>
          </a:ln>
          <a:effectLst/>
        </p:spPr>
        <p:txBody>
          <a:bodyPr>
            <a:spAutoFit/>
          </a:bodyPr>
          <a:lstStyle/>
          <a:p>
            <a:pPr algn="ctr">
              <a:spcBef>
                <a:spcPct val="50000"/>
              </a:spcBef>
              <a:defRPr/>
            </a:pPr>
            <a:r>
              <a:rPr lang="en-GB" sz="2800" dirty="0">
                <a:latin typeface="+mj-lt"/>
                <a:cs typeface="Times New Roman" pitchFamily="18" charset="0"/>
              </a:rPr>
              <a:t>CONSIDER A SIMPLE MICROPHONE AMPLIFIER CONNECTED TO A SPEAKER</a:t>
            </a:r>
            <a:r>
              <a:rPr lang="en-GB" sz="2800" dirty="0" smtClean="0">
                <a:latin typeface="+mj-lt"/>
                <a:cs typeface="Times New Roman" pitchFamily="18" charset="0"/>
              </a:rPr>
              <a:t>.</a:t>
            </a:r>
            <a:endParaRPr lang="en-GB" sz="2800" dirty="0">
              <a:latin typeface="+mj-lt"/>
              <a:cs typeface="Times New Roman" pitchFamily="18" charset="0"/>
            </a:endParaRPr>
          </a:p>
        </p:txBody>
      </p:sp>
    </p:spTree>
    <p:extLst>
      <p:ext uri="{BB962C8B-B14F-4D97-AF65-F5344CB8AC3E}">
        <p14:creationId xmlns:p14="http://schemas.microsoft.com/office/powerpoint/2010/main" val="251429310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9" name="Footer Placeholder 2"/>
          <p:cNvSpPr>
            <a:spLocks noGrp="1"/>
          </p:cNvSpPr>
          <p:nvPr>
            <p:ph type="ftr" sz="quarter" idx="4294967295"/>
          </p:nvPr>
        </p:nvSpPr>
        <p:spPr>
          <a:xfrm>
            <a:off x="3124200" y="6248400"/>
            <a:ext cx="2895600" cy="457200"/>
          </a:xfrm>
          <a:prstGeom prst="rect">
            <a:avLst/>
          </a:prstGeom>
          <a:noFill/>
        </p:spPr>
        <p:txBody>
          <a:bodyPr/>
          <a:lstStyle/>
          <a:p>
            <a:r>
              <a:rPr lang="en-GB" smtClean="0"/>
              <a:t>Equivalent circuit of an amplifier2014-15</a:t>
            </a:r>
          </a:p>
        </p:txBody>
      </p:sp>
      <p:sp>
        <p:nvSpPr>
          <p:cNvPr id="4100" name="Slide Number Placeholder 3"/>
          <p:cNvSpPr>
            <a:spLocks noGrp="1"/>
          </p:cNvSpPr>
          <p:nvPr>
            <p:ph type="sldNum" sz="quarter" idx="12"/>
          </p:nvPr>
        </p:nvSpPr>
        <p:spPr>
          <a:noFill/>
        </p:spPr>
        <p:txBody>
          <a:bodyPr/>
          <a:lstStyle/>
          <a:p>
            <a:fld id="{4B1888CE-B81E-4D95-BC58-43C47942D8E7}" type="slidenum">
              <a:rPr lang="en-GB" smtClean="0"/>
              <a:pPr/>
              <a:t>18</a:t>
            </a:fld>
            <a:endParaRPr lang="en-GB" smtClean="0"/>
          </a:p>
        </p:txBody>
      </p:sp>
      <p:sp>
        <p:nvSpPr>
          <p:cNvPr id="4102" name="Text Box 3"/>
          <p:cNvSpPr txBox="1">
            <a:spLocks noChangeArrowheads="1"/>
          </p:cNvSpPr>
          <p:nvPr/>
        </p:nvSpPr>
        <p:spPr bwMode="auto">
          <a:xfrm>
            <a:off x="609600" y="1219200"/>
            <a:ext cx="8305800" cy="457200"/>
          </a:xfrm>
          <a:prstGeom prst="rect">
            <a:avLst/>
          </a:prstGeom>
          <a:noFill/>
          <a:ln w="9525">
            <a:noFill/>
            <a:miter lim="800000"/>
            <a:headEnd/>
            <a:tailEnd/>
          </a:ln>
        </p:spPr>
        <p:txBody>
          <a:bodyPr>
            <a:spAutoFit/>
          </a:bodyPr>
          <a:lstStyle/>
          <a:p>
            <a:pPr>
              <a:spcBef>
                <a:spcPct val="50000"/>
              </a:spcBef>
            </a:pPr>
            <a:endParaRPr lang="en-US"/>
          </a:p>
        </p:txBody>
      </p:sp>
      <p:graphicFrame>
        <p:nvGraphicFramePr>
          <p:cNvPr id="4098" name="Object 4"/>
          <p:cNvGraphicFramePr>
            <a:graphicFrameLocks noChangeAspect="1"/>
          </p:cNvGraphicFramePr>
          <p:nvPr/>
        </p:nvGraphicFramePr>
        <p:xfrm>
          <a:off x="0" y="1538288"/>
          <a:ext cx="8915400" cy="3687762"/>
        </p:xfrm>
        <a:graphic>
          <a:graphicData uri="http://schemas.openxmlformats.org/presentationml/2006/ole">
            <mc:AlternateContent xmlns:mc="http://schemas.openxmlformats.org/markup-compatibility/2006">
              <mc:Choice xmlns:v="urn:schemas-microsoft-com:vml" Requires="v">
                <p:oleObj spid="_x0000_s9233" name="Bitmap Image" r:id="rId4" imgW="5896798" imgH="2438095" progId="PBrush">
                  <p:embed/>
                </p:oleObj>
              </mc:Choice>
              <mc:Fallback>
                <p:oleObj name="Bitmap Image" r:id="rId4" imgW="5896798" imgH="2438095" progId="PBrush">
                  <p:embed/>
                  <p:pic>
                    <p:nvPicPr>
                      <p:cNvPr id="0" nam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1538288"/>
                        <a:ext cx="8915400" cy="36877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4103" name="Line 5"/>
          <p:cNvSpPr>
            <a:spLocks noChangeShapeType="1"/>
          </p:cNvSpPr>
          <p:nvPr/>
        </p:nvSpPr>
        <p:spPr bwMode="auto">
          <a:xfrm>
            <a:off x="3657600" y="3009900"/>
            <a:ext cx="295275" cy="0"/>
          </a:xfrm>
          <a:prstGeom prst="line">
            <a:avLst/>
          </a:prstGeom>
          <a:noFill/>
          <a:ln w="38100">
            <a:solidFill>
              <a:schemeClr val="tx1"/>
            </a:solidFill>
            <a:round/>
            <a:headEnd/>
            <a:tailEnd/>
          </a:ln>
        </p:spPr>
        <p:txBody>
          <a:bodyPr/>
          <a:lstStyle/>
          <a:p>
            <a:endParaRPr lang="en-GB"/>
          </a:p>
        </p:txBody>
      </p:sp>
      <p:sp>
        <p:nvSpPr>
          <p:cNvPr id="4104" name="Rectangle 6"/>
          <p:cNvSpPr>
            <a:spLocks noChangeArrowheads="1"/>
          </p:cNvSpPr>
          <p:nvPr/>
        </p:nvSpPr>
        <p:spPr bwMode="auto">
          <a:xfrm>
            <a:off x="323850" y="3409950"/>
            <a:ext cx="600075" cy="88900"/>
          </a:xfrm>
          <a:prstGeom prst="rect">
            <a:avLst/>
          </a:prstGeom>
          <a:solidFill>
            <a:schemeClr val="bg1"/>
          </a:solidFill>
          <a:ln w="9525">
            <a:noFill/>
            <a:miter lim="800000"/>
            <a:headEnd/>
            <a:tailEnd/>
          </a:ln>
        </p:spPr>
        <p:txBody>
          <a:bodyPr wrap="none" anchor="ctr"/>
          <a:lstStyle/>
          <a:p>
            <a:endParaRPr lang="en-US"/>
          </a:p>
        </p:txBody>
      </p:sp>
      <p:sp>
        <p:nvSpPr>
          <p:cNvPr id="4105" name="Rectangle 7"/>
          <p:cNvSpPr>
            <a:spLocks noChangeArrowheads="1"/>
          </p:cNvSpPr>
          <p:nvPr/>
        </p:nvSpPr>
        <p:spPr bwMode="auto">
          <a:xfrm>
            <a:off x="304800" y="3960813"/>
            <a:ext cx="571500" cy="90487"/>
          </a:xfrm>
          <a:prstGeom prst="rect">
            <a:avLst/>
          </a:prstGeom>
          <a:solidFill>
            <a:schemeClr val="bg1"/>
          </a:solidFill>
          <a:ln w="9525">
            <a:noFill/>
            <a:miter lim="800000"/>
            <a:headEnd/>
            <a:tailEnd/>
          </a:ln>
        </p:spPr>
        <p:txBody>
          <a:bodyPr wrap="none" anchor="ctr"/>
          <a:lstStyle/>
          <a:p>
            <a:endParaRPr lang="en-US"/>
          </a:p>
        </p:txBody>
      </p:sp>
      <p:sp>
        <p:nvSpPr>
          <p:cNvPr id="4106" name="Rectangle 8"/>
          <p:cNvSpPr>
            <a:spLocks noChangeArrowheads="1"/>
          </p:cNvSpPr>
          <p:nvPr/>
        </p:nvSpPr>
        <p:spPr bwMode="auto">
          <a:xfrm>
            <a:off x="2571750" y="3810000"/>
            <a:ext cx="485775" cy="104775"/>
          </a:xfrm>
          <a:prstGeom prst="rect">
            <a:avLst/>
          </a:prstGeom>
          <a:solidFill>
            <a:schemeClr val="bg1"/>
          </a:solidFill>
          <a:ln w="9525">
            <a:noFill/>
            <a:miter lim="800000"/>
            <a:headEnd/>
            <a:tailEnd/>
          </a:ln>
        </p:spPr>
        <p:txBody>
          <a:bodyPr wrap="none" anchor="ctr"/>
          <a:lstStyle/>
          <a:p>
            <a:endParaRPr lang="en-US"/>
          </a:p>
        </p:txBody>
      </p:sp>
      <p:sp>
        <p:nvSpPr>
          <p:cNvPr id="4107" name="Rectangle 9"/>
          <p:cNvSpPr>
            <a:spLocks noChangeArrowheads="1"/>
          </p:cNvSpPr>
          <p:nvPr/>
        </p:nvSpPr>
        <p:spPr bwMode="auto">
          <a:xfrm>
            <a:off x="4067175" y="3540125"/>
            <a:ext cx="438150" cy="88900"/>
          </a:xfrm>
          <a:prstGeom prst="rect">
            <a:avLst/>
          </a:prstGeom>
          <a:solidFill>
            <a:schemeClr val="bg1"/>
          </a:solidFill>
          <a:ln w="9525">
            <a:noFill/>
            <a:miter lim="800000"/>
            <a:headEnd/>
            <a:tailEnd/>
          </a:ln>
        </p:spPr>
        <p:txBody>
          <a:bodyPr wrap="none" anchor="ctr"/>
          <a:lstStyle/>
          <a:p>
            <a:endParaRPr lang="en-US"/>
          </a:p>
        </p:txBody>
      </p:sp>
      <p:sp>
        <p:nvSpPr>
          <p:cNvPr id="4108" name="Rectangle 10"/>
          <p:cNvSpPr>
            <a:spLocks noChangeArrowheads="1"/>
          </p:cNvSpPr>
          <p:nvPr/>
        </p:nvSpPr>
        <p:spPr bwMode="auto">
          <a:xfrm>
            <a:off x="4400550" y="2714625"/>
            <a:ext cx="419100" cy="88900"/>
          </a:xfrm>
          <a:prstGeom prst="rect">
            <a:avLst/>
          </a:prstGeom>
          <a:solidFill>
            <a:schemeClr val="bg1"/>
          </a:solidFill>
          <a:ln w="9525">
            <a:noFill/>
            <a:miter lim="800000"/>
            <a:headEnd/>
            <a:tailEnd/>
          </a:ln>
        </p:spPr>
        <p:txBody>
          <a:bodyPr wrap="none" anchor="ctr"/>
          <a:lstStyle/>
          <a:p>
            <a:endParaRPr lang="en-US"/>
          </a:p>
        </p:txBody>
      </p:sp>
      <p:sp>
        <p:nvSpPr>
          <p:cNvPr id="4109" name="Rectangle 11"/>
          <p:cNvSpPr>
            <a:spLocks noChangeArrowheads="1"/>
          </p:cNvSpPr>
          <p:nvPr/>
        </p:nvSpPr>
        <p:spPr bwMode="auto">
          <a:xfrm>
            <a:off x="7762875" y="3533775"/>
            <a:ext cx="581025" cy="114300"/>
          </a:xfrm>
          <a:prstGeom prst="rect">
            <a:avLst/>
          </a:prstGeom>
          <a:solidFill>
            <a:schemeClr val="bg1"/>
          </a:solidFill>
          <a:ln w="9525">
            <a:noFill/>
            <a:miter lim="800000"/>
            <a:headEnd/>
            <a:tailEnd/>
          </a:ln>
        </p:spPr>
        <p:txBody>
          <a:bodyPr wrap="none" anchor="ctr"/>
          <a:lstStyle/>
          <a:p>
            <a:endParaRPr lang="en-US"/>
          </a:p>
        </p:txBody>
      </p:sp>
      <p:sp>
        <p:nvSpPr>
          <p:cNvPr id="4110" name="Rectangle 12"/>
          <p:cNvSpPr>
            <a:spLocks noChangeArrowheads="1"/>
          </p:cNvSpPr>
          <p:nvPr/>
        </p:nvSpPr>
        <p:spPr bwMode="auto">
          <a:xfrm>
            <a:off x="7781925" y="4086225"/>
            <a:ext cx="638175" cy="104775"/>
          </a:xfrm>
          <a:prstGeom prst="rect">
            <a:avLst/>
          </a:prstGeom>
          <a:solidFill>
            <a:schemeClr val="bg1"/>
          </a:solidFill>
          <a:ln w="9525">
            <a:noFill/>
            <a:miter lim="800000"/>
            <a:headEnd/>
            <a:tailEnd/>
          </a:ln>
        </p:spPr>
        <p:txBody>
          <a:bodyPr wrap="none" anchor="ctr"/>
          <a:lstStyle/>
          <a:p>
            <a:endParaRPr lang="en-US"/>
          </a:p>
        </p:txBody>
      </p:sp>
      <p:sp>
        <p:nvSpPr>
          <p:cNvPr id="4111" name="Text Box 13"/>
          <p:cNvSpPr txBox="1">
            <a:spLocks noChangeArrowheads="1"/>
          </p:cNvSpPr>
          <p:nvPr/>
        </p:nvSpPr>
        <p:spPr bwMode="auto">
          <a:xfrm>
            <a:off x="3971925" y="1676400"/>
            <a:ext cx="1895475" cy="457200"/>
          </a:xfrm>
          <a:prstGeom prst="rect">
            <a:avLst/>
          </a:prstGeom>
          <a:noFill/>
          <a:ln w="9525">
            <a:noFill/>
            <a:miter lim="800000"/>
            <a:headEnd/>
            <a:tailEnd/>
          </a:ln>
        </p:spPr>
        <p:txBody>
          <a:bodyPr>
            <a:spAutoFit/>
          </a:bodyPr>
          <a:lstStyle/>
          <a:p>
            <a:pPr>
              <a:spcBef>
                <a:spcPct val="50000"/>
              </a:spcBef>
            </a:pPr>
            <a:r>
              <a:rPr lang="en-GB"/>
              <a:t>AMPLIFIER</a:t>
            </a:r>
            <a:endParaRPr lang="en-US"/>
          </a:p>
        </p:txBody>
      </p:sp>
      <p:sp>
        <p:nvSpPr>
          <p:cNvPr id="4112" name="Line 14"/>
          <p:cNvSpPr>
            <a:spLocks noChangeShapeType="1"/>
          </p:cNvSpPr>
          <p:nvPr/>
        </p:nvSpPr>
        <p:spPr bwMode="auto">
          <a:xfrm>
            <a:off x="2533650" y="2085975"/>
            <a:ext cx="4610100" cy="0"/>
          </a:xfrm>
          <a:prstGeom prst="line">
            <a:avLst/>
          </a:prstGeom>
          <a:noFill/>
          <a:ln w="28575">
            <a:solidFill>
              <a:schemeClr val="tx1"/>
            </a:solidFill>
            <a:round/>
            <a:headEnd type="triangle" w="med" len="med"/>
            <a:tailEnd type="triangle" w="med" len="med"/>
          </a:ln>
        </p:spPr>
        <p:txBody>
          <a:bodyPr/>
          <a:lstStyle/>
          <a:p>
            <a:endParaRPr lang="en-GB"/>
          </a:p>
        </p:txBody>
      </p:sp>
      <p:sp>
        <p:nvSpPr>
          <p:cNvPr id="4113" name="Rectangle 15"/>
          <p:cNvSpPr>
            <a:spLocks noChangeArrowheads="1"/>
          </p:cNvSpPr>
          <p:nvPr/>
        </p:nvSpPr>
        <p:spPr bwMode="auto">
          <a:xfrm>
            <a:off x="3590925" y="2819400"/>
            <a:ext cx="1990725" cy="2569170"/>
          </a:xfrm>
          <a:prstGeom prst="rect">
            <a:avLst/>
          </a:prstGeom>
          <a:noFill/>
          <a:ln w="28575">
            <a:solidFill>
              <a:srgbClr val="FF0000"/>
            </a:solidFill>
            <a:prstDash val="dash"/>
            <a:miter lim="800000"/>
            <a:headEnd/>
            <a:tailEnd/>
          </a:ln>
        </p:spPr>
        <p:txBody>
          <a:bodyPr wrap="none" anchor="ctr"/>
          <a:lstStyle/>
          <a:p>
            <a:endParaRPr lang="en-US"/>
          </a:p>
        </p:txBody>
      </p:sp>
      <p:grpSp>
        <p:nvGrpSpPr>
          <p:cNvPr id="4114" name="Group 17"/>
          <p:cNvGrpSpPr>
            <a:grpSpLocks/>
          </p:cNvGrpSpPr>
          <p:nvPr/>
        </p:nvGrpSpPr>
        <p:grpSpPr bwMode="auto">
          <a:xfrm>
            <a:off x="1276350" y="2838450"/>
            <a:ext cx="3019425" cy="2705100"/>
            <a:chOff x="906" y="1740"/>
            <a:chExt cx="1902" cy="1920"/>
          </a:xfrm>
        </p:grpSpPr>
        <p:sp>
          <p:nvSpPr>
            <p:cNvPr id="4116" name="Rectangle 18"/>
            <p:cNvSpPr>
              <a:spLocks noChangeArrowheads="1"/>
            </p:cNvSpPr>
            <p:nvPr/>
          </p:nvSpPr>
          <p:spPr bwMode="auto">
            <a:xfrm>
              <a:off x="906" y="1740"/>
              <a:ext cx="1902" cy="1920"/>
            </a:xfrm>
            <a:prstGeom prst="rect">
              <a:avLst/>
            </a:prstGeom>
            <a:noFill/>
            <a:ln w="28575">
              <a:solidFill>
                <a:srgbClr val="00CC00"/>
              </a:solidFill>
              <a:prstDash val="dash"/>
              <a:miter lim="800000"/>
              <a:headEnd/>
              <a:tailEnd/>
            </a:ln>
          </p:spPr>
          <p:txBody>
            <a:bodyPr wrap="none" anchor="ctr"/>
            <a:lstStyle/>
            <a:p>
              <a:endParaRPr lang="en-US"/>
            </a:p>
          </p:txBody>
        </p:sp>
        <p:sp>
          <p:nvSpPr>
            <p:cNvPr id="4117" name="Text Box 19"/>
            <p:cNvSpPr txBox="1">
              <a:spLocks noChangeArrowheads="1"/>
            </p:cNvSpPr>
            <p:nvPr/>
          </p:nvSpPr>
          <p:spPr bwMode="auto">
            <a:xfrm>
              <a:off x="1341" y="3356"/>
              <a:ext cx="761" cy="240"/>
            </a:xfrm>
            <a:prstGeom prst="rect">
              <a:avLst/>
            </a:prstGeom>
            <a:noFill/>
            <a:ln w="9525">
              <a:noFill/>
              <a:miter lim="800000"/>
              <a:headEnd/>
              <a:tailEnd/>
            </a:ln>
          </p:spPr>
          <p:txBody>
            <a:bodyPr wrap="square">
              <a:spAutoFit/>
            </a:bodyPr>
            <a:lstStyle/>
            <a:p>
              <a:pPr>
                <a:spcBef>
                  <a:spcPct val="50000"/>
                </a:spcBef>
              </a:pPr>
              <a:r>
                <a:rPr lang="en-GB" sz="1600" dirty="0"/>
                <a:t>Attenuation</a:t>
              </a:r>
              <a:endParaRPr lang="en-US" sz="1600" dirty="0"/>
            </a:p>
          </p:txBody>
        </p:sp>
      </p:grpSp>
      <p:sp>
        <p:nvSpPr>
          <p:cNvPr id="4115" name="Text Box 21"/>
          <p:cNvSpPr txBox="1">
            <a:spLocks noChangeArrowheads="1"/>
          </p:cNvSpPr>
          <p:nvPr/>
        </p:nvSpPr>
        <p:spPr bwMode="auto">
          <a:xfrm>
            <a:off x="4308722" y="4930775"/>
            <a:ext cx="681037" cy="338554"/>
          </a:xfrm>
          <a:prstGeom prst="rect">
            <a:avLst/>
          </a:prstGeom>
          <a:noFill/>
          <a:ln w="9525">
            <a:noFill/>
            <a:prstDash val="sysDot"/>
            <a:miter lim="800000"/>
            <a:headEnd/>
            <a:tailEnd/>
          </a:ln>
        </p:spPr>
        <p:txBody>
          <a:bodyPr wrap="square">
            <a:spAutoFit/>
          </a:bodyPr>
          <a:lstStyle/>
          <a:p>
            <a:pPr>
              <a:spcBef>
                <a:spcPct val="50000"/>
              </a:spcBef>
            </a:pPr>
            <a:r>
              <a:rPr lang="en-GB" sz="1600" dirty="0"/>
              <a:t>Gain</a:t>
            </a:r>
            <a:endParaRPr lang="en-US" sz="1600" dirty="0"/>
          </a:p>
        </p:txBody>
      </p:sp>
      <p:sp>
        <p:nvSpPr>
          <p:cNvPr id="24" name="Text Box 2"/>
          <p:cNvSpPr txBox="1">
            <a:spLocks noChangeArrowheads="1"/>
          </p:cNvSpPr>
          <p:nvPr/>
        </p:nvSpPr>
        <p:spPr bwMode="auto">
          <a:xfrm>
            <a:off x="685800" y="228600"/>
            <a:ext cx="8153400" cy="954107"/>
          </a:xfrm>
          <a:prstGeom prst="rect">
            <a:avLst/>
          </a:prstGeom>
          <a:noFill/>
          <a:ln w="9525">
            <a:noFill/>
            <a:miter lim="800000"/>
            <a:headEnd/>
            <a:tailEnd/>
          </a:ln>
          <a:effectLst/>
        </p:spPr>
        <p:txBody>
          <a:bodyPr>
            <a:spAutoFit/>
          </a:bodyPr>
          <a:lstStyle/>
          <a:p>
            <a:pPr algn="ctr">
              <a:spcBef>
                <a:spcPct val="50000"/>
              </a:spcBef>
              <a:defRPr/>
            </a:pPr>
            <a:r>
              <a:rPr lang="en-GB" sz="2800" dirty="0">
                <a:latin typeface="+mj-lt"/>
                <a:cs typeface="Times New Roman" pitchFamily="18" charset="0"/>
              </a:rPr>
              <a:t>CONSIDER A SIMPLE MICROPHONE AMPLIFIER CONNECTED TO A SPEAKER</a:t>
            </a:r>
            <a:r>
              <a:rPr lang="en-GB" sz="2800" dirty="0" smtClean="0">
                <a:latin typeface="+mj-lt"/>
                <a:cs typeface="Times New Roman" pitchFamily="18" charset="0"/>
              </a:rPr>
              <a:t>.</a:t>
            </a:r>
            <a:endParaRPr lang="en-GB" sz="2800" dirty="0">
              <a:latin typeface="+mj-lt"/>
              <a:cs typeface="Times New Roman" pitchFamily="18" charset="0"/>
            </a:endParaRPr>
          </a:p>
        </p:txBody>
      </p:sp>
    </p:spTree>
    <p:extLst>
      <p:ext uri="{BB962C8B-B14F-4D97-AF65-F5344CB8AC3E}">
        <p14:creationId xmlns:p14="http://schemas.microsoft.com/office/powerpoint/2010/main" val="238124594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9" name="Footer Placeholder 2"/>
          <p:cNvSpPr>
            <a:spLocks noGrp="1"/>
          </p:cNvSpPr>
          <p:nvPr>
            <p:ph type="ftr" sz="quarter" idx="4294967295"/>
          </p:nvPr>
        </p:nvSpPr>
        <p:spPr>
          <a:xfrm>
            <a:off x="3124200" y="6248400"/>
            <a:ext cx="2895600" cy="457200"/>
          </a:xfrm>
          <a:prstGeom prst="rect">
            <a:avLst/>
          </a:prstGeom>
          <a:noFill/>
        </p:spPr>
        <p:txBody>
          <a:bodyPr/>
          <a:lstStyle/>
          <a:p>
            <a:r>
              <a:rPr lang="en-GB" smtClean="0"/>
              <a:t>Equivalent circuit of an amplifier2014-15</a:t>
            </a:r>
          </a:p>
        </p:txBody>
      </p:sp>
      <p:sp>
        <p:nvSpPr>
          <p:cNvPr id="4100" name="Slide Number Placeholder 3"/>
          <p:cNvSpPr>
            <a:spLocks noGrp="1"/>
          </p:cNvSpPr>
          <p:nvPr>
            <p:ph type="sldNum" sz="quarter" idx="12"/>
          </p:nvPr>
        </p:nvSpPr>
        <p:spPr>
          <a:noFill/>
        </p:spPr>
        <p:txBody>
          <a:bodyPr/>
          <a:lstStyle/>
          <a:p>
            <a:fld id="{4B1888CE-B81E-4D95-BC58-43C47942D8E7}" type="slidenum">
              <a:rPr lang="en-GB" smtClean="0"/>
              <a:pPr/>
              <a:t>19</a:t>
            </a:fld>
            <a:endParaRPr lang="en-GB" smtClean="0"/>
          </a:p>
        </p:txBody>
      </p:sp>
      <p:sp>
        <p:nvSpPr>
          <p:cNvPr id="4102" name="Text Box 3"/>
          <p:cNvSpPr txBox="1">
            <a:spLocks noChangeArrowheads="1"/>
          </p:cNvSpPr>
          <p:nvPr/>
        </p:nvSpPr>
        <p:spPr bwMode="auto">
          <a:xfrm>
            <a:off x="609600" y="1219200"/>
            <a:ext cx="8305800" cy="457200"/>
          </a:xfrm>
          <a:prstGeom prst="rect">
            <a:avLst/>
          </a:prstGeom>
          <a:noFill/>
          <a:ln w="9525">
            <a:noFill/>
            <a:miter lim="800000"/>
            <a:headEnd/>
            <a:tailEnd/>
          </a:ln>
        </p:spPr>
        <p:txBody>
          <a:bodyPr>
            <a:spAutoFit/>
          </a:bodyPr>
          <a:lstStyle/>
          <a:p>
            <a:pPr>
              <a:spcBef>
                <a:spcPct val="50000"/>
              </a:spcBef>
            </a:pPr>
            <a:endParaRPr lang="en-US"/>
          </a:p>
        </p:txBody>
      </p:sp>
      <p:graphicFrame>
        <p:nvGraphicFramePr>
          <p:cNvPr id="4098" name="Object 4"/>
          <p:cNvGraphicFramePr>
            <a:graphicFrameLocks noChangeAspect="1"/>
          </p:cNvGraphicFramePr>
          <p:nvPr/>
        </p:nvGraphicFramePr>
        <p:xfrm>
          <a:off x="0" y="1538288"/>
          <a:ext cx="8915400" cy="3687762"/>
        </p:xfrm>
        <a:graphic>
          <a:graphicData uri="http://schemas.openxmlformats.org/presentationml/2006/ole">
            <mc:AlternateContent xmlns:mc="http://schemas.openxmlformats.org/markup-compatibility/2006">
              <mc:Choice xmlns:v="urn:schemas-microsoft-com:vml" Requires="v">
                <p:oleObj spid="_x0000_s10257" name="Bitmap Image" r:id="rId4" imgW="5896798" imgH="2438095" progId="PBrush">
                  <p:embed/>
                </p:oleObj>
              </mc:Choice>
              <mc:Fallback>
                <p:oleObj name="Bitmap Image" r:id="rId4" imgW="5896798" imgH="2438095" progId="PBrush">
                  <p:embed/>
                  <p:pic>
                    <p:nvPicPr>
                      <p:cNvPr id="0" nam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1538288"/>
                        <a:ext cx="8915400" cy="36877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4103" name="Line 5"/>
          <p:cNvSpPr>
            <a:spLocks noChangeShapeType="1"/>
          </p:cNvSpPr>
          <p:nvPr/>
        </p:nvSpPr>
        <p:spPr bwMode="auto">
          <a:xfrm>
            <a:off x="3657600" y="3009900"/>
            <a:ext cx="295275" cy="0"/>
          </a:xfrm>
          <a:prstGeom prst="line">
            <a:avLst/>
          </a:prstGeom>
          <a:noFill/>
          <a:ln w="38100">
            <a:solidFill>
              <a:schemeClr val="tx1"/>
            </a:solidFill>
            <a:round/>
            <a:headEnd/>
            <a:tailEnd/>
          </a:ln>
        </p:spPr>
        <p:txBody>
          <a:bodyPr/>
          <a:lstStyle/>
          <a:p>
            <a:endParaRPr lang="en-GB"/>
          </a:p>
        </p:txBody>
      </p:sp>
      <p:sp>
        <p:nvSpPr>
          <p:cNvPr id="4104" name="Rectangle 6"/>
          <p:cNvSpPr>
            <a:spLocks noChangeArrowheads="1"/>
          </p:cNvSpPr>
          <p:nvPr/>
        </p:nvSpPr>
        <p:spPr bwMode="auto">
          <a:xfrm>
            <a:off x="323850" y="3409950"/>
            <a:ext cx="600075" cy="88900"/>
          </a:xfrm>
          <a:prstGeom prst="rect">
            <a:avLst/>
          </a:prstGeom>
          <a:solidFill>
            <a:schemeClr val="bg1"/>
          </a:solidFill>
          <a:ln w="9525">
            <a:noFill/>
            <a:miter lim="800000"/>
            <a:headEnd/>
            <a:tailEnd/>
          </a:ln>
        </p:spPr>
        <p:txBody>
          <a:bodyPr wrap="none" anchor="ctr"/>
          <a:lstStyle/>
          <a:p>
            <a:endParaRPr lang="en-US"/>
          </a:p>
        </p:txBody>
      </p:sp>
      <p:sp>
        <p:nvSpPr>
          <p:cNvPr id="4105" name="Rectangle 7"/>
          <p:cNvSpPr>
            <a:spLocks noChangeArrowheads="1"/>
          </p:cNvSpPr>
          <p:nvPr/>
        </p:nvSpPr>
        <p:spPr bwMode="auto">
          <a:xfrm>
            <a:off x="304800" y="3960813"/>
            <a:ext cx="571500" cy="90487"/>
          </a:xfrm>
          <a:prstGeom prst="rect">
            <a:avLst/>
          </a:prstGeom>
          <a:solidFill>
            <a:schemeClr val="bg1"/>
          </a:solidFill>
          <a:ln w="9525">
            <a:noFill/>
            <a:miter lim="800000"/>
            <a:headEnd/>
            <a:tailEnd/>
          </a:ln>
        </p:spPr>
        <p:txBody>
          <a:bodyPr wrap="none" anchor="ctr"/>
          <a:lstStyle/>
          <a:p>
            <a:endParaRPr lang="en-US"/>
          </a:p>
        </p:txBody>
      </p:sp>
      <p:sp>
        <p:nvSpPr>
          <p:cNvPr id="4106" name="Rectangle 8"/>
          <p:cNvSpPr>
            <a:spLocks noChangeArrowheads="1"/>
          </p:cNvSpPr>
          <p:nvPr/>
        </p:nvSpPr>
        <p:spPr bwMode="auto">
          <a:xfrm>
            <a:off x="2571750" y="3810000"/>
            <a:ext cx="485775" cy="104775"/>
          </a:xfrm>
          <a:prstGeom prst="rect">
            <a:avLst/>
          </a:prstGeom>
          <a:solidFill>
            <a:schemeClr val="bg1"/>
          </a:solidFill>
          <a:ln w="9525">
            <a:noFill/>
            <a:miter lim="800000"/>
            <a:headEnd/>
            <a:tailEnd/>
          </a:ln>
        </p:spPr>
        <p:txBody>
          <a:bodyPr wrap="none" anchor="ctr"/>
          <a:lstStyle/>
          <a:p>
            <a:endParaRPr lang="en-US"/>
          </a:p>
        </p:txBody>
      </p:sp>
      <p:sp>
        <p:nvSpPr>
          <p:cNvPr id="4107" name="Rectangle 9"/>
          <p:cNvSpPr>
            <a:spLocks noChangeArrowheads="1"/>
          </p:cNvSpPr>
          <p:nvPr/>
        </p:nvSpPr>
        <p:spPr bwMode="auto">
          <a:xfrm>
            <a:off x="4067175" y="3540125"/>
            <a:ext cx="438150" cy="88900"/>
          </a:xfrm>
          <a:prstGeom prst="rect">
            <a:avLst/>
          </a:prstGeom>
          <a:solidFill>
            <a:schemeClr val="bg1"/>
          </a:solidFill>
          <a:ln w="9525">
            <a:noFill/>
            <a:miter lim="800000"/>
            <a:headEnd/>
            <a:tailEnd/>
          </a:ln>
        </p:spPr>
        <p:txBody>
          <a:bodyPr wrap="none" anchor="ctr"/>
          <a:lstStyle/>
          <a:p>
            <a:endParaRPr lang="en-US"/>
          </a:p>
        </p:txBody>
      </p:sp>
      <p:sp>
        <p:nvSpPr>
          <p:cNvPr id="4108" name="Rectangle 10"/>
          <p:cNvSpPr>
            <a:spLocks noChangeArrowheads="1"/>
          </p:cNvSpPr>
          <p:nvPr/>
        </p:nvSpPr>
        <p:spPr bwMode="auto">
          <a:xfrm>
            <a:off x="4400550" y="2714625"/>
            <a:ext cx="419100" cy="88900"/>
          </a:xfrm>
          <a:prstGeom prst="rect">
            <a:avLst/>
          </a:prstGeom>
          <a:solidFill>
            <a:schemeClr val="bg1"/>
          </a:solidFill>
          <a:ln w="9525">
            <a:noFill/>
            <a:miter lim="800000"/>
            <a:headEnd/>
            <a:tailEnd/>
          </a:ln>
        </p:spPr>
        <p:txBody>
          <a:bodyPr wrap="none" anchor="ctr"/>
          <a:lstStyle/>
          <a:p>
            <a:endParaRPr lang="en-US"/>
          </a:p>
        </p:txBody>
      </p:sp>
      <p:sp>
        <p:nvSpPr>
          <p:cNvPr id="4109" name="Rectangle 11"/>
          <p:cNvSpPr>
            <a:spLocks noChangeArrowheads="1"/>
          </p:cNvSpPr>
          <p:nvPr/>
        </p:nvSpPr>
        <p:spPr bwMode="auto">
          <a:xfrm>
            <a:off x="7762875" y="3533775"/>
            <a:ext cx="581025" cy="114300"/>
          </a:xfrm>
          <a:prstGeom prst="rect">
            <a:avLst/>
          </a:prstGeom>
          <a:solidFill>
            <a:schemeClr val="bg1"/>
          </a:solidFill>
          <a:ln w="9525">
            <a:noFill/>
            <a:miter lim="800000"/>
            <a:headEnd/>
            <a:tailEnd/>
          </a:ln>
        </p:spPr>
        <p:txBody>
          <a:bodyPr wrap="none" anchor="ctr"/>
          <a:lstStyle/>
          <a:p>
            <a:endParaRPr lang="en-US"/>
          </a:p>
        </p:txBody>
      </p:sp>
      <p:sp>
        <p:nvSpPr>
          <p:cNvPr id="4110" name="Rectangle 12"/>
          <p:cNvSpPr>
            <a:spLocks noChangeArrowheads="1"/>
          </p:cNvSpPr>
          <p:nvPr/>
        </p:nvSpPr>
        <p:spPr bwMode="auto">
          <a:xfrm>
            <a:off x="7781925" y="4086225"/>
            <a:ext cx="638175" cy="104775"/>
          </a:xfrm>
          <a:prstGeom prst="rect">
            <a:avLst/>
          </a:prstGeom>
          <a:solidFill>
            <a:schemeClr val="bg1"/>
          </a:solidFill>
          <a:ln w="9525">
            <a:noFill/>
            <a:miter lim="800000"/>
            <a:headEnd/>
            <a:tailEnd/>
          </a:ln>
        </p:spPr>
        <p:txBody>
          <a:bodyPr wrap="none" anchor="ctr"/>
          <a:lstStyle/>
          <a:p>
            <a:endParaRPr lang="en-US"/>
          </a:p>
        </p:txBody>
      </p:sp>
      <p:sp>
        <p:nvSpPr>
          <p:cNvPr id="4111" name="Text Box 13"/>
          <p:cNvSpPr txBox="1">
            <a:spLocks noChangeArrowheads="1"/>
          </p:cNvSpPr>
          <p:nvPr/>
        </p:nvSpPr>
        <p:spPr bwMode="auto">
          <a:xfrm>
            <a:off x="3971925" y="1676400"/>
            <a:ext cx="1895475" cy="457200"/>
          </a:xfrm>
          <a:prstGeom prst="rect">
            <a:avLst/>
          </a:prstGeom>
          <a:noFill/>
          <a:ln w="9525">
            <a:noFill/>
            <a:miter lim="800000"/>
            <a:headEnd/>
            <a:tailEnd/>
          </a:ln>
        </p:spPr>
        <p:txBody>
          <a:bodyPr>
            <a:spAutoFit/>
          </a:bodyPr>
          <a:lstStyle/>
          <a:p>
            <a:pPr>
              <a:spcBef>
                <a:spcPct val="50000"/>
              </a:spcBef>
            </a:pPr>
            <a:r>
              <a:rPr lang="en-GB"/>
              <a:t>AMPLIFIER</a:t>
            </a:r>
            <a:endParaRPr lang="en-US"/>
          </a:p>
        </p:txBody>
      </p:sp>
      <p:sp>
        <p:nvSpPr>
          <p:cNvPr id="4112" name="Line 14"/>
          <p:cNvSpPr>
            <a:spLocks noChangeShapeType="1"/>
          </p:cNvSpPr>
          <p:nvPr/>
        </p:nvSpPr>
        <p:spPr bwMode="auto">
          <a:xfrm>
            <a:off x="2533650" y="2085975"/>
            <a:ext cx="4610100" cy="0"/>
          </a:xfrm>
          <a:prstGeom prst="line">
            <a:avLst/>
          </a:prstGeom>
          <a:noFill/>
          <a:ln w="28575">
            <a:solidFill>
              <a:schemeClr val="tx1"/>
            </a:solidFill>
            <a:round/>
            <a:headEnd type="triangle" w="med" len="med"/>
            <a:tailEnd type="triangle" w="med" len="med"/>
          </a:ln>
        </p:spPr>
        <p:txBody>
          <a:bodyPr/>
          <a:lstStyle/>
          <a:p>
            <a:endParaRPr lang="en-GB"/>
          </a:p>
        </p:txBody>
      </p:sp>
      <p:sp>
        <p:nvSpPr>
          <p:cNvPr id="4113" name="Rectangle 15"/>
          <p:cNvSpPr>
            <a:spLocks noChangeArrowheads="1"/>
          </p:cNvSpPr>
          <p:nvPr/>
        </p:nvSpPr>
        <p:spPr bwMode="auto">
          <a:xfrm>
            <a:off x="3590925" y="2819400"/>
            <a:ext cx="1990725" cy="2569170"/>
          </a:xfrm>
          <a:prstGeom prst="rect">
            <a:avLst/>
          </a:prstGeom>
          <a:noFill/>
          <a:ln w="28575">
            <a:solidFill>
              <a:srgbClr val="FF0000"/>
            </a:solidFill>
            <a:prstDash val="dash"/>
            <a:miter lim="800000"/>
            <a:headEnd/>
            <a:tailEnd/>
          </a:ln>
        </p:spPr>
        <p:txBody>
          <a:bodyPr wrap="none" anchor="ctr"/>
          <a:lstStyle/>
          <a:p>
            <a:endParaRPr lang="en-US"/>
          </a:p>
        </p:txBody>
      </p:sp>
      <p:grpSp>
        <p:nvGrpSpPr>
          <p:cNvPr id="4114" name="Group 17"/>
          <p:cNvGrpSpPr>
            <a:grpSpLocks/>
          </p:cNvGrpSpPr>
          <p:nvPr/>
        </p:nvGrpSpPr>
        <p:grpSpPr bwMode="auto">
          <a:xfrm>
            <a:off x="1276350" y="2838450"/>
            <a:ext cx="3019425" cy="2705100"/>
            <a:chOff x="906" y="1740"/>
            <a:chExt cx="1902" cy="1920"/>
          </a:xfrm>
        </p:grpSpPr>
        <p:sp>
          <p:nvSpPr>
            <p:cNvPr id="4116" name="Rectangle 18"/>
            <p:cNvSpPr>
              <a:spLocks noChangeArrowheads="1"/>
            </p:cNvSpPr>
            <p:nvPr/>
          </p:nvSpPr>
          <p:spPr bwMode="auto">
            <a:xfrm>
              <a:off x="906" y="1740"/>
              <a:ext cx="1902" cy="1920"/>
            </a:xfrm>
            <a:prstGeom prst="rect">
              <a:avLst/>
            </a:prstGeom>
            <a:noFill/>
            <a:ln w="28575">
              <a:solidFill>
                <a:srgbClr val="00CC00"/>
              </a:solidFill>
              <a:prstDash val="dash"/>
              <a:miter lim="800000"/>
              <a:headEnd/>
              <a:tailEnd/>
            </a:ln>
          </p:spPr>
          <p:txBody>
            <a:bodyPr wrap="none" anchor="ctr"/>
            <a:lstStyle/>
            <a:p>
              <a:endParaRPr lang="en-US"/>
            </a:p>
          </p:txBody>
        </p:sp>
        <p:sp>
          <p:nvSpPr>
            <p:cNvPr id="4117" name="Text Box 19"/>
            <p:cNvSpPr txBox="1">
              <a:spLocks noChangeArrowheads="1"/>
            </p:cNvSpPr>
            <p:nvPr/>
          </p:nvSpPr>
          <p:spPr bwMode="auto">
            <a:xfrm>
              <a:off x="1341" y="3356"/>
              <a:ext cx="761" cy="240"/>
            </a:xfrm>
            <a:prstGeom prst="rect">
              <a:avLst/>
            </a:prstGeom>
            <a:noFill/>
            <a:ln w="9525">
              <a:noFill/>
              <a:miter lim="800000"/>
              <a:headEnd/>
              <a:tailEnd/>
            </a:ln>
          </p:spPr>
          <p:txBody>
            <a:bodyPr wrap="square">
              <a:spAutoFit/>
            </a:bodyPr>
            <a:lstStyle/>
            <a:p>
              <a:pPr>
                <a:spcBef>
                  <a:spcPct val="50000"/>
                </a:spcBef>
              </a:pPr>
              <a:r>
                <a:rPr lang="en-GB" sz="1600" dirty="0"/>
                <a:t>Attenuation</a:t>
              </a:r>
              <a:endParaRPr lang="en-US" sz="1600" dirty="0"/>
            </a:p>
          </p:txBody>
        </p:sp>
      </p:grpSp>
      <p:sp>
        <p:nvSpPr>
          <p:cNvPr id="4115" name="Text Box 21"/>
          <p:cNvSpPr txBox="1">
            <a:spLocks noChangeArrowheads="1"/>
          </p:cNvSpPr>
          <p:nvPr/>
        </p:nvSpPr>
        <p:spPr bwMode="auto">
          <a:xfrm>
            <a:off x="4308722" y="4930775"/>
            <a:ext cx="681037" cy="338554"/>
          </a:xfrm>
          <a:prstGeom prst="rect">
            <a:avLst/>
          </a:prstGeom>
          <a:noFill/>
          <a:ln w="9525">
            <a:noFill/>
            <a:prstDash val="sysDot"/>
            <a:miter lim="800000"/>
            <a:headEnd/>
            <a:tailEnd/>
          </a:ln>
        </p:spPr>
        <p:txBody>
          <a:bodyPr wrap="square">
            <a:spAutoFit/>
          </a:bodyPr>
          <a:lstStyle/>
          <a:p>
            <a:pPr>
              <a:spcBef>
                <a:spcPct val="50000"/>
              </a:spcBef>
            </a:pPr>
            <a:r>
              <a:rPr lang="en-GB" sz="1600" dirty="0"/>
              <a:t>Gain</a:t>
            </a:r>
            <a:endParaRPr lang="en-US" sz="1600" dirty="0"/>
          </a:p>
        </p:txBody>
      </p:sp>
      <p:sp>
        <p:nvSpPr>
          <p:cNvPr id="22" name="Rectangle 16"/>
          <p:cNvSpPr>
            <a:spLocks noChangeArrowheads="1"/>
          </p:cNvSpPr>
          <p:nvPr/>
        </p:nvSpPr>
        <p:spPr bwMode="auto">
          <a:xfrm>
            <a:off x="5387080" y="2714625"/>
            <a:ext cx="3238500" cy="2819400"/>
          </a:xfrm>
          <a:prstGeom prst="rect">
            <a:avLst/>
          </a:prstGeom>
          <a:noFill/>
          <a:ln w="28575">
            <a:solidFill>
              <a:srgbClr val="00CC00"/>
            </a:solidFill>
            <a:prstDash val="dash"/>
            <a:miter lim="800000"/>
            <a:headEnd/>
            <a:tailEnd/>
          </a:ln>
        </p:spPr>
        <p:txBody>
          <a:bodyPr wrap="none" anchor="ctr"/>
          <a:lstStyle/>
          <a:p>
            <a:endParaRPr lang="en-US"/>
          </a:p>
        </p:txBody>
      </p:sp>
      <p:sp>
        <p:nvSpPr>
          <p:cNvPr id="23" name="Rectangle 20"/>
          <p:cNvSpPr>
            <a:spLocks noChangeArrowheads="1"/>
          </p:cNvSpPr>
          <p:nvPr/>
        </p:nvSpPr>
        <p:spPr bwMode="auto">
          <a:xfrm>
            <a:off x="6433242" y="5118157"/>
            <a:ext cx="1146175" cy="336550"/>
          </a:xfrm>
          <a:prstGeom prst="rect">
            <a:avLst/>
          </a:prstGeom>
          <a:noFill/>
          <a:ln w="9525">
            <a:noFill/>
            <a:miter lim="800000"/>
            <a:headEnd/>
            <a:tailEnd/>
          </a:ln>
        </p:spPr>
        <p:txBody>
          <a:bodyPr wrap="none">
            <a:spAutoFit/>
          </a:bodyPr>
          <a:lstStyle/>
          <a:p>
            <a:pPr>
              <a:spcBef>
                <a:spcPct val="50000"/>
              </a:spcBef>
            </a:pPr>
            <a:r>
              <a:rPr lang="en-GB" sz="1600" dirty="0"/>
              <a:t>Attenuation</a:t>
            </a:r>
            <a:endParaRPr lang="en-US" sz="1600" dirty="0"/>
          </a:p>
        </p:txBody>
      </p:sp>
      <p:sp>
        <p:nvSpPr>
          <p:cNvPr id="24" name="Text Box 2"/>
          <p:cNvSpPr txBox="1">
            <a:spLocks noChangeArrowheads="1"/>
          </p:cNvSpPr>
          <p:nvPr/>
        </p:nvSpPr>
        <p:spPr bwMode="auto">
          <a:xfrm>
            <a:off x="685800" y="228600"/>
            <a:ext cx="8153400" cy="954107"/>
          </a:xfrm>
          <a:prstGeom prst="rect">
            <a:avLst/>
          </a:prstGeom>
          <a:noFill/>
          <a:ln w="9525">
            <a:noFill/>
            <a:miter lim="800000"/>
            <a:headEnd/>
            <a:tailEnd/>
          </a:ln>
          <a:effectLst/>
        </p:spPr>
        <p:txBody>
          <a:bodyPr>
            <a:spAutoFit/>
          </a:bodyPr>
          <a:lstStyle/>
          <a:p>
            <a:pPr algn="ctr">
              <a:spcBef>
                <a:spcPct val="50000"/>
              </a:spcBef>
              <a:defRPr/>
            </a:pPr>
            <a:r>
              <a:rPr lang="en-GB" sz="2800" dirty="0">
                <a:latin typeface="+mj-lt"/>
                <a:cs typeface="Times New Roman" pitchFamily="18" charset="0"/>
              </a:rPr>
              <a:t>CONSIDER A SIMPLE MICROPHONE AMPLIFIER CONNECTED TO A SPEAKER</a:t>
            </a:r>
            <a:r>
              <a:rPr lang="en-GB" sz="2800" dirty="0" smtClean="0">
                <a:latin typeface="+mj-lt"/>
                <a:cs typeface="Times New Roman" pitchFamily="18" charset="0"/>
              </a:rPr>
              <a:t>.</a:t>
            </a:r>
            <a:endParaRPr lang="en-GB" sz="2800" dirty="0">
              <a:latin typeface="+mj-lt"/>
              <a:cs typeface="Times New Roman" pitchFamily="18" charset="0"/>
            </a:endParaRPr>
          </a:p>
        </p:txBody>
      </p:sp>
    </p:spTree>
    <p:extLst>
      <p:ext uri="{BB962C8B-B14F-4D97-AF65-F5344CB8AC3E}">
        <p14:creationId xmlns:p14="http://schemas.microsoft.com/office/powerpoint/2010/main" val="2381245941"/>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Amplifier Equivalent Circuit</a:t>
            </a:r>
          </a:p>
        </p:txBody>
      </p:sp>
      <p:sp>
        <p:nvSpPr>
          <p:cNvPr id="3" name="Content Placeholder 2"/>
          <p:cNvSpPr>
            <a:spLocks noGrp="1"/>
          </p:cNvSpPr>
          <p:nvPr>
            <p:ph idx="1"/>
          </p:nvPr>
        </p:nvSpPr>
        <p:spPr/>
        <p:txBody>
          <a:bodyPr>
            <a:normAutofit fontScale="62500" lnSpcReduction="20000"/>
          </a:bodyPr>
          <a:lstStyle/>
          <a:p>
            <a:pPr algn="just">
              <a:spcBef>
                <a:spcPct val="50000"/>
              </a:spcBef>
              <a:defRPr/>
            </a:pPr>
            <a:r>
              <a:rPr lang="en-GB" dirty="0">
                <a:cs typeface="Times New Roman" pitchFamily="18" charset="0"/>
              </a:rPr>
              <a:t>If we examine the circuit carefully we can see that </a:t>
            </a:r>
            <a:r>
              <a:rPr lang="en-GB" i="1" dirty="0" err="1">
                <a:solidFill>
                  <a:srgbClr val="FF3300"/>
                </a:solidFill>
                <a:cs typeface="Times New Roman" pitchFamily="18" charset="0"/>
              </a:rPr>
              <a:t>Rint</a:t>
            </a:r>
            <a:r>
              <a:rPr lang="en-GB" dirty="0">
                <a:solidFill>
                  <a:srgbClr val="FF3300"/>
                </a:solidFill>
                <a:cs typeface="Times New Roman" pitchFamily="18" charset="0"/>
              </a:rPr>
              <a:t> and </a:t>
            </a:r>
            <a:r>
              <a:rPr lang="en-GB" i="1" dirty="0" err="1">
                <a:solidFill>
                  <a:srgbClr val="FF3300"/>
                </a:solidFill>
                <a:cs typeface="Times New Roman" pitchFamily="18" charset="0"/>
              </a:rPr>
              <a:t>Rin</a:t>
            </a:r>
            <a:r>
              <a:rPr lang="en-GB" i="1" dirty="0">
                <a:solidFill>
                  <a:srgbClr val="FF3300"/>
                </a:solidFill>
                <a:cs typeface="Times New Roman" pitchFamily="18" charset="0"/>
              </a:rPr>
              <a:t>  </a:t>
            </a:r>
            <a:r>
              <a:rPr lang="en-GB" dirty="0">
                <a:solidFill>
                  <a:srgbClr val="FF3300"/>
                </a:solidFill>
                <a:cs typeface="Times New Roman" pitchFamily="18" charset="0"/>
              </a:rPr>
              <a:t>form a potential divider</a:t>
            </a:r>
            <a:r>
              <a:rPr lang="en-GB" dirty="0">
                <a:cs typeface="Times New Roman" pitchFamily="18" charset="0"/>
              </a:rPr>
              <a:t>. </a:t>
            </a:r>
          </a:p>
          <a:p>
            <a:pPr algn="just">
              <a:spcBef>
                <a:spcPct val="50000"/>
              </a:spcBef>
              <a:defRPr/>
            </a:pPr>
            <a:r>
              <a:rPr lang="en-GB" dirty="0">
                <a:cs typeface="Times New Roman" pitchFamily="18" charset="0"/>
              </a:rPr>
              <a:t>Only a proportion of the mic output voltage </a:t>
            </a:r>
            <a:r>
              <a:rPr lang="en-GB" dirty="0">
                <a:solidFill>
                  <a:srgbClr val="FF3300"/>
                </a:solidFill>
                <a:cs typeface="Times New Roman" pitchFamily="18" charset="0"/>
              </a:rPr>
              <a:t>(</a:t>
            </a:r>
            <a:r>
              <a:rPr lang="en-GB" i="1" dirty="0" err="1">
                <a:solidFill>
                  <a:srgbClr val="FF3300"/>
                </a:solidFill>
                <a:cs typeface="Times New Roman" pitchFamily="18" charset="0"/>
              </a:rPr>
              <a:t>Vm</a:t>
            </a:r>
            <a:r>
              <a:rPr lang="en-GB" i="1" dirty="0">
                <a:solidFill>
                  <a:srgbClr val="FF3300"/>
                </a:solidFill>
                <a:cs typeface="Times New Roman" pitchFamily="18" charset="0"/>
              </a:rPr>
              <a:t> </a:t>
            </a:r>
            <a:r>
              <a:rPr lang="en-GB" dirty="0">
                <a:solidFill>
                  <a:srgbClr val="FF3300"/>
                </a:solidFill>
                <a:cs typeface="Times New Roman" pitchFamily="18" charset="0"/>
              </a:rPr>
              <a:t>)</a:t>
            </a:r>
            <a:r>
              <a:rPr lang="en-GB" dirty="0">
                <a:cs typeface="Times New Roman" pitchFamily="18" charset="0"/>
              </a:rPr>
              <a:t> will arrive across </a:t>
            </a:r>
            <a:r>
              <a:rPr lang="en-GB" i="1" dirty="0" err="1">
                <a:solidFill>
                  <a:srgbClr val="FF3300"/>
                </a:solidFill>
                <a:cs typeface="Times New Roman" pitchFamily="18" charset="0"/>
              </a:rPr>
              <a:t>Rin</a:t>
            </a:r>
            <a:r>
              <a:rPr lang="en-GB" i="1" dirty="0">
                <a:solidFill>
                  <a:srgbClr val="FF3300"/>
                </a:solidFill>
                <a:cs typeface="Times New Roman" pitchFamily="18" charset="0"/>
              </a:rPr>
              <a:t>.</a:t>
            </a:r>
            <a:r>
              <a:rPr lang="en-GB" dirty="0">
                <a:cs typeface="Times New Roman" pitchFamily="18" charset="0"/>
              </a:rPr>
              <a:t>  </a:t>
            </a:r>
          </a:p>
          <a:p>
            <a:pPr algn="just">
              <a:spcBef>
                <a:spcPct val="50000"/>
              </a:spcBef>
              <a:defRPr/>
            </a:pPr>
            <a:r>
              <a:rPr lang="en-GB" dirty="0">
                <a:cs typeface="Times New Roman" pitchFamily="18" charset="0"/>
              </a:rPr>
              <a:t>The amplifier has actually reduced the size of signal being amplified. </a:t>
            </a:r>
          </a:p>
          <a:p>
            <a:pPr algn="just">
              <a:spcBef>
                <a:spcPct val="50000"/>
              </a:spcBef>
              <a:defRPr/>
            </a:pPr>
            <a:r>
              <a:rPr lang="en-GB" dirty="0">
                <a:cs typeface="Times New Roman" pitchFamily="18" charset="0"/>
              </a:rPr>
              <a:t>In addition, after amplification, the signal </a:t>
            </a:r>
            <a:r>
              <a:rPr lang="en-GB" i="1" dirty="0" err="1">
                <a:solidFill>
                  <a:srgbClr val="FF3300"/>
                </a:solidFill>
                <a:cs typeface="Times New Roman" pitchFamily="18" charset="0"/>
              </a:rPr>
              <a:t>Va</a:t>
            </a:r>
            <a:r>
              <a:rPr lang="en-GB" i="1" dirty="0">
                <a:cs typeface="Times New Roman" pitchFamily="18" charset="0"/>
              </a:rPr>
              <a:t> </a:t>
            </a:r>
            <a:r>
              <a:rPr lang="en-GB" dirty="0">
                <a:cs typeface="Times New Roman" pitchFamily="18" charset="0"/>
              </a:rPr>
              <a:t>will, again, be attenuated by the </a:t>
            </a:r>
            <a:r>
              <a:rPr lang="en-GB" dirty="0">
                <a:solidFill>
                  <a:srgbClr val="FF3300"/>
                </a:solidFill>
                <a:cs typeface="Times New Roman" pitchFamily="18" charset="0"/>
              </a:rPr>
              <a:t>potential divider formed between </a:t>
            </a:r>
            <a:r>
              <a:rPr lang="en-GB" i="1" dirty="0">
                <a:solidFill>
                  <a:srgbClr val="FF3300"/>
                </a:solidFill>
                <a:cs typeface="Times New Roman" pitchFamily="18" charset="0"/>
              </a:rPr>
              <a:t>Rout</a:t>
            </a:r>
            <a:r>
              <a:rPr lang="en-GB" dirty="0">
                <a:solidFill>
                  <a:srgbClr val="FF3300"/>
                </a:solidFill>
                <a:cs typeface="Times New Roman" pitchFamily="18" charset="0"/>
              </a:rPr>
              <a:t> and the load</a:t>
            </a:r>
            <a:r>
              <a:rPr lang="en-GB" dirty="0">
                <a:cs typeface="Times New Roman" pitchFamily="18" charset="0"/>
              </a:rPr>
              <a:t>.</a:t>
            </a:r>
          </a:p>
          <a:p>
            <a:pPr algn="just">
              <a:spcBef>
                <a:spcPct val="50000"/>
              </a:spcBef>
              <a:defRPr/>
            </a:pPr>
            <a:r>
              <a:rPr lang="en-GB" dirty="0">
                <a:cs typeface="Times New Roman" pitchFamily="18" charset="0"/>
              </a:rPr>
              <a:t>If we are not careful with our design we could end up with a net attenuation rather than a net amplification. </a:t>
            </a:r>
          </a:p>
          <a:p>
            <a:pPr algn="just">
              <a:spcBef>
                <a:spcPct val="50000"/>
              </a:spcBef>
              <a:defRPr/>
            </a:pPr>
            <a:r>
              <a:rPr lang="en-GB" dirty="0">
                <a:cs typeface="Times New Roman" pitchFamily="18" charset="0"/>
              </a:rPr>
              <a:t>Because of the </a:t>
            </a:r>
            <a:r>
              <a:rPr lang="en-GB" dirty="0">
                <a:solidFill>
                  <a:srgbClr val="FF3300"/>
                </a:solidFill>
                <a:cs typeface="Times New Roman" pitchFamily="18" charset="0"/>
              </a:rPr>
              <a:t>two lots of</a:t>
            </a:r>
            <a:r>
              <a:rPr lang="en-GB" dirty="0">
                <a:cs typeface="Times New Roman" pitchFamily="18" charset="0"/>
              </a:rPr>
              <a:t> </a:t>
            </a:r>
            <a:r>
              <a:rPr lang="en-GB" dirty="0">
                <a:solidFill>
                  <a:srgbClr val="FF3300"/>
                </a:solidFill>
                <a:cs typeface="Times New Roman" pitchFamily="18" charset="0"/>
              </a:rPr>
              <a:t>attenuation</a:t>
            </a:r>
            <a:r>
              <a:rPr lang="en-GB" dirty="0">
                <a:cs typeface="Times New Roman" pitchFamily="18" charset="0"/>
              </a:rPr>
              <a:t> it is not possible to achieve an overall gain equal to that of “</a:t>
            </a:r>
            <a:r>
              <a:rPr lang="en-GB" i="1" dirty="0">
                <a:solidFill>
                  <a:srgbClr val="FF3300"/>
                </a:solidFill>
                <a:cs typeface="Times New Roman" pitchFamily="18" charset="0"/>
              </a:rPr>
              <a:t>A</a:t>
            </a:r>
            <a:r>
              <a:rPr lang="en-GB" dirty="0">
                <a:cs typeface="Times New Roman" pitchFamily="18" charset="0"/>
              </a:rPr>
              <a:t>”.</a:t>
            </a:r>
          </a:p>
          <a:p>
            <a:endParaRPr lang="en-GB" dirty="0"/>
          </a:p>
        </p:txBody>
      </p:sp>
    </p:spTree>
    <p:extLst>
      <p:ext uri="{BB962C8B-B14F-4D97-AF65-F5344CB8AC3E}">
        <p14:creationId xmlns:p14="http://schemas.microsoft.com/office/powerpoint/2010/main" val="200822604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Amplifier Equivalent Circuit</a:t>
            </a:r>
          </a:p>
        </p:txBody>
      </p:sp>
      <p:sp>
        <p:nvSpPr>
          <p:cNvPr id="3" name="Content Placeholder 2"/>
          <p:cNvSpPr>
            <a:spLocks noGrp="1"/>
          </p:cNvSpPr>
          <p:nvPr>
            <p:ph idx="1"/>
          </p:nvPr>
        </p:nvSpPr>
        <p:spPr/>
        <p:txBody>
          <a:bodyPr>
            <a:normAutofit fontScale="70000" lnSpcReduction="20000"/>
          </a:bodyPr>
          <a:lstStyle/>
          <a:p>
            <a:pPr marL="9525" indent="-9525" algn="just">
              <a:spcBef>
                <a:spcPct val="50000"/>
              </a:spcBef>
              <a:defRPr/>
            </a:pPr>
            <a:r>
              <a:rPr lang="en-GB" dirty="0">
                <a:cs typeface="Times New Roman" pitchFamily="18" charset="0"/>
              </a:rPr>
              <a:t>Therefore, whenever you use amplifiers to provide gain you must take into account the loading effects </a:t>
            </a:r>
            <a:r>
              <a:rPr lang="en-GB" dirty="0">
                <a:solidFill>
                  <a:srgbClr val="FF3300"/>
                </a:solidFill>
                <a:cs typeface="Times New Roman" pitchFamily="18" charset="0"/>
              </a:rPr>
              <a:t>of</a:t>
            </a:r>
            <a:r>
              <a:rPr lang="en-GB" dirty="0">
                <a:cs typeface="Times New Roman" pitchFamily="18" charset="0"/>
              </a:rPr>
              <a:t> and </a:t>
            </a:r>
            <a:r>
              <a:rPr lang="en-GB" dirty="0">
                <a:solidFill>
                  <a:srgbClr val="FF3300"/>
                </a:solidFill>
                <a:cs typeface="Times New Roman" pitchFamily="18" charset="0"/>
              </a:rPr>
              <a:t>on</a:t>
            </a:r>
            <a:r>
              <a:rPr lang="en-GB" dirty="0">
                <a:cs typeface="Times New Roman" pitchFamily="18" charset="0"/>
              </a:rPr>
              <a:t> the amplifiers which will give rise to attenuations  and hence reduced overall gain.</a:t>
            </a:r>
          </a:p>
          <a:p>
            <a:pPr marL="9525" indent="-9525" algn="just">
              <a:spcBef>
                <a:spcPct val="50000"/>
              </a:spcBef>
              <a:defRPr/>
            </a:pPr>
            <a:endParaRPr lang="en-GB" dirty="0">
              <a:cs typeface="Times New Roman" pitchFamily="18" charset="0"/>
            </a:endParaRPr>
          </a:p>
          <a:p>
            <a:pPr marL="9525" indent="-9525" algn="just">
              <a:spcBef>
                <a:spcPct val="50000"/>
              </a:spcBef>
              <a:defRPr/>
            </a:pPr>
            <a:r>
              <a:rPr lang="en-GB" dirty="0">
                <a:cs typeface="Times New Roman" pitchFamily="18" charset="0"/>
              </a:rPr>
              <a:t>In practice a single amplifier is not used because the demands of the microphone on the amplifier are different from the demands of the speaker on the amplifier.</a:t>
            </a:r>
          </a:p>
          <a:p>
            <a:pPr marL="9525" indent="-9525" algn="just">
              <a:spcBef>
                <a:spcPct val="50000"/>
              </a:spcBef>
              <a:defRPr/>
            </a:pPr>
            <a:r>
              <a:rPr lang="en-GB" dirty="0">
                <a:cs typeface="Times New Roman" pitchFamily="18" charset="0"/>
              </a:rPr>
              <a:t>Hence we more commonly have the need for two amplifiers:</a:t>
            </a:r>
          </a:p>
          <a:p>
            <a:pPr marL="9525" indent="-9525" algn="just">
              <a:spcBef>
                <a:spcPct val="50000"/>
              </a:spcBef>
              <a:buFontTx/>
              <a:buAutoNum type="arabicPeriod"/>
              <a:defRPr/>
            </a:pPr>
            <a:r>
              <a:rPr lang="en-GB" dirty="0">
                <a:cs typeface="Times New Roman" pitchFamily="18" charset="0"/>
              </a:rPr>
              <a:t>A</a:t>
            </a:r>
            <a:r>
              <a:rPr lang="en-GB" dirty="0">
                <a:solidFill>
                  <a:srgbClr val="FF0000"/>
                </a:solidFill>
                <a:cs typeface="Times New Roman" pitchFamily="18" charset="0"/>
              </a:rPr>
              <a:t> preamplifier </a:t>
            </a:r>
            <a:r>
              <a:rPr lang="en-GB" dirty="0">
                <a:cs typeface="Times New Roman" pitchFamily="18" charset="0"/>
              </a:rPr>
              <a:t>and </a:t>
            </a:r>
          </a:p>
          <a:p>
            <a:pPr marL="9525" indent="-9525" algn="just">
              <a:spcBef>
                <a:spcPct val="50000"/>
              </a:spcBef>
              <a:buFontTx/>
              <a:buAutoNum type="arabicPeriod"/>
              <a:defRPr/>
            </a:pPr>
            <a:r>
              <a:rPr lang="en-GB" dirty="0">
                <a:cs typeface="Times New Roman" pitchFamily="18" charset="0"/>
              </a:rPr>
              <a:t>A </a:t>
            </a:r>
            <a:r>
              <a:rPr lang="en-GB" dirty="0">
                <a:solidFill>
                  <a:srgbClr val="FF0000"/>
                </a:solidFill>
                <a:cs typeface="Times New Roman" pitchFamily="18" charset="0"/>
              </a:rPr>
              <a:t>power amplifier</a:t>
            </a:r>
            <a:r>
              <a:rPr lang="en-GB" dirty="0">
                <a:cs typeface="Times New Roman" pitchFamily="18" charset="0"/>
              </a:rPr>
              <a:t>.</a:t>
            </a:r>
          </a:p>
          <a:p>
            <a:endParaRPr lang="en-GB"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582820658"/>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Amplifier Equivalent Circuit</a:t>
            </a:r>
          </a:p>
        </p:txBody>
      </p:sp>
      <p:sp>
        <p:nvSpPr>
          <p:cNvPr id="3" name="Content Placeholder 2"/>
          <p:cNvSpPr>
            <a:spLocks noGrp="1"/>
          </p:cNvSpPr>
          <p:nvPr>
            <p:ph idx="1"/>
          </p:nvPr>
        </p:nvSpPr>
        <p:spPr/>
        <p:txBody>
          <a:bodyPr>
            <a:normAutofit fontScale="70000" lnSpcReduction="20000"/>
          </a:bodyPr>
          <a:lstStyle/>
          <a:p>
            <a:pPr>
              <a:spcBef>
                <a:spcPct val="50000"/>
              </a:spcBef>
            </a:pPr>
            <a:r>
              <a:rPr lang="en-GB" dirty="0"/>
              <a:t>A </a:t>
            </a:r>
            <a:r>
              <a:rPr lang="en-GB" dirty="0">
                <a:solidFill>
                  <a:srgbClr val="FF0000"/>
                </a:solidFill>
              </a:rPr>
              <a:t>preamplifier </a:t>
            </a:r>
            <a:r>
              <a:rPr lang="en-GB" dirty="0"/>
              <a:t>is required to provide a high input resistance for maximum voltage transfer and a high gain. Its output resistance consequently is unlikely to be low enough to drive a speaker.</a:t>
            </a:r>
          </a:p>
          <a:p>
            <a:pPr>
              <a:spcBef>
                <a:spcPct val="50000"/>
              </a:spcBef>
            </a:pPr>
            <a:r>
              <a:rPr lang="en-GB" dirty="0"/>
              <a:t>A </a:t>
            </a:r>
            <a:r>
              <a:rPr lang="en-GB" dirty="0">
                <a:solidFill>
                  <a:srgbClr val="FF0000"/>
                </a:solidFill>
              </a:rPr>
              <a:t>power amplifier </a:t>
            </a:r>
            <a:r>
              <a:rPr lang="en-GB" dirty="0"/>
              <a:t>is more concerned with providing a low output resistance with a high current drive capability to supply high power to a speaker.</a:t>
            </a:r>
          </a:p>
          <a:p>
            <a:pPr>
              <a:spcBef>
                <a:spcPct val="50000"/>
              </a:spcBef>
            </a:pPr>
            <a:r>
              <a:rPr lang="en-GB" dirty="0"/>
              <a:t>Consequently they both have different combinations of input resistance, output resistance and gain.</a:t>
            </a:r>
          </a:p>
          <a:p>
            <a:pPr>
              <a:spcBef>
                <a:spcPct val="50000"/>
              </a:spcBef>
            </a:pPr>
            <a:r>
              <a:rPr lang="en-GB" dirty="0"/>
              <a:t>Working in tandem they provide the correct mix of voltage amplification and power amplification.</a:t>
            </a:r>
            <a:endParaRPr lang="en-US" dirty="0"/>
          </a:p>
          <a:p>
            <a:endParaRPr lang="en-GB" dirty="0"/>
          </a:p>
        </p:txBody>
      </p:sp>
    </p:spTree>
    <p:extLst>
      <p:ext uri="{BB962C8B-B14F-4D97-AF65-F5344CB8AC3E}">
        <p14:creationId xmlns:p14="http://schemas.microsoft.com/office/powerpoint/2010/main" val="3070332792"/>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Two stage amplifiers</a:t>
            </a:r>
            <a:endParaRPr lang="en-GB" dirty="0"/>
          </a:p>
        </p:txBody>
      </p:sp>
      <p:pic>
        <p:nvPicPr>
          <p:cNvPr id="1126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844824"/>
            <a:ext cx="9144000" cy="318844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6088185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Two stage amplifiers</a:t>
            </a:r>
            <a:endParaRPr lang="en-GB" dirty="0"/>
          </a:p>
        </p:txBody>
      </p:sp>
      <p:sp>
        <p:nvSpPr>
          <p:cNvPr id="3" name="Content Placeholder 2"/>
          <p:cNvSpPr>
            <a:spLocks noGrp="1"/>
          </p:cNvSpPr>
          <p:nvPr>
            <p:ph idx="1"/>
          </p:nvPr>
        </p:nvSpPr>
        <p:spPr/>
        <p:txBody>
          <a:bodyPr/>
          <a:lstStyle/>
          <a:p>
            <a:r>
              <a:rPr lang="en-GB" dirty="0" smtClean="0"/>
              <a:t>Points to note:</a:t>
            </a:r>
          </a:p>
          <a:p>
            <a:pPr lvl="1"/>
            <a:r>
              <a:rPr lang="en-GB" dirty="0" smtClean="0"/>
              <a:t>There are </a:t>
            </a:r>
            <a:r>
              <a:rPr lang="en-GB" dirty="0" smtClean="0">
                <a:solidFill>
                  <a:srgbClr val="FF0000"/>
                </a:solidFill>
              </a:rPr>
              <a:t>three lots of attenuation </a:t>
            </a:r>
            <a:r>
              <a:rPr lang="en-GB" dirty="0" smtClean="0"/>
              <a:t>and</a:t>
            </a:r>
            <a:r>
              <a:rPr lang="en-GB" dirty="0" smtClean="0">
                <a:solidFill>
                  <a:srgbClr val="FF0000"/>
                </a:solidFill>
              </a:rPr>
              <a:t> two lots of amplification</a:t>
            </a:r>
          </a:p>
          <a:p>
            <a:pPr lvl="1"/>
            <a:r>
              <a:rPr lang="en-GB" dirty="0" smtClean="0"/>
              <a:t>The overall </a:t>
            </a:r>
            <a:r>
              <a:rPr lang="en-GB" dirty="0" smtClean="0">
                <a:solidFill>
                  <a:srgbClr val="FF0000"/>
                </a:solidFill>
              </a:rPr>
              <a:t>amplification</a:t>
            </a:r>
            <a:r>
              <a:rPr lang="en-GB" dirty="0" smtClean="0"/>
              <a:t> product </a:t>
            </a:r>
            <a:r>
              <a:rPr lang="en-GB" dirty="0" smtClean="0">
                <a:solidFill>
                  <a:srgbClr val="FF0000"/>
                </a:solidFill>
              </a:rPr>
              <a:t>must exceed </a:t>
            </a:r>
            <a:r>
              <a:rPr lang="en-GB" dirty="0" smtClean="0"/>
              <a:t>the </a:t>
            </a:r>
            <a:r>
              <a:rPr lang="en-GB" dirty="0" smtClean="0">
                <a:solidFill>
                  <a:srgbClr val="FF0000"/>
                </a:solidFill>
              </a:rPr>
              <a:t>attenuation</a:t>
            </a:r>
            <a:r>
              <a:rPr lang="en-GB" dirty="0" smtClean="0"/>
              <a:t> products if overall amplification is to be achieved</a:t>
            </a:r>
          </a:p>
          <a:p>
            <a:pPr lvl="1"/>
            <a:r>
              <a:rPr lang="en-GB" dirty="0" smtClean="0"/>
              <a:t>Usually the </a:t>
            </a:r>
            <a:r>
              <a:rPr lang="en-GB" dirty="0" smtClean="0">
                <a:solidFill>
                  <a:srgbClr val="FF0000"/>
                </a:solidFill>
              </a:rPr>
              <a:t>first</a:t>
            </a:r>
            <a:r>
              <a:rPr lang="en-GB" dirty="0" smtClean="0"/>
              <a:t> amplifier stage is a </a:t>
            </a:r>
            <a:r>
              <a:rPr lang="en-GB" dirty="0" smtClean="0">
                <a:solidFill>
                  <a:srgbClr val="FF0000"/>
                </a:solidFill>
              </a:rPr>
              <a:t>pre-amp</a:t>
            </a:r>
            <a:r>
              <a:rPr lang="en-GB" dirty="0" smtClean="0"/>
              <a:t> and the </a:t>
            </a:r>
            <a:r>
              <a:rPr lang="en-GB" dirty="0" smtClean="0">
                <a:solidFill>
                  <a:srgbClr val="FF0000"/>
                </a:solidFill>
              </a:rPr>
              <a:t>second</a:t>
            </a:r>
            <a:r>
              <a:rPr lang="en-GB" dirty="0" smtClean="0"/>
              <a:t> amplifier is a </a:t>
            </a:r>
            <a:r>
              <a:rPr lang="en-GB" dirty="0" smtClean="0">
                <a:solidFill>
                  <a:srgbClr val="FF0000"/>
                </a:solidFill>
              </a:rPr>
              <a:t>power amplifier</a:t>
            </a:r>
            <a:endParaRPr lang="en-GB" dirty="0">
              <a:solidFill>
                <a:srgbClr val="FF0000"/>
              </a:solidFill>
            </a:endParaRPr>
          </a:p>
        </p:txBody>
      </p:sp>
    </p:spTree>
    <p:extLst>
      <p:ext uri="{BB962C8B-B14F-4D97-AF65-F5344CB8AC3E}">
        <p14:creationId xmlns:p14="http://schemas.microsoft.com/office/powerpoint/2010/main" val="372504732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Two stage amplifiers</a:t>
            </a:r>
            <a:endParaRPr lang="en-GB" dirty="0"/>
          </a:p>
        </p:txBody>
      </p:sp>
      <p:sp>
        <p:nvSpPr>
          <p:cNvPr id="3" name="Content Placeholder 2"/>
          <p:cNvSpPr>
            <a:spLocks noGrp="1"/>
          </p:cNvSpPr>
          <p:nvPr>
            <p:ph idx="1"/>
          </p:nvPr>
        </p:nvSpPr>
        <p:spPr/>
        <p:txBody>
          <a:bodyPr>
            <a:normAutofit lnSpcReduction="10000"/>
          </a:bodyPr>
          <a:lstStyle/>
          <a:p>
            <a:r>
              <a:rPr lang="en-GB" dirty="0" smtClean="0"/>
              <a:t>To interface a sensor to a powerful load, e.g. microphone to a speaker, we need both signal and power amplification. i.e. we need a small signal amplifier and a power amplifier stage.</a:t>
            </a:r>
          </a:p>
          <a:p>
            <a:r>
              <a:rPr lang="en-GB" dirty="0" smtClean="0"/>
              <a:t>Each of the two types of amplifier has its own specific job to do and a different performance specification</a:t>
            </a:r>
          </a:p>
        </p:txBody>
      </p:sp>
    </p:spTree>
    <p:extLst>
      <p:ext uri="{BB962C8B-B14F-4D97-AF65-F5344CB8AC3E}">
        <p14:creationId xmlns:p14="http://schemas.microsoft.com/office/powerpoint/2010/main" val="317075958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Two stage amplifiers</a:t>
            </a:r>
            <a:endParaRPr lang="en-GB" dirty="0"/>
          </a:p>
        </p:txBody>
      </p:sp>
      <p:sp>
        <p:nvSpPr>
          <p:cNvPr id="3" name="Content Placeholder 2"/>
          <p:cNvSpPr>
            <a:spLocks noGrp="1"/>
          </p:cNvSpPr>
          <p:nvPr>
            <p:ph idx="1"/>
          </p:nvPr>
        </p:nvSpPr>
        <p:spPr/>
        <p:txBody>
          <a:bodyPr/>
          <a:lstStyle/>
          <a:p>
            <a:r>
              <a:rPr lang="en-GB" dirty="0" smtClean="0"/>
              <a:t>Consider the connecting a microphone directly to a speaker</a:t>
            </a:r>
          </a:p>
          <a:p>
            <a:pPr lvl="1"/>
            <a:r>
              <a:rPr lang="en-GB" dirty="0" smtClean="0"/>
              <a:t>Assume the following specifications for the microphone and speaker:	</a:t>
            </a:r>
          </a:p>
          <a:p>
            <a:pPr lvl="1"/>
            <a:endParaRPr lang="en-GB" dirty="0" smtClean="0"/>
          </a:p>
          <a:p>
            <a:pPr lvl="1"/>
            <a:r>
              <a:rPr lang="en-GB" dirty="0" smtClean="0"/>
              <a:t>Mic: 400</a:t>
            </a:r>
            <a:r>
              <a:rPr lang="el-GR" dirty="0" smtClean="0"/>
              <a:t>Ω</a:t>
            </a:r>
            <a:r>
              <a:rPr lang="en-GB" dirty="0" smtClean="0"/>
              <a:t> output impedance</a:t>
            </a:r>
          </a:p>
          <a:p>
            <a:pPr lvl="1"/>
            <a:r>
              <a:rPr lang="en-GB" dirty="0" smtClean="0"/>
              <a:t>Speaker: 8</a:t>
            </a:r>
            <a:r>
              <a:rPr lang="el-GR" dirty="0" smtClean="0"/>
              <a:t>Ω</a:t>
            </a:r>
            <a:r>
              <a:rPr lang="en-GB" dirty="0" smtClean="0"/>
              <a:t>, 5W</a:t>
            </a:r>
            <a:endParaRPr lang="en-GB" dirty="0"/>
          </a:p>
        </p:txBody>
      </p:sp>
    </p:spTree>
    <p:extLst>
      <p:ext uri="{BB962C8B-B14F-4D97-AF65-F5344CB8AC3E}">
        <p14:creationId xmlns:p14="http://schemas.microsoft.com/office/powerpoint/2010/main" val="254448990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Two stage amplifiers</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457200" y="3573015"/>
                <a:ext cx="8229600" cy="1944217"/>
              </a:xfrm>
            </p:spPr>
            <p:txBody>
              <a:bodyPr>
                <a:normAutofit fontScale="70000" lnSpcReduction="20000"/>
              </a:bodyPr>
              <a:lstStyle/>
              <a:p>
                <a:pPr marL="0" indent="0">
                  <a:buNone/>
                </a:pPr>
                <a:r>
                  <a:rPr lang="en-GB" dirty="0" smtClean="0"/>
                  <a:t>Speaker Voltage </a:t>
                </a:r>
                <a14:m>
                  <m:oMath xmlns:m="http://schemas.openxmlformats.org/officeDocument/2006/math">
                    <m:d>
                      <m:dPr>
                        <m:ctrlPr>
                          <a:rPr lang="en-GB" b="0" i="1" smtClean="0">
                            <a:latin typeface="Cambria Math"/>
                          </a:rPr>
                        </m:ctrlPr>
                      </m:dPr>
                      <m:e>
                        <m:sSub>
                          <m:sSubPr>
                            <m:ctrlPr>
                              <a:rPr lang="en-GB" b="0" i="1" smtClean="0">
                                <a:latin typeface="Cambria Math"/>
                              </a:rPr>
                            </m:ctrlPr>
                          </m:sSubPr>
                          <m:e>
                            <m:r>
                              <a:rPr lang="en-GB" b="0" i="1" smtClean="0">
                                <a:latin typeface="Cambria Math"/>
                              </a:rPr>
                              <m:t>𝑉</m:t>
                            </m:r>
                          </m:e>
                          <m:sub>
                            <m:r>
                              <a:rPr lang="en-GB" b="0" i="1" smtClean="0">
                                <a:latin typeface="Cambria Math"/>
                              </a:rPr>
                              <m:t>𝐿</m:t>
                            </m:r>
                          </m:sub>
                        </m:sSub>
                      </m:e>
                    </m:d>
                    <m:r>
                      <a:rPr lang="en-GB" b="0" i="1" smtClean="0">
                        <a:latin typeface="Cambria Math"/>
                      </a:rPr>
                      <m:t>=</m:t>
                    </m:r>
                    <m:d>
                      <m:dPr>
                        <m:ctrlPr>
                          <a:rPr lang="en-GB" b="0" i="1" smtClean="0">
                            <a:latin typeface="Cambria Math"/>
                          </a:rPr>
                        </m:ctrlPr>
                      </m:dPr>
                      <m:e>
                        <m:f>
                          <m:fPr>
                            <m:ctrlPr>
                              <a:rPr lang="en-GB" b="0" i="1" smtClean="0">
                                <a:latin typeface="Cambria Math"/>
                              </a:rPr>
                            </m:ctrlPr>
                          </m:fPr>
                          <m:num>
                            <m:r>
                              <a:rPr lang="en-GB" b="0" i="1" smtClean="0">
                                <a:latin typeface="Cambria Math"/>
                              </a:rPr>
                              <m:t>8</m:t>
                            </m:r>
                          </m:num>
                          <m:den>
                            <m:r>
                              <a:rPr lang="en-GB" b="0" i="1" smtClean="0">
                                <a:latin typeface="Cambria Math"/>
                              </a:rPr>
                              <m:t>408</m:t>
                            </m:r>
                          </m:den>
                        </m:f>
                      </m:e>
                    </m:d>
                    <m:r>
                      <a:rPr lang="en-GB" b="0" i="1" smtClean="0">
                        <a:latin typeface="Cambria Math"/>
                        <a:ea typeface="Cambria Math"/>
                      </a:rPr>
                      <m:t>×50</m:t>
                    </m:r>
                    <m:r>
                      <a:rPr lang="en-GB" b="0" i="1" smtClean="0">
                        <a:latin typeface="Cambria Math"/>
                        <a:ea typeface="Cambria Math"/>
                      </a:rPr>
                      <m:t>𝑚𝑉</m:t>
                    </m:r>
                  </m:oMath>
                </a14:m>
                <a:endParaRPr lang="en-GB" b="0" i="1" dirty="0" smtClean="0">
                  <a:latin typeface="Cambria Math"/>
                  <a:ea typeface="Cambria Math"/>
                </a:endParaRPr>
              </a:p>
              <a:p>
                <a:pPr marL="0" indent="0">
                  <a:buNone/>
                </a:pPr>
                <a14:m>
                  <m:oMathPara xmlns:m="http://schemas.openxmlformats.org/officeDocument/2006/math">
                    <m:oMathParaPr>
                      <m:jc m:val="centerGroup"/>
                    </m:oMathParaPr>
                    <m:oMath xmlns:m="http://schemas.openxmlformats.org/officeDocument/2006/math">
                      <m:r>
                        <a:rPr lang="en-GB" b="0" i="1" smtClean="0">
                          <a:latin typeface="Cambria Math"/>
                          <a:ea typeface="Cambria Math"/>
                        </a:rPr>
                        <m:t>=0.98</m:t>
                      </m:r>
                      <m:r>
                        <a:rPr lang="en-GB" b="0" i="1" smtClean="0">
                          <a:latin typeface="Cambria Math"/>
                          <a:ea typeface="Cambria Math"/>
                        </a:rPr>
                        <m:t>𝑚𝑉</m:t>
                      </m:r>
                    </m:oMath>
                  </m:oMathPara>
                </a14:m>
                <a:endParaRPr lang="en-GB" dirty="0" smtClean="0"/>
              </a:p>
              <a:p>
                <a:pPr marL="0" indent="0">
                  <a:buNone/>
                </a:pPr>
                <a:r>
                  <a:rPr lang="en-GB" dirty="0" smtClean="0"/>
                  <a:t>Power supplied to speaker=</a:t>
                </a:r>
              </a:p>
              <a:p>
                <a:pPr marL="0" indent="0">
                  <a:buNone/>
                </a:pPr>
                <a14:m>
                  <m:oMathPara xmlns:m="http://schemas.openxmlformats.org/officeDocument/2006/math">
                    <m:oMathParaPr>
                      <m:jc m:val="centerGroup"/>
                    </m:oMathParaPr>
                    <m:oMath xmlns:m="http://schemas.openxmlformats.org/officeDocument/2006/math">
                      <m:f>
                        <m:fPr>
                          <m:ctrlPr>
                            <a:rPr lang="en-GB" i="1" smtClean="0">
                              <a:latin typeface="Cambria Math"/>
                            </a:rPr>
                          </m:ctrlPr>
                        </m:fPr>
                        <m:num>
                          <m:sSup>
                            <m:sSupPr>
                              <m:ctrlPr>
                                <a:rPr lang="en-GB" i="1" smtClean="0">
                                  <a:latin typeface="Cambria Math"/>
                                </a:rPr>
                              </m:ctrlPr>
                            </m:sSupPr>
                            <m:e>
                              <m:d>
                                <m:dPr>
                                  <m:ctrlPr>
                                    <a:rPr lang="en-GB" i="1" smtClean="0">
                                      <a:latin typeface="Cambria Math"/>
                                    </a:rPr>
                                  </m:ctrlPr>
                                </m:dPr>
                                <m:e>
                                  <m:sSub>
                                    <m:sSubPr>
                                      <m:ctrlPr>
                                        <a:rPr lang="en-GB" i="1" smtClean="0">
                                          <a:latin typeface="Cambria Math"/>
                                        </a:rPr>
                                      </m:ctrlPr>
                                    </m:sSubPr>
                                    <m:e>
                                      <m:r>
                                        <a:rPr lang="en-GB" b="0" i="1" smtClean="0">
                                          <a:latin typeface="Cambria Math"/>
                                        </a:rPr>
                                        <m:t>𝑉</m:t>
                                      </m:r>
                                    </m:e>
                                    <m:sub>
                                      <m:r>
                                        <a:rPr lang="en-GB" b="0" i="1" smtClean="0">
                                          <a:latin typeface="Cambria Math"/>
                                        </a:rPr>
                                        <m:t>𝐿</m:t>
                                      </m:r>
                                    </m:sub>
                                  </m:sSub>
                                </m:e>
                              </m:d>
                            </m:e>
                            <m:sup>
                              <m:r>
                                <a:rPr lang="en-GB" b="0" i="1" smtClean="0">
                                  <a:latin typeface="Cambria Math"/>
                                </a:rPr>
                                <m:t>2</m:t>
                              </m:r>
                            </m:sup>
                          </m:sSup>
                        </m:num>
                        <m:den>
                          <m:r>
                            <a:rPr lang="en-GB" b="0" i="1" smtClean="0">
                              <a:latin typeface="Cambria Math"/>
                            </a:rPr>
                            <m:t>8</m:t>
                          </m:r>
                        </m:den>
                      </m:f>
                      <m:r>
                        <a:rPr lang="en-GB" b="0" i="1" smtClean="0">
                          <a:latin typeface="Cambria Math"/>
                        </a:rPr>
                        <m:t>=</m:t>
                      </m:r>
                      <m:f>
                        <m:fPr>
                          <m:ctrlPr>
                            <a:rPr lang="en-GB" b="0" i="1" smtClean="0">
                              <a:latin typeface="Cambria Math"/>
                            </a:rPr>
                          </m:ctrlPr>
                        </m:fPr>
                        <m:num>
                          <m:sSup>
                            <m:sSupPr>
                              <m:ctrlPr>
                                <a:rPr lang="en-GB" b="0" i="1" smtClean="0">
                                  <a:latin typeface="Cambria Math"/>
                                </a:rPr>
                              </m:ctrlPr>
                            </m:sSupPr>
                            <m:e>
                              <m:d>
                                <m:dPr>
                                  <m:ctrlPr>
                                    <a:rPr lang="en-GB" b="0" i="1" smtClean="0">
                                      <a:latin typeface="Cambria Math"/>
                                    </a:rPr>
                                  </m:ctrlPr>
                                </m:dPr>
                                <m:e>
                                  <m:r>
                                    <a:rPr lang="en-GB" b="0" i="1" smtClean="0">
                                      <a:latin typeface="Cambria Math"/>
                                    </a:rPr>
                                    <m:t>0.98</m:t>
                                  </m:r>
                                  <m:r>
                                    <a:rPr lang="en-GB" b="0" i="1" smtClean="0">
                                      <a:latin typeface="Cambria Math"/>
                                      <a:ea typeface="Cambria Math"/>
                                    </a:rPr>
                                    <m:t>×</m:t>
                                  </m:r>
                                  <m:sSup>
                                    <m:sSupPr>
                                      <m:ctrlPr>
                                        <a:rPr lang="en-GB" b="0" i="1" smtClean="0">
                                          <a:latin typeface="Cambria Math"/>
                                          <a:ea typeface="Cambria Math"/>
                                        </a:rPr>
                                      </m:ctrlPr>
                                    </m:sSupPr>
                                    <m:e>
                                      <m:r>
                                        <a:rPr lang="en-GB" b="0" i="1" smtClean="0">
                                          <a:latin typeface="Cambria Math"/>
                                          <a:ea typeface="Cambria Math"/>
                                        </a:rPr>
                                        <m:t>10</m:t>
                                      </m:r>
                                    </m:e>
                                    <m:sup>
                                      <m:r>
                                        <a:rPr lang="en-GB" b="0" i="1" smtClean="0">
                                          <a:latin typeface="Cambria Math"/>
                                          <a:ea typeface="Cambria Math"/>
                                        </a:rPr>
                                        <m:t>−3</m:t>
                                      </m:r>
                                    </m:sup>
                                  </m:sSup>
                                </m:e>
                              </m:d>
                            </m:e>
                            <m:sup>
                              <m:r>
                                <a:rPr lang="en-GB" b="0" i="1" smtClean="0">
                                  <a:latin typeface="Cambria Math"/>
                                </a:rPr>
                                <m:t>2</m:t>
                              </m:r>
                            </m:sup>
                          </m:sSup>
                        </m:num>
                        <m:den>
                          <m:r>
                            <a:rPr lang="en-GB" b="0" i="1" smtClean="0">
                              <a:latin typeface="Cambria Math"/>
                            </a:rPr>
                            <m:t>8</m:t>
                          </m:r>
                        </m:den>
                      </m:f>
                      <m:r>
                        <a:rPr lang="en-GB" b="0" i="1" smtClean="0">
                          <a:latin typeface="Cambria Math"/>
                        </a:rPr>
                        <m:t>=120</m:t>
                      </m:r>
                      <m:r>
                        <a:rPr lang="en-GB" b="0" i="1" smtClean="0">
                          <a:latin typeface="Cambria Math"/>
                        </a:rPr>
                        <m:t>𝑛𝑊</m:t>
                      </m:r>
                    </m:oMath>
                  </m:oMathPara>
                </a14:m>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457200" y="3573015"/>
                <a:ext cx="8229600" cy="1944217"/>
              </a:xfrm>
              <a:blipFill rotWithShape="1">
                <a:blip r:embed="rId2"/>
                <a:stretch>
                  <a:fillRect l="-889" t="-1254"/>
                </a:stretch>
              </a:blipFill>
            </p:spPr>
            <p:txBody>
              <a:bodyPr/>
              <a:lstStyle/>
              <a:p>
                <a:r>
                  <a:rPr lang="en-GB">
                    <a:noFill/>
                  </a:rPr>
                  <a:t> </a:t>
                </a:r>
              </a:p>
            </p:txBody>
          </p:sp>
        </mc:Fallback>
      </mc:AlternateContent>
      <p:pic>
        <p:nvPicPr>
          <p:cNvPr id="1229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85900" y="1516744"/>
            <a:ext cx="6372200" cy="179498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2691512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Two stage amplifiers</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Points to note:</a:t>
            </a:r>
          </a:p>
          <a:p>
            <a:pPr lvl="1"/>
            <a:r>
              <a:rPr lang="en-GB" dirty="0" smtClean="0"/>
              <a:t>Power supplied to the speaker is minute. Therefore there will be no sound from the speaker</a:t>
            </a:r>
          </a:p>
          <a:p>
            <a:pPr lvl="1"/>
            <a:r>
              <a:rPr lang="en-GB" dirty="0" smtClean="0"/>
              <a:t>We get poor voltage transfer between Mic and speaker</a:t>
            </a:r>
          </a:p>
          <a:p>
            <a:pPr lvl="1"/>
            <a:r>
              <a:rPr lang="en-GB" dirty="0" smtClean="0"/>
              <a:t>The system needs an amplifier to interface between the source and load</a:t>
            </a:r>
          </a:p>
          <a:p>
            <a:pPr marL="457200" lvl="1" indent="0">
              <a:buNone/>
            </a:pPr>
            <a:endParaRPr lang="en-GB" dirty="0" smtClean="0"/>
          </a:p>
          <a:p>
            <a:pPr marL="57150" indent="0">
              <a:buNone/>
            </a:pPr>
            <a:r>
              <a:rPr lang="en-GB" sz="2600" dirty="0" smtClean="0">
                <a:solidFill>
                  <a:srgbClr val="FF0000"/>
                </a:solidFill>
              </a:rPr>
              <a:t>Consider connecting a small signal amplifier between the source and load</a:t>
            </a:r>
            <a:endParaRPr lang="en-GB" sz="2600" dirty="0">
              <a:solidFill>
                <a:srgbClr val="FF0000"/>
              </a:solidFill>
            </a:endParaRPr>
          </a:p>
        </p:txBody>
      </p:sp>
    </p:spTree>
    <p:extLst>
      <p:ext uri="{BB962C8B-B14F-4D97-AF65-F5344CB8AC3E}">
        <p14:creationId xmlns:p14="http://schemas.microsoft.com/office/powerpoint/2010/main" val="225176637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Two stage amplifiers</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457200" y="3947363"/>
                <a:ext cx="8229600" cy="1569870"/>
              </a:xfrm>
            </p:spPr>
            <p:txBody>
              <a:bodyPr>
                <a:normAutofit/>
              </a:bodyPr>
              <a:lstStyle/>
              <a:p>
                <a:pPr marL="0" indent="0">
                  <a:buNone/>
                </a:pPr>
                <a:r>
                  <a:rPr lang="en-GB" dirty="0" smtClean="0"/>
                  <a:t>Therefore, power supplied to speaker</a:t>
                </a:r>
              </a:p>
              <a:p>
                <a:pPr marL="0" indent="0">
                  <a:buNone/>
                </a:pPr>
                <a14:m>
                  <m:oMathPara xmlns:m="http://schemas.openxmlformats.org/officeDocument/2006/math">
                    <m:oMathParaPr>
                      <m:jc m:val="centerGroup"/>
                    </m:oMathParaPr>
                    <m:oMath xmlns:m="http://schemas.openxmlformats.org/officeDocument/2006/math">
                      <m:f>
                        <m:fPr>
                          <m:ctrlPr>
                            <a:rPr lang="en-GB" i="1">
                              <a:latin typeface="Cambria Math"/>
                            </a:rPr>
                          </m:ctrlPr>
                        </m:fPr>
                        <m:num>
                          <m:sSup>
                            <m:sSupPr>
                              <m:ctrlPr>
                                <a:rPr lang="en-GB" i="1" smtClean="0">
                                  <a:latin typeface="Cambria Math"/>
                                </a:rPr>
                              </m:ctrlPr>
                            </m:sSupPr>
                            <m:e>
                              <m:d>
                                <m:dPr>
                                  <m:ctrlPr>
                                    <a:rPr lang="en-GB" i="1" smtClean="0">
                                      <a:latin typeface="Cambria Math"/>
                                    </a:rPr>
                                  </m:ctrlPr>
                                </m:dPr>
                                <m:e>
                                  <m:r>
                                    <a:rPr lang="en-GB" i="1">
                                      <a:latin typeface="Cambria Math"/>
                                    </a:rPr>
                                    <m:t>38</m:t>
                                  </m:r>
                                  <m:r>
                                    <a:rPr lang="en-GB" i="1">
                                      <a:latin typeface="Cambria Math"/>
                                      <a:ea typeface="Cambria Math"/>
                                    </a:rPr>
                                    <m:t>×</m:t>
                                  </m:r>
                                  <m:sSup>
                                    <m:sSupPr>
                                      <m:ctrlPr>
                                        <a:rPr lang="en-GB" i="1">
                                          <a:latin typeface="Cambria Math"/>
                                          <a:ea typeface="Cambria Math"/>
                                        </a:rPr>
                                      </m:ctrlPr>
                                    </m:sSupPr>
                                    <m:e>
                                      <m:r>
                                        <a:rPr lang="en-GB" i="1">
                                          <a:latin typeface="Cambria Math"/>
                                          <a:ea typeface="Cambria Math"/>
                                        </a:rPr>
                                        <m:t>10</m:t>
                                      </m:r>
                                    </m:e>
                                    <m:sup>
                                      <m:r>
                                        <a:rPr lang="en-GB" i="1">
                                          <a:latin typeface="Cambria Math"/>
                                          <a:ea typeface="Cambria Math"/>
                                        </a:rPr>
                                        <m:t>−3</m:t>
                                      </m:r>
                                    </m:sup>
                                  </m:sSup>
                                </m:e>
                              </m:d>
                            </m:e>
                            <m:sup>
                              <m:r>
                                <a:rPr lang="en-GB" b="0" i="1" smtClean="0">
                                  <a:latin typeface="Cambria Math"/>
                                </a:rPr>
                                <m:t>2</m:t>
                              </m:r>
                            </m:sup>
                          </m:sSup>
                        </m:num>
                        <m:den>
                          <m:r>
                            <a:rPr lang="en-GB" i="1">
                              <a:latin typeface="Cambria Math"/>
                            </a:rPr>
                            <m:t>8</m:t>
                          </m:r>
                        </m:den>
                      </m:f>
                      <m:r>
                        <a:rPr lang="en-GB" b="0" i="1" smtClean="0">
                          <a:latin typeface="Cambria Math"/>
                        </a:rPr>
                        <m:t>=180µ</m:t>
                      </m:r>
                      <m:r>
                        <a:rPr lang="en-GB" b="0" i="1" smtClean="0">
                          <a:latin typeface="Cambria Math"/>
                        </a:rPr>
                        <m:t>𝑊</m:t>
                      </m:r>
                    </m:oMath>
                  </m:oMathPara>
                </a14:m>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457200" y="3947363"/>
                <a:ext cx="8229600" cy="1569870"/>
              </a:xfrm>
              <a:blipFill rotWithShape="1">
                <a:blip r:embed="rId2"/>
                <a:stretch>
                  <a:fillRect l="-1852" t="-5058"/>
                </a:stretch>
              </a:blipFill>
            </p:spPr>
            <p:txBody>
              <a:bodyPr/>
              <a:lstStyle/>
              <a:p>
                <a:r>
                  <a:rPr lang="en-GB">
                    <a:noFill/>
                  </a:rPr>
                  <a:t> </a:t>
                </a:r>
              </a:p>
            </p:txBody>
          </p:sp>
        </mc:Fallback>
      </mc:AlternateContent>
      <p:pic>
        <p:nvPicPr>
          <p:cNvPr id="1331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28278" y="1557759"/>
            <a:ext cx="4104456" cy="217454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mc:AlternateContent xmlns:mc="http://schemas.openxmlformats.org/markup-compatibility/2006" xmlns:a14="http://schemas.microsoft.com/office/drawing/2010/main">
        <mc:Choice Requires="a14">
          <p:sp>
            <p:nvSpPr>
              <p:cNvPr id="4" name="TextBox 3"/>
              <p:cNvSpPr txBox="1"/>
              <p:nvPr/>
            </p:nvSpPr>
            <p:spPr>
              <a:xfrm>
                <a:off x="4532734" y="1838017"/>
                <a:ext cx="3960440" cy="1614032"/>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r>
                        <a:rPr lang="en-GB" b="0" i="1" smtClean="0">
                          <a:latin typeface="Cambria Math"/>
                        </a:rPr>
                        <m:t>𝑉</m:t>
                      </m:r>
                      <m:r>
                        <a:rPr lang="en-GB" b="0" i="1" smtClean="0">
                          <a:latin typeface="Cambria Math"/>
                        </a:rPr>
                        <m:t>1=</m:t>
                      </m:r>
                      <m:d>
                        <m:dPr>
                          <m:ctrlPr>
                            <a:rPr lang="en-GB" b="0" i="1" smtClean="0">
                              <a:latin typeface="Cambria Math"/>
                            </a:rPr>
                          </m:ctrlPr>
                        </m:dPr>
                        <m:e>
                          <m:f>
                            <m:fPr>
                              <m:ctrlPr>
                                <a:rPr lang="en-GB" b="0" i="1" smtClean="0">
                                  <a:latin typeface="Cambria Math"/>
                                </a:rPr>
                              </m:ctrlPr>
                            </m:fPr>
                            <m:num>
                              <m:r>
                                <a:rPr lang="en-GB" b="0" i="1" smtClean="0">
                                  <a:latin typeface="Cambria Math"/>
                                </a:rPr>
                                <m:t>10</m:t>
                              </m:r>
                              <m:r>
                                <a:rPr lang="en-GB" b="0" i="1" smtClean="0">
                                  <a:latin typeface="Cambria Math"/>
                                </a:rPr>
                                <m:t>𝑘</m:t>
                              </m:r>
                            </m:num>
                            <m:den>
                              <m:r>
                                <a:rPr lang="en-GB" b="0" i="1" smtClean="0">
                                  <a:latin typeface="Cambria Math"/>
                                </a:rPr>
                                <m:t>10</m:t>
                              </m:r>
                              <m:r>
                                <a:rPr lang="en-GB" b="0" i="1" smtClean="0">
                                  <a:latin typeface="Cambria Math"/>
                                </a:rPr>
                                <m:t>𝑘</m:t>
                              </m:r>
                              <m:r>
                                <a:rPr lang="en-GB" b="0" i="1" smtClean="0">
                                  <a:latin typeface="Cambria Math"/>
                                </a:rPr>
                                <m:t>+400</m:t>
                              </m:r>
                            </m:den>
                          </m:f>
                        </m:e>
                      </m:d>
                      <m:r>
                        <a:rPr lang="en-GB" b="0" i="1" smtClean="0">
                          <a:latin typeface="Cambria Math"/>
                          <a:ea typeface="Cambria Math"/>
                        </a:rPr>
                        <m:t>×50</m:t>
                      </m:r>
                      <m:r>
                        <a:rPr lang="en-GB" b="0" i="1" smtClean="0">
                          <a:latin typeface="Cambria Math"/>
                          <a:ea typeface="Cambria Math"/>
                        </a:rPr>
                        <m:t>𝑚𝑉</m:t>
                      </m:r>
                      <m:r>
                        <a:rPr lang="en-GB" b="0" i="1" smtClean="0">
                          <a:latin typeface="Cambria Math"/>
                          <a:ea typeface="Cambria Math"/>
                        </a:rPr>
                        <m:t>=48</m:t>
                      </m:r>
                      <m:r>
                        <a:rPr lang="en-GB" b="0" i="1" smtClean="0">
                          <a:latin typeface="Cambria Math"/>
                          <a:ea typeface="Cambria Math"/>
                        </a:rPr>
                        <m:t>𝑚𝑉</m:t>
                      </m:r>
                    </m:oMath>
                  </m:oMathPara>
                </a14:m>
                <a:endParaRPr lang="en-GB" b="0" dirty="0" smtClean="0">
                  <a:ea typeface="Cambria Math"/>
                </a:endParaRPr>
              </a:p>
              <a:p>
                <a:pPr/>
                <a14:m>
                  <m:oMathPara xmlns:m="http://schemas.openxmlformats.org/officeDocument/2006/math">
                    <m:oMathParaPr>
                      <m:jc m:val="centerGroup"/>
                    </m:oMathParaPr>
                    <m:oMath xmlns:m="http://schemas.openxmlformats.org/officeDocument/2006/math">
                      <m:r>
                        <a:rPr lang="en-GB" b="0" i="1" smtClean="0">
                          <a:latin typeface="Cambria Math"/>
                        </a:rPr>
                        <m:t>𝑉</m:t>
                      </m:r>
                      <m:r>
                        <a:rPr lang="en-GB" b="0" i="1" smtClean="0">
                          <a:latin typeface="Cambria Math"/>
                        </a:rPr>
                        <m:t>2=</m:t>
                      </m:r>
                      <m:sSub>
                        <m:sSubPr>
                          <m:ctrlPr>
                            <a:rPr lang="en-GB" b="0" i="1" smtClean="0">
                              <a:latin typeface="Cambria Math"/>
                            </a:rPr>
                          </m:ctrlPr>
                        </m:sSubPr>
                        <m:e>
                          <m:r>
                            <a:rPr lang="en-GB" b="0" i="1" smtClean="0">
                              <a:latin typeface="Cambria Math"/>
                            </a:rPr>
                            <m:t>𝐴</m:t>
                          </m:r>
                        </m:e>
                        <m:sub>
                          <m:r>
                            <a:rPr lang="en-GB" b="0" i="1" smtClean="0">
                              <a:latin typeface="Cambria Math"/>
                            </a:rPr>
                            <m:t>𝑉</m:t>
                          </m:r>
                        </m:sub>
                      </m:sSub>
                      <m:r>
                        <a:rPr lang="en-GB" b="0" i="1" smtClean="0">
                          <a:latin typeface="Cambria Math"/>
                          <a:ea typeface="Cambria Math"/>
                        </a:rPr>
                        <m:t>×1=100×48</m:t>
                      </m:r>
                      <m:r>
                        <a:rPr lang="en-GB" b="0" i="1" smtClean="0">
                          <a:latin typeface="Cambria Math"/>
                          <a:ea typeface="Cambria Math"/>
                        </a:rPr>
                        <m:t>𝑚𝑉</m:t>
                      </m:r>
                      <m:r>
                        <a:rPr lang="en-GB" b="0" i="1" smtClean="0">
                          <a:latin typeface="Cambria Math"/>
                          <a:ea typeface="Cambria Math"/>
                        </a:rPr>
                        <m:t>=4.8</m:t>
                      </m:r>
                      <m:r>
                        <a:rPr lang="en-GB" b="0" i="1" smtClean="0">
                          <a:latin typeface="Cambria Math"/>
                          <a:ea typeface="Cambria Math"/>
                        </a:rPr>
                        <m:t>𝑉</m:t>
                      </m:r>
                    </m:oMath>
                  </m:oMathPara>
                </a14:m>
                <a:endParaRPr lang="en-GB" b="0" dirty="0" smtClean="0">
                  <a:ea typeface="Cambria Math"/>
                </a:endParaRPr>
              </a:p>
              <a:p>
                <a:pPr/>
                <a14:m>
                  <m:oMathPara xmlns:m="http://schemas.openxmlformats.org/officeDocument/2006/math">
                    <m:oMathParaPr>
                      <m:jc m:val="centerGroup"/>
                    </m:oMathParaPr>
                    <m:oMath xmlns:m="http://schemas.openxmlformats.org/officeDocument/2006/math">
                      <m:sSub>
                        <m:sSubPr>
                          <m:ctrlPr>
                            <a:rPr lang="en-GB" i="1" smtClean="0">
                              <a:latin typeface="Cambria Math"/>
                            </a:rPr>
                          </m:ctrlPr>
                        </m:sSubPr>
                        <m:e>
                          <m:r>
                            <a:rPr lang="en-GB" b="0" i="1" smtClean="0">
                              <a:latin typeface="Cambria Math"/>
                            </a:rPr>
                            <m:t>𝑉</m:t>
                          </m:r>
                        </m:e>
                        <m:sub>
                          <m:r>
                            <a:rPr lang="en-GB" b="0" i="1" smtClean="0">
                              <a:latin typeface="Cambria Math"/>
                            </a:rPr>
                            <m:t>𝐿</m:t>
                          </m:r>
                        </m:sub>
                      </m:sSub>
                      <m:r>
                        <a:rPr lang="en-GB" b="0" i="1" smtClean="0">
                          <a:latin typeface="Cambria Math"/>
                        </a:rPr>
                        <m:t>=</m:t>
                      </m:r>
                      <m:d>
                        <m:dPr>
                          <m:ctrlPr>
                            <a:rPr lang="en-GB" b="0" i="1" smtClean="0">
                              <a:latin typeface="Cambria Math"/>
                            </a:rPr>
                          </m:ctrlPr>
                        </m:dPr>
                        <m:e>
                          <m:f>
                            <m:fPr>
                              <m:ctrlPr>
                                <a:rPr lang="en-GB" b="0" i="1" smtClean="0">
                                  <a:latin typeface="Cambria Math"/>
                                </a:rPr>
                              </m:ctrlPr>
                            </m:fPr>
                            <m:num>
                              <m:r>
                                <a:rPr lang="en-GB" b="0" i="1" smtClean="0">
                                  <a:latin typeface="Cambria Math"/>
                                </a:rPr>
                                <m:t>8</m:t>
                              </m:r>
                            </m:num>
                            <m:den>
                              <m:r>
                                <a:rPr lang="en-GB" b="0" i="1" smtClean="0">
                                  <a:latin typeface="Cambria Math"/>
                                </a:rPr>
                                <m:t>1</m:t>
                              </m:r>
                              <m:r>
                                <a:rPr lang="en-GB" b="0" i="1" smtClean="0">
                                  <a:latin typeface="Cambria Math"/>
                                </a:rPr>
                                <m:t>𝑘</m:t>
                              </m:r>
                              <m:r>
                                <a:rPr lang="en-GB" b="0" i="1" smtClean="0">
                                  <a:latin typeface="Cambria Math"/>
                                </a:rPr>
                                <m:t>+8</m:t>
                              </m:r>
                            </m:den>
                          </m:f>
                        </m:e>
                      </m:d>
                      <m:r>
                        <a:rPr lang="en-GB" b="0" i="1" smtClean="0">
                          <a:latin typeface="Cambria Math"/>
                          <a:ea typeface="Cambria Math"/>
                        </a:rPr>
                        <m:t>×4.8=38</m:t>
                      </m:r>
                      <m:r>
                        <a:rPr lang="en-GB" b="0" i="1" smtClean="0">
                          <a:latin typeface="Cambria Math"/>
                          <a:ea typeface="Cambria Math"/>
                        </a:rPr>
                        <m:t>𝑚𝑉</m:t>
                      </m:r>
                    </m:oMath>
                  </m:oMathPara>
                </a14:m>
                <a:endParaRPr lang="en-GB" dirty="0"/>
              </a:p>
            </p:txBody>
          </p:sp>
        </mc:Choice>
        <mc:Fallback xmlns="">
          <p:sp>
            <p:nvSpPr>
              <p:cNvPr id="4" name="TextBox 3"/>
              <p:cNvSpPr txBox="1">
                <a:spLocks noRot="1" noChangeAspect="1" noMove="1" noResize="1" noEditPoints="1" noAdjustHandles="1" noChangeArrowheads="1" noChangeShapeType="1" noTextEdit="1"/>
              </p:cNvSpPr>
              <p:nvPr/>
            </p:nvSpPr>
            <p:spPr>
              <a:xfrm>
                <a:off x="4532734" y="1838017"/>
                <a:ext cx="3960440" cy="1614032"/>
              </a:xfrm>
              <a:prstGeom prst="rect">
                <a:avLst/>
              </a:prstGeom>
              <a:blipFill rotWithShape="1">
                <a:blip r:embed="rId4"/>
                <a:stretch>
                  <a:fillRect/>
                </a:stretch>
              </a:blipFill>
            </p:spPr>
            <p:txBody>
              <a:bodyPr/>
              <a:lstStyle/>
              <a:p>
                <a:r>
                  <a:rPr lang="en-GB">
                    <a:noFill/>
                  </a:rPr>
                  <a:t> </a:t>
                </a:r>
              </a:p>
            </p:txBody>
          </p:sp>
        </mc:Fallback>
      </mc:AlternateContent>
    </p:spTree>
    <p:extLst>
      <p:ext uri="{BB962C8B-B14F-4D97-AF65-F5344CB8AC3E}">
        <p14:creationId xmlns:p14="http://schemas.microsoft.com/office/powerpoint/2010/main" val="401294253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Two stage amplifiers</a:t>
            </a:r>
            <a:endParaRPr lang="en-GB" dirty="0"/>
          </a:p>
        </p:txBody>
      </p:sp>
      <p:sp>
        <p:nvSpPr>
          <p:cNvPr id="3" name="Content Placeholder 2"/>
          <p:cNvSpPr>
            <a:spLocks noGrp="1"/>
          </p:cNvSpPr>
          <p:nvPr>
            <p:ph idx="1"/>
          </p:nvPr>
        </p:nvSpPr>
        <p:spPr/>
        <p:txBody>
          <a:bodyPr>
            <a:normAutofit lnSpcReduction="10000"/>
          </a:bodyPr>
          <a:lstStyle/>
          <a:p>
            <a:r>
              <a:rPr lang="en-GB" dirty="0" smtClean="0"/>
              <a:t>Points to note:</a:t>
            </a:r>
          </a:p>
          <a:p>
            <a:pPr lvl="1"/>
            <a:r>
              <a:rPr lang="en-GB" dirty="0" smtClean="0"/>
              <a:t>This is significantly more power than previously achieved, however it is still far too small</a:t>
            </a:r>
          </a:p>
          <a:p>
            <a:pPr lvl="1"/>
            <a:r>
              <a:rPr lang="en-GB" dirty="0" smtClean="0"/>
              <a:t>Most of V2 has been lost across the 1k resistor</a:t>
            </a:r>
          </a:p>
          <a:p>
            <a:pPr marL="457200" lvl="1" indent="0">
              <a:buNone/>
            </a:pPr>
            <a:endParaRPr lang="en-GB" dirty="0" smtClean="0"/>
          </a:p>
          <a:p>
            <a:pPr marL="57150" indent="0">
              <a:buNone/>
            </a:pPr>
            <a:r>
              <a:rPr lang="en-GB" sz="2800" dirty="0" smtClean="0">
                <a:solidFill>
                  <a:srgbClr val="FF0000"/>
                </a:solidFill>
              </a:rPr>
              <a:t>Consider adding a power amplifier after the pre-amp</a:t>
            </a:r>
          </a:p>
          <a:p>
            <a:pPr marL="57150" indent="0">
              <a:buNone/>
            </a:pPr>
            <a:r>
              <a:rPr lang="en-GB" sz="2800" dirty="0" smtClean="0">
                <a:solidFill>
                  <a:srgbClr val="FF0000"/>
                </a:solidFill>
              </a:rPr>
              <a:t>Power amp spec:</a:t>
            </a:r>
          </a:p>
          <a:p>
            <a:pPr marL="57150" indent="0">
              <a:buNone/>
            </a:pPr>
            <a:r>
              <a:rPr lang="en-GB" sz="2800" dirty="0" err="1" smtClean="0"/>
              <a:t>Rin</a:t>
            </a:r>
            <a:r>
              <a:rPr lang="en-GB" sz="2800" dirty="0" smtClean="0"/>
              <a:t> = 10k, Av = 1 and Rout = 0.1</a:t>
            </a:r>
            <a:r>
              <a:rPr lang="el-GR" sz="2800" dirty="0" smtClean="0"/>
              <a:t>Ω</a:t>
            </a:r>
            <a:endParaRPr lang="en-GB" sz="2800" dirty="0" smtClean="0"/>
          </a:p>
          <a:p>
            <a:pPr marL="57150" indent="0">
              <a:buNone/>
            </a:pPr>
            <a:endParaRPr lang="en-GB" dirty="0"/>
          </a:p>
        </p:txBody>
      </p:sp>
    </p:spTree>
    <p:extLst>
      <p:ext uri="{BB962C8B-B14F-4D97-AF65-F5344CB8AC3E}">
        <p14:creationId xmlns:p14="http://schemas.microsoft.com/office/powerpoint/2010/main" val="386709694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p:cNvPicPr>
            <a:picLocks noChangeAspect="1" noChangeArrowheads="1"/>
          </p:cNvPicPr>
          <p:nvPr/>
        </p:nvPicPr>
        <p:blipFill>
          <a:blip r:embed="rId2">
            <a:clrChange>
              <a:clrFrom>
                <a:srgbClr val="F8F8F8"/>
              </a:clrFrom>
              <a:clrTo>
                <a:srgbClr val="F8F8F8">
                  <a:alpha val="0"/>
                </a:srgbClr>
              </a:clrTo>
            </a:clrChange>
            <a:extLst>
              <a:ext uri="{28A0092B-C50C-407E-A947-70E740481C1C}">
                <a14:useLocalDpi xmlns:a14="http://schemas.microsoft.com/office/drawing/2010/main" val="0"/>
              </a:ext>
            </a:extLst>
          </a:blip>
          <a:srcRect/>
          <a:stretch>
            <a:fillRect/>
          </a:stretch>
        </p:blipFill>
        <p:spPr bwMode="auto">
          <a:xfrm>
            <a:off x="1768190" y="1484784"/>
            <a:ext cx="5607621" cy="25922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itle 1"/>
          <p:cNvSpPr>
            <a:spLocks noGrp="1"/>
          </p:cNvSpPr>
          <p:nvPr>
            <p:ph type="title"/>
          </p:nvPr>
        </p:nvSpPr>
        <p:spPr/>
        <p:txBody>
          <a:bodyPr/>
          <a:lstStyle/>
          <a:p>
            <a:r>
              <a:rPr lang="en-GB" dirty="0" smtClean="0"/>
              <a:t>Two stage amplifiers</a:t>
            </a:r>
            <a:endParaRPr lang="en-GB" dirty="0"/>
          </a:p>
        </p:txBody>
      </p:sp>
      <p:sp>
        <p:nvSpPr>
          <p:cNvPr id="3" name="Content Placeholder 2"/>
          <p:cNvSpPr>
            <a:spLocks noGrp="1"/>
          </p:cNvSpPr>
          <p:nvPr>
            <p:ph idx="1"/>
          </p:nvPr>
        </p:nvSpPr>
        <p:spPr>
          <a:xfrm>
            <a:off x="457200" y="4005063"/>
            <a:ext cx="8229600" cy="1512169"/>
          </a:xfrm>
        </p:spPr>
        <p:txBody>
          <a:bodyPr/>
          <a:lstStyle/>
          <a:p>
            <a:pPr marL="0" indent="0">
              <a:buNone/>
            </a:pPr>
            <a:r>
              <a:rPr lang="en-GB" dirty="0" smtClean="0"/>
              <a:t>As in previous calculations: V2=4.8V</a:t>
            </a:r>
          </a:p>
          <a:p>
            <a:pPr marL="0" indent="0">
              <a:buNone/>
            </a:pPr>
            <a:r>
              <a:rPr lang="en-GB" dirty="0" smtClean="0"/>
              <a:t>Hence…</a:t>
            </a:r>
            <a:endParaRPr lang="en-GB" dirty="0"/>
          </a:p>
        </p:txBody>
      </p:sp>
    </p:spTree>
    <p:extLst>
      <p:ext uri="{BB962C8B-B14F-4D97-AF65-F5344CB8AC3E}">
        <p14:creationId xmlns:p14="http://schemas.microsoft.com/office/powerpoint/2010/main" val="374792116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Two stage amplifiers</a:t>
            </a:r>
            <a:endParaRPr lang="en-GB" dirty="0"/>
          </a:p>
        </p:txBody>
      </p:sp>
      <mc:AlternateContent xmlns:mc="http://schemas.openxmlformats.org/markup-compatibility/2006" xmlns:a14="http://schemas.microsoft.com/office/drawing/2010/main">
        <mc:Choice Requires="a14">
          <p:sp>
            <p:nvSpPr>
              <p:cNvPr id="4" name="TextBox 3"/>
              <p:cNvSpPr txBox="1"/>
              <p:nvPr/>
            </p:nvSpPr>
            <p:spPr>
              <a:xfrm>
                <a:off x="480492" y="4043792"/>
                <a:ext cx="3960440" cy="1614032"/>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r>
                        <a:rPr lang="en-GB" b="0" i="1" smtClean="0">
                          <a:latin typeface="Cambria Math"/>
                        </a:rPr>
                        <m:t>𝑉</m:t>
                      </m:r>
                      <m:r>
                        <a:rPr lang="en-GB" b="0" i="1" smtClean="0">
                          <a:latin typeface="Cambria Math"/>
                        </a:rPr>
                        <m:t>1=</m:t>
                      </m:r>
                      <m:d>
                        <m:dPr>
                          <m:ctrlPr>
                            <a:rPr lang="en-GB" b="0" i="1" smtClean="0">
                              <a:latin typeface="Cambria Math"/>
                            </a:rPr>
                          </m:ctrlPr>
                        </m:dPr>
                        <m:e>
                          <m:f>
                            <m:fPr>
                              <m:ctrlPr>
                                <a:rPr lang="en-GB" b="0" i="1" smtClean="0">
                                  <a:latin typeface="Cambria Math"/>
                                </a:rPr>
                              </m:ctrlPr>
                            </m:fPr>
                            <m:num>
                              <m:r>
                                <a:rPr lang="en-GB" b="0" i="1" smtClean="0">
                                  <a:latin typeface="Cambria Math"/>
                                </a:rPr>
                                <m:t>10</m:t>
                              </m:r>
                              <m:r>
                                <a:rPr lang="en-GB" b="0" i="1" smtClean="0">
                                  <a:latin typeface="Cambria Math"/>
                                </a:rPr>
                                <m:t>𝑘</m:t>
                              </m:r>
                            </m:num>
                            <m:den>
                              <m:r>
                                <a:rPr lang="en-GB" b="0" i="1" smtClean="0">
                                  <a:latin typeface="Cambria Math"/>
                                </a:rPr>
                                <m:t>10</m:t>
                              </m:r>
                              <m:r>
                                <a:rPr lang="en-GB" b="0" i="1" smtClean="0">
                                  <a:latin typeface="Cambria Math"/>
                                </a:rPr>
                                <m:t>𝑘</m:t>
                              </m:r>
                              <m:r>
                                <a:rPr lang="en-GB" b="0" i="1" smtClean="0">
                                  <a:latin typeface="Cambria Math"/>
                                </a:rPr>
                                <m:t>+400</m:t>
                              </m:r>
                            </m:den>
                          </m:f>
                        </m:e>
                      </m:d>
                      <m:r>
                        <a:rPr lang="en-GB" b="0" i="1" smtClean="0">
                          <a:latin typeface="Cambria Math"/>
                          <a:ea typeface="Cambria Math"/>
                        </a:rPr>
                        <m:t>×50</m:t>
                      </m:r>
                      <m:r>
                        <a:rPr lang="en-GB" b="0" i="1" smtClean="0">
                          <a:latin typeface="Cambria Math"/>
                          <a:ea typeface="Cambria Math"/>
                        </a:rPr>
                        <m:t>𝑚𝑉</m:t>
                      </m:r>
                      <m:r>
                        <a:rPr lang="en-GB" b="0" i="1" smtClean="0">
                          <a:latin typeface="Cambria Math"/>
                          <a:ea typeface="Cambria Math"/>
                        </a:rPr>
                        <m:t>=48</m:t>
                      </m:r>
                      <m:r>
                        <a:rPr lang="en-GB" b="0" i="1" smtClean="0">
                          <a:latin typeface="Cambria Math"/>
                          <a:ea typeface="Cambria Math"/>
                        </a:rPr>
                        <m:t>𝑚𝑉</m:t>
                      </m:r>
                    </m:oMath>
                  </m:oMathPara>
                </a14:m>
                <a:endParaRPr lang="en-GB" b="0" dirty="0" smtClean="0">
                  <a:ea typeface="Cambria Math"/>
                </a:endParaRPr>
              </a:p>
              <a:p>
                <a:pPr/>
                <a14:m>
                  <m:oMathPara xmlns:m="http://schemas.openxmlformats.org/officeDocument/2006/math">
                    <m:oMathParaPr>
                      <m:jc m:val="centerGroup"/>
                    </m:oMathParaPr>
                    <m:oMath xmlns:m="http://schemas.openxmlformats.org/officeDocument/2006/math">
                      <m:r>
                        <a:rPr lang="en-GB" b="0" i="1" smtClean="0">
                          <a:latin typeface="Cambria Math"/>
                        </a:rPr>
                        <m:t>𝑉</m:t>
                      </m:r>
                      <m:r>
                        <a:rPr lang="en-GB" b="0" i="1" smtClean="0">
                          <a:latin typeface="Cambria Math"/>
                        </a:rPr>
                        <m:t>2=</m:t>
                      </m:r>
                      <m:sSub>
                        <m:sSubPr>
                          <m:ctrlPr>
                            <a:rPr lang="en-GB" b="0" i="1" smtClean="0">
                              <a:latin typeface="Cambria Math"/>
                            </a:rPr>
                          </m:ctrlPr>
                        </m:sSubPr>
                        <m:e>
                          <m:r>
                            <a:rPr lang="en-GB" b="0" i="1" smtClean="0">
                              <a:latin typeface="Cambria Math"/>
                            </a:rPr>
                            <m:t>𝐴</m:t>
                          </m:r>
                        </m:e>
                        <m:sub>
                          <m:r>
                            <a:rPr lang="en-GB" b="0" i="1" smtClean="0">
                              <a:latin typeface="Cambria Math"/>
                            </a:rPr>
                            <m:t>𝑉</m:t>
                          </m:r>
                        </m:sub>
                      </m:sSub>
                      <m:r>
                        <a:rPr lang="en-GB" b="0" i="1" smtClean="0">
                          <a:latin typeface="Cambria Math"/>
                          <a:ea typeface="Cambria Math"/>
                        </a:rPr>
                        <m:t>×1=100×48</m:t>
                      </m:r>
                      <m:r>
                        <a:rPr lang="en-GB" b="0" i="1" smtClean="0">
                          <a:latin typeface="Cambria Math"/>
                          <a:ea typeface="Cambria Math"/>
                        </a:rPr>
                        <m:t>𝑚𝑉</m:t>
                      </m:r>
                      <m:r>
                        <a:rPr lang="en-GB" b="0" i="1" smtClean="0">
                          <a:latin typeface="Cambria Math"/>
                          <a:ea typeface="Cambria Math"/>
                        </a:rPr>
                        <m:t>=4.8</m:t>
                      </m:r>
                      <m:r>
                        <a:rPr lang="en-GB" b="0" i="1" smtClean="0">
                          <a:latin typeface="Cambria Math"/>
                          <a:ea typeface="Cambria Math"/>
                        </a:rPr>
                        <m:t>𝑉</m:t>
                      </m:r>
                    </m:oMath>
                  </m:oMathPara>
                </a14:m>
                <a:endParaRPr lang="en-GB" b="0" dirty="0" smtClean="0">
                  <a:ea typeface="Cambria Math"/>
                </a:endParaRPr>
              </a:p>
              <a:p>
                <a:pPr/>
                <a14:m>
                  <m:oMathPara xmlns:m="http://schemas.openxmlformats.org/officeDocument/2006/math">
                    <m:oMathParaPr>
                      <m:jc m:val="centerGroup"/>
                    </m:oMathParaPr>
                    <m:oMath xmlns:m="http://schemas.openxmlformats.org/officeDocument/2006/math">
                      <m:r>
                        <a:rPr lang="en-GB" b="0" i="1" smtClean="0">
                          <a:latin typeface="Cambria Math"/>
                        </a:rPr>
                        <m:t>𝑉</m:t>
                      </m:r>
                      <m:r>
                        <a:rPr lang="en-GB" b="0" i="1" smtClean="0">
                          <a:latin typeface="Cambria Math"/>
                        </a:rPr>
                        <m:t>3=</m:t>
                      </m:r>
                      <m:d>
                        <m:dPr>
                          <m:ctrlPr>
                            <a:rPr lang="en-GB" b="0" i="1" smtClean="0">
                              <a:latin typeface="Cambria Math"/>
                            </a:rPr>
                          </m:ctrlPr>
                        </m:dPr>
                        <m:e>
                          <m:f>
                            <m:fPr>
                              <m:ctrlPr>
                                <a:rPr lang="en-GB" b="0" i="1" smtClean="0">
                                  <a:latin typeface="Cambria Math"/>
                                </a:rPr>
                              </m:ctrlPr>
                            </m:fPr>
                            <m:num>
                              <m:r>
                                <a:rPr lang="en-GB" b="0" i="1" smtClean="0">
                                  <a:latin typeface="Cambria Math"/>
                                </a:rPr>
                                <m:t>10</m:t>
                              </m:r>
                              <m:r>
                                <a:rPr lang="en-GB" b="0" i="1" smtClean="0">
                                  <a:latin typeface="Cambria Math"/>
                                </a:rPr>
                                <m:t>𝑘</m:t>
                              </m:r>
                            </m:num>
                            <m:den>
                              <m:r>
                                <a:rPr lang="en-GB" b="0" i="1" smtClean="0">
                                  <a:latin typeface="Cambria Math"/>
                                </a:rPr>
                                <m:t>1</m:t>
                              </m:r>
                              <m:r>
                                <a:rPr lang="en-GB" b="0" i="1" smtClean="0">
                                  <a:latin typeface="Cambria Math"/>
                                </a:rPr>
                                <m:t>𝑘</m:t>
                              </m:r>
                              <m:r>
                                <a:rPr lang="en-GB" b="0" i="1" smtClean="0">
                                  <a:latin typeface="Cambria Math"/>
                                </a:rPr>
                                <m:t>+10</m:t>
                              </m:r>
                              <m:r>
                                <a:rPr lang="en-GB" b="0" i="1" smtClean="0">
                                  <a:latin typeface="Cambria Math"/>
                                </a:rPr>
                                <m:t>𝑘</m:t>
                              </m:r>
                            </m:den>
                          </m:f>
                        </m:e>
                      </m:d>
                      <m:r>
                        <a:rPr lang="en-GB" b="0" i="1" smtClean="0">
                          <a:latin typeface="Cambria Math"/>
                          <a:ea typeface="Cambria Math"/>
                        </a:rPr>
                        <m:t>×4.8=4.4</m:t>
                      </m:r>
                      <m:r>
                        <a:rPr lang="en-GB" b="0" i="1" smtClean="0">
                          <a:latin typeface="Cambria Math"/>
                          <a:ea typeface="Cambria Math"/>
                        </a:rPr>
                        <m:t>𝑉</m:t>
                      </m:r>
                    </m:oMath>
                  </m:oMathPara>
                </a14:m>
                <a:endParaRPr lang="en-GB" dirty="0"/>
              </a:p>
            </p:txBody>
          </p:sp>
        </mc:Choice>
        <mc:Fallback xmlns="">
          <p:sp>
            <p:nvSpPr>
              <p:cNvPr id="4" name="TextBox 3"/>
              <p:cNvSpPr txBox="1">
                <a:spLocks noRot="1" noChangeAspect="1" noMove="1" noResize="1" noEditPoints="1" noAdjustHandles="1" noChangeArrowheads="1" noChangeShapeType="1" noTextEdit="1"/>
              </p:cNvSpPr>
              <p:nvPr/>
            </p:nvSpPr>
            <p:spPr>
              <a:xfrm>
                <a:off x="480492" y="4043792"/>
                <a:ext cx="3960440" cy="1614032"/>
              </a:xfrm>
              <a:prstGeom prst="rect">
                <a:avLst/>
              </a:prstGeom>
              <a:blipFill rotWithShape="1">
                <a:blip r:embed="rId2"/>
                <a:stretch>
                  <a:fillRect/>
                </a:stretch>
              </a:blipFill>
            </p:spPr>
            <p:txBody>
              <a:bodyPr/>
              <a:lstStyle/>
              <a:p>
                <a:r>
                  <a:rPr lang="en-GB">
                    <a:noFill/>
                  </a:rPr>
                  <a:t> </a:t>
                </a:r>
              </a:p>
            </p:txBody>
          </p:sp>
        </mc:Fallback>
      </mc:AlternateContent>
      <p:pic>
        <p:nvPicPr>
          <p:cNvPr id="5" name="Picture 2"/>
          <p:cNvPicPr>
            <a:picLocks noChangeAspect="1" noChangeArrowheads="1"/>
          </p:cNvPicPr>
          <p:nvPr/>
        </p:nvPicPr>
        <p:blipFill>
          <a:blip r:embed="rId3">
            <a:clrChange>
              <a:clrFrom>
                <a:srgbClr val="F8F8F8"/>
              </a:clrFrom>
              <a:clrTo>
                <a:srgbClr val="F8F8F8">
                  <a:alpha val="0"/>
                </a:srgbClr>
              </a:clrTo>
            </a:clrChange>
            <a:extLst>
              <a:ext uri="{28A0092B-C50C-407E-A947-70E740481C1C}">
                <a14:useLocalDpi xmlns:a14="http://schemas.microsoft.com/office/drawing/2010/main" val="0"/>
              </a:ext>
            </a:extLst>
          </a:blip>
          <a:srcRect/>
          <a:stretch>
            <a:fillRect/>
          </a:stretch>
        </p:blipFill>
        <p:spPr bwMode="auto">
          <a:xfrm>
            <a:off x="1768190" y="1484784"/>
            <a:ext cx="5607621" cy="25922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mc:AlternateContent xmlns:mc="http://schemas.openxmlformats.org/markup-compatibility/2006" xmlns:a14="http://schemas.microsoft.com/office/drawing/2010/main">
        <mc:Choice Requires="a14">
          <p:sp>
            <p:nvSpPr>
              <p:cNvPr id="6" name="TextBox 5"/>
              <p:cNvSpPr txBox="1"/>
              <p:nvPr/>
            </p:nvSpPr>
            <p:spPr>
              <a:xfrm>
                <a:off x="4860032" y="4077071"/>
                <a:ext cx="3960440" cy="1547475"/>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r>
                        <a:rPr lang="en-GB" b="0" i="1" smtClean="0">
                          <a:latin typeface="Cambria Math"/>
                        </a:rPr>
                        <m:t>𝑉</m:t>
                      </m:r>
                      <m:r>
                        <a:rPr lang="en-GB" b="0" i="1" smtClean="0">
                          <a:latin typeface="Cambria Math"/>
                        </a:rPr>
                        <m:t>4=</m:t>
                      </m:r>
                      <m:sSub>
                        <m:sSubPr>
                          <m:ctrlPr>
                            <a:rPr lang="en-GB" b="0" i="1" smtClean="0">
                              <a:latin typeface="Cambria Math"/>
                            </a:rPr>
                          </m:ctrlPr>
                        </m:sSubPr>
                        <m:e>
                          <m:r>
                            <a:rPr lang="en-GB" b="0" i="1" smtClean="0">
                              <a:latin typeface="Cambria Math"/>
                            </a:rPr>
                            <m:t>𝐴</m:t>
                          </m:r>
                        </m:e>
                        <m:sub>
                          <m:r>
                            <a:rPr lang="en-GB" b="0" i="1" smtClean="0">
                              <a:latin typeface="Cambria Math"/>
                            </a:rPr>
                            <m:t>𝑉</m:t>
                          </m:r>
                        </m:sub>
                      </m:sSub>
                      <m:r>
                        <a:rPr lang="en-GB" b="0" i="1" smtClean="0">
                          <a:latin typeface="Cambria Math"/>
                          <a:ea typeface="Cambria Math"/>
                        </a:rPr>
                        <m:t>×</m:t>
                      </m:r>
                      <m:r>
                        <a:rPr lang="en-GB" b="0" i="1" smtClean="0">
                          <a:latin typeface="Cambria Math"/>
                          <a:ea typeface="Cambria Math"/>
                        </a:rPr>
                        <m:t>𝑉</m:t>
                      </m:r>
                      <m:r>
                        <a:rPr lang="en-GB" b="0" i="1" smtClean="0">
                          <a:latin typeface="Cambria Math"/>
                          <a:ea typeface="Cambria Math"/>
                        </a:rPr>
                        <m:t>3=1×4.4</m:t>
                      </m:r>
                      <m:r>
                        <a:rPr lang="en-GB" b="0" i="1" smtClean="0">
                          <a:latin typeface="Cambria Math"/>
                          <a:ea typeface="Cambria Math"/>
                        </a:rPr>
                        <m:t>𝑉</m:t>
                      </m:r>
                      <m:r>
                        <a:rPr lang="en-GB" b="0" i="1" smtClean="0">
                          <a:latin typeface="Cambria Math"/>
                          <a:ea typeface="Cambria Math"/>
                        </a:rPr>
                        <m:t>=4.4</m:t>
                      </m:r>
                      <m:r>
                        <a:rPr lang="en-GB" b="0" i="1" smtClean="0">
                          <a:latin typeface="Cambria Math"/>
                          <a:ea typeface="Cambria Math"/>
                        </a:rPr>
                        <m:t>𝑉</m:t>
                      </m:r>
                    </m:oMath>
                  </m:oMathPara>
                </a14:m>
                <a:endParaRPr lang="en-GB" b="0" dirty="0" smtClean="0">
                  <a:ea typeface="Cambria Math"/>
                </a:endParaRPr>
              </a:p>
              <a:p>
                <a:pPr/>
                <a14:m>
                  <m:oMathPara xmlns:m="http://schemas.openxmlformats.org/officeDocument/2006/math">
                    <m:oMathParaPr>
                      <m:jc m:val="centerGroup"/>
                    </m:oMathParaPr>
                    <m:oMath xmlns:m="http://schemas.openxmlformats.org/officeDocument/2006/math">
                      <m:r>
                        <a:rPr lang="en-GB" b="0" i="1" smtClean="0">
                          <a:latin typeface="Cambria Math"/>
                        </a:rPr>
                        <m:t>𝑉𝐿</m:t>
                      </m:r>
                      <m:r>
                        <a:rPr lang="en-GB" b="0" i="1" smtClean="0">
                          <a:latin typeface="Cambria Math"/>
                        </a:rPr>
                        <m:t>=</m:t>
                      </m:r>
                      <m:d>
                        <m:dPr>
                          <m:ctrlPr>
                            <a:rPr lang="en-GB" b="0" i="1" smtClean="0">
                              <a:latin typeface="Cambria Math"/>
                            </a:rPr>
                          </m:ctrlPr>
                        </m:dPr>
                        <m:e>
                          <m:f>
                            <m:fPr>
                              <m:ctrlPr>
                                <a:rPr lang="en-GB" b="0" i="1" smtClean="0">
                                  <a:latin typeface="Cambria Math"/>
                                </a:rPr>
                              </m:ctrlPr>
                            </m:fPr>
                            <m:num>
                              <m:r>
                                <a:rPr lang="en-GB" b="0" i="1" smtClean="0">
                                  <a:latin typeface="Cambria Math"/>
                                </a:rPr>
                                <m:t>8</m:t>
                              </m:r>
                            </m:num>
                            <m:den>
                              <m:r>
                                <a:rPr lang="en-GB" b="0" i="1" smtClean="0">
                                  <a:latin typeface="Cambria Math"/>
                                </a:rPr>
                                <m:t>0.1+8</m:t>
                              </m:r>
                            </m:den>
                          </m:f>
                        </m:e>
                      </m:d>
                      <m:r>
                        <a:rPr lang="en-GB" b="0" i="1" smtClean="0">
                          <a:latin typeface="Cambria Math"/>
                          <a:ea typeface="Cambria Math"/>
                        </a:rPr>
                        <m:t>×4.4=4.3</m:t>
                      </m:r>
                      <m:r>
                        <a:rPr lang="en-GB" b="0" i="1" smtClean="0">
                          <a:latin typeface="Cambria Math"/>
                          <a:ea typeface="Cambria Math"/>
                        </a:rPr>
                        <m:t>𝑉</m:t>
                      </m:r>
                    </m:oMath>
                  </m:oMathPara>
                </a14:m>
                <a:endParaRPr lang="en-GB" dirty="0" smtClean="0"/>
              </a:p>
              <a:p>
                <a:pPr/>
                <a14:m>
                  <m:oMathPara xmlns:m="http://schemas.openxmlformats.org/officeDocument/2006/math">
                    <m:oMathParaPr>
                      <m:jc m:val="centerGroup"/>
                    </m:oMathParaPr>
                    <m:oMath xmlns:m="http://schemas.openxmlformats.org/officeDocument/2006/math">
                      <m:r>
                        <a:rPr lang="en-GB" b="0" i="1" smtClean="0">
                          <a:latin typeface="Cambria Math"/>
                        </a:rPr>
                        <m:t>𝑃</m:t>
                      </m:r>
                      <m:r>
                        <a:rPr lang="en-GB" b="0" i="1" smtClean="0">
                          <a:latin typeface="Cambria Math"/>
                        </a:rPr>
                        <m:t>=</m:t>
                      </m:r>
                      <m:f>
                        <m:fPr>
                          <m:ctrlPr>
                            <a:rPr lang="en-GB" b="0" i="1" smtClean="0">
                              <a:latin typeface="Cambria Math"/>
                            </a:rPr>
                          </m:ctrlPr>
                        </m:fPr>
                        <m:num>
                          <m:sSup>
                            <m:sSupPr>
                              <m:ctrlPr>
                                <a:rPr lang="en-GB" b="0" i="1" smtClean="0">
                                  <a:latin typeface="Cambria Math"/>
                                </a:rPr>
                              </m:ctrlPr>
                            </m:sSupPr>
                            <m:e>
                              <m:d>
                                <m:dPr>
                                  <m:ctrlPr>
                                    <a:rPr lang="en-GB" b="0" i="1" smtClean="0">
                                      <a:latin typeface="Cambria Math"/>
                                    </a:rPr>
                                  </m:ctrlPr>
                                </m:dPr>
                                <m:e>
                                  <m:r>
                                    <a:rPr lang="en-GB" b="0" i="1" smtClean="0">
                                      <a:latin typeface="Cambria Math"/>
                                    </a:rPr>
                                    <m:t>4.3</m:t>
                                  </m:r>
                                </m:e>
                              </m:d>
                            </m:e>
                            <m:sup>
                              <m:r>
                                <a:rPr lang="en-GB" b="0" i="1" smtClean="0">
                                  <a:latin typeface="Cambria Math"/>
                                </a:rPr>
                                <m:t>2</m:t>
                              </m:r>
                            </m:sup>
                          </m:sSup>
                        </m:num>
                        <m:den>
                          <m:r>
                            <a:rPr lang="en-GB" b="0" i="1" smtClean="0">
                              <a:latin typeface="Cambria Math"/>
                            </a:rPr>
                            <m:t>8</m:t>
                          </m:r>
                        </m:den>
                      </m:f>
                      <m:r>
                        <a:rPr lang="en-GB" b="0" i="1" smtClean="0">
                          <a:latin typeface="Cambria Math"/>
                        </a:rPr>
                        <m:t>=2.3</m:t>
                      </m:r>
                      <m:r>
                        <a:rPr lang="en-GB" b="0" i="1" smtClean="0">
                          <a:latin typeface="Cambria Math"/>
                        </a:rPr>
                        <m:t>𝑊</m:t>
                      </m:r>
                    </m:oMath>
                  </m:oMathPara>
                </a14:m>
                <a:endParaRPr lang="en-GB" dirty="0"/>
              </a:p>
            </p:txBody>
          </p:sp>
        </mc:Choice>
        <mc:Fallback xmlns="">
          <p:sp>
            <p:nvSpPr>
              <p:cNvPr id="6" name="TextBox 5"/>
              <p:cNvSpPr txBox="1">
                <a:spLocks noRot="1" noChangeAspect="1" noMove="1" noResize="1" noEditPoints="1" noAdjustHandles="1" noChangeArrowheads="1" noChangeShapeType="1" noTextEdit="1"/>
              </p:cNvSpPr>
              <p:nvPr/>
            </p:nvSpPr>
            <p:spPr>
              <a:xfrm>
                <a:off x="4860032" y="4077071"/>
                <a:ext cx="3960440" cy="1547475"/>
              </a:xfrm>
              <a:prstGeom prst="rect">
                <a:avLst/>
              </a:prstGeom>
              <a:blipFill rotWithShape="1">
                <a:blip r:embed="rId4"/>
                <a:stretch>
                  <a:fillRect/>
                </a:stretch>
              </a:blipFill>
            </p:spPr>
            <p:txBody>
              <a:bodyPr/>
              <a:lstStyle/>
              <a:p>
                <a:r>
                  <a:rPr lang="en-GB">
                    <a:noFill/>
                  </a:rPr>
                  <a:t> </a:t>
                </a:r>
              </a:p>
            </p:txBody>
          </p:sp>
        </mc:Fallback>
      </mc:AlternateContent>
    </p:spTree>
    <p:extLst>
      <p:ext uri="{BB962C8B-B14F-4D97-AF65-F5344CB8AC3E}">
        <p14:creationId xmlns:p14="http://schemas.microsoft.com/office/powerpoint/2010/main" val="70064823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Feedback</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446856" y="3471310"/>
                <a:ext cx="8229600" cy="2160240"/>
              </a:xfrm>
            </p:spPr>
            <p:txBody>
              <a:bodyPr>
                <a:normAutofit fontScale="92500" lnSpcReduction="10000"/>
              </a:bodyPr>
              <a:lstStyle/>
              <a:p>
                <a:r>
                  <a:rPr lang="en-GB" sz="2400" dirty="0" smtClean="0"/>
                  <a:t>If </a:t>
                </a:r>
                <a14:m>
                  <m:oMath xmlns:m="http://schemas.openxmlformats.org/officeDocument/2006/math">
                    <m:sSub>
                      <m:sSubPr>
                        <m:ctrlPr>
                          <a:rPr lang="en-GB" sz="2400" i="1" smtClean="0">
                            <a:latin typeface="Cambria Math"/>
                          </a:rPr>
                        </m:ctrlPr>
                      </m:sSubPr>
                      <m:e>
                        <m:r>
                          <a:rPr lang="en-GB" sz="2400" b="0" i="1" smtClean="0">
                            <a:latin typeface="Cambria Math"/>
                          </a:rPr>
                          <m:t>𝐴</m:t>
                        </m:r>
                      </m:e>
                      <m:sub>
                        <m:r>
                          <a:rPr lang="en-GB" sz="2400" b="0" i="1" smtClean="0">
                            <a:latin typeface="Cambria Math"/>
                          </a:rPr>
                          <m:t>𝑂𝐿</m:t>
                        </m:r>
                      </m:sub>
                    </m:sSub>
                  </m:oMath>
                </a14:m>
                <a:r>
                  <a:rPr lang="en-GB" sz="2400" dirty="0" smtClean="0"/>
                  <a:t> changes (say due to temp effects or because amplifier device has been changed) to 1500 then</a:t>
                </a:r>
              </a:p>
              <a:p>
                <a:pPr marL="0" indent="0">
                  <a:buNone/>
                </a:pPr>
                <a14:m>
                  <m:oMathPara xmlns:m="http://schemas.openxmlformats.org/officeDocument/2006/math">
                    <m:oMathParaPr>
                      <m:jc m:val="centerGroup"/>
                    </m:oMathParaPr>
                    <m:oMath xmlns:m="http://schemas.openxmlformats.org/officeDocument/2006/math">
                      <m:sSub>
                        <m:sSubPr>
                          <m:ctrlPr>
                            <a:rPr lang="en-GB" sz="2400" i="1">
                              <a:latin typeface="Cambria Math"/>
                            </a:rPr>
                          </m:ctrlPr>
                        </m:sSubPr>
                        <m:e>
                          <m:r>
                            <a:rPr lang="en-GB" sz="2400" i="1">
                              <a:latin typeface="Cambria Math"/>
                            </a:rPr>
                            <m:t>𝑉</m:t>
                          </m:r>
                        </m:e>
                        <m:sub>
                          <m:r>
                            <a:rPr lang="en-GB" sz="2400" i="1">
                              <a:latin typeface="Cambria Math"/>
                            </a:rPr>
                            <m:t>𝑜𝑢𝑡</m:t>
                          </m:r>
                        </m:sub>
                      </m:sSub>
                      <m:r>
                        <a:rPr lang="en-GB" sz="2400" i="1">
                          <a:latin typeface="Cambria Math"/>
                        </a:rPr>
                        <m:t>=1</m:t>
                      </m:r>
                      <m:r>
                        <a:rPr lang="en-GB" sz="2400" i="1">
                          <a:latin typeface="Cambria Math"/>
                          <a:ea typeface="Cambria Math"/>
                        </a:rPr>
                        <m:t>×</m:t>
                      </m:r>
                      <m:sSup>
                        <m:sSupPr>
                          <m:ctrlPr>
                            <a:rPr lang="en-GB" sz="2400" i="1">
                              <a:latin typeface="Cambria Math"/>
                              <a:ea typeface="Cambria Math"/>
                            </a:rPr>
                          </m:ctrlPr>
                        </m:sSupPr>
                        <m:e>
                          <m:r>
                            <a:rPr lang="en-GB" sz="2400" i="1">
                              <a:latin typeface="Cambria Math"/>
                              <a:ea typeface="Cambria Math"/>
                            </a:rPr>
                            <m:t>10</m:t>
                          </m:r>
                        </m:e>
                        <m:sup>
                          <m:r>
                            <a:rPr lang="en-GB" sz="2400" i="1">
                              <a:latin typeface="Cambria Math"/>
                              <a:ea typeface="Cambria Math"/>
                            </a:rPr>
                            <m:t>−3</m:t>
                          </m:r>
                        </m:sup>
                      </m:sSup>
                      <m:r>
                        <a:rPr lang="en-GB" sz="2400" i="1">
                          <a:latin typeface="Cambria Math"/>
                          <a:ea typeface="Cambria Math"/>
                        </a:rPr>
                        <m:t>×1</m:t>
                      </m:r>
                      <m:r>
                        <a:rPr lang="en-GB" sz="2400" b="0" i="1" smtClean="0">
                          <a:latin typeface="Cambria Math"/>
                          <a:ea typeface="Cambria Math"/>
                        </a:rPr>
                        <m:t>5</m:t>
                      </m:r>
                      <m:r>
                        <a:rPr lang="en-GB" sz="2400" i="1">
                          <a:latin typeface="Cambria Math"/>
                          <a:ea typeface="Cambria Math"/>
                        </a:rPr>
                        <m:t>00=1</m:t>
                      </m:r>
                      <m:r>
                        <a:rPr lang="en-GB" sz="2400" b="0" i="1" smtClean="0">
                          <a:latin typeface="Cambria Math"/>
                          <a:ea typeface="Cambria Math"/>
                        </a:rPr>
                        <m:t>.5</m:t>
                      </m:r>
                      <m:r>
                        <a:rPr lang="en-GB" sz="2400" i="1">
                          <a:latin typeface="Cambria Math"/>
                          <a:ea typeface="Cambria Math"/>
                        </a:rPr>
                        <m:t> </m:t>
                      </m:r>
                      <m:r>
                        <m:rPr>
                          <m:sty m:val="p"/>
                        </m:rPr>
                        <a:rPr lang="en-GB" sz="2400">
                          <a:latin typeface="Cambria Math"/>
                          <a:ea typeface="Cambria Math"/>
                        </a:rPr>
                        <m:t>volt</m:t>
                      </m:r>
                      <m:r>
                        <m:rPr>
                          <m:sty m:val="p"/>
                        </m:rPr>
                        <a:rPr lang="en-GB" sz="2400" b="0" i="0" smtClean="0">
                          <a:latin typeface="Cambria Math"/>
                          <a:ea typeface="Cambria Math"/>
                        </a:rPr>
                        <m:t>s</m:t>
                      </m:r>
                    </m:oMath>
                  </m:oMathPara>
                </a14:m>
                <a:endParaRPr lang="en-GB" sz="2400" dirty="0" smtClean="0"/>
              </a:p>
              <a:p>
                <a:r>
                  <a:rPr lang="en-GB" sz="2400" dirty="0" smtClean="0"/>
                  <a:t>Therefore a 50% change in </a:t>
                </a:r>
                <a14:m>
                  <m:oMath xmlns:m="http://schemas.openxmlformats.org/officeDocument/2006/math">
                    <m:sSub>
                      <m:sSubPr>
                        <m:ctrlPr>
                          <a:rPr lang="en-GB" sz="2400" i="1">
                            <a:latin typeface="Cambria Math"/>
                          </a:rPr>
                        </m:ctrlPr>
                      </m:sSubPr>
                      <m:e>
                        <m:r>
                          <a:rPr lang="en-GB" sz="2400" i="1">
                            <a:latin typeface="Cambria Math"/>
                          </a:rPr>
                          <m:t>𝐴</m:t>
                        </m:r>
                      </m:e>
                      <m:sub>
                        <m:r>
                          <a:rPr lang="en-GB" sz="2400" i="1">
                            <a:latin typeface="Cambria Math"/>
                          </a:rPr>
                          <m:t>𝑂𝐿</m:t>
                        </m:r>
                      </m:sub>
                    </m:sSub>
                  </m:oMath>
                </a14:m>
                <a:r>
                  <a:rPr lang="en-GB" sz="2400" dirty="0" smtClean="0"/>
                  <a:t> gives rise to a 50% change in </a:t>
                </a:r>
                <a14:m>
                  <m:oMath xmlns:m="http://schemas.openxmlformats.org/officeDocument/2006/math">
                    <m:sSub>
                      <m:sSubPr>
                        <m:ctrlPr>
                          <a:rPr lang="en-GB" sz="2400" i="1">
                            <a:latin typeface="Cambria Math"/>
                          </a:rPr>
                        </m:ctrlPr>
                      </m:sSubPr>
                      <m:e>
                        <m:r>
                          <a:rPr lang="en-GB" sz="2400" i="1">
                            <a:latin typeface="Cambria Math"/>
                          </a:rPr>
                          <m:t>𝑉</m:t>
                        </m:r>
                      </m:e>
                      <m:sub>
                        <m:r>
                          <a:rPr lang="en-GB" sz="2400" i="1">
                            <a:latin typeface="Cambria Math"/>
                          </a:rPr>
                          <m:t>𝑜𝑢𝑡</m:t>
                        </m:r>
                      </m:sub>
                    </m:sSub>
                  </m:oMath>
                </a14:m>
                <a:r>
                  <a:rPr lang="en-GB" sz="2400" dirty="0" smtClean="0"/>
                  <a:t> even though </a:t>
                </a:r>
                <a14:m>
                  <m:oMath xmlns:m="http://schemas.openxmlformats.org/officeDocument/2006/math">
                    <m:sSub>
                      <m:sSubPr>
                        <m:ctrlPr>
                          <a:rPr lang="en-GB" sz="2400" i="1">
                            <a:latin typeface="Cambria Math"/>
                          </a:rPr>
                        </m:ctrlPr>
                      </m:sSubPr>
                      <m:e>
                        <m:r>
                          <a:rPr lang="en-GB" sz="2400" i="1">
                            <a:latin typeface="Cambria Math"/>
                          </a:rPr>
                          <m:t>𝑉</m:t>
                        </m:r>
                      </m:e>
                      <m:sub>
                        <m:r>
                          <a:rPr lang="en-GB" sz="2400" b="0" i="1" smtClean="0">
                            <a:latin typeface="Cambria Math"/>
                          </a:rPr>
                          <m:t>𝑖𝑛</m:t>
                        </m:r>
                      </m:sub>
                    </m:sSub>
                  </m:oMath>
                </a14:m>
                <a:r>
                  <a:rPr lang="en-GB" sz="2400" dirty="0" smtClean="0"/>
                  <a:t> has not changed.</a:t>
                </a:r>
              </a:p>
              <a:p>
                <a:pPr marL="0" indent="0" algn="ctr">
                  <a:buNone/>
                </a:pPr>
                <a:r>
                  <a:rPr lang="en-GB" sz="2400" dirty="0" smtClean="0">
                    <a:solidFill>
                      <a:srgbClr val="FF0000"/>
                    </a:solidFill>
                  </a:rPr>
                  <a:t>THIS IS UNACCEPTABLE </a:t>
                </a:r>
                <a:endParaRPr lang="en-GB" sz="2400" dirty="0">
                  <a:solidFill>
                    <a:srgbClr val="FF0000"/>
                  </a:solidFill>
                </a:endParaRPr>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446856" y="3471310"/>
                <a:ext cx="8229600" cy="2160240"/>
              </a:xfrm>
              <a:blipFill rotWithShape="1">
                <a:blip r:embed="rId2"/>
                <a:stretch>
                  <a:fillRect l="-815" t="-3099" b="-1408"/>
                </a:stretch>
              </a:blipFill>
            </p:spPr>
            <p:txBody>
              <a:bodyPr/>
              <a:lstStyle/>
              <a:p>
                <a:r>
                  <a:rPr lang="en-GB">
                    <a:noFill/>
                  </a:rPr>
                  <a:t> </a:t>
                </a:r>
              </a:p>
            </p:txBody>
          </p:sp>
        </mc:Fallback>
      </mc:AlternateContent>
      <p:pic>
        <p:nvPicPr>
          <p:cNvPr id="15362" name="Picture 2" descr="C:\Users\sc-sm2\OneDrive for Business\Teaching\Circuit Design and Analysis\Amp.png"/>
          <p:cNvPicPr>
            <a:picLocks noChangeAspect="1" noChangeArrowheads="1"/>
          </p:cNvPicPr>
          <p:nvPr/>
        </p:nvPicPr>
        <p:blipFill>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683568" y="1346222"/>
            <a:ext cx="3684528" cy="2125088"/>
          </a:xfrm>
          <a:prstGeom prst="rect">
            <a:avLst/>
          </a:prstGeom>
          <a:noFill/>
          <a:extLst>
            <a:ext uri="{909E8E84-426E-40DD-AFC4-6F175D3DCCD1}">
              <a14:hiddenFill xmlns:a14="http://schemas.microsoft.com/office/drawing/2010/main">
                <a:solidFill>
                  <a:srgbClr val="FFFFFF"/>
                </a:solidFill>
              </a14:hiddenFill>
            </a:ext>
          </a:extLst>
        </p:spPr>
      </p:pic>
      <mc:AlternateContent xmlns:mc="http://schemas.openxmlformats.org/markup-compatibility/2006" xmlns:a14="http://schemas.microsoft.com/office/drawing/2010/main">
        <mc:Choice Requires="a14">
          <p:sp>
            <p:nvSpPr>
              <p:cNvPr id="4" name="TextBox 3"/>
              <p:cNvSpPr txBox="1"/>
              <p:nvPr/>
            </p:nvSpPr>
            <p:spPr>
              <a:xfrm>
                <a:off x="4499992" y="1124744"/>
                <a:ext cx="4176464" cy="2186945"/>
              </a:xfrm>
              <a:prstGeom prst="rect">
                <a:avLst/>
              </a:prstGeom>
              <a:noFill/>
            </p:spPr>
            <p:txBody>
              <a:bodyPr wrap="square" rtlCol="0">
                <a:spAutoFit/>
              </a:bodyPr>
              <a:lstStyle/>
              <a:p>
                <a:pPr>
                  <a:lnSpc>
                    <a:spcPct val="150000"/>
                  </a:lnSpc>
                </a:pPr>
                <a14:m>
                  <m:oMathPara xmlns:m="http://schemas.openxmlformats.org/officeDocument/2006/math">
                    <m:oMathParaPr>
                      <m:jc m:val="centerGroup"/>
                    </m:oMathParaPr>
                    <m:oMath xmlns:m="http://schemas.openxmlformats.org/officeDocument/2006/math">
                      <m:sSub>
                        <m:sSubPr>
                          <m:ctrlPr>
                            <a:rPr lang="en-GB" i="1" smtClean="0">
                              <a:latin typeface="Cambria Math"/>
                            </a:rPr>
                          </m:ctrlPr>
                        </m:sSubPr>
                        <m:e>
                          <m:r>
                            <a:rPr lang="en-GB" b="0" i="1" smtClean="0">
                              <a:latin typeface="Cambria Math"/>
                            </a:rPr>
                            <m:t>𝐴</m:t>
                          </m:r>
                        </m:e>
                        <m:sub>
                          <m:r>
                            <a:rPr lang="en-GB" b="0" i="1" smtClean="0">
                              <a:latin typeface="Cambria Math"/>
                            </a:rPr>
                            <m:t>𝑂𝐿</m:t>
                          </m:r>
                        </m:sub>
                      </m:sSub>
                      <m:r>
                        <a:rPr lang="en-GB" b="0" i="1" smtClean="0">
                          <a:latin typeface="Cambria Math"/>
                        </a:rPr>
                        <m:t>=</m:t>
                      </m:r>
                      <m:f>
                        <m:fPr>
                          <m:ctrlPr>
                            <a:rPr lang="en-GB" b="0" i="1" smtClean="0">
                              <a:latin typeface="Cambria Math"/>
                            </a:rPr>
                          </m:ctrlPr>
                        </m:fPr>
                        <m:num>
                          <m:sSub>
                            <m:sSubPr>
                              <m:ctrlPr>
                                <a:rPr lang="en-GB" b="0" i="1" smtClean="0">
                                  <a:latin typeface="Cambria Math"/>
                                </a:rPr>
                              </m:ctrlPr>
                            </m:sSubPr>
                            <m:e>
                              <m:r>
                                <a:rPr lang="en-GB" b="0" i="1" smtClean="0">
                                  <a:latin typeface="Cambria Math"/>
                                </a:rPr>
                                <m:t>𝑉</m:t>
                              </m:r>
                            </m:e>
                            <m:sub>
                              <m:r>
                                <a:rPr lang="en-GB" b="0" i="1" smtClean="0">
                                  <a:latin typeface="Cambria Math"/>
                                </a:rPr>
                                <m:t>𝑜𝑢𝑡</m:t>
                              </m:r>
                            </m:sub>
                          </m:sSub>
                        </m:num>
                        <m:den>
                          <m:sSub>
                            <m:sSubPr>
                              <m:ctrlPr>
                                <a:rPr lang="en-GB" b="0" i="1" smtClean="0">
                                  <a:latin typeface="Cambria Math"/>
                                </a:rPr>
                              </m:ctrlPr>
                            </m:sSubPr>
                            <m:e>
                              <m:r>
                                <a:rPr lang="en-GB" b="0" i="1" smtClean="0">
                                  <a:latin typeface="Cambria Math"/>
                                </a:rPr>
                                <m:t>𝑉</m:t>
                              </m:r>
                            </m:e>
                            <m:sub>
                              <m:r>
                                <a:rPr lang="en-GB" b="0" i="1" smtClean="0">
                                  <a:latin typeface="Cambria Math"/>
                                </a:rPr>
                                <m:t>𝑖𝑛</m:t>
                              </m:r>
                            </m:sub>
                          </m:sSub>
                        </m:den>
                      </m:f>
                    </m:oMath>
                  </m:oMathPara>
                </a14:m>
                <a:endParaRPr lang="en-GB" dirty="0" smtClean="0"/>
              </a:p>
              <a:p>
                <a:pPr>
                  <a:lnSpc>
                    <a:spcPct val="150000"/>
                  </a:lnSpc>
                </a:pPr>
                <a14:m>
                  <m:oMathPara xmlns:m="http://schemas.openxmlformats.org/officeDocument/2006/math">
                    <m:oMathParaPr>
                      <m:jc m:val="centerGroup"/>
                    </m:oMathParaPr>
                    <m:oMath xmlns:m="http://schemas.openxmlformats.org/officeDocument/2006/math">
                      <m:sSub>
                        <m:sSubPr>
                          <m:ctrlPr>
                            <a:rPr lang="en-GB" i="1" smtClean="0">
                              <a:latin typeface="Cambria Math"/>
                            </a:rPr>
                          </m:ctrlPr>
                        </m:sSubPr>
                        <m:e>
                          <m:r>
                            <a:rPr lang="en-GB" b="0" i="1" smtClean="0">
                              <a:latin typeface="Cambria Math"/>
                            </a:rPr>
                            <m:t>𝑉</m:t>
                          </m:r>
                        </m:e>
                        <m:sub>
                          <m:r>
                            <a:rPr lang="en-GB" b="0" i="1" smtClean="0">
                              <a:latin typeface="Cambria Math"/>
                            </a:rPr>
                            <m:t>𝑜𝑢𝑡</m:t>
                          </m:r>
                        </m:sub>
                      </m:sSub>
                      <m:r>
                        <a:rPr lang="en-GB" b="0" i="1" smtClean="0">
                          <a:latin typeface="Cambria Math"/>
                        </a:rPr>
                        <m:t>=</m:t>
                      </m:r>
                      <m:sSub>
                        <m:sSubPr>
                          <m:ctrlPr>
                            <a:rPr lang="en-GB" b="0" i="1" smtClean="0">
                              <a:latin typeface="Cambria Math"/>
                            </a:rPr>
                          </m:ctrlPr>
                        </m:sSubPr>
                        <m:e>
                          <m:r>
                            <a:rPr lang="en-GB" b="0" i="1" smtClean="0">
                              <a:latin typeface="Cambria Math"/>
                            </a:rPr>
                            <m:t>𝐴</m:t>
                          </m:r>
                        </m:e>
                        <m:sub>
                          <m:r>
                            <a:rPr lang="en-GB" b="0" i="1" smtClean="0">
                              <a:latin typeface="Cambria Math"/>
                            </a:rPr>
                            <m:t>𝑂𝐿</m:t>
                          </m:r>
                        </m:sub>
                      </m:sSub>
                      <m:r>
                        <a:rPr lang="en-GB" b="0" i="1" smtClean="0">
                          <a:latin typeface="Cambria Math"/>
                          <a:ea typeface="Cambria Math"/>
                        </a:rPr>
                        <m:t>×</m:t>
                      </m:r>
                      <m:sSub>
                        <m:sSubPr>
                          <m:ctrlPr>
                            <a:rPr lang="en-GB" b="0" i="1" smtClean="0">
                              <a:latin typeface="Cambria Math"/>
                              <a:ea typeface="Cambria Math"/>
                            </a:rPr>
                          </m:ctrlPr>
                        </m:sSubPr>
                        <m:e>
                          <m:r>
                            <a:rPr lang="en-GB" b="0" i="1" smtClean="0">
                              <a:latin typeface="Cambria Math"/>
                              <a:ea typeface="Cambria Math"/>
                            </a:rPr>
                            <m:t>𝑉</m:t>
                          </m:r>
                        </m:e>
                        <m:sub>
                          <m:r>
                            <a:rPr lang="en-GB" b="0" i="1" smtClean="0">
                              <a:latin typeface="Cambria Math"/>
                              <a:ea typeface="Cambria Math"/>
                            </a:rPr>
                            <m:t>𝑖𝑛</m:t>
                          </m:r>
                        </m:sub>
                      </m:sSub>
                    </m:oMath>
                  </m:oMathPara>
                </a14:m>
                <a:endParaRPr lang="en-GB" b="0" dirty="0" smtClean="0">
                  <a:ea typeface="Cambria Math"/>
                </a:endParaRPr>
              </a:p>
              <a:p>
                <a:pPr>
                  <a:lnSpc>
                    <a:spcPct val="150000"/>
                  </a:lnSpc>
                </a:pPr>
                <a:r>
                  <a:rPr lang="en-GB" dirty="0" smtClean="0"/>
                  <a:t>So if </a:t>
                </a:r>
                <a14:m>
                  <m:oMath xmlns:m="http://schemas.openxmlformats.org/officeDocument/2006/math">
                    <m:sSub>
                      <m:sSubPr>
                        <m:ctrlPr>
                          <a:rPr lang="en-GB" i="1" smtClean="0">
                            <a:latin typeface="Cambria Math"/>
                          </a:rPr>
                        </m:ctrlPr>
                      </m:sSubPr>
                      <m:e>
                        <m:r>
                          <a:rPr lang="en-GB" b="0" i="1" smtClean="0">
                            <a:latin typeface="Cambria Math"/>
                          </a:rPr>
                          <m:t>𝑉</m:t>
                        </m:r>
                      </m:e>
                      <m:sub>
                        <m:r>
                          <a:rPr lang="en-GB" b="0" i="1" smtClean="0">
                            <a:latin typeface="Cambria Math"/>
                          </a:rPr>
                          <m:t>𝑖𝑛</m:t>
                        </m:r>
                      </m:sub>
                    </m:sSub>
                    <m:r>
                      <a:rPr lang="en-GB" b="0" i="1" smtClean="0">
                        <a:latin typeface="Cambria Math"/>
                      </a:rPr>
                      <m:t>=1</m:t>
                    </m:r>
                    <m:r>
                      <a:rPr lang="en-GB" b="0" i="1" smtClean="0">
                        <a:latin typeface="Cambria Math"/>
                      </a:rPr>
                      <m:t>𝑚𝑉</m:t>
                    </m:r>
                  </m:oMath>
                </a14:m>
                <a:r>
                  <a:rPr lang="en-GB" dirty="0" smtClean="0"/>
                  <a:t> and </a:t>
                </a:r>
                <a14:m>
                  <m:oMath xmlns:m="http://schemas.openxmlformats.org/officeDocument/2006/math">
                    <m:sSub>
                      <m:sSubPr>
                        <m:ctrlPr>
                          <a:rPr lang="en-GB" i="1" smtClean="0">
                            <a:latin typeface="Cambria Math"/>
                          </a:rPr>
                        </m:ctrlPr>
                      </m:sSubPr>
                      <m:e>
                        <m:r>
                          <a:rPr lang="en-GB" b="0" i="1" smtClean="0">
                            <a:latin typeface="Cambria Math"/>
                          </a:rPr>
                          <m:t>𝐴</m:t>
                        </m:r>
                      </m:e>
                      <m:sub>
                        <m:r>
                          <a:rPr lang="en-GB" b="0" i="1" smtClean="0">
                            <a:latin typeface="Cambria Math"/>
                          </a:rPr>
                          <m:t>𝑂𝐿</m:t>
                        </m:r>
                      </m:sub>
                    </m:sSub>
                    <m:r>
                      <a:rPr lang="en-GB" b="0" i="1" smtClean="0">
                        <a:latin typeface="Cambria Math"/>
                      </a:rPr>
                      <m:t>=1000</m:t>
                    </m:r>
                  </m:oMath>
                </a14:m>
                <a:r>
                  <a:rPr lang="en-GB" dirty="0" smtClean="0"/>
                  <a:t> then</a:t>
                </a:r>
              </a:p>
              <a:p>
                <a:pPr>
                  <a:lnSpc>
                    <a:spcPct val="150000"/>
                  </a:lnSpc>
                </a:pPr>
                <a14:m>
                  <m:oMathPara xmlns:m="http://schemas.openxmlformats.org/officeDocument/2006/math">
                    <m:oMathParaPr>
                      <m:jc m:val="centerGroup"/>
                    </m:oMathParaPr>
                    <m:oMath xmlns:m="http://schemas.openxmlformats.org/officeDocument/2006/math">
                      <m:sSub>
                        <m:sSubPr>
                          <m:ctrlPr>
                            <a:rPr lang="en-GB" i="1" smtClean="0">
                              <a:latin typeface="Cambria Math"/>
                            </a:rPr>
                          </m:ctrlPr>
                        </m:sSubPr>
                        <m:e>
                          <m:r>
                            <a:rPr lang="en-GB" b="0" i="1" smtClean="0">
                              <a:latin typeface="Cambria Math"/>
                            </a:rPr>
                            <m:t>𝑉</m:t>
                          </m:r>
                        </m:e>
                        <m:sub>
                          <m:r>
                            <a:rPr lang="en-GB" b="0" i="1" smtClean="0">
                              <a:latin typeface="Cambria Math"/>
                            </a:rPr>
                            <m:t>𝑜𝑢𝑡</m:t>
                          </m:r>
                        </m:sub>
                      </m:sSub>
                      <m:r>
                        <a:rPr lang="en-GB" b="0" i="1" smtClean="0">
                          <a:latin typeface="Cambria Math"/>
                        </a:rPr>
                        <m:t>=1</m:t>
                      </m:r>
                      <m:r>
                        <a:rPr lang="en-GB" b="0" i="1" smtClean="0">
                          <a:latin typeface="Cambria Math"/>
                          <a:ea typeface="Cambria Math"/>
                        </a:rPr>
                        <m:t>×</m:t>
                      </m:r>
                      <m:sSup>
                        <m:sSupPr>
                          <m:ctrlPr>
                            <a:rPr lang="en-GB" b="0" i="1" smtClean="0">
                              <a:latin typeface="Cambria Math"/>
                              <a:ea typeface="Cambria Math"/>
                            </a:rPr>
                          </m:ctrlPr>
                        </m:sSupPr>
                        <m:e>
                          <m:r>
                            <a:rPr lang="en-GB" b="0" i="1" smtClean="0">
                              <a:latin typeface="Cambria Math"/>
                              <a:ea typeface="Cambria Math"/>
                            </a:rPr>
                            <m:t>10</m:t>
                          </m:r>
                        </m:e>
                        <m:sup>
                          <m:r>
                            <a:rPr lang="en-GB" b="0" i="1" smtClean="0">
                              <a:latin typeface="Cambria Math"/>
                              <a:ea typeface="Cambria Math"/>
                            </a:rPr>
                            <m:t>−3</m:t>
                          </m:r>
                        </m:sup>
                      </m:sSup>
                      <m:r>
                        <a:rPr lang="en-GB" b="0" i="1" smtClean="0">
                          <a:latin typeface="Cambria Math"/>
                          <a:ea typeface="Cambria Math"/>
                        </a:rPr>
                        <m:t>×1000=1 </m:t>
                      </m:r>
                      <m:r>
                        <m:rPr>
                          <m:sty m:val="p"/>
                        </m:rPr>
                        <a:rPr lang="en-GB" b="0" i="0" smtClean="0">
                          <a:latin typeface="Cambria Math"/>
                          <a:ea typeface="Cambria Math"/>
                        </a:rPr>
                        <m:t>volt</m:t>
                      </m:r>
                    </m:oMath>
                  </m:oMathPara>
                </a14:m>
                <a:endParaRPr lang="en-GB" b="0" dirty="0" smtClean="0">
                  <a:ea typeface="Cambria Math"/>
                </a:endParaRPr>
              </a:p>
            </p:txBody>
          </p:sp>
        </mc:Choice>
        <mc:Fallback xmlns="">
          <p:sp>
            <p:nvSpPr>
              <p:cNvPr id="4" name="TextBox 3"/>
              <p:cNvSpPr txBox="1">
                <a:spLocks noRot="1" noChangeAspect="1" noMove="1" noResize="1" noEditPoints="1" noAdjustHandles="1" noChangeArrowheads="1" noChangeShapeType="1" noTextEdit="1"/>
              </p:cNvSpPr>
              <p:nvPr/>
            </p:nvSpPr>
            <p:spPr>
              <a:xfrm>
                <a:off x="4499992" y="1124744"/>
                <a:ext cx="4176464" cy="2186945"/>
              </a:xfrm>
              <a:prstGeom prst="rect">
                <a:avLst/>
              </a:prstGeom>
              <a:blipFill rotWithShape="1">
                <a:blip r:embed="rId4"/>
                <a:stretch>
                  <a:fillRect l="-1168"/>
                </a:stretch>
              </a:blipFill>
            </p:spPr>
            <p:txBody>
              <a:bodyPr/>
              <a:lstStyle/>
              <a:p>
                <a:r>
                  <a:rPr lang="en-GB">
                    <a:noFill/>
                  </a:rPr>
                  <a:t> </a:t>
                </a:r>
              </a:p>
            </p:txBody>
          </p:sp>
        </mc:Fallback>
      </mc:AlternateContent>
    </p:spTree>
    <p:extLst>
      <p:ext uri="{BB962C8B-B14F-4D97-AF65-F5344CB8AC3E}">
        <p14:creationId xmlns:p14="http://schemas.microsoft.com/office/powerpoint/2010/main" val="261539620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Feedback</a:t>
            </a:r>
            <a:endParaRPr lang="en-GB" dirty="0"/>
          </a:p>
        </p:txBody>
      </p:sp>
      <p:sp>
        <p:nvSpPr>
          <p:cNvPr id="3" name="Content Placeholder 2"/>
          <p:cNvSpPr>
            <a:spLocks noGrp="1"/>
          </p:cNvSpPr>
          <p:nvPr>
            <p:ph idx="1"/>
          </p:nvPr>
        </p:nvSpPr>
        <p:spPr>
          <a:xfrm>
            <a:off x="611560" y="1412776"/>
            <a:ext cx="7992888" cy="1152128"/>
          </a:xfrm>
        </p:spPr>
        <p:txBody>
          <a:bodyPr>
            <a:normAutofit/>
          </a:bodyPr>
          <a:lstStyle/>
          <a:p>
            <a:pPr marL="0" indent="0">
              <a:buNone/>
            </a:pPr>
            <a:r>
              <a:rPr lang="en-GB" sz="2000" dirty="0" smtClean="0"/>
              <a:t>Applying </a:t>
            </a:r>
            <a:r>
              <a:rPr lang="en-GB" sz="2000" dirty="0" smtClean="0">
                <a:solidFill>
                  <a:srgbClr val="FF0000"/>
                </a:solidFill>
              </a:rPr>
              <a:t>NEGATIVE FEEDBACK </a:t>
            </a:r>
            <a:r>
              <a:rPr lang="en-GB" sz="2000" dirty="0" smtClean="0"/>
              <a:t>allows us to trade off gain for stability</a:t>
            </a:r>
          </a:p>
          <a:p>
            <a:pPr marL="0" indent="0">
              <a:buNone/>
            </a:pPr>
            <a:r>
              <a:rPr lang="en-GB" sz="2000" dirty="0" smtClean="0"/>
              <a:t>By connecting some of the output back to the input and subtracting it from the input we may improve the gain stability</a:t>
            </a:r>
            <a:endParaRPr lang="en-GB" sz="2000" dirty="0"/>
          </a:p>
        </p:txBody>
      </p:sp>
      <p:pic>
        <p:nvPicPr>
          <p:cNvPr id="16386" name="Picture 2"/>
          <p:cNvPicPr>
            <a:picLocks noChangeAspect="1" noChangeArrowheads="1"/>
          </p:cNvPicPr>
          <p:nvPr/>
        </p:nvPicPr>
        <p:blipFill>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3995936" y="2852936"/>
            <a:ext cx="4513358" cy="25202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mc:AlternateContent xmlns:mc="http://schemas.openxmlformats.org/markup-compatibility/2006" xmlns:a14="http://schemas.microsoft.com/office/drawing/2010/main">
        <mc:Choice Requires="a14">
          <p:sp>
            <p:nvSpPr>
              <p:cNvPr id="4" name="TextBox 3"/>
              <p:cNvSpPr txBox="1"/>
              <p:nvPr/>
            </p:nvSpPr>
            <p:spPr>
              <a:xfrm>
                <a:off x="251520" y="2602502"/>
                <a:ext cx="4392488" cy="3021148"/>
              </a:xfrm>
              <a:prstGeom prst="rect">
                <a:avLst/>
              </a:prstGeom>
              <a:noFill/>
            </p:spPr>
            <p:txBody>
              <a:bodyPr wrap="square" rtlCol="0">
                <a:spAutoFit/>
              </a:bodyPr>
              <a:lstStyle/>
              <a:p>
                <a:pPr>
                  <a:lnSpc>
                    <a:spcPct val="150000"/>
                  </a:lnSpc>
                </a:pPr>
                <a14:m>
                  <m:oMathPara xmlns:m="http://schemas.openxmlformats.org/officeDocument/2006/math">
                    <m:oMathParaPr>
                      <m:jc m:val="centerGroup"/>
                    </m:oMathParaPr>
                    <m:oMath xmlns:m="http://schemas.openxmlformats.org/officeDocument/2006/math">
                      <m:r>
                        <a:rPr lang="en-GB" b="0" i="1" smtClean="0">
                          <a:latin typeface="Cambria Math"/>
                        </a:rPr>
                        <m:t>𝑒</m:t>
                      </m:r>
                      <m:r>
                        <a:rPr lang="en-GB" b="0" i="1" smtClean="0">
                          <a:latin typeface="Cambria Math"/>
                        </a:rPr>
                        <m:t>=</m:t>
                      </m:r>
                      <m:sSub>
                        <m:sSubPr>
                          <m:ctrlPr>
                            <a:rPr lang="en-GB" b="0" i="1" smtClean="0">
                              <a:latin typeface="Cambria Math"/>
                            </a:rPr>
                          </m:ctrlPr>
                        </m:sSubPr>
                        <m:e>
                          <m:r>
                            <a:rPr lang="en-GB" b="0" i="1" smtClean="0">
                              <a:latin typeface="Cambria Math"/>
                            </a:rPr>
                            <m:t>𝑉</m:t>
                          </m:r>
                        </m:e>
                        <m:sub>
                          <m:r>
                            <a:rPr lang="en-GB" b="0" i="1" smtClean="0">
                              <a:latin typeface="Cambria Math"/>
                            </a:rPr>
                            <m:t>𝑖𝑛</m:t>
                          </m:r>
                        </m:sub>
                      </m:sSub>
                      <m:r>
                        <a:rPr lang="en-GB" b="0" i="1" smtClean="0">
                          <a:latin typeface="Cambria Math"/>
                        </a:rPr>
                        <m:t>−</m:t>
                      </m:r>
                      <m:r>
                        <a:rPr lang="en-GB" b="0" i="1" smtClean="0">
                          <a:latin typeface="Cambria Math"/>
                          <a:ea typeface="Cambria Math"/>
                        </a:rPr>
                        <m:t>𝛽</m:t>
                      </m:r>
                      <m:sSub>
                        <m:sSubPr>
                          <m:ctrlPr>
                            <a:rPr lang="en-GB" b="0" i="1" smtClean="0">
                              <a:latin typeface="Cambria Math"/>
                              <a:ea typeface="Cambria Math"/>
                            </a:rPr>
                          </m:ctrlPr>
                        </m:sSubPr>
                        <m:e>
                          <m:r>
                            <a:rPr lang="en-GB" b="0" i="1" smtClean="0">
                              <a:latin typeface="Cambria Math"/>
                              <a:ea typeface="Cambria Math"/>
                            </a:rPr>
                            <m:t>𝑉</m:t>
                          </m:r>
                        </m:e>
                        <m:sub>
                          <m:r>
                            <a:rPr lang="en-GB" b="0" i="1" smtClean="0">
                              <a:latin typeface="Cambria Math"/>
                              <a:ea typeface="Cambria Math"/>
                            </a:rPr>
                            <m:t>𝑜𝑢𝑡</m:t>
                          </m:r>
                        </m:sub>
                      </m:sSub>
                    </m:oMath>
                  </m:oMathPara>
                </a14:m>
                <a:endParaRPr lang="en-GB" b="0" dirty="0" smtClean="0">
                  <a:ea typeface="Cambria Math"/>
                </a:endParaRPr>
              </a:p>
              <a:p>
                <a:pPr>
                  <a:lnSpc>
                    <a:spcPct val="150000"/>
                  </a:lnSpc>
                </a:pPr>
                <a14:m>
                  <m:oMathPara xmlns:m="http://schemas.openxmlformats.org/officeDocument/2006/math">
                    <m:oMathParaPr>
                      <m:jc m:val="centerGroup"/>
                    </m:oMathParaPr>
                    <m:oMath xmlns:m="http://schemas.openxmlformats.org/officeDocument/2006/math">
                      <m:sSub>
                        <m:sSubPr>
                          <m:ctrlPr>
                            <a:rPr lang="en-GB" i="1" smtClean="0">
                              <a:latin typeface="Cambria Math"/>
                            </a:rPr>
                          </m:ctrlPr>
                        </m:sSubPr>
                        <m:e>
                          <m:r>
                            <a:rPr lang="en-GB" b="0" i="1" smtClean="0">
                              <a:latin typeface="Cambria Math"/>
                            </a:rPr>
                            <m:t>𝑉</m:t>
                          </m:r>
                        </m:e>
                        <m:sub>
                          <m:r>
                            <a:rPr lang="en-GB" b="0" i="1" smtClean="0">
                              <a:latin typeface="Cambria Math"/>
                            </a:rPr>
                            <m:t>𝑜𝑢𝑡</m:t>
                          </m:r>
                        </m:sub>
                      </m:sSub>
                      <m:r>
                        <a:rPr lang="en-GB" b="0" i="1" smtClean="0">
                          <a:latin typeface="Cambria Math"/>
                        </a:rPr>
                        <m:t>=</m:t>
                      </m:r>
                      <m:sSub>
                        <m:sSubPr>
                          <m:ctrlPr>
                            <a:rPr lang="en-GB" b="0" i="1" smtClean="0">
                              <a:latin typeface="Cambria Math"/>
                            </a:rPr>
                          </m:ctrlPr>
                        </m:sSubPr>
                        <m:e>
                          <m:r>
                            <a:rPr lang="en-GB" b="0" i="1" smtClean="0">
                              <a:latin typeface="Cambria Math"/>
                            </a:rPr>
                            <m:t>𝐴</m:t>
                          </m:r>
                        </m:e>
                        <m:sub>
                          <m:r>
                            <a:rPr lang="en-GB" b="0" i="1" smtClean="0">
                              <a:latin typeface="Cambria Math"/>
                            </a:rPr>
                            <m:t>𝑂𝐿</m:t>
                          </m:r>
                        </m:sub>
                      </m:sSub>
                      <m:r>
                        <a:rPr lang="en-GB" b="0" i="1" smtClean="0">
                          <a:latin typeface="Cambria Math"/>
                          <a:ea typeface="Cambria Math"/>
                        </a:rPr>
                        <m:t>×</m:t>
                      </m:r>
                      <m:r>
                        <a:rPr lang="en-GB" b="0" i="1" smtClean="0">
                          <a:latin typeface="Cambria Math"/>
                          <a:ea typeface="Cambria Math"/>
                        </a:rPr>
                        <m:t>𝑒</m:t>
                      </m:r>
                    </m:oMath>
                  </m:oMathPara>
                </a14:m>
                <a:endParaRPr lang="en-GB" b="0" dirty="0" smtClean="0">
                  <a:ea typeface="Cambria Math"/>
                </a:endParaRPr>
              </a:p>
              <a:p>
                <a:pPr>
                  <a:lnSpc>
                    <a:spcPct val="150000"/>
                  </a:lnSpc>
                </a:pPr>
                <a14:m>
                  <m:oMathPara xmlns:m="http://schemas.openxmlformats.org/officeDocument/2006/math">
                    <m:oMathParaPr>
                      <m:jc m:val="centerGroup"/>
                    </m:oMathParaPr>
                    <m:oMath xmlns:m="http://schemas.openxmlformats.org/officeDocument/2006/math">
                      <m:sSub>
                        <m:sSubPr>
                          <m:ctrlPr>
                            <a:rPr lang="en-GB" i="1" smtClean="0">
                              <a:latin typeface="Cambria Math"/>
                            </a:rPr>
                          </m:ctrlPr>
                        </m:sSubPr>
                        <m:e>
                          <m:r>
                            <a:rPr lang="en-GB" b="0" i="1" smtClean="0">
                              <a:latin typeface="Cambria Math"/>
                            </a:rPr>
                            <m:t>𝑉</m:t>
                          </m:r>
                        </m:e>
                        <m:sub>
                          <m:r>
                            <a:rPr lang="en-GB" b="0" i="1" smtClean="0">
                              <a:latin typeface="Cambria Math"/>
                            </a:rPr>
                            <m:t>𝑜𝑢𝑡</m:t>
                          </m:r>
                        </m:sub>
                      </m:sSub>
                      <m:r>
                        <a:rPr lang="en-GB" b="0" i="1" smtClean="0">
                          <a:latin typeface="Cambria Math"/>
                        </a:rPr>
                        <m:t>=</m:t>
                      </m:r>
                      <m:sSub>
                        <m:sSubPr>
                          <m:ctrlPr>
                            <a:rPr lang="en-GB" b="0" i="1" smtClean="0">
                              <a:latin typeface="Cambria Math"/>
                            </a:rPr>
                          </m:ctrlPr>
                        </m:sSubPr>
                        <m:e>
                          <m:r>
                            <a:rPr lang="en-GB" b="0" i="1" smtClean="0">
                              <a:latin typeface="Cambria Math"/>
                            </a:rPr>
                            <m:t>𝐴</m:t>
                          </m:r>
                        </m:e>
                        <m:sub>
                          <m:r>
                            <a:rPr lang="en-GB" b="0" i="1" smtClean="0">
                              <a:latin typeface="Cambria Math"/>
                            </a:rPr>
                            <m:t>𝑂𝐿</m:t>
                          </m:r>
                        </m:sub>
                      </m:sSub>
                      <m:d>
                        <m:dPr>
                          <m:ctrlPr>
                            <a:rPr lang="en-GB" b="0" i="1" smtClean="0">
                              <a:latin typeface="Cambria Math"/>
                            </a:rPr>
                          </m:ctrlPr>
                        </m:dPr>
                        <m:e>
                          <m:sSub>
                            <m:sSubPr>
                              <m:ctrlPr>
                                <a:rPr lang="en-GB" b="0" i="1" smtClean="0">
                                  <a:latin typeface="Cambria Math"/>
                                </a:rPr>
                              </m:ctrlPr>
                            </m:sSubPr>
                            <m:e>
                              <m:r>
                                <a:rPr lang="en-GB" b="0" i="1" smtClean="0">
                                  <a:latin typeface="Cambria Math"/>
                                </a:rPr>
                                <m:t>𝑉</m:t>
                              </m:r>
                            </m:e>
                            <m:sub>
                              <m:r>
                                <a:rPr lang="en-GB" b="0" i="1" smtClean="0">
                                  <a:latin typeface="Cambria Math"/>
                                </a:rPr>
                                <m:t>𝑖𝑛</m:t>
                              </m:r>
                            </m:sub>
                          </m:sSub>
                          <m:r>
                            <a:rPr lang="en-GB" b="0" i="1" smtClean="0">
                              <a:latin typeface="Cambria Math"/>
                            </a:rPr>
                            <m:t>−</m:t>
                          </m:r>
                          <m:r>
                            <a:rPr lang="en-GB" b="0" i="1" smtClean="0">
                              <a:latin typeface="Cambria Math"/>
                              <a:ea typeface="Cambria Math"/>
                            </a:rPr>
                            <m:t>𝛽</m:t>
                          </m:r>
                          <m:sSub>
                            <m:sSubPr>
                              <m:ctrlPr>
                                <a:rPr lang="en-GB" b="0" i="1" smtClean="0">
                                  <a:latin typeface="Cambria Math"/>
                                  <a:ea typeface="Cambria Math"/>
                                </a:rPr>
                              </m:ctrlPr>
                            </m:sSubPr>
                            <m:e>
                              <m:r>
                                <a:rPr lang="en-GB" b="0" i="1" smtClean="0">
                                  <a:latin typeface="Cambria Math"/>
                                  <a:ea typeface="Cambria Math"/>
                                </a:rPr>
                                <m:t>𝑉</m:t>
                              </m:r>
                            </m:e>
                            <m:sub>
                              <m:r>
                                <a:rPr lang="en-GB" b="0" i="1" smtClean="0">
                                  <a:latin typeface="Cambria Math"/>
                                  <a:ea typeface="Cambria Math"/>
                                </a:rPr>
                                <m:t>𝑜𝑢𝑡</m:t>
                              </m:r>
                            </m:sub>
                          </m:sSub>
                        </m:e>
                      </m:d>
                    </m:oMath>
                  </m:oMathPara>
                </a14:m>
                <a:endParaRPr lang="en-GB" dirty="0" smtClean="0"/>
              </a:p>
              <a:p>
                <a:pPr>
                  <a:lnSpc>
                    <a:spcPct val="150000"/>
                  </a:lnSpc>
                </a:pPr>
                <a14:m>
                  <m:oMathPara xmlns:m="http://schemas.openxmlformats.org/officeDocument/2006/math">
                    <m:oMathParaPr>
                      <m:jc m:val="centerGroup"/>
                    </m:oMathParaPr>
                    <m:oMath xmlns:m="http://schemas.openxmlformats.org/officeDocument/2006/math">
                      <m:sSub>
                        <m:sSubPr>
                          <m:ctrlPr>
                            <a:rPr lang="en-GB" i="1">
                              <a:latin typeface="Cambria Math"/>
                            </a:rPr>
                          </m:ctrlPr>
                        </m:sSubPr>
                        <m:e>
                          <m:r>
                            <a:rPr lang="en-GB" i="1">
                              <a:latin typeface="Cambria Math"/>
                            </a:rPr>
                            <m:t>𝑉</m:t>
                          </m:r>
                        </m:e>
                        <m:sub>
                          <m:r>
                            <a:rPr lang="en-GB" i="1">
                              <a:latin typeface="Cambria Math"/>
                            </a:rPr>
                            <m:t>𝑜𝑢𝑡</m:t>
                          </m:r>
                        </m:sub>
                      </m:sSub>
                      <m:r>
                        <a:rPr lang="en-GB" i="1">
                          <a:latin typeface="Cambria Math"/>
                        </a:rPr>
                        <m:t>=</m:t>
                      </m:r>
                      <m:sSub>
                        <m:sSubPr>
                          <m:ctrlPr>
                            <a:rPr lang="en-GB" i="1">
                              <a:latin typeface="Cambria Math"/>
                            </a:rPr>
                          </m:ctrlPr>
                        </m:sSubPr>
                        <m:e>
                          <m:r>
                            <a:rPr lang="en-GB" i="1">
                              <a:latin typeface="Cambria Math"/>
                            </a:rPr>
                            <m:t>𝐴</m:t>
                          </m:r>
                        </m:e>
                        <m:sub>
                          <m:r>
                            <a:rPr lang="en-GB" i="1">
                              <a:latin typeface="Cambria Math"/>
                            </a:rPr>
                            <m:t>𝑂𝐿</m:t>
                          </m:r>
                        </m:sub>
                      </m:sSub>
                      <m:sSub>
                        <m:sSubPr>
                          <m:ctrlPr>
                            <a:rPr lang="en-GB" i="1">
                              <a:latin typeface="Cambria Math"/>
                            </a:rPr>
                          </m:ctrlPr>
                        </m:sSubPr>
                        <m:e>
                          <m:r>
                            <a:rPr lang="en-GB" i="1">
                              <a:latin typeface="Cambria Math"/>
                            </a:rPr>
                            <m:t>𝑉</m:t>
                          </m:r>
                        </m:e>
                        <m:sub>
                          <m:r>
                            <a:rPr lang="en-GB" i="1">
                              <a:latin typeface="Cambria Math"/>
                            </a:rPr>
                            <m:t>𝑖𝑛</m:t>
                          </m:r>
                        </m:sub>
                      </m:sSub>
                      <m:r>
                        <a:rPr lang="en-GB" i="1">
                          <a:latin typeface="Cambria Math"/>
                        </a:rPr>
                        <m:t>−</m:t>
                      </m:r>
                      <m:sSub>
                        <m:sSubPr>
                          <m:ctrlPr>
                            <a:rPr lang="en-GB" i="1">
                              <a:latin typeface="Cambria Math"/>
                            </a:rPr>
                          </m:ctrlPr>
                        </m:sSubPr>
                        <m:e>
                          <m:r>
                            <a:rPr lang="en-GB" i="1">
                              <a:latin typeface="Cambria Math"/>
                            </a:rPr>
                            <m:t>𝐴</m:t>
                          </m:r>
                        </m:e>
                        <m:sub>
                          <m:r>
                            <a:rPr lang="en-GB" i="1">
                              <a:latin typeface="Cambria Math"/>
                            </a:rPr>
                            <m:t>𝑂𝐿</m:t>
                          </m:r>
                        </m:sub>
                      </m:sSub>
                      <m:r>
                        <a:rPr lang="en-GB" i="1">
                          <a:latin typeface="Cambria Math"/>
                          <a:ea typeface="Cambria Math"/>
                        </a:rPr>
                        <m:t>𝛽</m:t>
                      </m:r>
                      <m:sSub>
                        <m:sSubPr>
                          <m:ctrlPr>
                            <a:rPr lang="en-GB" i="1">
                              <a:latin typeface="Cambria Math"/>
                              <a:ea typeface="Cambria Math"/>
                            </a:rPr>
                          </m:ctrlPr>
                        </m:sSubPr>
                        <m:e>
                          <m:r>
                            <a:rPr lang="en-GB" i="1">
                              <a:latin typeface="Cambria Math"/>
                              <a:ea typeface="Cambria Math"/>
                            </a:rPr>
                            <m:t>𝑉</m:t>
                          </m:r>
                        </m:e>
                        <m:sub>
                          <m:r>
                            <a:rPr lang="en-GB" i="1">
                              <a:latin typeface="Cambria Math"/>
                              <a:ea typeface="Cambria Math"/>
                            </a:rPr>
                            <m:t>𝑜𝑢𝑡</m:t>
                          </m:r>
                        </m:sub>
                      </m:sSub>
                    </m:oMath>
                  </m:oMathPara>
                </a14:m>
                <a:endParaRPr lang="en-GB" dirty="0" smtClean="0">
                  <a:ea typeface="Cambria Math"/>
                </a:endParaRPr>
              </a:p>
              <a:p>
                <a:pPr>
                  <a:lnSpc>
                    <a:spcPct val="150000"/>
                  </a:lnSpc>
                </a:pPr>
                <a14:m>
                  <m:oMathPara xmlns:m="http://schemas.openxmlformats.org/officeDocument/2006/math">
                    <m:oMathParaPr>
                      <m:jc m:val="centerGroup"/>
                    </m:oMathParaPr>
                    <m:oMath xmlns:m="http://schemas.openxmlformats.org/officeDocument/2006/math">
                      <m:sSub>
                        <m:sSubPr>
                          <m:ctrlPr>
                            <a:rPr lang="en-GB" i="1">
                              <a:latin typeface="Cambria Math"/>
                            </a:rPr>
                          </m:ctrlPr>
                        </m:sSubPr>
                        <m:e>
                          <m:r>
                            <a:rPr lang="en-GB" i="1">
                              <a:latin typeface="Cambria Math"/>
                            </a:rPr>
                            <m:t>𝑉</m:t>
                          </m:r>
                        </m:e>
                        <m:sub>
                          <m:r>
                            <a:rPr lang="en-GB" i="1">
                              <a:latin typeface="Cambria Math"/>
                            </a:rPr>
                            <m:t>𝑜𝑢𝑡</m:t>
                          </m:r>
                        </m:sub>
                      </m:sSub>
                      <m:d>
                        <m:dPr>
                          <m:ctrlPr>
                            <a:rPr lang="en-GB" i="1" smtClean="0">
                              <a:latin typeface="Cambria Math"/>
                            </a:rPr>
                          </m:ctrlPr>
                        </m:dPr>
                        <m:e>
                          <m:r>
                            <a:rPr lang="en-GB" b="0" i="1" smtClean="0">
                              <a:latin typeface="Cambria Math"/>
                            </a:rPr>
                            <m:t>1+</m:t>
                          </m:r>
                          <m:sSub>
                            <m:sSubPr>
                              <m:ctrlPr>
                                <a:rPr lang="en-GB" i="1">
                                  <a:latin typeface="Cambria Math"/>
                                </a:rPr>
                              </m:ctrlPr>
                            </m:sSubPr>
                            <m:e>
                              <m:r>
                                <a:rPr lang="en-GB" i="1">
                                  <a:latin typeface="Cambria Math"/>
                                  <a:ea typeface="Cambria Math"/>
                                </a:rPr>
                                <m:t>𝛽</m:t>
                              </m:r>
                              <m:r>
                                <a:rPr lang="en-GB" i="1">
                                  <a:latin typeface="Cambria Math"/>
                                </a:rPr>
                                <m:t>𝐴</m:t>
                              </m:r>
                            </m:e>
                            <m:sub>
                              <m:r>
                                <a:rPr lang="en-GB" i="1">
                                  <a:latin typeface="Cambria Math"/>
                                </a:rPr>
                                <m:t>𝑂𝐿</m:t>
                              </m:r>
                            </m:sub>
                          </m:sSub>
                        </m:e>
                      </m:d>
                      <m:r>
                        <a:rPr lang="en-GB" i="1">
                          <a:latin typeface="Cambria Math"/>
                        </a:rPr>
                        <m:t>=</m:t>
                      </m:r>
                      <m:sSub>
                        <m:sSubPr>
                          <m:ctrlPr>
                            <a:rPr lang="en-GB" i="1">
                              <a:latin typeface="Cambria Math"/>
                            </a:rPr>
                          </m:ctrlPr>
                        </m:sSubPr>
                        <m:e>
                          <m:r>
                            <a:rPr lang="en-GB" i="1">
                              <a:latin typeface="Cambria Math"/>
                            </a:rPr>
                            <m:t>𝐴</m:t>
                          </m:r>
                        </m:e>
                        <m:sub>
                          <m:r>
                            <a:rPr lang="en-GB" i="1">
                              <a:latin typeface="Cambria Math"/>
                            </a:rPr>
                            <m:t>𝑂𝐿</m:t>
                          </m:r>
                        </m:sub>
                      </m:sSub>
                      <m:sSub>
                        <m:sSubPr>
                          <m:ctrlPr>
                            <a:rPr lang="en-GB" i="1">
                              <a:latin typeface="Cambria Math"/>
                            </a:rPr>
                          </m:ctrlPr>
                        </m:sSubPr>
                        <m:e>
                          <m:r>
                            <a:rPr lang="en-GB" i="1">
                              <a:latin typeface="Cambria Math"/>
                            </a:rPr>
                            <m:t>𝑉</m:t>
                          </m:r>
                        </m:e>
                        <m:sub>
                          <m:r>
                            <a:rPr lang="en-GB" i="1">
                              <a:latin typeface="Cambria Math"/>
                            </a:rPr>
                            <m:t>𝑖𝑛</m:t>
                          </m:r>
                        </m:sub>
                      </m:sSub>
                    </m:oMath>
                  </m:oMathPara>
                </a14:m>
                <a:endParaRPr lang="en-GB" dirty="0" smtClean="0"/>
              </a:p>
              <a:p>
                <a:pPr>
                  <a:lnSpc>
                    <a:spcPct val="150000"/>
                  </a:lnSpc>
                </a:pPr>
                <a14:m>
                  <m:oMathPara xmlns:m="http://schemas.openxmlformats.org/officeDocument/2006/math">
                    <m:oMathParaPr>
                      <m:jc m:val="centerGroup"/>
                    </m:oMathParaPr>
                    <m:oMath xmlns:m="http://schemas.openxmlformats.org/officeDocument/2006/math">
                      <m:f>
                        <m:fPr>
                          <m:ctrlPr>
                            <a:rPr lang="en-GB" i="1" smtClean="0">
                              <a:latin typeface="Cambria Math"/>
                            </a:rPr>
                          </m:ctrlPr>
                        </m:fPr>
                        <m:num>
                          <m:sSub>
                            <m:sSubPr>
                              <m:ctrlPr>
                                <a:rPr lang="en-GB" i="1" smtClean="0">
                                  <a:latin typeface="Cambria Math"/>
                                </a:rPr>
                              </m:ctrlPr>
                            </m:sSubPr>
                            <m:e>
                              <m:r>
                                <a:rPr lang="en-GB" b="0" i="1" smtClean="0">
                                  <a:latin typeface="Cambria Math"/>
                                </a:rPr>
                                <m:t>𝑉</m:t>
                              </m:r>
                            </m:e>
                            <m:sub>
                              <m:r>
                                <a:rPr lang="en-GB" b="0" i="1" smtClean="0">
                                  <a:latin typeface="Cambria Math"/>
                                </a:rPr>
                                <m:t>𝑜𝑢𝑡</m:t>
                              </m:r>
                            </m:sub>
                          </m:sSub>
                        </m:num>
                        <m:den>
                          <m:sSub>
                            <m:sSubPr>
                              <m:ctrlPr>
                                <a:rPr lang="en-GB" i="1" smtClean="0">
                                  <a:latin typeface="Cambria Math"/>
                                </a:rPr>
                              </m:ctrlPr>
                            </m:sSubPr>
                            <m:e>
                              <m:r>
                                <a:rPr lang="en-GB" b="0" i="1" smtClean="0">
                                  <a:latin typeface="Cambria Math"/>
                                </a:rPr>
                                <m:t>𝑉</m:t>
                              </m:r>
                            </m:e>
                            <m:sub>
                              <m:r>
                                <a:rPr lang="en-GB" b="0" i="1" smtClean="0">
                                  <a:latin typeface="Cambria Math"/>
                                </a:rPr>
                                <m:t>𝑖𝑛</m:t>
                              </m:r>
                            </m:sub>
                          </m:sSub>
                        </m:den>
                      </m:f>
                      <m:r>
                        <a:rPr lang="en-GB" b="0" i="1" smtClean="0">
                          <a:latin typeface="Cambria Math"/>
                        </a:rPr>
                        <m:t>=</m:t>
                      </m:r>
                      <m:f>
                        <m:fPr>
                          <m:ctrlPr>
                            <a:rPr lang="en-GB" b="0" i="1" smtClean="0">
                              <a:latin typeface="Cambria Math"/>
                            </a:rPr>
                          </m:ctrlPr>
                        </m:fPr>
                        <m:num>
                          <m:sSub>
                            <m:sSubPr>
                              <m:ctrlPr>
                                <a:rPr lang="en-GB" b="0" i="1" smtClean="0">
                                  <a:latin typeface="Cambria Math"/>
                                </a:rPr>
                              </m:ctrlPr>
                            </m:sSubPr>
                            <m:e>
                              <m:r>
                                <a:rPr lang="en-GB" b="0" i="1" smtClean="0">
                                  <a:latin typeface="Cambria Math"/>
                                </a:rPr>
                                <m:t>𝐴</m:t>
                              </m:r>
                            </m:e>
                            <m:sub>
                              <m:r>
                                <a:rPr lang="en-GB" b="0" i="1" smtClean="0">
                                  <a:latin typeface="Cambria Math"/>
                                </a:rPr>
                                <m:t>𝑂𝐿</m:t>
                              </m:r>
                            </m:sub>
                          </m:sSub>
                        </m:num>
                        <m:den>
                          <m:d>
                            <m:dPr>
                              <m:ctrlPr>
                                <a:rPr lang="en-GB" b="0" i="1" smtClean="0">
                                  <a:latin typeface="Cambria Math"/>
                                </a:rPr>
                              </m:ctrlPr>
                            </m:dPr>
                            <m:e>
                              <m:r>
                                <a:rPr lang="en-GB" b="0" i="1" smtClean="0">
                                  <a:latin typeface="Cambria Math"/>
                                </a:rPr>
                                <m:t>1+</m:t>
                              </m:r>
                              <m:r>
                                <a:rPr lang="en-GB" b="0" i="1" smtClean="0">
                                  <a:latin typeface="Cambria Math"/>
                                  <a:ea typeface="Cambria Math"/>
                                </a:rPr>
                                <m:t>𝛽</m:t>
                              </m:r>
                              <m:sSub>
                                <m:sSubPr>
                                  <m:ctrlPr>
                                    <a:rPr lang="en-GB" b="0" i="1" smtClean="0">
                                      <a:latin typeface="Cambria Math"/>
                                      <a:ea typeface="Cambria Math"/>
                                    </a:rPr>
                                  </m:ctrlPr>
                                </m:sSubPr>
                                <m:e>
                                  <m:r>
                                    <a:rPr lang="en-GB" b="0" i="1" smtClean="0">
                                      <a:latin typeface="Cambria Math"/>
                                      <a:ea typeface="Cambria Math"/>
                                    </a:rPr>
                                    <m:t>𝐴</m:t>
                                  </m:r>
                                </m:e>
                                <m:sub>
                                  <m:r>
                                    <a:rPr lang="en-GB" b="0" i="1" smtClean="0">
                                      <a:latin typeface="Cambria Math"/>
                                      <a:ea typeface="Cambria Math"/>
                                    </a:rPr>
                                    <m:t>𝑂𝐿</m:t>
                                  </m:r>
                                </m:sub>
                              </m:sSub>
                            </m:e>
                          </m:d>
                        </m:den>
                      </m:f>
                    </m:oMath>
                  </m:oMathPara>
                </a14:m>
                <a:endParaRPr lang="en-GB" dirty="0" smtClean="0"/>
              </a:p>
            </p:txBody>
          </p:sp>
        </mc:Choice>
        <mc:Fallback xmlns="">
          <p:sp>
            <p:nvSpPr>
              <p:cNvPr id="4" name="TextBox 3"/>
              <p:cNvSpPr txBox="1">
                <a:spLocks noRot="1" noChangeAspect="1" noMove="1" noResize="1" noEditPoints="1" noAdjustHandles="1" noChangeArrowheads="1" noChangeShapeType="1" noTextEdit="1"/>
              </p:cNvSpPr>
              <p:nvPr/>
            </p:nvSpPr>
            <p:spPr>
              <a:xfrm>
                <a:off x="251520" y="2602502"/>
                <a:ext cx="4392488" cy="3021148"/>
              </a:xfrm>
              <a:prstGeom prst="rect">
                <a:avLst/>
              </a:prstGeom>
              <a:blipFill rotWithShape="1">
                <a:blip r:embed="rId3"/>
                <a:stretch>
                  <a:fillRect/>
                </a:stretch>
              </a:blipFill>
            </p:spPr>
            <p:txBody>
              <a:bodyPr/>
              <a:lstStyle/>
              <a:p>
                <a:r>
                  <a:rPr lang="en-GB">
                    <a:noFill/>
                  </a:rPr>
                  <a:t> </a:t>
                </a:r>
              </a:p>
            </p:txBody>
          </p:sp>
        </mc:Fallback>
      </mc:AlternateContent>
    </p:spTree>
    <p:extLst>
      <p:ext uri="{BB962C8B-B14F-4D97-AF65-F5344CB8AC3E}">
        <p14:creationId xmlns:p14="http://schemas.microsoft.com/office/powerpoint/2010/main" val="277180494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Feedback</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normAutofit lnSpcReduction="10000"/>
              </a:bodyPr>
              <a:lstStyle/>
              <a:p>
                <a:r>
                  <a:rPr lang="en-GB" sz="2000" dirty="0" smtClean="0"/>
                  <a:t>Points to note:</a:t>
                </a:r>
              </a:p>
              <a:p>
                <a:pPr lvl="1">
                  <a:spcBef>
                    <a:spcPts val="600"/>
                  </a:spcBef>
                </a:pPr>
                <a:r>
                  <a:rPr lang="en-GB" sz="1600" dirty="0"/>
                  <a:t>If </a:t>
                </a:r>
                <a:r>
                  <a:rPr lang="en-GB" sz="1600" dirty="0">
                    <a:cs typeface="Times New Roman" pitchFamily="18" charset="0"/>
                  </a:rPr>
                  <a:t>β. A</a:t>
                </a:r>
                <a:r>
                  <a:rPr lang="en-GB" sz="1600" baseline="-25000" dirty="0">
                    <a:cs typeface="Times New Roman" pitchFamily="18" charset="0"/>
                  </a:rPr>
                  <a:t>OL</a:t>
                </a:r>
                <a:r>
                  <a:rPr lang="en-GB" sz="1600" dirty="0">
                    <a:cs typeface="Times New Roman" pitchFamily="18" charset="0"/>
                  </a:rPr>
                  <a:t> &gt;&gt; 1 ( not difficult ) then the above equation simplifies to :</a:t>
                </a:r>
              </a:p>
              <a:p>
                <a:pPr lvl="1">
                  <a:spcBef>
                    <a:spcPts val="600"/>
                  </a:spcBef>
                </a:pPr>
                <a:r>
                  <a:rPr lang="en-GB" sz="1600" dirty="0" err="1">
                    <a:cs typeface="Times New Roman" pitchFamily="18" charset="0"/>
                  </a:rPr>
                  <a:t>Vout</a:t>
                </a:r>
                <a:r>
                  <a:rPr lang="en-GB" sz="1600" dirty="0">
                    <a:cs typeface="Times New Roman" pitchFamily="18" charset="0"/>
                  </a:rPr>
                  <a:t>/Vin = 1 / β where β is known as the </a:t>
                </a:r>
                <a:r>
                  <a:rPr lang="en-GB" sz="1600" dirty="0">
                    <a:solidFill>
                      <a:srgbClr val="FF3300"/>
                    </a:solidFill>
                    <a:cs typeface="Times New Roman" pitchFamily="18" charset="0"/>
                  </a:rPr>
                  <a:t>FEEDBACK FACTOR.</a:t>
                </a:r>
              </a:p>
              <a:p>
                <a:pPr lvl="1">
                  <a:spcBef>
                    <a:spcPts val="600"/>
                  </a:spcBef>
                </a:pPr>
                <a:r>
                  <a:rPr lang="en-GB" sz="1600" dirty="0">
                    <a:cs typeface="Times New Roman" pitchFamily="18" charset="0"/>
                  </a:rPr>
                  <a:t>β  is the fraction of the output that is fed back to the input.</a:t>
                </a:r>
              </a:p>
              <a:p>
                <a:pPr lvl="1">
                  <a:spcBef>
                    <a:spcPts val="600"/>
                  </a:spcBef>
                </a:pPr>
                <a:r>
                  <a:rPr lang="en-GB" sz="1600" dirty="0" err="1">
                    <a:solidFill>
                      <a:srgbClr val="FF3300"/>
                    </a:solidFill>
                    <a:cs typeface="Times New Roman" pitchFamily="18" charset="0"/>
                  </a:rPr>
                  <a:t>Vout</a:t>
                </a:r>
                <a:r>
                  <a:rPr lang="en-GB" sz="1600" dirty="0">
                    <a:solidFill>
                      <a:srgbClr val="FF3300"/>
                    </a:solidFill>
                    <a:cs typeface="Times New Roman" pitchFamily="18" charset="0"/>
                  </a:rPr>
                  <a:t> / Vin</a:t>
                </a:r>
                <a:r>
                  <a:rPr lang="en-GB" sz="1600" dirty="0">
                    <a:cs typeface="Times New Roman" pitchFamily="18" charset="0"/>
                  </a:rPr>
                  <a:t> is known as the </a:t>
                </a:r>
                <a:r>
                  <a:rPr lang="en-GB" sz="1600" dirty="0">
                    <a:solidFill>
                      <a:srgbClr val="FF3300"/>
                    </a:solidFill>
                    <a:cs typeface="Times New Roman" pitchFamily="18" charset="0"/>
                  </a:rPr>
                  <a:t>OVERALL GAIN</a:t>
                </a:r>
                <a:r>
                  <a:rPr lang="en-GB" sz="1600" dirty="0">
                    <a:cs typeface="Times New Roman" pitchFamily="18" charset="0"/>
                  </a:rPr>
                  <a:t> </a:t>
                </a:r>
                <a:r>
                  <a:rPr lang="en-GB" sz="1600" dirty="0">
                    <a:solidFill>
                      <a:srgbClr val="FF3300"/>
                    </a:solidFill>
                    <a:cs typeface="Times New Roman" pitchFamily="18" charset="0"/>
                  </a:rPr>
                  <a:t>(A</a:t>
                </a:r>
                <a:r>
                  <a:rPr lang="en-GB" sz="1600" baseline="-25000" dirty="0">
                    <a:solidFill>
                      <a:srgbClr val="FF3300"/>
                    </a:solidFill>
                    <a:cs typeface="Times New Roman" pitchFamily="18" charset="0"/>
                  </a:rPr>
                  <a:t>OV</a:t>
                </a:r>
                <a:r>
                  <a:rPr lang="en-GB" sz="1600" dirty="0">
                    <a:solidFill>
                      <a:srgbClr val="FF3300"/>
                    </a:solidFill>
                    <a:cs typeface="Times New Roman" pitchFamily="18" charset="0"/>
                  </a:rPr>
                  <a:t>)</a:t>
                </a:r>
              </a:p>
              <a:p>
                <a:pPr marL="0" indent="0">
                  <a:buNone/>
                </a:pPr>
                <a:r>
                  <a:rPr lang="en-GB" sz="2100" u="sng" dirty="0" smtClean="0"/>
                  <a:t>Note:</a:t>
                </a:r>
                <a:endParaRPr lang="en-GB" sz="2100" u="sng" dirty="0"/>
              </a:p>
              <a:p>
                <a:pPr lvl="1"/>
                <a14:m>
                  <m:oMath xmlns:m="http://schemas.openxmlformats.org/officeDocument/2006/math">
                    <m:r>
                      <a:rPr lang="en-GB" sz="1600" i="1" dirty="0" smtClean="0">
                        <a:solidFill>
                          <a:srgbClr val="FF0000"/>
                        </a:solidFill>
                        <a:latin typeface="Cambria Math"/>
                      </a:rPr>
                      <m:t>𝑉𝑜𝑢𝑡</m:t>
                    </m:r>
                    <m:r>
                      <a:rPr lang="en-GB" sz="1600" i="1" dirty="0" smtClean="0">
                        <a:solidFill>
                          <a:srgbClr val="FF0000"/>
                        </a:solidFill>
                        <a:latin typeface="Cambria Math"/>
                      </a:rPr>
                      <m:t> / </m:t>
                    </m:r>
                    <m:r>
                      <a:rPr lang="en-GB" sz="1600" i="1" dirty="0">
                        <a:solidFill>
                          <a:srgbClr val="FF0000"/>
                        </a:solidFill>
                        <a:latin typeface="Cambria Math"/>
                      </a:rPr>
                      <m:t>𝑉𝑖𝑛</m:t>
                    </m:r>
                  </m:oMath>
                </a14:m>
                <a:r>
                  <a:rPr lang="en-GB" sz="1600" dirty="0"/>
                  <a:t>, is often called the </a:t>
                </a:r>
                <a:r>
                  <a:rPr lang="en-GB" sz="1600" dirty="0">
                    <a:solidFill>
                      <a:srgbClr val="FF0000"/>
                    </a:solidFill>
                  </a:rPr>
                  <a:t>CLOSED LOOP GAIN (</a:t>
                </a:r>
                <a14:m>
                  <m:oMath xmlns:m="http://schemas.openxmlformats.org/officeDocument/2006/math">
                    <m:sSub>
                      <m:sSubPr>
                        <m:ctrlPr>
                          <a:rPr lang="en-GB" sz="1600" i="1" dirty="0" smtClean="0">
                            <a:solidFill>
                              <a:srgbClr val="FF0000"/>
                            </a:solidFill>
                            <a:latin typeface="Cambria Math"/>
                          </a:rPr>
                        </m:ctrlPr>
                      </m:sSubPr>
                      <m:e>
                        <m:r>
                          <a:rPr lang="en-GB" sz="1600" b="0" i="1" dirty="0" smtClean="0">
                            <a:solidFill>
                              <a:srgbClr val="FF0000"/>
                            </a:solidFill>
                            <a:latin typeface="Cambria Math"/>
                          </a:rPr>
                          <m:t>𝐴</m:t>
                        </m:r>
                      </m:e>
                      <m:sub>
                        <m:r>
                          <a:rPr lang="en-GB" sz="1600" b="0" i="1" dirty="0" smtClean="0">
                            <a:solidFill>
                              <a:srgbClr val="FF0000"/>
                            </a:solidFill>
                            <a:latin typeface="Cambria Math"/>
                          </a:rPr>
                          <m:t>𝐶𝐿</m:t>
                        </m:r>
                      </m:sub>
                    </m:sSub>
                  </m:oMath>
                </a14:m>
                <a:r>
                  <a:rPr lang="en-GB" sz="1600" dirty="0">
                    <a:solidFill>
                      <a:srgbClr val="FF0000"/>
                    </a:solidFill>
                  </a:rPr>
                  <a:t> ). </a:t>
                </a:r>
                <a:r>
                  <a:rPr lang="en-GB" sz="1600" dirty="0"/>
                  <a:t>Strictly speaking </a:t>
                </a:r>
                <a14:m>
                  <m:oMath xmlns:m="http://schemas.openxmlformats.org/officeDocument/2006/math">
                    <m:sSub>
                      <m:sSubPr>
                        <m:ctrlPr>
                          <a:rPr lang="en-GB" sz="1600" i="1" smtClean="0">
                            <a:solidFill>
                              <a:srgbClr val="FF0000"/>
                            </a:solidFill>
                            <a:latin typeface="Cambria Math"/>
                          </a:rPr>
                        </m:ctrlPr>
                      </m:sSubPr>
                      <m:e>
                        <m:r>
                          <a:rPr lang="en-GB" sz="1600" b="0" i="1" smtClean="0">
                            <a:solidFill>
                              <a:srgbClr val="FF0000"/>
                            </a:solidFill>
                            <a:latin typeface="Cambria Math"/>
                          </a:rPr>
                          <m:t>𝐴</m:t>
                        </m:r>
                      </m:e>
                      <m:sub>
                        <m:r>
                          <a:rPr lang="en-GB" sz="1600" b="0" i="1" smtClean="0">
                            <a:solidFill>
                              <a:srgbClr val="FF0000"/>
                            </a:solidFill>
                            <a:latin typeface="Cambria Math"/>
                          </a:rPr>
                          <m:t>𝑂𝑉</m:t>
                        </m:r>
                      </m:sub>
                    </m:sSub>
                  </m:oMath>
                </a14:m>
                <a:r>
                  <a:rPr lang="en-GB" sz="1600" dirty="0" smtClean="0"/>
                  <a:t> should </a:t>
                </a:r>
                <a:r>
                  <a:rPr lang="en-GB" sz="1600" dirty="0"/>
                  <a:t>be used since </a:t>
                </a:r>
                <a14:m>
                  <m:oMath xmlns:m="http://schemas.openxmlformats.org/officeDocument/2006/math">
                    <m:sSub>
                      <m:sSubPr>
                        <m:ctrlPr>
                          <a:rPr lang="en-GB" sz="1600" i="1">
                            <a:solidFill>
                              <a:srgbClr val="FF0000"/>
                            </a:solidFill>
                            <a:latin typeface="Cambria Math"/>
                          </a:rPr>
                        </m:ctrlPr>
                      </m:sSubPr>
                      <m:e>
                        <m:r>
                          <a:rPr lang="en-GB" sz="1600" i="1">
                            <a:solidFill>
                              <a:srgbClr val="FF0000"/>
                            </a:solidFill>
                            <a:latin typeface="Cambria Math"/>
                          </a:rPr>
                          <m:t>𝐴</m:t>
                        </m:r>
                      </m:e>
                      <m:sub>
                        <m:r>
                          <a:rPr lang="en-GB" sz="1600" b="0" i="1" smtClean="0">
                            <a:solidFill>
                              <a:srgbClr val="FF0000"/>
                            </a:solidFill>
                            <a:latin typeface="Cambria Math"/>
                          </a:rPr>
                          <m:t>𝐶𝐿</m:t>
                        </m:r>
                      </m:sub>
                    </m:sSub>
                  </m:oMath>
                </a14:m>
                <a:r>
                  <a:rPr lang="en-GB" sz="1600" dirty="0"/>
                  <a:t>  </a:t>
                </a:r>
                <a:r>
                  <a:rPr lang="en-GB" sz="1600" dirty="0">
                    <a:solidFill>
                      <a:srgbClr val="FF0000"/>
                    </a:solidFill>
                  </a:rPr>
                  <a:t>is actually the ratio of </a:t>
                </a:r>
                <a14:m>
                  <m:oMath xmlns:m="http://schemas.openxmlformats.org/officeDocument/2006/math">
                    <m:sSub>
                      <m:sSubPr>
                        <m:ctrlPr>
                          <a:rPr lang="en-GB" sz="1600" i="1" smtClean="0">
                            <a:solidFill>
                              <a:srgbClr val="FF0000"/>
                            </a:solidFill>
                            <a:latin typeface="Cambria Math"/>
                          </a:rPr>
                        </m:ctrlPr>
                      </m:sSubPr>
                      <m:e>
                        <m:r>
                          <a:rPr lang="en-GB" sz="1600" b="0" i="1" smtClean="0">
                            <a:solidFill>
                              <a:srgbClr val="FF0000"/>
                            </a:solidFill>
                            <a:latin typeface="Cambria Math"/>
                          </a:rPr>
                          <m:t>𝑉</m:t>
                        </m:r>
                      </m:e>
                      <m:sub>
                        <m:r>
                          <a:rPr lang="en-GB" sz="1600" b="0" i="1" smtClean="0">
                            <a:solidFill>
                              <a:srgbClr val="FF0000"/>
                            </a:solidFill>
                            <a:latin typeface="Cambria Math"/>
                          </a:rPr>
                          <m:t>𝑜𝑢𝑡</m:t>
                        </m:r>
                      </m:sub>
                    </m:sSub>
                  </m:oMath>
                </a14:m>
                <a:r>
                  <a:rPr lang="en-GB" sz="1600" dirty="0" smtClean="0">
                    <a:solidFill>
                      <a:srgbClr val="FF0000"/>
                    </a:solidFill>
                  </a:rPr>
                  <a:t> to </a:t>
                </a:r>
                <a:r>
                  <a:rPr lang="en-GB" sz="1600" dirty="0">
                    <a:solidFill>
                      <a:srgbClr val="FF0000"/>
                    </a:solidFill>
                  </a:rPr>
                  <a:t>the voltage immediately connected to the input terminals of the op-amp.</a:t>
                </a:r>
              </a:p>
              <a:p>
                <a:pPr lvl="1"/>
                <a:r>
                  <a:rPr lang="en-GB" sz="1600" dirty="0"/>
                  <a:t>For a </a:t>
                </a:r>
                <a:r>
                  <a:rPr lang="en-GB" sz="1600" b="1" dirty="0">
                    <a:solidFill>
                      <a:srgbClr val="FF0000"/>
                    </a:solidFill>
                  </a:rPr>
                  <a:t>non-inverting op-amp. they are equivalent</a:t>
                </a:r>
                <a:r>
                  <a:rPr lang="en-GB" sz="1600" dirty="0"/>
                  <a:t>, because the input voltage is connected directly to the input terminals of the op-amp.</a:t>
                </a:r>
              </a:p>
              <a:p>
                <a:pPr lvl="1"/>
                <a:r>
                  <a:rPr lang="en-GB" sz="1600" dirty="0"/>
                  <a:t>For an </a:t>
                </a:r>
                <a:r>
                  <a:rPr lang="en-GB" sz="1600" dirty="0">
                    <a:solidFill>
                      <a:srgbClr val="FF0000"/>
                    </a:solidFill>
                  </a:rPr>
                  <a:t>inverting amp </a:t>
                </a:r>
                <a:r>
                  <a:rPr lang="en-GB" sz="1600" dirty="0"/>
                  <a:t>this is not the case, </a:t>
                </a:r>
                <a14:m>
                  <m:oMath xmlns:m="http://schemas.openxmlformats.org/officeDocument/2006/math">
                    <m:sSub>
                      <m:sSubPr>
                        <m:ctrlPr>
                          <a:rPr lang="en-GB" sz="1600" i="1" dirty="0" smtClean="0">
                            <a:latin typeface="Cambria Math"/>
                          </a:rPr>
                        </m:ctrlPr>
                      </m:sSubPr>
                      <m:e>
                        <m:r>
                          <a:rPr lang="en-GB" sz="1600" b="0" i="1" dirty="0" smtClean="0">
                            <a:latin typeface="Cambria Math"/>
                          </a:rPr>
                          <m:t>𝑉</m:t>
                        </m:r>
                      </m:e>
                      <m:sub>
                        <m:r>
                          <a:rPr lang="en-GB" sz="1600" b="0" i="1" dirty="0" smtClean="0">
                            <a:latin typeface="Cambria Math"/>
                          </a:rPr>
                          <m:t>𝑖𝑛</m:t>
                        </m:r>
                      </m:sub>
                    </m:sSub>
                  </m:oMath>
                </a14:m>
                <a:r>
                  <a:rPr lang="en-GB" sz="1600" dirty="0"/>
                  <a:t> is connected through an input resistor before being applied to the input terminals of the op-amp. Therefore </a:t>
                </a:r>
                <a14:m>
                  <m:oMath xmlns:m="http://schemas.openxmlformats.org/officeDocument/2006/math">
                    <m:sSub>
                      <m:sSubPr>
                        <m:ctrlPr>
                          <a:rPr lang="en-GB" sz="1600" i="1">
                            <a:solidFill>
                              <a:srgbClr val="FF0000"/>
                            </a:solidFill>
                            <a:latin typeface="Cambria Math"/>
                          </a:rPr>
                        </m:ctrlPr>
                      </m:sSubPr>
                      <m:e>
                        <m:r>
                          <a:rPr lang="en-GB" sz="1600" i="1">
                            <a:solidFill>
                              <a:srgbClr val="FF0000"/>
                            </a:solidFill>
                            <a:latin typeface="Cambria Math"/>
                          </a:rPr>
                          <m:t>𝐴</m:t>
                        </m:r>
                      </m:e>
                      <m:sub>
                        <m:r>
                          <a:rPr lang="en-GB" sz="1600" i="1">
                            <a:solidFill>
                              <a:srgbClr val="FF0000"/>
                            </a:solidFill>
                            <a:latin typeface="Cambria Math"/>
                          </a:rPr>
                          <m:t>𝑂𝑉</m:t>
                        </m:r>
                      </m:sub>
                    </m:sSub>
                  </m:oMath>
                </a14:m>
                <a:r>
                  <a:rPr lang="en-GB" sz="1600" dirty="0"/>
                  <a:t> should be used for </a:t>
                </a:r>
                <a:r>
                  <a:rPr lang="en-GB" sz="1600" dirty="0">
                    <a:solidFill>
                      <a:srgbClr val="FF0000"/>
                    </a:solidFill>
                  </a:rPr>
                  <a:t>overall gain</a:t>
                </a:r>
                <a:r>
                  <a:rPr lang="en-GB" sz="1600" dirty="0"/>
                  <a:t>.</a:t>
                </a:r>
              </a:p>
              <a:p>
                <a:pPr lvl="1"/>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1">
                <a:blip r:embed="rId2"/>
                <a:stretch>
                  <a:fillRect l="-815" t="-1402" r="-519"/>
                </a:stretch>
              </a:blipFill>
            </p:spPr>
            <p:txBody>
              <a:bodyPr/>
              <a:lstStyle/>
              <a:p>
                <a:r>
                  <a:rPr lang="en-GB">
                    <a:noFill/>
                  </a:rPr>
                  <a:t> </a:t>
                </a:r>
              </a:p>
            </p:txBody>
          </p:sp>
        </mc:Fallback>
      </mc:AlternateContent>
    </p:spTree>
    <p:extLst>
      <p:ext uri="{BB962C8B-B14F-4D97-AF65-F5344CB8AC3E}">
        <p14:creationId xmlns:p14="http://schemas.microsoft.com/office/powerpoint/2010/main" val="112321167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Transistor basics – water analogy</a:t>
            </a:r>
            <a:endParaRPr lang="en-GB" dirty="0"/>
          </a:p>
        </p:txBody>
      </p:sp>
      <p:sp>
        <p:nvSpPr>
          <p:cNvPr id="3" name="Content Placeholder 2"/>
          <p:cNvSpPr>
            <a:spLocks noGrp="1"/>
          </p:cNvSpPr>
          <p:nvPr>
            <p:ph idx="1"/>
          </p:nvPr>
        </p:nvSpPr>
        <p:spPr>
          <a:xfrm>
            <a:off x="457200" y="1600201"/>
            <a:ext cx="5122912" cy="3917032"/>
          </a:xfrm>
        </p:spPr>
        <p:txBody>
          <a:bodyPr>
            <a:normAutofit fontScale="62500" lnSpcReduction="20000"/>
          </a:bodyPr>
          <a:lstStyle/>
          <a:p>
            <a:pPr marL="0" indent="0">
              <a:buNone/>
            </a:pPr>
            <a:r>
              <a:rPr lang="en-GB" dirty="0"/>
              <a:t>Water pressure at B acts upwards on the valve seat. A slight pressure downwards at B will cause the valve seat to rise. As it rises water will flow from C to E. The flow of water from C to E is quite large compared with the flow from B to E. In this way we can see that a small amount of flow from B to E can control a much greater flow from C to E. </a:t>
            </a:r>
            <a:endParaRPr lang="en-GB" dirty="0" smtClean="0"/>
          </a:p>
          <a:p>
            <a:pPr marL="0" indent="0">
              <a:buNone/>
            </a:pPr>
            <a:endParaRPr lang="en-GB" dirty="0"/>
          </a:p>
          <a:p>
            <a:pPr marL="0" indent="0">
              <a:buNone/>
            </a:pPr>
            <a:r>
              <a:rPr lang="en-GB" dirty="0"/>
              <a:t>We might say that a small flow control signal at B is being used to control a much bigger flow from C. This may be considered as some form of amplification. </a:t>
            </a:r>
          </a:p>
          <a:p>
            <a:endParaRPr lang="en-GB" dirty="0"/>
          </a:p>
        </p:txBody>
      </p:sp>
      <p:pic>
        <p:nvPicPr>
          <p:cNvPr id="1741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80112" y="1849438"/>
            <a:ext cx="3249613" cy="31638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4743099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Transistor Basics</a:t>
            </a:r>
            <a:endParaRPr lang="en-GB" dirty="0"/>
          </a:p>
        </p:txBody>
      </p:sp>
      <p:sp>
        <p:nvSpPr>
          <p:cNvPr id="3" name="Content Placeholder 2"/>
          <p:cNvSpPr>
            <a:spLocks noGrp="1"/>
          </p:cNvSpPr>
          <p:nvPr>
            <p:ph idx="1"/>
          </p:nvPr>
        </p:nvSpPr>
        <p:spPr>
          <a:xfrm>
            <a:off x="457200" y="1412776"/>
            <a:ext cx="4546848" cy="4104457"/>
          </a:xfrm>
        </p:spPr>
        <p:txBody>
          <a:bodyPr>
            <a:normAutofit fontScale="77500" lnSpcReduction="20000"/>
          </a:bodyPr>
          <a:lstStyle/>
          <a:p>
            <a:r>
              <a:rPr lang="en-GB" dirty="0"/>
              <a:t>We use a transistor to control the flow of current in a circuit or to a load. </a:t>
            </a:r>
            <a:endParaRPr lang="en-GB" dirty="0" smtClean="0"/>
          </a:p>
          <a:p>
            <a:r>
              <a:rPr lang="en-GB" dirty="0" smtClean="0"/>
              <a:t>By </a:t>
            </a:r>
            <a:r>
              <a:rPr lang="en-GB" dirty="0"/>
              <a:t>applying a base to emitter drive current we can control the collector to base current. </a:t>
            </a:r>
            <a:endParaRPr lang="en-GB" dirty="0" smtClean="0"/>
          </a:p>
          <a:p>
            <a:r>
              <a:rPr lang="en-GB" dirty="0" smtClean="0"/>
              <a:t>Because </a:t>
            </a:r>
            <a:r>
              <a:rPr lang="en-GB" dirty="0"/>
              <a:t>it is possible for a small base current to control a much larger collector current then we may consider that the transistor has an amplifying effect. </a:t>
            </a:r>
          </a:p>
          <a:p>
            <a:endParaRPr lang="en-GB" dirty="0"/>
          </a:p>
        </p:txBody>
      </p:sp>
      <p:pic>
        <p:nvPicPr>
          <p:cNvPr id="4" name="Picture 3" descr="~AUT0009"/>
          <p:cNvPicPr>
            <a:picLocks noChangeAspect="1"/>
          </p:cNvPicPr>
          <p:nvPr/>
        </p:nvPicPr>
        <p:blipFill rotWithShape="1">
          <a:blip r:embed="rId2" cstate="print"/>
          <a:srcRect l="5988" t="21988" r="24145"/>
          <a:stretch/>
        </p:blipFill>
        <p:spPr bwMode="auto">
          <a:xfrm>
            <a:off x="5292080" y="1988840"/>
            <a:ext cx="3479252" cy="2376264"/>
          </a:xfrm>
          <a:prstGeom prst="rect">
            <a:avLst/>
          </a:prstGeom>
          <a:noFill/>
          <a:ln w="9525">
            <a:noFill/>
            <a:miter lim="800000"/>
            <a:headEnd/>
            <a:tailEnd/>
          </a:ln>
        </p:spPr>
      </p:pic>
    </p:spTree>
    <p:extLst>
      <p:ext uri="{BB962C8B-B14F-4D97-AF65-F5344CB8AC3E}">
        <p14:creationId xmlns:p14="http://schemas.microsoft.com/office/powerpoint/2010/main" val="226152519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Transistor Basics</a:t>
            </a:r>
            <a:endParaRPr lang="en-GB" dirty="0"/>
          </a:p>
        </p:txBody>
      </p:sp>
      <p:sp>
        <p:nvSpPr>
          <p:cNvPr id="3" name="Content Placeholder 2"/>
          <p:cNvSpPr>
            <a:spLocks noGrp="1"/>
          </p:cNvSpPr>
          <p:nvPr>
            <p:ph idx="1"/>
          </p:nvPr>
        </p:nvSpPr>
        <p:spPr/>
        <p:txBody>
          <a:bodyPr>
            <a:normAutofit/>
          </a:bodyPr>
          <a:lstStyle/>
          <a:p>
            <a:r>
              <a:rPr lang="en-GB" sz="2000" dirty="0"/>
              <a:t>The base current is amplified within the transistor so that the collector current is </a:t>
            </a:r>
            <a:r>
              <a:rPr lang="en-GB" sz="2000" dirty="0" err="1"/>
              <a:t>h</a:t>
            </a:r>
            <a:r>
              <a:rPr lang="en-GB" sz="2000" baseline="-25000" dirty="0" err="1"/>
              <a:t>FE</a:t>
            </a:r>
            <a:r>
              <a:rPr lang="en-GB" sz="2000" dirty="0"/>
              <a:t> times the size of the base current. </a:t>
            </a:r>
            <a:r>
              <a:rPr lang="en-GB" sz="2000" dirty="0" err="1"/>
              <a:t>h</a:t>
            </a:r>
            <a:r>
              <a:rPr lang="en-GB" sz="2000" baseline="-25000" dirty="0" err="1"/>
              <a:t>FE</a:t>
            </a:r>
            <a:r>
              <a:rPr lang="en-GB" sz="2000" dirty="0"/>
              <a:t> is known as the </a:t>
            </a:r>
            <a:r>
              <a:rPr lang="en-GB" sz="2000" dirty="0" err="1"/>
              <a:t>d.c.</a:t>
            </a:r>
            <a:r>
              <a:rPr lang="en-GB" sz="2000" dirty="0"/>
              <a:t> current gain, the term "gain" means amplification. If </a:t>
            </a:r>
            <a:r>
              <a:rPr lang="en-GB" sz="2000" dirty="0" err="1"/>
              <a:t>h</a:t>
            </a:r>
            <a:r>
              <a:rPr lang="en-GB" sz="2000" baseline="-25000" dirty="0" err="1"/>
              <a:t>FE</a:t>
            </a:r>
            <a:r>
              <a:rPr lang="en-GB" sz="2000" dirty="0"/>
              <a:t> for a given transistor is 10 then this means that if we put in a given base current, the resulting collector current will be 10 times that of the base. </a:t>
            </a:r>
          </a:p>
          <a:p>
            <a:r>
              <a:rPr lang="en-GB" sz="2000" dirty="0"/>
              <a:t>We may write the following relationships: I</a:t>
            </a:r>
            <a:r>
              <a:rPr lang="en-GB" sz="2000" baseline="-25000" dirty="0"/>
              <a:t>C</a:t>
            </a:r>
            <a:r>
              <a:rPr lang="en-GB" sz="2000" dirty="0"/>
              <a:t> = </a:t>
            </a:r>
            <a:r>
              <a:rPr lang="en-GB" sz="2000" dirty="0" err="1"/>
              <a:t>h</a:t>
            </a:r>
            <a:r>
              <a:rPr lang="en-GB" sz="2000" baseline="-25000" dirty="0" err="1"/>
              <a:t>FE</a:t>
            </a:r>
            <a:r>
              <a:rPr lang="en-GB" sz="2000" dirty="0"/>
              <a:t> .I</a:t>
            </a:r>
            <a:r>
              <a:rPr lang="en-GB" sz="2000" baseline="-25000" dirty="0"/>
              <a:t>B</a:t>
            </a:r>
            <a:r>
              <a:rPr lang="en-GB" sz="2000" dirty="0"/>
              <a:t> and I</a:t>
            </a:r>
            <a:r>
              <a:rPr lang="en-GB" sz="2000" baseline="-25000" dirty="0"/>
              <a:t>E</a:t>
            </a:r>
            <a:r>
              <a:rPr lang="en-GB" sz="2000" dirty="0"/>
              <a:t> = I</a:t>
            </a:r>
            <a:r>
              <a:rPr lang="en-GB" sz="2000" baseline="-25000" dirty="0"/>
              <a:t>B</a:t>
            </a:r>
            <a:r>
              <a:rPr lang="en-GB" sz="2000" dirty="0"/>
              <a:t> + I</a:t>
            </a:r>
            <a:r>
              <a:rPr lang="en-GB" sz="2000" baseline="-25000" dirty="0"/>
              <a:t>C</a:t>
            </a:r>
            <a:endParaRPr lang="en-GB" sz="2000" dirty="0"/>
          </a:p>
          <a:p>
            <a:r>
              <a:rPr lang="en-GB" sz="2000" dirty="0"/>
              <a:t>This type of transistor comes in two basic forms: the </a:t>
            </a:r>
            <a:r>
              <a:rPr lang="en-GB" sz="2000" b="1" i="1" dirty="0" err="1"/>
              <a:t>npn</a:t>
            </a:r>
            <a:r>
              <a:rPr lang="en-GB" sz="2000" b="1" i="1" dirty="0"/>
              <a:t> transistor</a:t>
            </a:r>
            <a:r>
              <a:rPr lang="en-GB" sz="2000" dirty="0"/>
              <a:t> and the </a:t>
            </a:r>
            <a:r>
              <a:rPr lang="en-GB" sz="2000" b="1" i="1" dirty="0" err="1"/>
              <a:t>pnp</a:t>
            </a:r>
            <a:r>
              <a:rPr lang="en-GB" sz="2000" b="1" i="1" dirty="0"/>
              <a:t> transistor</a:t>
            </a:r>
            <a:r>
              <a:rPr lang="en-GB" sz="2000" dirty="0"/>
              <a:t>. </a:t>
            </a:r>
          </a:p>
          <a:p>
            <a:endParaRPr lang="en-GB" dirty="0"/>
          </a:p>
        </p:txBody>
      </p:sp>
      <p:pic>
        <p:nvPicPr>
          <p:cNvPr id="4" name="Picture 3" descr="~AUT0017"/>
          <p:cNvPicPr>
            <a:picLocks noChangeAspect="1"/>
          </p:cNvPicPr>
          <p:nvPr/>
        </p:nvPicPr>
        <p:blipFill>
          <a:blip r:embed="rId2" cstate="print">
            <a:clrChange>
              <a:clrFrom>
                <a:srgbClr val="FFFFFF"/>
              </a:clrFrom>
              <a:clrTo>
                <a:srgbClr val="FFFFFF">
                  <a:alpha val="0"/>
                </a:srgbClr>
              </a:clrTo>
            </a:clrChange>
          </a:blip>
          <a:srcRect/>
          <a:stretch>
            <a:fillRect/>
          </a:stretch>
        </p:blipFill>
        <p:spPr bwMode="auto">
          <a:xfrm>
            <a:off x="1979712" y="4077072"/>
            <a:ext cx="5486582" cy="1709033"/>
          </a:xfrm>
          <a:prstGeom prst="rect">
            <a:avLst/>
          </a:prstGeom>
          <a:noFill/>
          <a:ln w="9525">
            <a:noFill/>
            <a:miter lim="800000"/>
            <a:headEnd/>
            <a:tailEnd/>
          </a:ln>
        </p:spPr>
      </p:pic>
    </p:spTree>
    <p:extLst>
      <p:ext uri="{BB962C8B-B14F-4D97-AF65-F5344CB8AC3E}">
        <p14:creationId xmlns:p14="http://schemas.microsoft.com/office/powerpoint/2010/main" val="306737312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Transistor Basics</a:t>
            </a:r>
            <a:endParaRPr lang="en-GB" dirty="0"/>
          </a:p>
        </p:txBody>
      </p:sp>
      <p:sp>
        <p:nvSpPr>
          <p:cNvPr id="3" name="Content Placeholder 2"/>
          <p:cNvSpPr>
            <a:spLocks noGrp="1"/>
          </p:cNvSpPr>
          <p:nvPr>
            <p:ph idx="1"/>
          </p:nvPr>
        </p:nvSpPr>
        <p:spPr/>
        <p:txBody>
          <a:bodyPr>
            <a:normAutofit fontScale="70000" lnSpcReduction="20000"/>
          </a:bodyPr>
          <a:lstStyle/>
          <a:p>
            <a:r>
              <a:rPr lang="en-GB" dirty="0"/>
              <a:t>In the water based system above we could consider the possibility of either applying no pressure or full pressure at B. If we did this we would either get no flow or maximum flow at E. </a:t>
            </a:r>
          </a:p>
          <a:p>
            <a:r>
              <a:rPr lang="en-GB" dirty="0"/>
              <a:t>We can apply the same idea to the transistor. We can either apply no base current or a high base current and nothing in between. This will either give us no collector current or a maximum collector current. This makes the transistor look like a switch which is either on or off. </a:t>
            </a:r>
          </a:p>
          <a:p>
            <a:r>
              <a:rPr lang="en-GB" dirty="0"/>
              <a:t>This means that depending on the way we drive current into the base we can either use </a:t>
            </a:r>
          </a:p>
          <a:p>
            <a:r>
              <a:rPr lang="en-GB" dirty="0"/>
              <a:t>the transistor as a switch or as an amplifier. In </a:t>
            </a:r>
            <a:r>
              <a:rPr lang="en-GB" b="1" i="1" dirty="0">
                <a:solidFill>
                  <a:srgbClr val="FF0000"/>
                </a:solidFill>
              </a:rPr>
              <a:t>digital</a:t>
            </a:r>
            <a:r>
              <a:rPr lang="en-GB" i="1" dirty="0">
                <a:solidFill>
                  <a:srgbClr val="FF0000"/>
                </a:solidFill>
              </a:rPr>
              <a:t> </a:t>
            </a:r>
            <a:r>
              <a:rPr lang="en-GB" dirty="0">
                <a:solidFill>
                  <a:srgbClr val="FF0000"/>
                </a:solidFill>
              </a:rPr>
              <a:t>electronics we use the transistor as a switch</a:t>
            </a:r>
            <a:r>
              <a:rPr lang="en-GB" dirty="0"/>
              <a:t> and in </a:t>
            </a:r>
            <a:r>
              <a:rPr lang="en-GB" b="1" i="1" dirty="0">
                <a:solidFill>
                  <a:schemeClr val="tx2">
                    <a:lumMod val="60000"/>
                    <a:lumOff val="40000"/>
                  </a:schemeClr>
                </a:solidFill>
              </a:rPr>
              <a:t>analogue </a:t>
            </a:r>
            <a:r>
              <a:rPr lang="en-GB" i="1" dirty="0">
                <a:solidFill>
                  <a:schemeClr val="tx2">
                    <a:lumMod val="60000"/>
                    <a:lumOff val="40000"/>
                  </a:schemeClr>
                </a:solidFill>
              </a:rPr>
              <a:t> </a:t>
            </a:r>
            <a:r>
              <a:rPr lang="en-GB" dirty="0">
                <a:solidFill>
                  <a:schemeClr val="tx2">
                    <a:lumMod val="60000"/>
                    <a:lumOff val="40000"/>
                  </a:schemeClr>
                </a:solidFill>
              </a:rPr>
              <a:t>we use the transistor as an amplifying device. </a:t>
            </a:r>
          </a:p>
          <a:p>
            <a:endParaRPr lang="en-GB" dirty="0"/>
          </a:p>
        </p:txBody>
      </p:sp>
    </p:spTree>
    <p:extLst>
      <p:ext uri="{BB962C8B-B14F-4D97-AF65-F5344CB8AC3E}">
        <p14:creationId xmlns:p14="http://schemas.microsoft.com/office/powerpoint/2010/main" val="57108003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Transistor Basics</a:t>
            </a:r>
            <a:endParaRPr lang="en-GB" dirty="0"/>
          </a:p>
        </p:txBody>
      </p:sp>
      <p:sp>
        <p:nvSpPr>
          <p:cNvPr id="3" name="Content Placeholder 2"/>
          <p:cNvSpPr>
            <a:spLocks noGrp="1"/>
          </p:cNvSpPr>
          <p:nvPr>
            <p:ph idx="1"/>
          </p:nvPr>
        </p:nvSpPr>
        <p:spPr>
          <a:xfrm>
            <a:off x="457200" y="1600201"/>
            <a:ext cx="5626968" cy="3701007"/>
          </a:xfrm>
        </p:spPr>
        <p:txBody>
          <a:bodyPr>
            <a:normAutofit fontScale="92500" lnSpcReduction="20000"/>
          </a:bodyPr>
          <a:lstStyle/>
          <a:p>
            <a:pPr marL="57150" indent="0">
              <a:buNone/>
            </a:pPr>
            <a:r>
              <a:rPr lang="en-GB" sz="2400" dirty="0"/>
              <a:t>To cover both cases we need simply think of the transistor as a current controlled resistance. As we drive current into the base we can control the effective resistance between the collector and emitter terminals and therefore control the flow of current from </a:t>
            </a:r>
            <a:r>
              <a:rPr lang="en-GB" sz="2400" dirty="0" smtClean="0"/>
              <a:t>through the collector.</a:t>
            </a:r>
            <a:r>
              <a:rPr lang="en-GB" sz="2200" dirty="0"/>
              <a:t> </a:t>
            </a:r>
            <a:endParaRPr lang="en-GB" sz="2200" dirty="0" smtClean="0"/>
          </a:p>
          <a:p>
            <a:pPr marL="57150" indent="0">
              <a:buNone/>
            </a:pPr>
            <a:endParaRPr lang="en-GB" sz="2200" dirty="0" smtClean="0"/>
          </a:p>
          <a:p>
            <a:pPr lvl="1"/>
            <a:r>
              <a:rPr lang="en-GB" sz="1800" dirty="0" smtClean="0"/>
              <a:t>For </a:t>
            </a:r>
            <a:r>
              <a:rPr lang="en-GB" sz="1800" dirty="0"/>
              <a:t>high base current, the transistor behaves like a closed switch (0 ohms). </a:t>
            </a:r>
          </a:p>
          <a:p>
            <a:pPr lvl="1"/>
            <a:r>
              <a:rPr lang="en-GB" sz="1800" dirty="0"/>
              <a:t>For low base current the transistor behaves like an open switch (∞ ohms). </a:t>
            </a:r>
          </a:p>
          <a:p>
            <a:pPr lvl="1"/>
            <a:r>
              <a:rPr lang="en-GB" sz="1800" dirty="0"/>
              <a:t>For medium base current the transistor behaves like a resistor.</a:t>
            </a:r>
          </a:p>
          <a:p>
            <a:endParaRPr lang="en-GB" sz="2000" dirty="0" smtClean="0"/>
          </a:p>
          <a:p>
            <a:pPr lvl="1"/>
            <a:endParaRPr lang="en-GB" sz="1800" dirty="0"/>
          </a:p>
        </p:txBody>
      </p:sp>
      <p:pic>
        <p:nvPicPr>
          <p:cNvPr id="1843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84168" y="1772816"/>
            <a:ext cx="2822673" cy="303493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13509769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smtClean="0"/>
              <a:t>Bipolar Transistor (Practical Behaviour)</a:t>
            </a:r>
            <a:endParaRPr lang="en-GB" sz="3600" dirty="0"/>
          </a:p>
        </p:txBody>
      </p:sp>
      <p:sp>
        <p:nvSpPr>
          <p:cNvPr id="3" name="Content Placeholder 2"/>
          <p:cNvSpPr>
            <a:spLocks noGrp="1"/>
          </p:cNvSpPr>
          <p:nvPr>
            <p:ph idx="1"/>
          </p:nvPr>
        </p:nvSpPr>
        <p:spPr/>
        <p:txBody>
          <a:bodyPr/>
          <a:lstStyle/>
          <a:p>
            <a:r>
              <a:rPr lang="en-GB" sz="2000" dirty="0"/>
              <a:t>If  I</a:t>
            </a:r>
            <a:r>
              <a:rPr lang="en-GB" sz="2000" baseline="-25000" dirty="0"/>
              <a:t>B</a:t>
            </a:r>
            <a:r>
              <a:rPr lang="en-GB" sz="2000" dirty="0"/>
              <a:t> switches from 0 to I</a:t>
            </a:r>
            <a:r>
              <a:rPr lang="en-GB" sz="2000" baseline="-25000" dirty="0"/>
              <a:t>Bmax</a:t>
            </a:r>
            <a:r>
              <a:rPr lang="en-GB" sz="2000" dirty="0"/>
              <a:t>  then R</a:t>
            </a:r>
            <a:r>
              <a:rPr lang="en-GB" sz="2000" baseline="-25000" dirty="0"/>
              <a:t>T</a:t>
            </a:r>
            <a:r>
              <a:rPr lang="en-GB" sz="2000" dirty="0"/>
              <a:t> will switch between Hi to Lo and the lamp will switch from off to on as if controlled by a mechanical switch.</a:t>
            </a:r>
            <a:endParaRPr lang="en-US" sz="2000" dirty="0"/>
          </a:p>
          <a:p>
            <a:endParaRPr lang="en-GB" dirty="0"/>
          </a:p>
        </p:txBody>
      </p:sp>
      <p:pic>
        <p:nvPicPr>
          <p:cNvPr id="1945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47664" y="2492896"/>
            <a:ext cx="6124029" cy="24972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7569528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Slide Number Placeholder 5"/>
          <p:cNvSpPr>
            <a:spLocks noGrp="1"/>
          </p:cNvSpPr>
          <p:nvPr>
            <p:ph type="sldNum" sz="quarter" idx="12"/>
          </p:nvPr>
        </p:nvSpPr>
        <p:spPr/>
        <p:txBody>
          <a:bodyPr/>
          <a:lstStyle/>
          <a:p>
            <a:fld id="{77A90D73-21A1-4B7B-8ACA-2130509BD874}" type="slidenum">
              <a:rPr lang="en-GB"/>
              <a:pPr/>
              <a:t>42</a:t>
            </a:fld>
            <a:endParaRPr lang="en-GB"/>
          </a:p>
        </p:txBody>
      </p:sp>
      <p:grpSp>
        <p:nvGrpSpPr>
          <p:cNvPr id="2052" name="Group 4"/>
          <p:cNvGrpSpPr>
            <a:grpSpLocks/>
          </p:cNvGrpSpPr>
          <p:nvPr/>
        </p:nvGrpSpPr>
        <p:grpSpPr bwMode="auto">
          <a:xfrm>
            <a:off x="611560" y="994034"/>
            <a:ext cx="8015808" cy="2592288"/>
            <a:chOff x="605" y="1978"/>
            <a:chExt cx="10645" cy="4892"/>
          </a:xfrm>
        </p:grpSpPr>
        <p:pic>
          <p:nvPicPr>
            <p:cNvPr id="2053" name="Picture 5"/>
            <p:cNvPicPr>
              <a:picLocks noChangeAspect="1" noChangeArrowheads="1"/>
            </p:cNvPicPr>
            <p:nvPr/>
          </p:nvPicPr>
          <p:blipFill>
            <a:blip r:embed="rId2" cstate="print"/>
            <a:srcRect/>
            <a:stretch>
              <a:fillRect/>
            </a:stretch>
          </p:blipFill>
          <p:spPr bwMode="auto">
            <a:xfrm>
              <a:off x="605" y="1978"/>
              <a:ext cx="3565" cy="4869"/>
            </a:xfrm>
            <a:prstGeom prst="rect">
              <a:avLst/>
            </a:prstGeom>
            <a:noFill/>
            <a:ln w="9525">
              <a:noFill/>
              <a:miter lim="800000"/>
              <a:headEnd/>
              <a:tailEnd/>
            </a:ln>
          </p:spPr>
        </p:pic>
        <p:pic>
          <p:nvPicPr>
            <p:cNvPr id="2054" name="Picture 6"/>
            <p:cNvPicPr>
              <a:picLocks noChangeAspect="1" noChangeArrowheads="1"/>
            </p:cNvPicPr>
            <p:nvPr/>
          </p:nvPicPr>
          <p:blipFill>
            <a:blip r:embed="rId3" cstate="print"/>
            <a:srcRect/>
            <a:stretch>
              <a:fillRect/>
            </a:stretch>
          </p:blipFill>
          <p:spPr bwMode="auto">
            <a:xfrm>
              <a:off x="4111" y="2055"/>
              <a:ext cx="3869" cy="4815"/>
            </a:xfrm>
            <a:prstGeom prst="rect">
              <a:avLst/>
            </a:prstGeom>
            <a:noFill/>
            <a:ln w="9525">
              <a:noFill/>
              <a:miter lim="800000"/>
              <a:headEnd/>
              <a:tailEnd/>
            </a:ln>
          </p:spPr>
        </p:pic>
        <p:pic>
          <p:nvPicPr>
            <p:cNvPr id="2055" name="Picture 7"/>
            <p:cNvPicPr>
              <a:picLocks noChangeAspect="1" noChangeArrowheads="1"/>
            </p:cNvPicPr>
            <p:nvPr/>
          </p:nvPicPr>
          <p:blipFill>
            <a:blip r:embed="rId4" cstate="print"/>
            <a:srcRect/>
            <a:stretch>
              <a:fillRect/>
            </a:stretch>
          </p:blipFill>
          <p:spPr bwMode="auto">
            <a:xfrm>
              <a:off x="7785" y="2139"/>
              <a:ext cx="3465" cy="4731"/>
            </a:xfrm>
            <a:prstGeom prst="rect">
              <a:avLst/>
            </a:prstGeom>
            <a:noFill/>
            <a:ln w="9525">
              <a:noFill/>
              <a:miter lim="800000"/>
              <a:headEnd/>
              <a:tailEnd/>
            </a:ln>
          </p:spPr>
        </p:pic>
      </p:grpSp>
      <p:sp>
        <p:nvSpPr>
          <p:cNvPr id="2050" name="Rectangle 2"/>
          <p:cNvSpPr>
            <a:spLocks noGrp="1" noChangeArrowheads="1"/>
          </p:cNvSpPr>
          <p:nvPr>
            <p:ph type="title"/>
          </p:nvPr>
        </p:nvSpPr>
        <p:spPr/>
        <p:txBody>
          <a:bodyPr>
            <a:noAutofit/>
          </a:bodyPr>
          <a:lstStyle/>
          <a:p>
            <a:r>
              <a:rPr lang="en-GB" sz="3200" dirty="0">
                <a:cs typeface="Times New Roman" pitchFamily="18" charset="0"/>
              </a:rPr>
              <a:t>BASIC  BIPOLAR  TRANSISTOR  CONNECTIONS</a:t>
            </a:r>
            <a:r>
              <a:rPr lang="en-GB" sz="3200" dirty="0"/>
              <a:t> </a:t>
            </a:r>
          </a:p>
        </p:txBody>
      </p:sp>
      <p:graphicFrame>
        <p:nvGraphicFramePr>
          <p:cNvPr id="2" name="Table 1"/>
          <p:cNvGraphicFramePr>
            <a:graphicFrameLocks noGrp="1"/>
          </p:cNvGraphicFramePr>
          <p:nvPr>
            <p:extLst>
              <p:ext uri="{D42A27DB-BD31-4B8C-83A1-F6EECF244321}">
                <p14:modId xmlns:p14="http://schemas.microsoft.com/office/powerpoint/2010/main" val="3033999546"/>
              </p:ext>
            </p:extLst>
          </p:nvPr>
        </p:nvGraphicFramePr>
        <p:xfrm>
          <a:off x="179512" y="3501008"/>
          <a:ext cx="8807898" cy="2133600"/>
        </p:xfrm>
        <a:graphic>
          <a:graphicData uri="http://schemas.openxmlformats.org/drawingml/2006/table">
            <a:tbl>
              <a:tblPr firstRow="1" bandRow="1">
                <a:tableStyleId>{5C22544A-7EE6-4342-B048-85BDC9FD1C3A}</a:tableStyleId>
              </a:tblPr>
              <a:tblGrid>
                <a:gridCol w="2736304"/>
                <a:gridCol w="3456384"/>
                <a:gridCol w="2615210"/>
              </a:tblGrid>
              <a:tr h="263272">
                <a:tc>
                  <a:txBody>
                    <a:bodyPr/>
                    <a:lstStyle/>
                    <a:p>
                      <a:r>
                        <a:rPr lang="en-GB" sz="1600" b="0" dirty="0" smtClean="0">
                          <a:solidFill>
                            <a:srgbClr val="FF0000"/>
                          </a:solidFill>
                          <a:effectLst>
                            <a:outerShdw blurRad="38100" dist="38100" dir="2700000" algn="tl">
                              <a:srgbClr val="C0C0C0"/>
                            </a:outerShdw>
                          </a:effectLst>
                          <a:latin typeface="+mn-lt"/>
                        </a:rPr>
                        <a:t>Common Emitter</a:t>
                      </a:r>
                      <a:endParaRPr lang="en-GB" sz="1600" b="0" dirty="0">
                        <a:latin typeface="+mn-lt"/>
                      </a:endParaRPr>
                    </a:p>
                  </a:txBody>
                  <a:tcPr>
                    <a:lnL w="12700" cmpd="sng">
                      <a:noFill/>
                    </a:lnL>
                    <a:lnR w="12700" cmpd="sng">
                      <a:noFill/>
                    </a:lnR>
                    <a:lnT w="12700" cmpd="sng">
                      <a:noFill/>
                    </a:lnT>
                    <a:lnB w="38100" cmpd="sng">
                      <a:noFill/>
                    </a:lnB>
                    <a:lnTlToBr w="12700" cmpd="sng">
                      <a:noFill/>
                      <a:prstDash val="solid"/>
                    </a:lnTlToBr>
                    <a:lnBlToTr w="12700" cmpd="sng">
                      <a:noFill/>
                      <a:prstDash val="solid"/>
                    </a:lnBlToTr>
                    <a:noFill/>
                  </a:tcPr>
                </a:tc>
                <a:tc>
                  <a:txBody>
                    <a:bodyPr/>
                    <a:lstStyle/>
                    <a:p>
                      <a:r>
                        <a:rPr lang="en-GB" sz="1600" b="0" dirty="0" smtClean="0">
                          <a:solidFill>
                            <a:srgbClr val="FF0000"/>
                          </a:solidFill>
                          <a:effectLst>
                            <a:outerShdw blurRad="38100" dist="38100" dir="2700000" algn="tl">
                              <a:srgbClr val="C0C0C0"/>
                            </a:outerShdw>
                          </a:effectLst>
                          <a:latin typeface="+mn-lt"/>
                        </a:rPr>
                        <a:t>Common Collector (emitter follower)</a:t>
                      </a:r>
                      <a:endParaRPr lang="en-GB" sz="1600" b="0" dirty="0">
                        <a:latin typeface="+mn-lt"/>
                      </a:endParaRPr>
                    </a:p>
                  </a:txBody>
                  <a:tcPr>
                    <a:lnL w="12700" cmpd="sng">
                      <a:noFill/>
                    </a:lnL>
                    <a:lnR w="12700" cmpd="sng">
                      <a:noFill/>
                    </a:lnR>
                    <a:lnT w="12700" cmpd="sng">
                      <a:noFill/>
                    </a:lnT>
                    <a:lnB w="38100" cmpd="sng">
                      <a:noFill/>
                    </a:lnB>
                    <a:lnTlToBr w="12700" cmpd="sng">
                      <a:noFill/>
                      <a:prstDash val="solid"/>
                    </a:lnTlToBr>
                    <a:lnBlToTr w="12700" cmpd="sng">
                      <a:noFill/>
                      <a:prstDash val="solid"/>
                    </a:lnBlToTr>
                    <a:noFill/>
                  </a:tcPr>
                </a:tc>
                <a:tc>
                  <a:txBody>
                    <a:bodyPr/>
                    <a:lstStyle/>
                    <a:p>
                      <a:r>
                        <a:rPr lang="en-GB" sz="1600" b="0" dirty="0" smtClean="0">
                          <a:solidFill>
                            <a:srgbClr val="FF0000"/>
                          </a:solidFill>
                          <a:effectLst>
                            <a:outerShdw blurRad="38100" dist="38100" dir="2700000" algn="tl">
                              <a:srgbClr val="C0C0C0"/>
                            </a:outerShdw>
                          </a:effectLst>
                          <a:latin typeface="+mn-lt"/>
                        </a:rPr>
                        <a:t>Common Base</a:t>
                      </a:r>
                      <a:endParaRPr lang="en-GB" sz="1600" b="0" dirty="0">
                        <a:latin typeface="+mn-lt"/>
                      </a:endParaRPr>
                    </a:p>
                  </a:txBody>
                  <a:tcPr>
                    <a:lnL w="12700" cmpd="sng">
                      <a:noFill/>
                    </a:lnL>
                    <a:lnR w="12700" cmpd="sng">
                      <a:noFill/>
                    </a:lnR>
                    <a:lnT w="12700" cmpd="sng">
                      <a:noFill/>
                    </a:lnT>
                    <a:lnB w="38100" cmpd="sng">
                      <a:noFill/>
                    </a:lnB>
                    <a:lnTlToBr w="12700" cmpd="sng">
                      <a:noFill/>
                      <a:prstDash val="solid"/>
                    </a:lnTlToBr>
                    <a:lnBlToTr w="12700" cmpd="sng">
                      <a:noFill/>
                      <a:prstDash val="solid"/>
                    </a:lnBlToTr>
                    <a:noFill/>
                  </a:tcPr>
                </a:tc>
              </a:tr>
              <a:tr h="1527962">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600" b="0" dirty="0" smtClean="0">
                          <a:latin typeface="+mn-lt"/>
                        </a:rPr>
                        <a:t>Used for voltage amplification e.g. preamplifier applications.</a:t>
                      </a:r>
                    </a:p>
                    <a:p>
                      <a:pPr marL="0" marR="0" indent="0" algn="l" defTabSz="914400" rtl="0" eaLnBrk="1" fontAlgn="auto" latinLnBrk="0" hangingPunct="1">
                        <a:lnSpc>
                          <a:spcPct val="100000"/>
                        </a:lnSpc>
                        <a:spcBef>
                          <a:spcPts val="0"/>
                        </a:spcBef>
                        <a:spcAft>
                          <a:spcPts val="0"/>
                        </a:spcAft>
                        <a:buClrTx/>
                        <a:buSzTx/>
                        <a:buFontTx/>
                        <a:buNone/>
                        <a:tabLst/>
                        <a:defRPr/>
                      </a:pPr>
                      <a:r>
                        <a:rPr lang="en-GB" sz="1600" b="0" dirty="0" smtClean="0">
                          <a:latin typeface="+mn-lt"/>
                        </a:rPr>
                        <a:t>Very common.</a:t>
                      </a:r>
                    </a:p>
                    <a:p>
                      <a:endParaRPr lang="en-GB" sz="1600" b="0" dirty="0">
                        <a:latin typeface="+mn-lt"/>
                      </a:endParaRPr>
                    </a:p>
                  </a:txBody>
                  <a:tcPr>
                    <a:lnL w="12700" cmpd="sng">
                      <a:noFill/>
                    </a:lnL>
                    <a:lnR w="12700" cmpd="sng">
                      <a:noFill/>
                    </a:lnR>
                    <a:lnT w="38100" cmpd="sng">
                      <a:noFill/>
                    </a:lnT>
                    <a:lnB w="12700" cmpd="sng">
                      <a:noFill/>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600" b="0" dirty="0" smtClean="0">
                          <a:effectLst/>
                          <a:latin typeface="+mn-lt"/>
                        </a:rPr>
                        <a:t>Used as a </a:t>
                      </a:r>
                      <a:r>
                        <a:rPr lang="en-GB" sz="1600" b="0" dirty="0" smtClean="0">
                          <a:solidFill>
                            <a:srgbClr val="FF0000"/>
                          </a:solidFill>
                          <a:effectLst/>
                          <a:latin typeface="+mn-lt"/>
                        </a:rPr>
                        <a:t>buffer </a:t>
                      </a:r>
                      <a:r>
                        <a:rPr lang="en-GB" sz="1600" b="0" dirty="0" smtClean="0">
                          <a:effectLst/>
                          <a:latin typeface="+mn-lt"/>
                        </a:rPr>
                        <a:t>to isolate a signal source from a load by providing a high input resistance to the input signal source  and a low output resistance for the load. (same basic application as the op-amp. unity gain buffer.</a:t>
                      </a:r>
                    </a:p>
                    <a:p>
                      <a:endParaRPr lang="en-GB" sz="1600" b="0" dirty="0">
                        <a:latin typeface="+mn-lt"/>
                      </a:endParaRPr>
                    </a:p>
                  </a:txBody>
                  <a:tcPr>
                    <a:lnL w="12700" cmpd="sng">
                      <a:noFill/>
                    </a:lnL>
                    <a:lnR w="12700" cmpd="sng">
                      <a:noFill/>
                    </a:lnR>
                    <a:lnT w="38100" cmpd="sng">
                      <a:noFill/>
                    </a:lnT>
                    <a:lnB w="12700" cmpd="sng">
                      <a:noFill/>
                    </a:lnB>
                    <a:lnTlToBr w="12700" cmpd="sng">
                      <a:noFill/>
                      <a:prstDash val="solid"/>
                    </a:lnTlToBr>
                    <a:lnBlToTr w="12700" cmpd="sng">
                      <a:noFill/>
                      <a:prstDash val="solid"/>
                    </a:lnBlToTr>
                    <a:noFill/>
                  </a:tcPr>
                </a:tc>
                <a:tc>
                  <a:txBody>
                    <a:bodyPr/>
                    <a:lstStyle/>
                    <a:p>
                      <a:r>
                        <a:rPr lang="en-GB" sz="1600" b="0" dirty="0" smtClean="0">
                          <a:effectLst/>
                          <a:latin typeface="+mn-lt"/>
                        </a:rPr>
                        <a:t>Not so commonly used but is may be used for some communications applications.</a:t>
                      </a:r>
                      <a:endParaRPr lang="en-GB" sz="1600" b="0" dirty="0">
                        <a:effectLst/>
                        <a:latin typeface="+mn-lt"/>
                      </a:endParaRPr>
                    </a:p>
                  </a:txBody>
                  <a:tcPr>
                    <a:lnL w="12700" cmpd="sng">
                      <a:noFill/>
                    </a:lnL>
                    <a:lnR w="12700" cmpd="sng">
                      <a:noFill/>
                    </a:lnR>
                    <a:lnT w="38100" cmpd="sng">
                      <a:noFill/>
                    </a:lnT>
                    <a:lnB w="12700" cmpd="sng">
                      <a:noFill/>
                    </a:lnB>
                    <a:lnTlToBr w="12700" cmpd="sng">
                      <a:noFill/>
                      <a:prstDash val="solid"/>
                    </a:lnTlToBr>
                    <a:lnBlToTr w="12700" cmpd="sng">
                      <a:noFill/>
                      <a:prstDash val="solid"/>
                    </a:lnBlToTr>
                    <a:noFill/>
                  </a:tcPr>
                </a:tc>
              </a:tr>
            </a:tbl>
          </a:graphicData>
        </a:graphic>
      </p:graphicFrame>
    </p:spTree>
    <p:extLst>
      <p:ext uri="{BB962C8B-B14F-4D97-AF65-F5344CB8AC3E}">
        <p14:creationId xmlns:p14="http://schemas.microsoft.com/office/powerpoint/2010/main" val="199545518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4"/>
          <p:cNvSpPr>
            <a:spLocks noGrp="1"/>
          </p:cNvSpPr>
          <p:nvPr>
            <p:ph type="sldNum" sz="quarter" idx="12"/>
          </p:nvPr>
        </p:nvSpPr>
        <p:spPr/>
        <p:txBody>
          <a:bodyPr/>
          <a:lstStyle/>
          <a:p>
            <a:fld id="{9BDED643-A479-4D5D-B1BF-71955897C300}" type="slidenum">
              <a:rPr lang="en-GB"/>
              <a:pPr/>
              <a:t>43</a:t>
            </a:fld>
            <a:endParaRPr lang="en-GB"/>
          </a:p>
        </p:txBody>
      </p:sp>
      <p:sp>
        <p:nvSpPr>
          <p:cNvPr id="7170" name="Rectangle 2"/>
          <p:cNvSpPr>
            <a:spLocks noGrp="1" noChangeArrowheads="1"/>
          </p:cNvSpPr>
          <p:nvPr>
            <p:ph type="title"/>
          </p:nvPr>
        </p:nvSpPr>
        <p:spPr>
          <a:xfrm>
            <a:off x="685800" y="304800"/>
            <a:ext cx="7772400" cy="381000"/>
          </a:xfrm>
        </p:spPr>
        <p:txBody>
          <a:bodyPr>
            <a:noAutofit/>
          </a:bodyPr>
          <a:lstStyle/>
          <a:p>
            <a:r>
              <a:rPr lang="en-GB" sz="2800" dirty="0"/>
              <a:t>TRANSISTOR BIASING: WHAT DOES BIASING DO?</a:t>
            </a:r>
          </a:p>
        </p:txBody>
      </p:sp>
      <p:sp>
        <p:nvSpPr>
          <p:cNvPr id="7171" name="Text Box 3"/>
          <p:cNvSpPr txBox="1">
            <a:spLocks noChangeArrowheads="1"/>
          </p:cNvSpPr>
          <p:nvPr/>
        </p:nvSpPr>
        <p:spPr bwMode="auto">
          <a:xfrm>
            <a:off x="609600" y="1066800"/>
            <a:ext cx="7848600" cy="4093428"/>
          </a:xfrm>
          <a:prstGeom prst="rect">
            <a:avLst/>
          </a:prstGeom>
          <a:noFill/>
          <a:ln w="9525">
            <a:noFill/>
            <a:miter lim="800000"/>
            <a:headEnd/>
            <a:tailEnd/>
          </a:ln>
          <a:effectLst/>
        </p:spPr>
        <p:txBody>
          <a:bodyPr>
            <a:spAutoFit/>
          </a:bodyPr>
          <a:lstStyle/>
          <a:p>
            <a:pPr algn="just">
              <a:spcBef>
                <a:spcPct val="50000"/>
              </a:spcBef>
            </a:pPr>
            <a:r>
              <a:rPr lang="en-GB" sz="2000" dirty="0">
                <a:cs typeface="Times New Roman" pitchFamily="18" charset="0"/>
              </a:rPr>
              <a:t>The purpose of the bias currents and voltages is to </a:t>
            </a:r>
            <a:r>
              <a:rPr lang="en-GB" sz="2000" dirty="0">
                <a:solidFill>
                  <a:srgbClr val="FF0000"/>
                </a:solidFill>
                <a:cs typeface="Times New Roman" pitchFamily="18" charset="0"/>
              </a:rPr>
              <a:t>pre-set the transistor</a:t>
            </a:r>
            <a:r>
              <a:rPr lang="en-GB" sz="2000" dirty="0">
                <a:cs typeface="Times New Roman" pitchFamily="18" charset="0"/>
              </a:rPr>
              <a:t> with defined </a:t>
            </a:r>
            <a:r>
              <a:rPr lang="en-GB" sz="2000" dirty="0" err="1">
                <a:solidFill>
                  <a:srgbClr val="FF0000"/>
                </a:solidFill>
                <a:cs typeface="Times New Roman" pitchFamily="18" charset="0"/>
              </a:rPr>
              <a:t>d.c.</a:t>
            </a:r>
            <a:r>
              <a:rPr lang="en-GB" sz="2000" dirty="0">
                <a:solidFill>
                  <a:srgbClr val="FF0000"/>
                </a:solidFill>
                <a:cs typeface="Times New Roman" pitchFamily="18" charset="0"/>
              </a:rPr>
              <a:t> voltages</a:t>
            </a:r>
            <a:r>
              <a:rPr lang="en-GB" sz="2000" dirty="0">
                <a:cs typeface="Times New Roman" pitchFamily="18" charset="0"/>
              </a:rPr>
              <a:t> and </a:t>
            </a:r>
            <a:r>
              <a:rPr lang="en-GB" sz="2000" dirty="0">
                <a:solidFill>
                  <a:srgbClr val="FF0000"/>
                </a:solidFill>
                <a:cs typeface="Times New Roman" pitchFamily="18" charset="0"/>
              </a:rPr>
              <a:t>currents</a:t>
            </a:r>
            <a:r>
              <a:rPr lang="en-GB" sz="2000" dirty="0">
                <a:cs typeface="Times New Roman" pitchFamily="18" charset="0"/>
              </a:rPr>
              <a:t> so that the transistor is biased into its </a:t>
            </a:r>
            <a:r>
              <a:rPr lang="en-GB" sz="2000" dirty="0">
                <a:solidFill>
                  <a:srgbClr val="FF0000"/>
                </a:solidFill>
                <a:cs typeface="Times New Roman" pitchFamily="18" charset="0"/>
              </a:rPr>
              <a:t>linear region</a:t>
            </a:r>
            <a:r>
              <a:rPr lang="en-GB" sz="2000" dirty="0">
                <a:cs typeface="Times New Roman" pitchFamily="18" charset="0"/>
              </a:rPr>
              <a:t> </a:t>
            </a:r>
            <a:r>
              <a:rPr lang="en-GB" sz="2000" dirty="0">
                <a:solidFill>
                  <a:srgbClr val="CC0099"/>
                </a:solidFill>
                <a:cs typeface="Times New Roman" pitchFamily="18" charset="0"/>
              </a:rPr>
              <a:t>for a linear amplifier or onto some other part of its characteristics depending upon the type of amplifier required. The type of biasing may be used to define the type of amplifier being designed. </a:t>
            </a:r>
            <a:endParaRPr lang="en-GB" sz="2000" dirty="0" smtClean="0">
              <a:solidFill>
                <a:srgbClr val="CC0099"/>
              </a:solidFill>
              <a:cs typeface="Times New Roman" pitchFamily="18" charset="0"/>
            </a:endParaRPr>
          </a:p>
          <a:p>
            <a:pPr algn="just">
              <a:spcBef>
                <a:spcPct val="50000"/>
              </a:spcBef>
            </a:pPr>
            <a:r>
              <a:rPr lang="en-GB" sz="2000" dirty="0" smtClean="0">
                <a:cs typeface="Times New Roman" pitchFamily="18" charset="0"/>
              </a:rPr>
              <a:t>For </a:t>
            </a:r>
            <a:r>
              <a:rPr lang="en-GB" sz="2000" dirty="0">
                <a:cs typeface="Times New Roman" pitchFamily="18" charset="0"/>
              </a:rPr>
              <a:t>the transistor amplifier to work as a linear amplifier it needs to be biased correctly. </a:t>
            </a:r>
          </a:p>
          <a:p>
            <a:pPr algn="just">
              <a:spcBef>
                <a:spcPct val="50000"/>
              </a:spcBef>
            </a:pPr>
            <a:r>
              <a:rPr lang="en-GB" sz="2000" dirty="0">
                <a:solidFill>
                  <a:srgbClr val="FF0000"/>
                </a:solidFill>
                <a:cs typeface="Times New Roman" pitchFamily="18" charset="0"/>
              </a:rPr>
              <a:t>Incorrect biasing</a:t>
            </a:r>
            <a:r>
              <a:rPr lang="en-GB" sz="2000" dirty="0">
                <a:cs typeface="Times New Roman" pitchFamily="18" charset="0"/>
              </a:rPr>
              <a:t> leads to </a:t>
            </a:r>
            <a:r>
              <a:rPr lang="en-GB" sz="2000" dirty="0">
                <a:solidFill>
                  <a:srgbClr val="FF0000"/>
                </a:solidFill>
                <a:cs typeface="Times New Roman" pitchFamily="18" charset="0"/>
              </a:rPr>
              <a:t>distortion</a:t>
            </a:r>
            <a:r>
              <a:rPr lang="en-GB" sz="2000" dirty="0">
                <a:cs typeface="Times New Roman" pitchFamily="18" charset="0"/>
              </a:rPr>
              <a:t>, which is not acceptable for voltage amplifiers.</a:t>
            </a:r>
          </a:p>
          <a:p>
            <a:pPr algn="just">
              <a:spcBef>
                <a:spcPct val="50000"/>
              </a:spcBef>
            </a:pPr>
            <a:r>
              <a:rPr lang="en-GB" sz="2000" dirty="0">
                <a:latin typeface="Arial Rounded MT Bold" pitchFamily="34" charset="0"/>
                <a:cs typeface="Times New Roman" pitchFamily="18" charset="0"/>
              </a:rPr>
              <a:t> </a:t>
            </a:r>
          </a:p>
          <a:p>
            <a:pPr>
              <a:spcBef>
                <a:spcPct val="50000"/>
              </a:spcBef>
            </a:pPr>
            <a:endParaRPr lang="en-GB" sz="2000" dirty="0"/>
          </a:p>
        </p:txBody>
      </p:sp>
    </p:spTree>
    <p:extLst>
      <p:ext uri="{BB962C8B-B14F-4D97-AF65-F5344CB8AC3E}">
        <p14:creationId xmlns:p14="http://schemas.microsoft.com/office/powerpoint/2010/main" val="221280914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Slide Number Placeholder 3"/>
          <p:cNvSpPr>
            <a:spLocks noGrp="1"/>
          </p:cNvSpPr>
          <p:nvPr>
            <p:ph type="sldNum" sz="quarter" idx="12"/>
          </p:nvPr>
        </p:nvSpPr>
        <p:spPr/>
        <p:txBody>
          <a:bodyPr/>
          <a:lstStyle/>
          <a:p>
            <a:fld id="{C05E56D3-7AAB-449C-91DB-056A91C62832}" type="slidenum">
              <a:rPr lang="en-GB"/>
              <a:pPr/>
              <a:t>44</a:t>
            </a:fld>
            <a:endParaRPr lang="en-GB"/>
          </a:p>
        </p:txBody>
      </p:sp>
      <p:grpSp>
        <p:nvGrpSpPr>
          <p:cNvPr id="3081" name="Group 9"/>
          <p:cNvGrpSpPr>
            <a:grpSpLocks/>
          </p:cNvGrpSpPr>
          <p:nvPr/>
        </p:nvGrpSpPr>
        <p:grpSpPr bwMode="auto">
          <a:xfrm>
            <a:off x="1143000" y="381000"/>
            <a:ext cx="6858000" cy="3460750"/>
            <a:chOff x="720" y="576"/>
            <a:chExt cx="4320" cy="2180"/>
          </a:xfrm>
        </p:grpSpPr>
        <p:pic>
          <p:nvPicPr>
            <p:cNvPr id="3074" name="Picture 2" descr="C:\DOCUME~1\Dad\LOCALS~1\Temp\~AUT0019.bmp"/>
            <p:cNvPicPr>
              <a:picLocks noChangeAspect="1" noChangeArrowheads="1"/>
            </p:cNvPicPr>
            <p:nvPr/>
          </p:nvPicPr>
          <p:blipFill>
            <a:blip r:embed="rId2" cstate="print"/>
            <a:srcRect/>
            <a:stretch>
              <a:fillRect/>
            </a:stretch>
          </p:blipFill>
          <p:spPr bwMode="auto">
            <a:xfrm>
              <a:off x="720" y="576"/>
              <a:ext cx="4320" cy="2180"/>
            </a:xfrm>
            <a:prstGeom prst="rect">
              <a:avLst/>
            </a:prstGeom>
            <a:noFill/>
            <a:ln w="9525">
              <a:noFill/>
              <a:miter lim="800000"/>
              <a:headEnd/>
              <a:tailEnd/>
            </a:ln>
          </p:spPr>
        </p:pic>
        <p:sp>
          <p:nvSpPr>
            <p:cNvPr id="3075" name="Line 3"/>
            <p:cNvSpPr>
              <a:spLocks noChangeShapeType="1"/>
            </p:cNvSpPr>
            <p:nvPr/>
          </p:nvSpPr>
          <p:spPr bwMode="auto">
            <a:xfrm>
              <a:off x="1680" y="1728"/>
              <a:ext cx="288" cy="0"/>
            </a:xfrm>
            <a:prstGeom prst="line">
              <a:avLst/>
            </a:prstGeom>
            <a:noFill/>
            <a:ln w="9525">
              <a:solidFill>
                <a:schemeClr val="tx1"/>
              </a:solidFill>
              <a:round/>
              <a:headEnd/>
              <a:tailEnd type="triangle" w="med" len="med"/>
            </a:ln>
            <a:effectLst/>
          </p:spPr>
          <p:txBody>
            <a:bodyPr/>
            <a:lstStyle/>
            <a:p>
              <a:endParaRPr lang="en-GB"/>
            </a:p>
          </p:txBody>
        </p:sp>
        <p:sp>
          <p:nvSpPr>
            <p:cNvPr id="3076" name="Line 4"/>
            <p:cNvSpPr>
              <a:spLocks noChangeShapeType="1"/>
            </p:cNvSpPr>
            <p:nvPr/>
          </p:nvSpPr>
          <p:spPr bwMode="auto">
            <a:xfrm>
              <a:off x="2880" y="1632"/>
              <a:ext cx="384" cy="0"/>
            </a:xfrm>
            <a:prstGeom prst="line">
              <a:avLst/>
            </a:prstGeom>
            <a:noFill/>
            <a:ln w="9525">
              <a:solidFill>
                <a:schemeClr val="tx1"/>
              </a:solidFill>
              <a:round/>
              <a:headEnd/>
              <a:tailEnd type="triangle" w="med" len="med"/>
            </a:ln>
            <a:effectLst/>
          </p:spPr>
          <p:txBody>
            <a:bodyPr/>
            <a:lstStyle/>
            <a:p>
              <a:endParaRPr lang="en-GB"/>
            </a:p>
          </p:txBody>
        </p:sp>
        <p:sp>
          <p:nvSpPr>
            <p:cNvPr id="3077" name="Line 5"/>
            <p:cNvSpPr>
              <a:spLocks noChangeShapeType="1"/>
            </p:cNvSpPr>
            <p:nvPr/>
          </p:nvSpPr>
          <p:spPr bwMode="auto">
            <a:xfrm>
              <a:off x="4320" y="1584"/>
              <a:ext cx="480" cy="0"/>
            </a:xfrm>
            <a:prstGeom prst="line">
              <a:avLst/>
            </a:prstGeom>
            <a:noFill/>
            <a:ln w="9525">
              <a:solidFill>
                <a:schemeClr val="tx1"/>
              </a:solidFill>
              <a:round/>
              <a:headEnd/>
              <a:tailEnd type="triangle" w="med" len="med"/>
            </a:ln>
            <a:effectLst/>
          </p:spPr>
          <p:txBody>
            <a:bodyPr/>
            <a:lstStyle/>
            <a:p>
              <a:endParaRPr lang="en-GB"/>
            </a:p>
          </p:txBody>
        </p:sp>
        <p:sp>
          <p:nvSpPr>
            <p:cNvPr id="3078" name="Text Box 6"/>
            <p:cNvSpPr txBox="1">
              <a:spLocks noChangeArrowheads="1"/>
            </p:cNvSpPr>
            <p:nvPr/>
          </p:nvSpPr>
          <p:spPr bwMode="auto">
            <a:xfrm>
              <a:off x="1824" y="1728"/>
              <a:ext cx="528" cy="212"/>
            </a:xfrm>
            <a:prstGeom prst="rect">
              <a:avLst/>
            </a:prstGeom>
            <a:noFill/>
            <a:ln w="9525">
              <a:noFill/>
              <a:miter lim="800000"/>
              <a:headEnd/>
              <a:tailEnd/>
            </a:ln>
            <a:effectLst/>
          </p:spPr>
          <p:txBody>
            <a:bodyPr>
              <a:spAutoFit/>
            </a:bodyPr>
            <a:lstStyle/>
            <a:p>
              <a:pPr>
                <a:spcBef>
                  <a:spcPct val="50000"/>
                </a:spcBef>
              </a:pPr>
              <a:r>
                <a:rPr lang="en-GB" sz="1600" b="1"/>
                <a:t>Vc</a:t>
              </a:r>
            </a:p>
          </p:txBody>
        </p:sp>
        <p:sp>
          <p:nvSpPr>
            <p:cNvPr id="3079" name="Text Box 7"/>
            <p:cNvSpPr txBox="1">
              <a:spLocks noChangeArrowheads="1"/>
            </p:cNvSpPr>
            <p:nvPr/>
          </p:nvSpPr>
          <p:spPr bwMode="auto">
            <a:xfrm>
              <a:off x="3216" y="1536"/>
              <a:ext cx="528" cy="212"/>
            </a:xfrm>
            <a:prstGeom prst="rect">
              <a:avLst/>
            </a:prstGeom>
            <a:noFill/>
            <a:ln w="9525">
              <a:noFill/>
              <a:miter lim="800000"/>
              <a:headEnd/>
              <a:tailEnd/>
            </a:ln>
            <a:effectLst/>
          </p:spPr>
          <p:txBody>
            <a:bodyPr>
              <a:spAutoFit/>
            </a:bodyPr>
            <a:lstStyle/>
            <a:p>
              <a:pPr>
                <a:spcBef>
                  <a:spcPct val="50000"/>
                </a:spcBef>
              </a:pPr>
              <a:r>
                <a:rPr lang="en-GB" sz="1600" b="1"/>
                <a:t>Vc</a:t>
              </a:r>
            </a:p>
          </p:txBody>
        </p:sp>
      </p:grpSp>
      <p:sp>
        <p:nvSpPr>
          <p:cNvPr id="3080" name="Text Box 8"/>
          <p:cNvSpPr txBox="1">
            <a:spLocks noChangeArrowheads="1"/>
          </p:cNvSpPr>
          <p:nvPr/>
        </p:nvSpPr>
        <p:spPr bwMode="auto">
          <a:xfrm>
            <a:off x="7391400" y="1981200"/>
            <a:ext cx="838200" cy="336550"/>
          </a:xfrm>
          <a:prstGeom prst="rect">
            <a:avLst/>
          </a:prstGeom>
          <a:noFill/>
          <a:ln w="9525">
            <a:noFill/>
            <a:miter lim="800000"/>
            <a:headEnd/>
            <a:tailEnd/>
          </a:ln>
          <a:effectLst/>
        </p:spPr>
        <p:txBody>
          <a:bodyPr>
            <a:spAutoFit/>
          </a:bodyPr>
          <a:lstStyle/>
          <a:p>
            <a:pPr>
              <a:spcBef>
                <a:spcPct val="50000"/>
              </a:spcBef>
            </a:pPr>
            <a:r>
              <a:rPr lang="en-GB" sz="1600" b="1"/>
              <a:t>Vc</a:t>
            </a:r>
          </a:p>
        </p:txBody>
      </p:sp>
      <p:sp>
        <p:nvSpPr>
          <p:cNvPr id="3082" name="Text Box 10"/>
          <p:cNvSpPr txBox="1">
            <a:spLocks noChangeArrowheads="1"/>
          </p:cNvSpPr>
          <p:nvPr/>
        </p:nvSpPr>
        <p:spPr bwMode="auto">
          <a:xfrm>
            <a:off x="838200" y="3657600"/>
            <a:ext cx="7391400" cy="2092881"/>
          </a:xfrm>
          <a:prstGeom prst="rect">
            <a:avLst/>
          </a:prstGeom>
          <a:noFill/>
          <a:ln w="9525">
            <a:noFill/>
            <a:miter lim="800000"/>
            <a:headEnd/>
            <a:tailEnd/>
          </a:ln>
          <a:effectLst/>
        </p:spPr>
        <p:txBody>
          <a:bodyPr>
            <a:spAutoFit/>
          </a:bodyPr>
          <a:lstStyle/>
          <a:p>
            <a:pPr>
              <a:spcBef>
                <a:spcPct val="50000"/>
              </a:spcBef>
            </a:pPr>
            <a:r>
              <a:rPr lang="en-GB" sz="1600" dirty="0">
                <a:solidFill>
                  <a:srgbClr val="FF0000"/>
                </a:solidFill>
              </a:rPr>
              <a:t>BASE BIAS</a:t>
            </a:r>
            <a:r>
              <a:rPr lang="en-GB" sz="1600" dirty="0"/>
              <a:t> : Poor temperature stability. Performance varies with </a:t>
            </a:r>
            <a:r>
              <a:rPr lang="en-GB" sz="1600" dirty="0" err="1"/>
              <a:t>h</a:t>
            </a:r>
            <a:r>
              <a:rPr lang="en-GB" sz="1600" baseline="-25000" dirty="0" err="1"/>
              <a:t>fe</a:t>
            </a:r>
            <a:r>
              <a:rPr lang="en-GB" sz="1600" dirty="0"/>
              <a:t>. Not much use.</a:t>
            </a:r>
          </a:p>
          <a:p>
            <a:pPr>
              <a:spcBef>
                <a:spcPct val="50000"/>
              </a:spcBef>
            </a:pPr>
            <a:r>
              <a:rPr lang="en-GB" sz="1600" dirty="0">
                <a:solidFill>
                  <a:srgbClr val="FF0000"/>
                </a:solidFill>
              </a:rPr>
              <a:t>COLLECTOR FEEDBACK BIAS: </a:t>
            </a:r>
            <a:r>
              <a:rPr lang="en-GB" sz="1600" dirty="0"/>
              <a:t>More thermally stable. Employs </a:t>
            </a:r>
            <a:r>
              <a:rPr lang="en-GB" sz="1600" dirty="0" err="1"/>
              <a:t>d.c.</a:t>
            </a:r>
            <a:r>
              <a:rPr lang="en-GB" sz="1600" dirty="0"/>
              <a:t> negative feedback from collector to base. This method is used but its limited.</a:t>
            </a:r>
          </a:p>
          <a:p>
            <a:pPr>
              <a:spcBef>
                <a:spcPct val="50000"/>
              </a:spcBef>
            </a:pPr>
            <a:r>
              <a:rPr lang="en-GB" sz="1600" dirty="0">
                <a:solidFill>
                  <a:srgbClr val="FF0000"/>
                </a:solidFill>
              </a:rPr>
              <a:t>VOLTAGE DIVIDER BIAS : </a:t>
            </a:r>
            <a:r>
              <a:rPr lang="en-GB" sz="1600" dirty="0"/>
              <a:t>This is the best and most commonly used method. It has the best thermal stability and is used in conjunction with </a:t>
            </a:r>
            <a:r>
              <a:rPr lang="en-GB" sz="1600" dirty="0" err="1"/>
              <a:t>d.c.</a:t>
            </a:r>
            <a:r>
              <a:rPr lang="en-GB" sz="1600" dirty="0"/>
              <a:t> negative feedback from the emitter. </a:t>
            </a:r>
            <a:endParaRPr lang="en-GB" sz="1600" baseline="-25000" dirty="0">
              <a:solidFill>
                <a:srgbClr val="FF0000"/>
              </a:solidFill>
            </a:endParaRPr>
          </a:p>
          <a:p>
            <a:pPr>
              <a:spcBef>
                <a:spcPct val="50000"/>
              </a:spcBef>
            </a:pPr>
            <a:endParaRPr lang="en-GB" sz="1800" baseline="-25000" dirty="0">
              <a:solidFill>
                <a:srgbClr val="FF0000"/>
              </a:solidFill>
              <a:effectLst>
                <a:outerShdw blurRad="38100" dist="38100" dir="2700000" algn="tl">
                  <a:srgbClr val="C0C0C0"/>
                </a:outerShdw>
              </a:effectLst>
              <a:latin typeface="Arial Rounded MT Bold" pitchFamily="34" charset="0"/>
            </a:endParaRPr>
          </a:p>
        </p:txBody>
      </p:sp>
      <p:sp>
        <p:nvSpPr>
          <p:cNvPr id="3083" name="Text Box 11"/>
          <p:cNvSpPr txBox="1">
            <a:spLocks noChangeArrowheads="1"/>
          </p:cNvSpPr>
          <p:nvPr/>
        </p:nvSpPr>
        <p:spPr bwMode="auto">
          <a:xfrm>
            <a:off x="685800" y="228600"/>
            <a:ext cx="7620000" cy="461665"/>
          </a:xfrm>
          <a:prstGeom prst="rect">
            <a:avLst/>
          </a:prstGeom>
          <a:noFill/>
          <a:ln w="9525">
            <a:noFill/>
            <a:miter lim="800000"/>
            <a:headEnd/>
            <a:tailEnd/>
          </a:ln>
          <a:effectLst/>
        </p:spPr>
        <p:txBody>
          <a:bodyPr>
            <a:spAutoFit/>
          </a:bodyPr>
          <a:lstStyle/>
          <a:p>
            <a:pPr algn="ctr">
              <a:spcBef>
                <a:spcPct val="50000"/>
              </a:spcBef>
            </a:pPr>
            <a:r>
              <a:rPr lang="en-GB" sz="2400" dirty="0">
                <a:latin typeface="+mj-lt"/>
              </a:rPr>
              <a:t>BIAS METHODS FOR THE COMMON EMITTER AMPLIFIER</a:t>
            </a:r>
          </a:p>
        </p:txBody>
      </p:sp>
    </p:spTree>
    <p:extLst>
      <p:ext uri="{BB962C8B-B14F-4D97-AF65-F5344CB8AC3E}">
        <p14:creationId xmlns:p14="http://schemas.microsoft.com/office/powerpoint/2010/main" val="149856201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3"/>
          <p:cNvSpPr>
            <a:spLocks noGrp="1"/>
          </p:cNvSpPr>
          <p:nvPr>
            <p:ph type="sldNum" sz="quarter" idx="12"/>
          </p:nvPr>
        </p:nvSpPr>
        <p:spPr/>
        <p:txBody>
          <a:bodyPr/>
          <a:lstStyle/>
          <a:p>
            <a:fld id="{8EFF8370-3B40-4E48-AEE8-876C46867ED5}" type="slidenum">
              <a:rPr lang="en-GB"/>
              <a:pPr/>
              <a:t>45</a:t>
            </a:fld>
            <a:endParaRPr lang="en-GB"/>
          </a:p>
        </p:txBody>
      </p:sp>
      <p:sp>
        <p:nvSpPr>
          <p:cNvPr id="4098" name="Text Box 2"/>
          <p:cNvSpPr txBox="1">
            <a:spLocks noChangeArrowheads="1"/>
          </p:cNvSpPr>
          <p:nvPr/>
        </p:nvSpPr>
        <p:spPr bwMode="auto">
          <a:xfrm>
            <a:off x="533400" y="228600"/>
            <a:ext cx="8229600" cy="769441"/>
          </a:xfrm>
          <a:prstGeom prst="rect">
            <a:avLst/>
          </a:prstGeom>
          <a:noFill/>
          <a:ln w="9525">
            <a:noFill/>
            <a:miter lim="800000"/>
            <a:headEnd/>
            <a:tailEnd/>
          </a:ln>
          <a:effectLst/>
        </p:spPr>
        <p:txBody>
          <a:bodyPr>
            <a:spAutoFit/>
          </a:bodyPr>
          <a:lstStyle/>
          <a:p>
            <a:pPr algn="ctr">
              <a:spcBef>
                <a:spcPct val="50000"/>
              </a:spcBef>
            </a:pPr>
            <a:r>
              <a:rPr lang="en-GB" sz="4400" dirty="0">
                <a:latin typeface="+mj-lt"/>
              </a:rPr>
              <a:t>VOLTAGE DIVIDER BIAS </a:t>
            </a:r>
          </a:p>
        </p:txBody>
      </p:sp>
      <p:sp>
        <p:nvSpPr>
          <p:cNvPr id="4099" name="Text Box 3"/>
          <p:cNvSpPr txBox="1">
            <a:spLocks noChangeArrowheads="1"/>
          </p:cNvSpPr>
          <p:nvPr/>
        </p:nvSpPr>
        <p:spPr bwMode="auto">
          <a:xfrm>
            <a:off x="516629" y="1268760"/>
            <a:ext cx="8077200" cy="3785652"/>
          </a:xfrm>
          <a:prstGeom prst="rect">
            <a:avLst/>
          </a:prstGeom>
          <a:noFill/>
          <a:ln w="9525">
            <a:noFill/>
            <a:miter lim="800000"/>
            <a:headEnd/>
            <a:tailEnd/>
          </a:ln>
          <a:effectLst/>
        </p:spPr>
        <p:txBody>
          <a:bodyPr>
            <a:spAutoFit/>
          </a:bodyPr>
          <a:lstStyle/>
          <a:p>
            <a:pPr algn="just">
              <a:spcBef>
                <a:spcPct val="50000"/>
              </a:spcBef>
            </a:pPr>
            <a:r>
              <a:rPr lang="en-GB" sz="2000" dirty="0" smtClean="0">
                <a:cs typeface="Times New Roman" pitchFamily="18" charset="0"/>
              </a:rPr>
              <a:t>This </a:t>
            </a:r>
            <a:r>
              <a:rPr lang="en-GB" sz="2000" dirty="0">
                <a:cs typeface="Times New Roman" pitchFamily="18" charset="0"/>
              </a:rPr>
              <a:t>circuit gives an overall best compromise in performance and cost.</a:t>
            </a:r>
          </a:p>
          <a:p>
            <a:pPr algn="just">
              <a:spcBef>
                <a:spcPct val="50000"/>
              </a:spcBef>
            </a:pPr>
            <a:r>
              <a:rPr lang="en-GB" sz="2000" dirty="0">
                <a:cs typeface="Times New Roman" pitchFamily="18" charset="0"/>
              </a:rPr>
              <a:t>It costs more because it uses twice as many resistors and it requires more effort to manufacture it and test it.</a:t>
            </a:r>
          </a:p>
          <a:p>
            <a:pPr algn="just">
              <a:spcBef>
                <a:spcPct val="50000"/>
              </a:spcBef>
            </a:pPr>
            <a:r>
              <a:rPr lang="en-GB" sz="2000" dirty="0">
                <a:cs typeface="Times New Roman" pitchFamily="18" charset="0"/>
              </a:rPr>
              <a:t>The principle behind its operation is that </a:t>
            </a:r>
            <a:r>
              <a:rPr lang="en-GB" sz="2000" dirty="0">
                <a:solidFill>
                  <a:srgbClr val="FF0000"/>
                </a:solidFill>
                <a:cs typeface="Times New Roman" pitchFamily="18" charset="0"/>
              </a:rPr>
              <a:t>Rb1 and Rb2 form a potential divider</a:t>
            </a:r>
            <a:r>
              <a:rPr lang="en-GB" sz="2000" dirty="0">
                <a:cs typeface="Times New Roman" pitchFamily="18" charset="0"/>
              </a:rPr>
              <a:t> to provide the base bias current. </a:t>
            </a:r>
          </a:p>
          <a:p>
            <a:pPr algn="just">
              <a:spcBef>
                <a:spcPct val="50000"/>
              </a:spcBef>
            </a:pPr>
            <a:r>
              <a:rPr lang="en-GB" sz="2000" dirty="0">
                <a:cs typeface="Times New Roman" pitchFamily="18" charset="0"/>
              </a:rPr>
              <a:t>We design the circuit so that the base current into the transistor is only a small fraction of that flowing directly down through the base bias resistors.</a:t>
            </a:r>
          </a:p>
          <a:p>
            <a:pPr algn="just">
              <a:spcBef>
                <a:spcPct val="50000"/>
              </a:spcBef>
            </a:pPr>
            <a:r>
              <a:rPr lang="en-GB" sz="2000" dirty="0">
                <a:cs typeface="Times New Roman" pitchFamily="18" charset="0"/>
              </a:rPr>
              <a:t>This means that the voltage on the </a:t>
            </a:r>
            <a:r>
              <a:rPr lang="en-GB" sz="2000" dirty="0">
                <a:solidFill>
                  <a:srgbClr val="FF0000"/>
                </a:solidFill>
                <a:cs typeface="Times New Roman" pitchFamily="18" charset="0"/>
              </a:rPr>
              <a:t>base will remain virtually stable and independent of any base current variations</a:t>
            </a:r>
            <a:r>
              <a:rPr lang="en-GB" sz="2000" dirty="0">
                <a:cs typeface="Times New Roman" pitchFamily="18" charset="0"/>
              </a:rPr>
              <a:t> set up due to an input signal or thermal effects</a:t>
            </a:r>
            <a:r>
              <a:rPr lang="en-GB" sz="2000" dirty="0" smtClean="0">
                <a:cs typeface="Times New Roman" pitchFamily="18" charset="0"/>
              </a:rPr>
              <a:t>.</a:t>
            </a:r>
            <a:endParaRPr lang="en-GB" sz="2000" dirty="0">
              <a:cs typeface="Times New Roman" pitchFamily="18" charset="0"/>
            </a:endParaRPr>
          </a:p>
        </p:txBody>
      </p:sp>
    </p:spTree>
    <p:extLst>
      <p:ext uri="{BB962C8B-B14F-4D97-AF65-F5344CB8AC3E}">
        <p14:creationId xmlns:p14="http://schemas.microsoft.com/office/powerpoint/2010/main" val="423483883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A407773E-33B9-4418-A54F-0808CF5B6C7F}" type="slidenum">
              <a:rPr lang="en-GB"/>
              <a:pPr/>
              <a:t>46</a:t>
            </a:fld>
            <a:endParaRPr lang="en-GB"/>
          </a:p>
        </p:txBody>
      </p:sp>
      <p:sp>
        <p:nvSpPr>
          <p:cNvPr id="6" name="Text Box 2"/>
          <p:cNvSpPr txBox="1">
            <a:spLocks noChangeArrowheads="1"/>
          </p:cNvSpPr>
          <p:nvPr/>
        </p:nvSpPr>
        <p:spPr bwMode="auto">
          <a:xfrm>
            <a:off x="533400" y="228600"/>
            <a:ext cx="8229600" cy="769441"/>
          </a:xfrm>
          <a:prstGeom prst="rect">
            <a:avLst/>
          </a:prstGeom>
          <a:noFill/>
          <a:ln w="9525">
            <a:noFill/>
            <a:miter lim="800000"/>
            <a:headEnd/>
            <a:tailEnd/>
          </a:ln>
          <a:effectLst/>
        </p:spPr>
        <p:txBody>
          <a:bodyPr>
            <a:spAutoFit/>
          </a:bodyPr>
          <a:lstStyle/>
          <a:p>
            <a:pPr algn="ctr">
              <a:spcBef>
                <a:spcPct val="50000"/>
              </a:spcBef>
            </a:pPr>
            <a:r>
              <a:rPr lang="en-GB" sz="4400" dirty="0">
                <a:latin typeface="+mj-lt"/>
              </a:rPr>
              <a:t>VOLTAGE DIVIDER BIAS </a:t>
            </a:r>
          </a:p>
        </p:txBody>
      </p:sp>
      <p:sp>
        <p:nvSpPr>
          <p:cNvPr id="2" name="TextBox 1"/>
          <p:cNvSpPr txBox="1"/>
          <p:nvPr/>
        </p:nvSpPr>
        <p:spPr>
          <a:xfrm>
            <a:off x="533400" y="1484784"/>
            <a:ext cx="8143056" cy="1754326"/>
          </a:xfrm>
          <a:prstGeom prst="rect">
            <a:avLst/>
          </a:prstGeom>
          <a:noFill/>
        </p:spPr>
        <p:txBody>
          <a:bodyPr wrap="square" rtlCol="0">
            <a:spAutoFit/>
          </a:bodyPr>
          <a:lstStyle/>
          <a:p>
            <a:pPr marL="285750" indent="-285750">
              <a:buFont typeface="Arial" panose="020B0604020202020204" pitchFamily="34" charset="0"/>
              <a:buChar char="•"/>
            </a:pPr>
            <a:r>
              <a:rPr lang="en-GB" dirty="0" smtClean="0"/>
              <a:t>The output voltage on the collector of the transistor will be a </a:t>
            </a:r>
            <a:r>
              <a:rPr lang="en-GB" dirty="0" smtClean="0">
                <a:solidFill>
                  <a:srgbClr val="FF0000"/>
                </a:solidFill>
              </a:rPr>
              <a:t>combination of that due </a:t>
            </a:r>
            <a:r>
              <a:rPr lang="en-GB" dirty="0" smtClean="0"/>
              <a:t>to the </a:t>
            </a:r>
            <a:r>
              <a:rPr lang="en-GB" dirty="0" smtClean="0">
                <a:solidFill>
                  <a:srgbClr val="FF0000"/>
                </a:solidFill>
              </a:rPr>
              <a:t>biasing</a:t>
            </a:r>
            <a:r>
              <a:rPr lang="en-GB" dirty="0" smtClean="0"/>
              <a:t> and also the output due to </a:t>
            </a:r>
            <a:r>
              <a:rPr lang="en-GB" dirty="0" smtClean="0">
                <a:solidFill>
                  <a:srgbClr val="FF0000"/>
                </a:solidFill>
              </a:rPr>
              <a:t>any </a:t>
            </a:r>
            <a:r>
              <a:rPr lang="en-GB" dirty="0" err="1" smtClean="0">
                <a:solidFill>
                  <a:srgbClr val="FF0000"/>
                </a:solidFill>
              </a:rPr>
              <a:t>a.c</a:t>
            </a:r>
            <a:r>
              <a:rPr lang="en-GB" dirty="0" smtClean="0">
                <a:solidFill>
                  <a:srgbClr val="FF0000"/>
                </a:solidFill>
              </a:rPr>
              <a:t>. input</a:t>
            </a:r>
            <a:r>
              <a:rPr lang="en-GB" dirty="0" smtClean="0"/>
              <a:t> that may be present</a:t>
            </a:r>
          </a:p>
          <a:p>
            <a:pPr marL="285750" indent="-285750">
              <a:buFont typeface="Arial" panose="020B0604020202020204" pitchFamily="34" charset="0"/>
              <a:buChar char="•"/>
            </a:pPr>
            <a:r>
              <a:rPr lang="en-GB" dirty="0" smtClean="0"/>
              <a:t>The </a:t>
            </a:r>
            <a:r>
              <a:rPr lang="en-GB" dirty="0" err="1" smtClean="0">
                <a:solidFill>
                  <a:srgbClr val="FF0000"/>
                </a:solidFill>
              </a:rPr>
              <a:t>a.c</a:t>
            </a:r>
            <a:r>
              <a:rPr lang="en-GB" dirty="0" smtClean="0">
                <a:solidFill>
                  <a:srgbClr val="FF0000"/>
                </a:solidFill>
              </a:rPr>
              <a:t>. component </a:t>
            </a:r>
            <a:r>
              <a:rPr lang="en-GB" dirty="0" smtClean="0"/>
              <a:t>of the output </a:t>
            </a:r>
            <a:r>
              <a:rPr lang="en-GB" dirty="0" smtClean="0">
                <a:solidFill>
                  <a:srgbClr val="FF0000"/>
                </a:solidFill>
              </a:rPr>
              <a:t>sits on the </a:t>
            </a:r>
            <a:r>
              <a:rPr lang="en-GB" dirty="0" err="1" smtClean="0">
                <a:solidFill>
                  <a:srgbClr val="FF0000"/>
                </a:solidFill>
              </a:rPr>
              <a:t>d.c.</a:t>
            </a:r>
            <a:r>
              <a:rPr lang="en-GB" dirty="0" smtClean="0">
                <a:solidFill>
                  <a:srgbClr val="FF0000"/>
                </a:solidFill>
              </a:rPr>
              <a:t> bias </a:t>
            </a:r>
            <a:r>
              <a:rPr lang="en-GB" dirty="0" smtClean="0"/>
              <a:t>level on the collector</a:t>
            </a:r>
          </a:p>
          <a:p>
            <a:pPr marL="285750" indent="-285750">
              <a:buFont typeface="Arial" panose="020B0604020202020204" pitchFamily="34" charset="0"/>
              <a:buChar char="•"/>
            </a:pPr>
            <a:r>
              <a:rPr lang="en-GB" dirty="0" smtClean="0"/>
              <a:t>The </a:t>
            </a:r>
            <a:r>
              <a:rPr lang="en-GB" dirty="0" err="1" smtClean="0"/>
              <a:t>d.c.</a:t>
            </a:r>
            <a:r>
              <a:rPr lang="en-GB" dirty="0" smtClean="0"/>
              <a:t> bias level is typically about 50% of the supply voltage. Here we see the collector voltage </a:t>
            </a:r>
            <a:r>
              <a:rPr lang="en-GB" dirty="0" err="1" smtClean="0"/>
              <a:t>Vc</a:t>
            </a:r>
            <a:r>
              <a:rPr lang="en-GB" dirty="0" smtClean="0"/>
              <a:t>, it is sitting up at a </a:t>
            </a:r>
            <a:r>
              <a:rPr lang="en-GB" dirty="0" err="1" smtClean="0"/>
              <a:t>d.c.</a:t>
            </a:r>
            <a:r>
              <a:rPr lang="en-GB" dirty="0" smtClean="0"/>
              <a:t> level in excess of 4 volts.</a:t>
            </a:r>
            <a:endParaRPr lang="en-GB" dirty="0"/>
          </a:p>
        </p:txBody>
      </p:sp>
      <p:sp>
        <p:nvSpPr>
          <p:cNvPr id="8" name="Text Box 11"/>
          <p:cNvSpPr txBox="1">
            <a:spLocks noChangeArrowheads="1"/>
          </p:cNvSpPr>
          <p:nvPr/>
        </p:nvSpPr>
        <p:spPr bwMode="auto">
          <a:xfrm>
            <a:off x="3491880" y="3239110"/>
            <a:ext cx="5184576" cy="2308324"/>
          </a:xfrm>
          <a:prstGeom prst="rect">
            <a:avLst/>
          </a:prstGeom>
          <a:noFill/>
          <a:ln w="9525">
            <a:noFill/>
            <a:miter lim="800000"/>
            <a:headEnd/>
            <a:tailEnd/>
          </a:ln>
          <a:effectLst/>
        </p:spPr>
        <p:txBody>
          <a:bodyPr wrap="square">
            <a:spAutoFit/>
          </a:bodyPr>
          <a:lstStyle/>
          <a:p>
            <a:pPr algn="just">
              <a:spcBef>
                <a:spcPct val="50000"/>
              </a:spcBef>
            </a:pPr>
            <a:r>
              <a:rPr lang="en-GB" dirty="0">
                <a:cs typeface="Times New Roman" pitchFamily="18" charset="0"/>
              </a:rPr>
              <a:t>When the transistor is biased we will see that there is a relationship between the base and collector currents. </a:t>
            </a:r>
          </a:p>
          <a:p>
            <a:pPr algn="just">
              <a:spcBef>
                <a:spcPct val="50000"/>
              </a:spcBef>
            </a:pPr>
            <a:r>
              <a:rPr lang="en-GB" dirty="0">
                <a:cs typeface="Times New Roman" pitchFamily="18" charset="0"/>
              </a:rPr>
              <a:t>The </a:t>
            </a:r>
            <a:r>
              <a:rPr lang="en-GB" dirty="0">
                <a:solidFill>
                  <a:srgbClr val="FF0000"/>
                </a:solidFill>
                <a:cs typeface="Times New Roman" pitchFamily="18" charset="0"/>
              </a:rPr>
              <a:t>collector current is a direct multiple of the base current.</a:t>
            </a:r>
          </a:p>
          <a:p>
            <a:pPr algn="just">
              <a:spcBef>
                <a:spcPct val="50000"/>
              </a:spcBef>
            </a:pPr>
            <a:r>
              <a:rPr lang="en-GB" dirty="0">
                <a:cs typeface="Times New Roman" pitchFamily="18" charset="0"/>
              </a:rPr>
              <a:t> That </a:t>
            </a:r>
            <a:r>
              <a:rPr lang="en-GB" dirty="0">
                <a:solidFill>
                  <a:srgbClr val="FF0000"/>
                </a:solidFill>
                <a:cs typeface="Times New Roman" pitchFamily="18" charset="0"/>
              </a:rPr>
              <a:t>multiple is called</a:t>
            </a:r>
            <a:r>
              <a:rPr lang="en-GB" dirty="0">
                <a:cs typeface="Times New Roman" pitchFamily="18" charset="0"/>
              </a:rPr>
              <a:t> the </a:t>
            </a:r>
            <a:r>
              <a:rPr lang="en-GB" dirty="0">
                <a:solidFill>
                  <a:srgbClr val="FF0000"/>
                </a:solidFill>
                <a:cs typeface="Times New Roman" pitchFamily="18" charset="0"/>
              </a:rPr>
              <a:t>“</a:t>
            </a:r>
            <a:r>
              <a:rPr lang="en-GB" dirty="0" err="1">
                <a:solidFill>
                  <a:srgbClr val="FF0000"/>
                </a:solidFill>
                <a:cs typeface="Times New Roman" pitchFamily="18" charset="0"/>
              </a:rPr>
              <a:t>d.c.</a:t>
            </a:r>
            <a:r>
              <a:rPr lang="en-GB" dirty="0">
                <a:solidFill>
                  <a:srgbClr val="FF0000"/>
                </a:solidFill>
                <a:cs typeface="Times New Roman" pitchFamily="18" charset="0"/>
              </a:rPr>
              <a:t> current gain”</a:t>
            </a:r>
            <a:r>
              <a:rPr lang="en-GB" dirty="0">
                <a:cs typeface="Times New Roman" pitchFamily="18" charset="0"/>
              </a:rPr>
              <a:t> and has the symbol either </a:t>
            </a:r>
            <a:r>
              <a:rPr lang="en-GB" dirty="0">
                <a:solidFill>
                  <a:srgbClr val="FF0000"/>
                </a:solidFill>
                <a:cs typeface="Times New Roman" pitchFamily="18" charset="0"/>
                <a:sym typeface="Symbol" pitchFamily="18" charset="2"/>
              </a:rPr>
              <a:t></a:t>
            </a:r>
            <a:r>
              <a:rPr lang="en-GB" dirty="0">
                <a:solidFill>
                  <a:srgbClr val="FF0000"/>
                </a:solidFill>
                <a:cs typeface="Times New Roman" pitchFamily="18" charset="0"/>
              </a:rPr>
              <a:t> or </a:t>
            </a:r>
            <a:r>
              <a:rPr lang="en-GB" dirty="0" err="1">
                <a:solidFill>
                  <a:srgbClr val="FF0000"/>
                </a:solidFill>
                <a:cs typeface="Times New Roman" pitchFamily="18" charset="0"/>
              </a:rPr>
              <a:t>h</a:t>
            </a:r>
            <a:r>
              <a:rPr lang="en-GB" baseline="-25000" dirty="0" err="1">
                <a:solidFill>
                  <a:srgbClr val="FF0000"/>
                </a:solidFill>
                <a:cs typeface="Times New Roman" pitchFamily="18" charset="0"/>
              </a:rPr>
              <a:t>FE</a:t>
            </a:r>
            <a:r>
              <a:rPr lang="en-GB" dirty="0">
                <a:solidFill>
                  <a:srgbClr val="FF0000"/>
                </a:solidFill>
                <a:cs typeface="Times New Roman" pitchFamily="18" charset="0"/>
              </a:rPr>
              <a:t>. </a:t>
            </a:r>
          </a:p>
        </p:txBody>
      </p:sp>
      <p:grpSp>
        <p:nvGrpSpPr>
          <p:cNvPr id="9" name="Group 8"/>
          <p:cNvGrpSpPr>
            <a:grpSpLocks noChangeAspect="1"/>
          </p:cNvGrpSpPr>
          <p:nvPr/>
        </p:nvGrpSpPr>
        <p:grpSpPr>
          <a:xfrm>
            <a:off x="620866" y="3269432"/>
            <a:ext cx="2531368" cy="2330053"/>
            <a:chOff x="457200" y="457200"/>
            <a:chExt cx="3094038" cy="2847975"/>
          </a:xfrm>
        </p:grpSpPr>
        <p:grpSp>
          <p:nvGrpSpPr>
            <p:cNvPr id="10" name="Group 2"/>
            <p:cNvGrpSpPr>
              <a:grpSpLocks/>
            </p:cNvGrpSpPr>
            <p:nvPr/>
          </p:nvGrpSpPr>
          <p:grpSpPr bwMode="auto">
            <a:xfrm>
              <a:off x="457200" y="838200"/>
              <a:ext cx="3094038" cy="2466975"/>
              <a:chOff x="1908" y="6494"/>
              <a:chExt cx="3672" cy="2445"/>
            </a:xfrm>
          </p:grpSpPr>
          <p:pic>
            <p:nvPicPr>
              <p:cNvPr id="12" name="Picture 3"/>
              <p:cNvPicPr>
                <a:picLocks noChangeAspect="1" noChangeArrowheads="1"/>
              </p:cNvPicPr>
              <p:nvPr/>
            </p:nvPicPr>
            <p:blipFill>
              <a:blip r:embed="rId2" cstate="print"/>
              <a:srcRect/>
              <a:stretch>
                <a:fillRect/>
              </a:stretch>
            </p:blipFill>
            <p:spPr bwMode="auto">
              <a:xfrm>
                <a:off x="2670" y="6539"/>
                <a:ext cx="1815" cy="2400"/>
              </a:xfrm>
              <a:prstGeom prst="rect">
                <a:avLst/>
              </a:prstGeom>
              <a:noFill/>
              <a:ln w="9525">
                <a:noFill/>
                <a:miter lim="800000"/>
                <a:headEnd/>
                <a:tailEnd/>
              </a:ln>
            </p:spPr>
          </p:pic>
          <p:sp>
            <p:nvSpPr>
              <p:cNvPr id="13" name="Line 4"/>
              <p:cNvSpPr>
                <a:spLocks noChangeShapeType="1"/>
              </p:cNvSpPr>
              <p:nvPr/>
            </p:nvSpPr>
            <p:spPr bwMode="auto">
              <a:xfrm>
                <a:off x="2610" y="8325"/>
                <a:ext cx="2970" cy="0"/>
              </a:xfrm>
              <a:prstGeom prst="line">
                <a:avLst/>
              </a:prstGeom>
              <a:noFill/>
              <a:ln w="9525">
                <a:solidFill>
                  <a:srgbClr val="000000"/>
                </a:solidFill>
                <a:round/>
                <a:headEnd/>
                <a:tailEnd type="triangle" w="med" len="med"/>
              </a:ln>
            </p:spPr>
            <p:txBody>
              <a:bodyPr/>
              <a:lstStyle/>
              <a:p>
                <a:endParaRPr lang="en-GB"/>
              </a:p>
            </p:txBody>
          </p:sp>
          <p:sp>
            <p:nvSpPr>
              <p:cNvPr id="14" name="Line 5"/>
              <p:cNvSpPr>
                <a:spLocks noChangeShapeType="1"/>
              </p:cNvSpPr>
              <p:nvPr/>
            </p:nvSpPr>
            <p:spPr bwMode="auto">
              <a:xfrm flipV="1">
                <a:off x="2685" y="6494"/>
                <a:ext cx="0" cy="2130"/>
              </a:xfrm>
              <a:prstGeom prst="line">
                <a:avLst/>
              </a:prstGeom>
              <a:noFill/>
              <a:ln w="9525">
                <a:solidFill>
                  <a:srgbClr val="000000"/>
                </a:solidFill>
                <a:round/>
                <a:headEnd/>
                <a:tailEnd type="triangle" w="med" len="med"/>
              </a:ln>
            </p:spPr>
            <p:txBody>
              <a:bodyPr/>
              <a:lstStyle/>
              <a:p>
                <a:endParaRPr lang="en-GB"/>
              </a:p>
            </p:txBody>
          </p:sp>
          <p:sp>
            <p:nvSpPr>
              <p:cNvPr id="15" name="Line 6"/>
              <p:cNvSpPr>
                <a:spLocks noChangeShapeType="1"/>
              </p:cNvSpPr>
              <p:nvPr/>
            </p:nvSpPr>
            <p:spPr bwMode="auto">
              <a:xfrm flipH="1">
                <a:off x="2595" y="7139"/>
                <a:ext cx="1830" cy="0"/>
              </a:xfrm>
              <a:prstGeom prst="line">
                <a:avLst/>
              </a:prstGeom>
              <a:noFill/>
              <a:ln w="9525">
                <a:solidFill>
                  <a:srgbClr val="000000"/>
                </a:solidFill>
                <a:prstDash val="lgDash"/>
                <a:round/>
                <a:headEnd/>
                <a:tailEnd/>
              </a:ln>
            </p:spPr>
            <p:txBody>
              <a:bodyPr/>
              <a:lstStyle/>
              <a:p>
                <a:endParaRPr lang="en-GB"/>
              </a:p>
            </p:txBody>
          </p:sp>
          <p:sp>
            <p:nvSpPr>
              <p:cNvPr id="16" name="Line 7"/>
              <p:cNvSpPr>
                <a:spLocks noChangeShapeType="1"/>
              </p:cNvSpPr>
              <p:nvPr/>
            </p:nvSpPr>
            <p:spPr bwMode="auto">
              <a:xfrm flipH="1">
                <a:off x="2520" y="6952"/>
                <a:ext cx="2115" cy="0"/>
              </a:xfrm>
              <a:prstGeom prst="line">
                <a:avLst/>
              </a:prstGeom>
              <a:noFill/>
              <a:ln w="9525">
                <a:solidFill>
                  <a:srgbClr val="000000"/>
                </a:solidFill>
                <a:prstDash val="sysDot"/>
                <a:round/>
                <a:headEnd/>
                <a:tailEnd/>
              </a:ln>
            </p:spPr>
            <p:txBody>
              <a:bodyPr/>
              <a:lstStyle/>
              <a:p>
                <a:endParaRPr lang="en-GB"/>
              </a:p>
            </p:txBody>
          </p:sp>
          <p:sp>
            <p:nvSpPr>
              <p:cNvPr id="17" name="Text Box 8"/>
              <p:cNvSpPr txBox="1">
                <a:spLocks noChangeArrowheads="1"/>
              </p:cNvSpPr>
              <p:nvPr/>
            </p:nvSpPr>
            <p:spPr bwMode="auto">
              <a:xfrm>
                <a:off x="1908" y="6924"/>
                <a:ext cx="615" cy="510"/>
              </a:xfrm>
              <a:prstGeom prst="rect">
                <a:avLst/>
              </a:prstGeom>
              <a:solidFill>
                <a:srgbClr val="FFFFFF"/>
              </a:solidFill>
              <a:ln w="9525">
                <a:noFill/>
                <a:miter lim="800000"/>
                <a:headEnd/>
                <a:tailEnd/>
              </a:ln>
            </p:spPr>
            <p:txBody>
              <a:bodyPr/>
              <a:lstStyle/>
              <a:p>
                <a:pPr eaLnBrk="0" hangingPunct="0"/>
                <a:r>
                  <a:rPr lang="en-US" sz="1200"/>
                  <a:t>4 v</a:t>
                </a:r>
              </a:p>
            </p:txBody>
          </p:sp>
          <p:sp>
            <p:nvSpPr>
              <p:cNvPr id="18" name="Text Box 9"/>
              <p:cNvSpPr txBox="1">
                <a:spLocks noChangeArrowheads="1"/>
              </p:cNvSpPr>
              <p:nvPr/>
            </p:nvSpPr>
            <p:spPr bwMode="auto">
              <a:xfrm>
                <a:off x="4695" y="6729"/>
                <a:ext cx="855" cy="480"/>
              </a:xfrm>
              <a:prstGeom prst="rect">
                <a:avLst/>
              </a:prstGeom>
              <a:solidFill>
                <a:srgbClr val="FFFFFF"/>
              </a:solidFill>
              <a:ln w="9525">
                <a:noFill/>
                <a:miter lim="800000"/>
                <a:headEnd/>
                <a:tailEnd/>
              </a:ln>
            </p:spPr>
            <p:txBody>
              <a:bodyPr/>
              <a:lstStyle/>
              <a:p>
                <a:pPr eaLnBrk="0" hangingPunct="0"/>
                <a:r>
                  <a:rPr lang="en-US" sz="1200"/>
                  <a:t>4.5v</a:t>
                </a:r>
              </a:p>
            </p:txBody>
          </p:sp>
        </p:grpSp>
        <p:sp>
          <p:nvSpPr>
            <p:cNvPr id="11" name="Text Box 12"/>
            <p:cNvSpPr txBox="1">
              <a:spLocks noChangeArrowheads="1"/>
            </p:cNvSpPr>
            <p:nvPr/>
          </p:nvSpPr>
          <p:spPr bwMode="auto">
            <a:xfrm>
              <a:off x="838200" y="457200"/>
              <a:ext cx="762000" cy="366713"/>
            </a:xfrm>
            <a:prstGeom prst="rect">
              <a:avLst/>
            </a:prstGeom>
            <a:noFill/>
            <a:ln w="9525">
              <a:noFill/>
              <a:miter lim="800000"/>
              <a:headEnd/>
              <a:tailEnd/>
            </a:ln>
            <a:effectLst/>
          </p:spPr>
          <p:txBody>
            <a:bodyPr>
              <a:spAutoFit/>
            </a:bodyPr>
            <a:lstStyle/>
            <a:p>
              <a:pPr>
                <a:spcBef>
                  <a:spcPct val="50000"/>
                </a:spcBef>
              </a:pPr>
              <a:r>
                <a:rPr lang="en-GB" sz="1800" dirty="0" err="1"/>
                <a:t>Vc</a:t>
              </a:r>
              <a:endParaRPr lang="en-GB" sz="1800" dirty="0"/>
            </a:p>
          </p:txBody>
        </p:sp>
      </p:grpSp>
    </p:spTree>
    <p:extLst>
      <p:ext uri="{BB962C8B-B14F-4D97-AF65-F5344CB8AC3E}">
        <p14:creationId xmlns:p14="http://schemas.microsoft.com/office/powerpoint/2010/main" val="43190739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Slide Number Placeholder 3"/>
          <p:cNvSpPr>
            <a:spLocks noGrp="1"/>
          </p:cNvSpPr>
          <p:nvPr>
            <p:ph type="sldNum" sz="quarter" idx="12"/>
          </p:nvPr>
        </p:nvSpPr>
        <p:spPr/>
        <p:txBody>
          <a:bodyPr/>
          <a:lstStyle/>
          <a:p>
            <a:fld id="{9E6AF825-90C7-4C09-B4A4-7FCBBCE16EA5}" type="slidenum">
              <a:rPr lang="en-GB"/>
              <a:pPr/>
              <a:t>47</a:t>
            </a:fld>
            <a:endParaRPr lang="en-GB"/>
          </a:p>
        </p:txBody>
      </p:sp>
      <p:sp>
        <p:nvSpPr>
          <p:cNvPr id="10256" name="Line 16"/>
          <p:cNvSpPr>
            <a:spLocks noChangeShapeType="1"/>
          </p:cNvSpPr>
          <p:nvPr/>
        </p:nvSpPr>
        <p:spPr bwMode="auto">
          <a:xfrm>
            <a:off x="2981325" y="9837738"/>
            <a:ext cx="0" cy="495300"/>
          </a:xfrm>
          <a:prstGeom prst="line">
            <a:avLst/>
          </a:prstGeom>
          <a:noFill/>
          <a:ln w="9525">
            <a:solidFill>
              <a:srgbClr val="000000"/>
            </a:solidFill>
            <a:round/>
            <a:headEnd/>
            <a:tailEnd/>
          </a:ln>
        </p:spPr>
        <p:txBody>
          <a:bodyPr/>
          <a:lstStyle/>
          <a:p>
            <a:endParaRPr lang="en-GB"/>
          </a:p>
        </p:txBody>
      </p:sp>
      <p:sp>
        <p:nvSpPr>
          <p:cNvPr id="10257" name="Rectangle 17"/>
          <p:cNvSpPr>
            <a:spLocks noChangeArrowheads="1"/>
          </p:cNvSpPr>
          <p:nvPr/>
        </p:nvSpPr>
        <p:spPr bwMode="auto">
          <a:xfrm>
            <a:off x="0" y="381000"/>
            <a:ext cx="9144000" cy="769441"/>
          </a:xfrm>
          <a:prstGeom prst="rect">
            <a:avLst/>
          </a:prstGeom>
          <a:noFill/>
          <a:ln w="9525">
            <a:noFill/>
            <a:miter lim="800000"/>
            <a:headEnd/>
            <a:tailEnd/>
          </a:ln>
          <a:effectLst/>
        </p:spPr>
        <p:txBody>
          <a:bodyPr>
            <a:spAutoFit/>
          </a:bodyPr>
          <a:lstStyle/>
          <a:p>
            <a:pPr algn="ctr"/>
            <a:r>
              <a:rPr lang="en-GB" sz="4400" dirty="0">
                <a:latin typeface="+mj-lt"/>
                <a:cs typeface="Times New Roman" pitchFamily="18" charset="0"/>
              </a:rPr>
              <a:t>Transistor currents</a:t>
            </a:r>
            <a:r>
              <a:rPr lang="en-GB" sz="4400" dirty="0">
                <a:latin typeface="+mj-lt"/>
              </a:rPr>
              <a:t> </a:t>
            </a:r>
          </a:p>
        </p:txBody>
      </p:sp>
      <p:sp>
        <p:nvSpPr>
          <p:cNvPr id="10260" name="Text Box 20"/>
          <p:cNvSpPr txBox="1">
            <a:spLocks noChangeArrowheads="1"/>
          </p:cNvSpPr>
          <p:nvPr/>
        </p:nvSpPr>
        <p:spPr bwMode="auto">
          <a:xfrm>
            <a:off x="4594820" y="1150441"/>
            <a:ext cx="4114800" cy="2790825"/>
          </a:xfrm>
          <a:prstGeom prst="rect">
            <a:avLst/>
          </a:prstGeom>
          <a:solidFill>
            <a:srgbClr val="FFFFFF"/>
          </a:solidFill>
          <a:ln w="9525">
            <a:noFill/>
            <a:miter lim="800000"/>
            <a:headEnd/>
            <a:tailEnd/>
          </a:ln>
        </p:spPr>
        <p:txBody>
          <a:bodyPr/>
          <a:lstStyle/>
          <a:p>
            <a:pPr eaLnBrk="0" hangingPunct="0">
              <a:lnSpc>
                <a:spcPct val="150000"/>
              </a:lnSpc>
            </a:pPr>
            <a:r>
              <a:rPr lang="en-US" sz="2000" dirty="0" err="1"/>
              <a:t>Ib</a:t>
            </a:r>
            <a:r>
              <a:rPr lang="en-US" sz="2000" dirty="0"/>
              <a:t> enters the base and is amplified by </a:t>
            </a:r>
            <a:r>
              <a:rPr lang="en-US" sz="2000" dirty="0" err="1">
                <a:solidFill>
                  <a:srgbClr val="FF0000"/>
                </a:solidFill>
              </a:rPr>
              <a:t>h</a:t>
            </a:r>
            <a:r>
              <a:rPr lang="en-US" sz="2000" baseline="-25000" dirty="0" err="1">
                <a:solidFill>
                  <a:srgbClr val="FF0000"/>
                </a:solidFill>
              </a:rPr>
              <a:t>FE</a:t>
            </a:r>
            <a:r>
              <a:rPr lang="en-US" sz="2000" dirty="0"/>
              <a:t> to become </a:t>
            </a:r>
            <a:r>
              <a:rPr lang="en-US" sz="2000" dirty="0" err="1"/>
              <a:t>Ic</a:t>
            </a:r>
            <a:r>
              <a:rPr lang="en-US" sz="2000" dirty="0"/>
              <a:t>. </a:t>
            </a:r>
            <a:endParaRPr lang="en-US" sz="2000" dirty="0" smtClean="0"/>
          </a:p>
          <a:p>
            <a:pPr eaLnBrk="0" hangingPunct="0">
              <a:lnSpc>
                <a:spcPct val="150000"/>
              </a:lnSpc>
            </a:pPr>
            <a:r>
              <a:rPr lang="en-US" sz="2000" dirty="0" err="1" smtClean="0"/>
              <a:t>Ic</a:t>
            </a:r>
            <a:r>
              <a:rPr lang="en-US" sz="2000" dirty="0" smtClean="0"/>
              <a:t> </a:t>
            </a:r>
            <a:r>
              <a:rPr lang="en-US" sz="2000" dirty="0"/>
              <a:t>flows into the emitter with </a:t>
            </a:r>
            <a:r>
              <a:rPr lang="en-US" sz="2000" dirty="0" err="1"/>
              <a:t>Ib</a:t>
            </a:r>
            <a:r>
              <a:rPr lang="en-US" sz="2000" dirty="0"/>
              <a:t> so that </a:t>
            </a:r>
            <a:r>
              <a:rPr lang="en-US" sz="2000" dirty="0" smtClean="0"/>
              <a:t>:</a:t>
            </a:r>
            <a:endParaRPr lang="en-US" sz="2000" dirty="0"/>
          </a:p>
          <a:p>
            <a:pPr eaLnBrk="0" hangingPunct="0">
              <a:lnSpc>
                <a:spcPct val="150000"/>
              </a:lnSpc>
            </a:pPr>
            <a:r>
              <a:rPr lang="en-US" sz="2000" dirty="0" err="1">
                <a:solidFill>
                  <a:srgbClr val="FF0000"/>
                </a:solidFill>
              </a:rPr>
              <a:t>Ie</a:t>
            </a:r>
            <a:r>
              <a:rPr lang="en-US" sz="2000" dirty="0">
                <a:solidFill>
                  <a:srgbClr val="FF0000"/>
                </a:solidFill>
              </a:rPr>
              <a:t> = </a:t>
            </a:r>
            <a:r>
              <a:rPr lang="en-US" sz="2000" dirty="0" err="1">
                <a:solidFill>
                  <a:srgbClr val="FF0000"/>
                </a:solidFill>
              </a:rPr>
              <a:t>Ib</a:t>
            </a:r>
            <a:r>
              <a:rPr lang="en-US" sz="2000" dirty="0">
                <a:solidFill>
                  <a:srgbClr val="FF0000"/>
                </a:solidFill>
              </a:rPr>
              <a:t> + </a:t>
            </a:r>
            <a:r>
              <a:rPr lang="en-US" sz="2000" dirty="0" err="1">
                <a:solidFill>
                  <a:srgbClr val="FF0000"/>
                </a:solidFill>
              </a:rPr>
              <a:t>Ic</a:t>
            </a:r>
            <a:r>
              <a:rPr lang="en-US" sz="2000" dirty="0"/>
              <a:t> and </a:t>
            </a:r>
          </a:p>
          <a:p>
            <a:pPr eaLnBrk="0" hangingPunct="0">
              <a:lnSpc>
                <a:spcPct val="150000"/>
              </a:lnSpc>
            </a:pPr>
            <a:r>
              <a:rPr lang="en-US" sz="2000" dirty="0" err="1">
                <a:solidFill>
                  <a:srgbClr val="FF0000"/>
                </a:solidFill>
              </a:rPr>
              <a:t>Ic</a:t>
            </a:r>
            <a:r>
              <a:rPr lang="en-US" sz="2000" dirty="0">
                <a:solidFill>
                  <a:srgbClr val="FF0000"/>
                </a:solidFill>
              </a:rPr>
              <a:t> = </a:t>
            </a:r>
            <a:r>
              <a:rPr lang="en-US" sz="2000" dirty="0" err="1">
                <a:solidFill>
                  <a:srgbClr val="FF0000"/>
                </a:solidFill>
              </a:rPr>
              <a:t>h</a:t>
            </a:r>
            <a:r>
              <a:rPr lang="en-US" sz="2000" baseline="-25000" dirty="0" err="1">
                <a:solidFill>
                  <a:srgbClr val="FF0000"/>
                </a:solidFill>
              </a:rPr>
              <a:t>FE</a:t>
            </a:r>
            <a:r>
              <a:rPr lang="en-US" sz="2000" baseline="-25000" dirty="0">
                <a:solidFill>
                  <a:srgbClr val="FF0000"/>
                </a:solidFill>
              </a:rPr>
              <a:t> </a:t>
            </a:r>
            <a:r>
              <a:rPr lang="en-US" sz="2000" dirty="0">
                <a:solidFill>
                  <a:srgbClr val="FF0000"/>
                </a:solidFill>
              </a:rPr>
              <a:t>. </a:t>
            </a:r>
            <a:r>
              <a:rPr lang="en-US" sz="2000" dirty="0" err="1">
                <a:solidFill>
                  <a:srgbClr val="FF0000"/>
                </a:solidFill>
              </a:rPr>
              <a:t>Ib</a:t>
            </a:r>
            <a:endParaRPr lang="en-US" sz="2000" dirty="0">
              <a:solidFill>
                <a:srgbClr val="FF0000"/>
              </a:solidFill>
            </a:endParaRPr>
          </a:p>
        </p:txBody>
      </p:sp>
      <p:grpSp>
        <p:nvGrpSpPr>
          <p:cNvPr id="10262" name="Group 22"/>
          <p:cNvGrpSpPr>
            <a:grpSpLocks/>
          </p:cNvGrpSpPr>
          <p:nvPr/>
        </p:nvGrpSpPr>
        <p:grpSpPr bwMode="auto">
          <a:xfrm>
            <a:off x="1295400" y="1295400"/>
            <a:ext cx="2667000" cy="2590800"/>
            <a:chOff x="816" y="816"/>
            <a:chExt cx="1680" cy="1632"/>
          </a:xfrm>
        </p:grpSpPr>
        <p:pic>
          <p:nvPicPr>
            <p:cNvPr id="10243" name="Picture 3"/>
            <p:cNvPicPr>
              <a:picLocks noChangeAspect="1" noChangeArrowheads="1"/>
            </p:cNvPicPr>
            <p:nvPr/>
          </p:nvPicPr>
          <p:blipFill>
            <a:blip r:embed="rId2" cstate="print"/>
            <a:srcRect/>
            <a:stretch>
              <a:fillRect/>
            </a:stretch>
          </p:blipFill>
          <p:spPr bwMode="auto">
            <a:xfrm>
              <a:off x="1572" y="1384"/>
              <a:ext cx="378" cy="468"/>
            </a:xfrm>
            <a:prstGeom prst="rect">
              <a:avLst/>
            </a:prstGeom>
            <a:noFill/>
            <a:ln w="9525">
              <a:noFill/>
              <a:miter lim="800000"/>
              <a:headEnd/>
              <a:tailEnd/>
            </a:ln>
          </p:spPr>
        </p:pic>
        <p:sp>
          <p:nvSpPr>
            <p:cNvPr id="10244" name="Line 4"/>
            <p:cNvSpPr>
              <a:spLocks noChangeShapeType="1"/>
            </p:cNvSpPr>
            <p:nvPr/>
          </p:nvSpPr>
          <p:spPr bwMode="auto">
            <a:xfrm flipV="1">
              <a:off x="1806" y="1206"/>
              <a:ext cx="0" cy="252"/>
            </a:xfrm>
            <a:prstGeom prst="line">
              <a:avLst/>
            </a:prstGeom>
            <a:noFill/>
            <a:ln w="9525">
              <a:solidFill>
                <a:srgbClr val="000000"/>
              </a:solidFill>
              <a:round/>
              <a:headEnd/>
              <a:tailEnd/>
            </a:ln>
          </p:spPr>
          <p:txBody>
            <a:bodyPr/>
            <a:lstStyle/>
            <a:p>
              <a:endParaRPr lang="en-GB"/>
            </a:p>
          </p:txBody>
        </p:sp>
        <p:sp>
          <p:nvSpPr>
            <p:cNvPr id="10245" name="Oval 5"/>
            <p:cNvSpPr>
              <a:spLocks noChangeArrowheads="1"/>
            </p:cNvSpPr>
            <p:nvPr/>
          </p:nvSpPr>
          <p:spPr bwMode="auto">
            <a:xfrm>
              <a:off x="1722" y="1032"/>
              <a:ext cx="174" cy="174"/>
            </a:xfrm>
            <a:prstGeom prst="ellipse">
              <a:avLst/>
            </a:prstGeom>
            <a:solidFill>
              <a:srgbClr val="FFFFFF"/>
            </a:solidFill>
            <a:ln w="9525">
              <a:solidFill>
                <a:srgbClr val="000000"/>
              </a:solidFill>
              <a:round/>
              <a:headEnd/>
              <a:tailEnd/>
            </a:ln>
          </p:spPr>
          <p:txBody>
            <a:bodyPr/>
            <a:lstStyle/>
            <a:p>
              <a:endParaRPr lang="en-GB"/>
            </a:p>
          </p:txBody>
        </p:sp>
        <p:sp>
          <p:nvSpPr>
            <p:cNvPr id="10246" name="Line 6"/>
            <p:cNvSpPr>
              <a:spLocks noChangeShapeType="1"/>
            </p:cNvSpPr>
            <p:nvPr/>
          </p:nvSpPr>
          <p:spPr bwMode="auto">
            <a:xfrm flipH="1">
              <a:off x="1302" y="1590"/>
              <a:ext cx="360" cy="0"/>
            </a:xfrm>
            <a:prstGeom prst="line">
              <a:avLst/>
            </a:prstGeom>
            <a:noFill/>
            <a:ln w="9525">
              <a:solidFill>
                <a:srgbClr val="000000"/>
              </a:solidFill>
              <a:round/>
              <a:headEnd/>
              <a:tailEnd/>
            </a:ln>
          </p:spPr>
          <p:txBody>
            <a:bodyPr/>
            <a:lstStyle/>
            <a:p>
              <a:endParaRPr lang="en-GB"/>
            </a:p>
          </p:txBody>
        </p:sp>
        <p:sp>
          <p:nvSpPr>
            <p:cNvPr id="10247" name="Oval 7"/>
            <p:cNvSpPr>
              <a:spLocks noChangeArrowheads="1"/>
            </p:cNvSpPr>
            <p:nvPr/>
          </p:nvSpPr>
          <p:spPr bwMode="auto">
            <a:xfrm>
              <a:off x="1164" y="1494"/>
              <a:ext cx="162" cy="162"/>
            </a:xfrm>
            <a:prstGeom prst="ellipse">
              <a:avLst/>
            </a:prstGeom>
            <a:solidFill>
              <a:srgbClr val="FFFFFF"/>
            </a:solidFill>
            <a:ln w="9525">
              <a:solidFill>
                <a:srgbClr val="000000"/>
              </a:solidFill>
              <a:round/>
              <a:headEnd/>
              <a:tailEnd/>
            </a:ln>
          </p:spPr>
          <p:txBody>
            <a:bodyPr/>
            <a:lstStyle/>
            <a:p>
              <a:endParaRPr lang="en-GB"/>
            </a:p>
          </p:txBody>
        </p:sp>
        <p:sp>
          <p:nvSpPr>
            <p:cNvPr id="10248" name="Oval 8"/>
            <p:cNvSpPr>
              <a:spLocks noChangeArrowheads="1"/>
            </p:cNvSpPr>
            <p:nvPr/>
          </p:nvSpPr>
          <p:spPr bwMode="auto">
            <a:xfrm>
              <a:off x="1722" y="1866"/>
              <a:ext cx="162" cy="162"/>
            </a:xfrm>
            <a:prstGeom prst="ellipse">
              <a:avLst/>
            </a:prstGeom>
            <a:solidFill>
              <a:srgbClr val="FFFFFF"/>
            </a:solidFill>
            <a:ln w="9525">
              <a:solidFill>
                <a:srgbClr val="000000"/>
              </a:solidFill>
              <a:round/>
              <a:headEnd/>
              <a:tailEnd/>
            </a:ln>
          </p:spPr>
          <p:txBody>
            <a:bodyPr/>
            <a:lstStyle/>
            <a:p>
              <a:endParaRPr lang="en-GB"/>
            </a:p>
          </p:txBody>
        </p:sp>
        <p:sp>
          <p:nvSpPr>
            <p:cNvPr id="10249" name="Line 9"/>
            <p:cNvSpPr>
              <a:spLocks noChangeShapeType="1"/>
            </p:cNvSpPr>
            <p:nvPr/>
          </p:nvSpPr>
          <p:spPr bwMode="auto">
            <a:xfrm>
              <a:off x="1806" y="1734"/>
              <a:ext cx="0" cy="126"/>
            </a:xfrm>
            <a:prstGeom prst="line">
              <a:avLst/>
            </a:prstGeom>
            <a:noFill/>
            <a:ln w="9525">
              <a:solidFill>
                <a:srgbClr val="000000"/>
              </a:solidFill>
              <a:round/>
              <a:headEnd/>
              <a:tailEnd/>
            </a:ln>
          </p:spPr>
          <p:txBody>
            <a:bodyPr/>
            <a:lstStyle/>
            <a:p>
              <a:endParaRPr lang="en-GB"/>
            </a:p>
          </p:txBody>
        </p:sp>
        <p:sp>
          <p:nvSpPr>
            <p:cNvPr id="10250" name="Line 10"/>
            <p:cNvSpPr>
              <a:spLocks noChangeShapeType="1"/>
            </p:cNvSpPr>
            <p:nvPr/>
          </p:nvSpPr>
          <p:spPr bwMode="auto">
            <a:xfrm flipH="1">
              <a:off x="864" y="1590"/>
              <a:ext cx="294" cy="0"/>
            </a:xfrm>
            <a:prstGeom prst="line">
              <a:avLst/>
            </a:prstGeom>
            <a:noFill/>
            <a:ln w="9525">
              <a:solidFill>
                <a:srgbClr val="000000"/>
              </a:solidFill>
              <a:round/>
              <a:headEnd/>
              <a:tailEnd/>
            </a:ln>
          </p:spPr>
          <p:txBody>
            <a:bodyPr/>
            <a:lstStyle/>
            <a:p>
              <a:endParaRPr lang="en-GB"/>
            </a:p>
          </p:txBody>
        </p:sp>
        <p:sp>
          <p:nvSpPr>
            <p:cNvPr id="10251" name="Line 11"/>
            <p:cNvSpPr>
              <a:spLocks noChangeShapeType="1"/>
            </p:cNvSpPr>
            <p:nvPr/>
          </p:nvSpPr>
          <p:spPr bwMode="auto">
            <a:xfrm flipV="1">
              <a:off x="1806" y="834"/>
              <a:ext cx="0" cy="192"/>
            </a:xfrm>
            <a:prstGeom prst="line">
              <a:avLst/>
            </a:prstGeom>
            <a:noFill/>
            <a:ln w="9525">
              <a:solidFill>
                <a:srgbClr val="000000"/>
              </a:solidFill>
              <a:round/>
              <a:headEnd/>
              <a:tailEnd/>
            </a:ln>
          </p:spPr>
          <p:txBody>
            <a:bodyPr/>
            <a:lstStyle/>
            <a:p>
              <a:endParaRPr lang="en-GB"/>
            </a:p>
          </p:txBody>
        </p:sp>
        <p:sp>
          <p:nvSpPr>
            <p:cNvPr id="10252" name="AutoShape 12"/>
            <p:cNvSpPr>
              <a:spLocks noChangeArrowheads="1"/>
            </p:cNvSpPr>
            <p:nvPr/>
          </p:nvSpPr>
          <p:spPr bwMode="auto">
            <a:xfrm>
              <a:off x="1992" y="816"/>
              <a:ext cx="110" cy="588"/>
            </a:xfrm>
            <a:prstGeom prst="downArrow">
              <a:avLst>
                <a:gd name="adj1" fmla="val 50000"/>
                <a:gd name="adj2" fmla="val 133636"/>
              </a:avLst>
            </a:prstGeom>
            <a:solidFill>
              <a:srgbClr val="FFFFFF"/>
            </a:solidFill>
            <a:ln w="9525">
              <a:solidFill>
                <a:srgbClr val="000000"/>
              </a:solidFill>
              <a:miter lim="800000"/>
              <a:headEnd/>
              <a:tailEnd/>
            </a:ln>
          </p:spPr>
          <p:txBody>
            <a:bodyPr/>
            <a:lstStyle/>
            <a:p>
              <a:endParaRPr lang="en-GB"/>
            </a:p>
          </p:txBody>
        </p:sp>
        <p:sp>
          <p:nvSpPr>
            <p:cNvPr id="10253" name="Text Box 13"/>
            <p:cNvSpPr txBox="1">
              <a:spLocks noChangeArrowheads="1"/>
            </p:cNvSpPr>
            <p:nvPr/>
          </p:nvSpPr>
          <p:spPr bwMode="auto">
            <a:xfrm>
              <a:off x="816" y="1392"/>
              <a:ext cx="318" cy="144"/>
            </a:xfrm>
            <a:prstGeom prst="rect">
              <a:avLst/>
            </a:prstGeom>
            <a:solidFill>
              <a:srgbClr val="FFFFFF"/>
            </a:solidFill>
            <a:ln w="9525">
              <a:noFill/>
              <a:miter lim="800000"/>
              <a:headEnd/>
              <a:tailEnd/>
            </a:ln>
          </p:spPr>
          <p:txBody>
            <a:bodyPr/>
            <a:lstStyle/>
            <a:p>
              <a:pPr eaLnBrk="0" hangingPunct="0"/>
              <a:r>
                <a:rPr lang="en-US" sz="2000" b="1"/>
                <a:t>Ib</a:t>
              </a:r>
            </a:p>
          </p:txBody>
        </p:sp>
        <p:sp>
          <p:nvSpPr>
            <p:cNvPr id="10254" name="AutoShape 14"/>
            <p:cNvSpPr>
              <a:spLocks noChangeArrowheads="1"/>
            </p:cNvSpPr>
            <p:nvPr/>
          </p:nvSpPr>
          <p:spPr bwMode="auto">
            <a:xfrm>
              <a:off x="1974" y="1698"/>
              <a:ext cx="140" cy="642"/>
            </a:xfrm>
            <a:prstGeom prst="downArrow">
              <a:avLst>
                <a:gd name="adj1" fmla="val 50000"/>
                <a:gd name="adj2" fmla="val 114643"/>
              </a:avLst>
            </a:prstGeom>
            <a:solidFill>
              <a:srgbClr val="FFFFFF"/>
            </a:solidFill>
            <a:ln w="9525">
              <a:solidFill>
                <a:srgbClr val="000000"/>
              </a:solidFill>
              <a:miter lim="800000"/>
              <a:headEnd/>
              <a:tailEnd/>
            </a:ln>
          </p:spPr>
          <p:txBody>
            <a:bodyPr/>
            <a:lstStyle/>
            <a:p>
              <a:endParaRPr lang="en-GB"/>
            </a:p>
          </p:txBody>
        </p:sp>
        <p:sp>
          <p:nvSpPr>
            <p:cNvPr id="10255" name="AutoShape 15"/>
            <p:cNvSpPr>
              <a:spLocks noChangeArrowheads="1"/>
            </p:cNvSpPr>
            <p:nvPr/>
          </p:nvSpPr>
          <p:spPr bwMode="auto">
            <a:xfrm rot="-5400000">
              <a:off x="1215" y="1605"/>
              <a:ext cx="56" cy="252"/>
            </a:xfrm>
            <a:prstGeom prst="downArrow">
              <a:avLst>
                <a:gd name="adj1" fmla="val 50000"/>
                <a:gd name="adj2" fmla="val 112500"/>
              </a:avLst>
            </a:prstGeom>
            <a:solidFill>
              <a:srgbClr val="FFFFFF"/>
            </a:solidFill>
            <a:ln w="9525">
              <a:solidFill>
                <a:srgbClr val="000000"/>
              </a:solidFill>
              <a:miter lim="800000"/>
              <a:headEnd/>
              <a:tailEnd/>
            </a:ln>
          </p:spPr>
          <p:txBody>
            <a:bodyPr/>
            <a:lstStyle/>
            <a:p>
              <a:endParaRPr lang="en-GB"/>
            </a:p>
          </p:txBody>
        </p:sp>
        <p:sp>
          <p:nvSpPr>
            <p:cNvPr id="10258" name="Text Box 18"/>
            <p:cNvSpPr txBox="1">
              <a:spLocks noChangeArrowheads="1"/>
            </p:cNvSpPr>
            <p:nvPr/>
          </p:nvSpPr>
          <p:spPr bwMode="auto">
            <a:xfrm>
              <a:off x="2208" y="864"/>
              <a:ext cx="288" cy="288"/>
            </a:xfrm>
            <a:prstGeom prst="rect">
              <a:avLst/>
            </a:prstGeom>
            <a:noFill/>
            <a:ln w="9525">
              <a:noFill/>
              <a:miter lim="800000"/>
              <a:headEnd/>
              <a:tailEnd/>
            </a:ln>
            <a:effectLst/>
          </p:spPr>
          <p:txBody>
            <a:bodyPr>
              <a:spAutoFit/>
            </a:bodyPr>
            <a:lstStyle/>
            <a:p>
              <a:pPr>
                <a:spcBef>
                  <a:spcPct val="50000"/>
                </a:spcBef>
              </a:pPr>
              <a:r>
                <a:rPr lang="en-GB" b="1"/>
                <a:t>Ic</a:t>
              </a:r>
            </a:p>
          </p:txBody>
        </p:sp>
        <p:sp>
          <p:nvSpPr>
            <p:cNvPr id="10259" name="Text Box 19"/>
            <p:cNvSpPr txBox="1">
              <a:spLocks noChangeArrowheads="1"/>
            </p:cNvSpPr>
            <p:nvPr/>
          </p:nvSpPr>
          <p:spPr bwMode="auto">
            <a:xfrm>
              <a:off x="2160" y="1824"/>
              <a:ext cx="336" cy="288"/>
            </a:xfrm>
            <a:prstGeom prst="rect">
              <a:avLst/>
            </a:prstGeom>
            <a:noFill/>
            <a:ln w="9525">
              <a:noFill/>
              <a:miter lim="800000"/>
              <a:headEnd/>
              <a:tailEnd/>
            </a:ln>
            <a:effectLst/>
          </p:spPr>
          <p:txBody>
            <a:bodyPr>
              <a:spAutoFit/>
            </a:bodyPr>
            <a:lstStyle/>
            <a:p>
              <a:pPr>
                <a:spcBef>
                  <a:spcPct val="50000"/>
                </a:spcBef>
              </a:pPr>
              <a:r>
                <a:rPr lang="en-GB" b="1"/>
                <a:t>Ie</a:t>
              </a:r>
            </a:p>
          </p:txBody>
        </p:sp>
        <p:sp>
          <p:nvSpPr>
            <p:cNvPr id="10261" name="Line 21"/>
            <p:cNvSpPr>
              <a:spLocks noChangeShapeType="1"/>
            </p:cNvSpPr>
            <p:nvPr/>
          </p:nvSpPr>
          <p:spPr bwMode="auto">
            <a:xfrm>
              <a:off x="1824" y="2016"/>
              <a:ext cx="0" cy="432"/>
            </a:xfrm>
            <a:prstGeom prst="line">
              <a:avLst/>
            </a:prstGeom>
            <a:noFill/>
            <a:ln w="9525">
              <a:solidFill>
                <a:schemeClr val="tx1"/>
              </a:solidFill>
              <a:round/>
              <a:headEnd/>
              <a:tailEnd/>
            </a:ln>
            <a:effectLst/>
          </p:spPr>
          <p:txBody>
            <a:bodyPr/>
            <a:lstStyle/>
            <a:p>
              <a:endParaRPr lang="en-GB"/>
            </a:p>
          </p:txBody>
        </p:sp>
      </p:grpSp>
      <p:sp>
        <p:nvSpPr>
          <p:cNvPr id="10263" name="Text Box 23"/>
          <p:cNvSpPr txBox="1">
            <a:spLocks noChangeArrowheads="1"/>
          </p:cNvSpPr>
          <p:nvPr/>
        </p:nvSpPr>
        <p:spPr bwMode="auto">
          <a:xfrm>
            <a:off x="457200" y="4114800"/>
            <a:ext cx="8153400" cy="1477328"/>
          </a:xfrm>
          <a:prstGeom prst="rect">
            <a:avLst/>
          </a:prstGeom>
          <a:noFill/>
          <a:ln w="9525">
            <a:noFill/>
            <a:miter lim="800000"/>
            <a:headEnd/>
            <a:tailEnd/>
          </a:ln>
          <a:effectLst/>
        </p:spPr>
        <p:txBody>
          <a:bodyPr>
            <a:spAutoFit/>
          </a:bodyPr>
          <a:lstStyle/>
          <a:p>
            <a:pPr algn="just">
              <a:spcBef>
                <a:spcPct val="50000"/>
              </a:spcBef>
            </a:pPr>
            <a:r>
              <a:rPr lang="en-GB" sz="2000" dirty="0">
                <a:cs typeface="Times New Roman" pitchFamily="18" charset="0"/>
              </a:rPr>
              <a:t>The bipolar transistor is fundamentally a </a:t>
            </a:r>
            <a:r>
              <a:rPr lang="en-GB" sz="2000" dirty="0">
                <a:solidFill>
                  <a:srgbClr val="FF0000"/>
                </a:solidFill>
                <a:cs typeface="Times New Roman" pitchFamily="18" charset="0"/>
              </a:rPr>
              <a:t>current amplifier</a:t>
            </a:r>
            <a:r>
              <a:rPr lang="en-GB" sz="2000" dirty="0">
                <a:cs typeface="Times New Roman" pitchFamily="18" charset="0"/>
              </a:rPr>
              <a:t> and provided we know any two of  </a:t>
            </a:r>
            <a:r>
              <a:rPr lang="en-GB" sz="2000" dirty="0" err="1">
                <a:cs typeface="Times New Roman" pitchFamily="18" charset="0"/>
              </a:rPr>
              <a:t>Ib</a:t>
            </a:r>
            <a:r>
              <a:rPr lang="en-GB" sz="2000" dirty="0">
                <a:cs typeface="Times New Roman" pitchFamily="18" charset="0"/>
              </a:rPr>
              <a:t>, </a:t>
            </a:r>
            <a:r>
              <a:rPr lang="en-GB" sz="2000" dirty="0" err="1">
                <a:cs typeface="Times New Roman" pitchFamily="18" charset="0"/>
              </a:rPr>
              <a:t>Ic</a:t>
            </a:r>
            <a:r>
              <a:rPr lang="en-GB" sz="2000" dirty="0">
                <a:cs typeface="Times New Roman" pitchFamily="18" charset="0"/>
              </a:rPr>
              <a:t>, </a:t>
            </a:r>
            <a:r>
              <a:rPr lang="en-GB" sz="2000" dirty="0" err="1">
                <a:cs typeface="Times New Roman" pitchFamily="18" charset="0"/>
              </a:rPr>
              <a:t>Ie</a:t>
            </a:r>
            <a:r>
              <a:rPr lang="en-GB" sz="2000" dirty="0">
                <a:cs typeface="Times New Roman" pitchFamily="18" charset="0"/>
              </a:rPr>
              <a:t> and </a:t>
            </a:r>
            <a:r>
              <a:rPr lang="en-GB" sz="2000" dirty="0" err="1">
                <a:cs typeface="Times New Roman" pitchFamily="18" charset="0"/>
              </a:rPr>
              <a:t>h</a:t>
            </a:r>
            <a:r>
              <a:rPr lang="en-GB" sz="2000" baseline="-25000" dirty="0" err="1">
                <a:cs typeface="Times New Roman" pitchFamily="18" charset="0"/>
              </a:rPr>
              <a:t>FE</a:t>
            </a:r>
            <a:r>
              <a:rPr lang="en-GB" sz="2000" baseline="-25000" dirty="0">
                <a:cs typeface="Times New Roman" pitchFamily="18" charset="0"/>
              </a:rPr>
              <a:t> </a:t>
            </a:r>
            <a:r>
              <a:rPr lang="en-GB" sz="2000" dirty="0">
                <a:cs typeface="Times New Roman" pitchFamily="18" charset="0"/>
              </a:rPr>
              <a:t> we can determine the other unknowns. In practice </a:t>
            </a:r>
            <a:r>
              <a:rPr lang="en-GB" sz="2000" dirty="0" err="1">
                <a:solidFill>
                  <a:srgbClr val="FF0000"/>
                </a:solidFill>
                <a:cs typeface="Times New Roman" pitchFamily="18" charset="0"/>
              </a:rPr>
              <a:t>Ic</a:t>
            </a:r>
            <a:r>
              <a:rPr lang="en-GB" sz="2000" dirty="0">
                <a:solidFill>
                  <a:srgbClr val="FF0000"/>
                </a:solidFill>
                <a:cs typeface="Times New Roman" pitchFamily="18" charset="0"/>
              </a:rPr>
              <a:t> &gt;&gt; </a:t>
            </a:r>
            <a:r>
              <a:rPr lang="en-GB" sz="2000" dirty="0" err="1">
                <a:solidFill>
                  <a:srgbClr val="FF0000"/>
                </a:solidFill>
                <a:cs typeface="Times New Roman" pitchFamily="18" charset="0"/>
              </a:rPr>
              <a:t>Ib</a:t>
            </a:r>
            <a:r>
              <a:rPr lang="en-GB" sz="2000" dirty="0">
                <a:cs typeface="Times New Roman" pitchFamily="18" charset="0"/>
              </a:rPr>
              <a:t> therefore it is common to say </a:t>
            </a:r>
            <a:r>
              <a:rPr lang="en-GB" sz="2000" dirty="0" err="1">
                <a:solidFill>
                  <a:srgbClr val="FF0000"/>
                </a:solidFill>
                <a:cs typeface="Times New Roman" pitchFamily="18" charset="0"/>
              </a:rPr>
              <a:t>Ie</a:t>
            </a:r>
            <a:r>
              <a:rPr lang="en-GB" sz="2000" dirty="0">
                <a:solidFill>
                  <a:srgbClr val="FF0000"/>
                </a:solidFill>
                <a:cs typeface="Times New Roman" pitchFamily="18" charset="0"/>
              </a:rPr>
              <a:t> = </a:t>
            </a:r>
            <a:r>
              <a:rPr lang="en-GB" sz="2000" dirty="0" err="1">
                <a:solidFill>
                  <a:srgbClr val="FF0000"/>
                </a:solidFill>
                <a:cs typeface="Times New Roman" pitchFamily="18" charset="0"/>
              </a:rPr>
              <a:t>Ic</a:t>
            </a:r>
            <a:r>
              <a:rPr lang="en-GB" sz="2000" dirty="0">
                <a:solidFill>
                  <a:srgbClr val="FF0000"/>
                </a:solidFill>
                <a:cs typeface="Times New Roman" pitchFamily="18" charset="0"/>
              </a:rPr>
              <a:t> approx</a:t>
            </a:r>
            <a:r>
              <a:rPr lang="en-GB" sz="2000" dirty="0">
                <a:cs typeface="Times New Roman" pitchFamily="18" charset="0"/>
              </a:rPr>
              <a:t>.</a:t>
            </a:r>
          </a:p>
          <a:p>
            <a:pPr>
              <a:spcBef>
                <a:spcPct val="50000"/>
              </a:spcBef>
            </a:pPr>
            <a:endParaRPr lang="en-GB" sz="2000" dirty="0">
              <a:latin typeface="Arial Rounded MT Bold" pitchFamily="34" charset="0"/>
            </a:endParaRPr>
          </a:p>
        </p:txBody>
      </p:sp>
    </p:spTree>
    <p:extLst>
      <p:ext uri="{BB962C8B-B14F-4D97-AF65-F5344CB8AC3E}">
        <p14:creationId xmlns:p14="http://schemas.microsoft.com/office/powerpoint/2010/main" val="153352237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3"/>
          <p:cNvSpPr>
            <a:spLocks noGrp="1"/>
          </p:cNvSpPr>
          <p:nvPr>
            <p:ph type="sldNum" sz="quarter" idx="12"/>
          </p:nvPr>
        </p:nvSpPr>
        <p:spPr/>
        <p:txBody>
          <a:bodyPr/>
          <a:lstStyle/>
          <a:p>
            <a:fld id="{2C236C0F-F740-4FED-88AC-B62579F602DA}" type="slidenum">
              <a:rPr lang="en-GB"/>
              <a:pPr/>
              <a:t>48</a:t>
            </a:fld>
            <a:endParaRPr lang="en-GB"/>
          </a:p>
        </p:txBody>
      </p:sp>
      <p:sp>
        <p:nvSpPr>
          <p:cNvPr id="12290" name="Text Box 2"/>
          <p:cNvSpPr txBox="1">
            <a:spLocks noChangeArrowheads="1"/>
          </p:cNvSpPr>
          <p:nvPr/>
        </p:nvSpPr>
        <p:spPr bwMode="auto">
          <a:xfrm>
            <a:off x="438944" y="1174085"/>
            <a:ext cx="8305800" cy="3046988"/>
          </a:xfrm>
          <a:prstGeom prst="rect">
            <a:avLst/>
          </a:prstGeom>
          <a:noFill/>
          <a:ln w="9525">
            <a:noFill/>
            <a:miter lim="800000"/>
            <a:headEnd/>
            <a:tailEnd/>
          </a:ln>
          <a:effectLst/>
        </p:spPr>
        <p:txBody>
          <a:bodyPr>
            <a:spAutoFit/>
          </a:bodyPr>
          <a:lstStyle/>
          <a:p>
            <a:pPr algn="just">
              <a:spcBef>
                <a:spcPct val="50000"/>
              </a:spcBef>
            </a:pPr>
            <a:r>
              <a:rPr lang="en-GB" dirty="0">
                <a:cs typeface="Times New Roman" pitchFamily="18" charset="0"/>
              </a:rPr>
              <a:t>The currents shown represent </a:t>
            </a:r>
            <a:r>
              <a:rPr lang="en-GB" dirty="0" err="1">
                <a:cs typeface="Times New Roman" pitchFamily="18" charset="0"/>
              </a:rPr>
              <a:t>d.c.</a:t>
            </a:r>
            <a:r>
              <a:rPr lang="en-GB" dirty="0">
                <a:cs typeface="Times New Roman" pitchFamily="18" charset="0"/>
              </a:rPr>
              <a:t> bias currents.</a:t>
            </a:r>
          </a:p>
          <a:p>
            <a:pPr algn="just">
              <a:spcBef>
                <a:spcPct val="50000"/>
              </a:spcBef>
            </a:pPr>
            <a:r>
              <a:rPr lang="en-GB" dirty="0">
                <a:cs typeface="Times New Roman" pitchFamily="18" charset="0"/>
              </a:rPr>
              <a:t>it is also true to say that a small signal current </a:t>
            </a:r>
            <a:r>
              <a:rPr lang="en-GB" dirty="0">
                <a:solidFill>
                  <a:srgbClr val="FF0000"/>
                </a:solidFill>
                <a:cs typeface="Times New Roman" pitchFamily="18" charset="0"/>
              </a:rPr>
              <a:t>“</a:t>
            </a:r>
            <a:r>
              <a:rPr lang="en-GB" dirty="0" err="1">
                <a:solidFill>
                  <a:srgbClr val="FF0000"/>
                </a:solidFill>
                <a:cs typeface="Times New Roman" pitchFamily="18" charset="0"/>
              </a:rPr>
              <a:t>ib</a:t>
            </a:r>
            <a:r>
              <a:rPr lang="en-GB" dirty="0">
                <a:solidFill>
                  <a:srgbClr val="FF0000"/>
                </a:solidFill>
                <a:cs typeface="Times New Roman" pitchFamily="18" charset="0"/>
              </a:rPr>
              <a:t>”</a:t>
            </a:r>
            <a:r>
              <a:rPr lang="en-GB" dirty="0">
                <a:cs typeface="Times New Roman" pitchFamily="18" charset="0"/>
              </a:rPr>
              <a:t> is amplified by </a:t>
            </a:r>
            <a:r>
              <a:rPr lang="en-GB" dirty="0" err="1">
                <a:solidFill>
                  <a:srgbClr val="FF0000"/>
                </a:solidFill>
                <a:cs typeface="Times New Roman" pitchFamily="18" charset="0"/>
              </a:rPr>
              <a:t>h</a:t>
            </a:r>
            <a:r>
              <a:rPr lang="en-GB" baseline="-25000" dirty="0" err="1">
                <a:solidFill>
                  <a:srgbClr val="FF0000"/>
                </a:solidFill>
                <a:cs typeface="Times New Roman" pitchFamily="18" charset="0"/>
              </a:rPr>
              <a:t>fe</a:t>
            </a:r>
            <a:r>
              <a:rPr lang="en-GB" dirty="0">
                <a:cs typeface="Times New Roman" pitchFamily="18" charset="0"/>
              </a:rPr>
              <a:t> (</a:t>
            </a:r>
            <a:r>
              <a:rPr lang="en-GB" dirty="0">
                <a:solidFill>
                  <a:srgbClr val="FF0000"/>
                </a:solidFill>
                <a:cs typeface="Times New Roman" pitchFamily="18" charset="0"/>
              </a:rPr>
              <a:t>small signal </a:t>
            </a:r>
            <a:r>
              <a:rPr lang="en-GB" dirty="0" err="1">
                <a:solidFill>
                  <a:srgbClr val="FF0000"/>
                </a:solidFill>
                <a:cs typeface="Times New Roman" pitchFamily="18" charset="0"/>
              </a:rPr>
              <a:t>a.c</a:t>
            </a:r>
            <a:r>
              <a:rPr lang="en-GB" dirty="0">
                <a:solidFill>
                  <a:srgbClr val="FF0000"/>
                </a:solidFill>
                <a:cs typeface="Times New Roman" pitchFamily="18" charset="0"/>
              </a:rPr>
              <a:t>. current gain</a:t>
            </a:r>
            <a:r>
              <a:rPr lang="en-GB" dirty="0">
                <a:cs typeface="Times New Roman" pitchFamily="18" charset="0"/>
              </a:rPr>
              <a:t>) to produce an output signal current </a:t>
            </a:r>
            <a:r>
              <a:rPr lang="en-GB" dirty="0">
                <a:solidFill>
                  <a:srgbClr val="FF0000"/>
                </a:solidFill>
                <a:cs typeface="Times New Roman" pitchFamily="18" charset="0"/>
              </a:rPr>
              <a:t>“</a:t>
            </a:r>
            <a:r>
              <a:rPr lang="en-GB" dirty="0" err="1">
                <a:solidFill>
                  <a:srgbClr val="FF0000"/>
                </a:solidFill>
                <a:cs typeface="Times New Roman" pitchFamily="18" charset="0"/>
              </a:rPr>
              <a:t>ic</a:t>
            </a:r>
            <a:r>
              <a:rPr lang="en-GB" dirty="0">
                <a:solidFill>
                  <a:srgbClr val="FF0000"/>
                </a:solidFill>
                <a:cs typeface="Times New Roman" pitchFamily="18" charset="0"/>
              </a:rPr>
              <a:t>”</a:t>
            </a:r>
            <a:r>
              <a:rPr lang="en-GB" dirty="0">
                <a:cs typeface="Times New Roman" pitchFamily="18" charset="0"/>
              </a:rPr>
              <a:t> and a corresponding signal current </a:t>
            </a:r>
            <a:r>
              <a:rPr lang="en-GB" dirty="0">
                <a:solidFill>
                  <a:srgbClr val="FF0000"/>
                </a:solidFill>
                <a:cs typeface="Times New Roman" pitchFamily="18" charset="0"/>
              </a:rPr>
              <a:t>“</a:t>
            </a:r>
            <a:r>
              <a:rPr lang="en-GB" dirty="0" err="1">
                <a:solidFill>
                  <a:srgbClr val="FF0000"/>
                </a:solidFill>
                <a:cs typeface="Times New Roman" pitchFamily="18" charset="0"/>
              </a:rPr>
              <a:t>ie</a:t>
            </a:r>
            <a:r>
              <a:rPr lang="en-GB" dirty="0">
                <a:solidFill>
                  <a:srgbClr val="FF0000"/>
                </a:solidFill>
                <a:cs typeface="Times New Roman" pitchFamily="18" charset="0"/>
              </a:rPr>
              <a:t>”</a:t>
            </a:r>
            <a:r>
              <a:rPr lang="en-GB" dirty="0">
                <a:cs typeface="Times New Roman" pitchFamily="18" charset="0"/>
              </a:rPr>
              <a:t> will also flow. </a:t>
            </a:r>
            <a:r>
              <a:rPr lang="en-GB" dirty="0">
                <a:solidFill>
                  <a:srgbClr val="FF0000"/>
                </a:solidFill>
                <a:cs typeface="Times New Roman" pitchFamily="18" charset="0"/>
              </a:rPr>
              <a:t>These relatively small currents sit on top of the larger </a:t>
            </a:r>
            <a:r>
              <a:rPr lang="en-GB" dirty="0" err="1">
                <a:solidFill>
                  <a:srgbClr val="FF0000"/>
                </a:solidFill>
                <a:cs typeface="Times New Roman" pitchFamily="18" charset="0"/>
              </a:rPr>
              <a:t>d.c.</a:t>
            </a:r>
            <a:r>
              <a:rPr lang="en-GB" dirty="0">
                <a:solidFill>
                  <a:srgbClr val="FF0000"/>
                </a:solidFill>
                <a:cs typeface="Times New Roman" pitchFamily="18" charset="0"/>
              </a:rPr>
              <a:t> bias currents.</a:t>
            </a:r>
          </a:p>
          <a:p>
            <a:pPr algn="just">
              <a:spcBef>
                <a:spcPct val="50000"/>
              </a:spcBef>
            </a:pPr>
            <a:r>
              <a:rPr lang="en-GB" dirty="0" smtClean="0">
                <a:cs typeface="Times New Roman" pitchFamily="18" charset="0"/>
              </a:rPr>
              <a:t>NB</a:t>
            </a:r>
            <a:r>
              <a:rPr lang="en-GB" dirty="0">
                <a:cs typeface="Times New Roman" pitchFamily="18" charset="0"/>
              </a:rPr>
              <a:t>. The above relationships only hold true if the transistor is biased into its </a:t>
            </a:r>
            <a:r>
              <a:rPr lang="en-GB" dirty="0">
                <a:solidFill>
                  <a:srgbClr val="FF0000"/>
                </a:solidFill>
                <a:cs typeface="Times New Roman" pitchFamily="18" charset="0"/>
              </a:rPr>
              <a:t>linear region</a:t>
            </a:r>
            <a:r>
              <a:rPr lang="en-GB" dirty="0">
                <a:cs typeface="Times New Roman" pitchFamily="18" charset="0"/>
              </a:rPr>
              <a:t>. If the transistor </a:t>
            </a:r>
            <a:r>
              <a:rPr lang="en-GB" dirty="0">
                <a:solidFill>
                  <a:srgbClr val="FF0000"/>
                </a:solidFill>
                <a:cs typeface="Times New Roman" pitchFamily="18" charset="0"/>
              </a:rPr>
              <a:t>“saturates”</a:t>
            </a:r>
            <a:r>
              <a:rPr lang="en-GB" dirty="0">
                <a:cs typeface="Times New Roman" pitchFamily="18" charset="0"/>
              </a:rPr>
              <a:t> then the relationship no longer holds true. In fact </a:t>
            </a:r>
            <a:r>
              <a:rPr lang="en-GB" dirty="0" err="1">
                <a:cs typeface="Times New Roman" pitchFamily="18" charset="0"/>
              </a:rPr>
              <a:t>h</a:t>
            </a:r>
            <a:r>
              <a:rPr lang="en-GB" baseline="-25000" dirty="0" err="1">
                <a:cs typeface="Times New Roman" pitchFamily="18" charset="0"/>
              </a:rPr>
              <a:t>FE</a:t>
            </a:r>
            <a:r>
              <a:rPr lang="en-GB" dirty="0">
                <a:cs typeface="Times New Roman" pitchFamily="18" charset="0"/>
              </a:rPr>
              <a:t>  reduces.</a:t>
            </a:r>
          </a:p>
          <a:p>
            <a:pPr>
              <a:spcBef>
                <a:spcPct val="50000"/>
              </a:spcBef>
            </a:pPr>
            <a:endParaRPr lang="en-GB" sz="2000" b="1" dirty="0">
              <a:latin typeface="Arial Rounded MT Bold" pitchFamily="34" charset="0"/>
            </a:endParaRPr>
          </a:p>
        </p:txBody>
      </p:sp>
      <p:sp>
        <p:nvSpPr>
          <p:cNvPr id="6" name="Rectangle 17"/>
          <p:cNvSpPr>
            <a:spLocks noChangeArrowheads="1"/>
          </p:cNvSpPr>
          <p:nvPr/>
        </p:nvSpPr>
        <p:spPr bwMode="auto">
          <a:xfrm>
            <a:off x="0" y="381000"/>
            <a:ext cx="9144000" cy="769441"/>
          </a:xfrm>
          <a:prstGeom prst="rect">
            <a:avLst/>
          </a:prstGeom>
          <a:noFill/>
          <a:ln w="9525">
            <a:noFill/>
            <a:miter lim="800000"/>
            <a:headEnd/>
            <a:tailEnd/>
          </a:ln>
          <a:effectLst/>
        </p:spPr>
        <p:txBody>
          <a:bodyPr>
            <a:spAutoFit/>
          </a:bodyPr>
          <a:lstStyle/>
          <a:p>
            <a:pPr algn="ctr"/>
            <a:r>
              <a:rPr lang="en-GB" sz="4400" dirty="0">
                <a:latin typeface="+mj-lt"/>
                <a:cs typeface="Times New Roman" pitchFamily="18" charset="0"/>
              </a:rPr>
              <a:t>Transistor currents</a:t>
            </a:r>
            <a:r>
              <a:rPr lang="en-GB" sz="4400" dirty="0">
                <a:latin typeface="+mj-lt"/>
              </a:rPr>
              <a:t> </a:t>
            </a:r>
          </a:p>
        </p:txBody>
      </p:sp>
    </p:spTree>
    <p:extLst>
      <p:ext uri="{BB962C8B-B14F-4D97-AF65-F5344CB8AC3E}">
        <p14:creationId xmlns:p14="http://schemas.microsoft.com/office/powerpoint/2010/main" val="275891606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200" dirty="0" smtClean="0"/>
              <a:t>Negative Feedback  Within  A Common Emitter Amplifier Using An Emitter Resistor</a:t>
            </a:r>
            <a:endParaRPr lang="en-GB" sz="3200" dirty="0"/>
          </a:p>
        </p:txBody>
      </p:sp>
      <p:grpSp>
        <p:nvGrpSpPr>
          <p:cNvPr id="6" name="Group 5"/>
          <p:cNvGrpSpPr>
            <a:grpSpLocks noChangeAspect="1"/>
          </p:cNvGrpSpPr>
          <p:nvPr/>
        </p:nvGrpSpPr>
        <p:grpSpPr>
          <a:xfrm>
            <a:off x="3097766" y="2132856"/>
            <a:ext cx="5662676" cy="3308258"/>
            <a:chOff x="3059832" y="2060848"/>
            <a:chExt cx="5412578" cy="3162146"/>
          </a:xfrm>
        </p:grpSpPr>
        <p:pic>
          <p:nvPicPr>
            <p:cNvPr id="4" name="Picture 3" descr="03314"/>
            <p:cNvPicPr>
              <a:picLocks noChangeAspect="1"/>
            </p:cNvPicPr>
            <p:nvPr/>
          </p:nvPicPr>
          <p:blipFill>
            <a:blip r:embed="rId2" cstate="print"/>
            <a:srcRect/>
            <a:stretch>
              <a:fillRect/>
            </a:stretch>
          </p:blipFill>
          <p:spPr bwMode="auto">
            <a:xfrm>
              <a:off x="3059832" y="2060848"/>
              <a:ext cx="5412578" cy="3162146"/>
            </a:xfrm>
            <a:prstGeom prst="rect">
              <a:avLst/>
            </a:prstGeom>
            <a:noFill/>
            <a:ln w="9525">
              <a:noFill/>
              <a:miter lim="800000"/>
              <a:headEnd/>
              <a:tailEnd/>
            </a:ln>
          </p:spPr>
        </p:pic>
        <p:sp>
          <p:nvSpPr>
            <p:cNvPr id="5" name="Rectangle 4"/>
            <p:cNvSpPr/>
            <p:nvPr/>
          </p:nvSpPr>
          <p:spPr>
            <a:xfrm>
              <a:off x="4283968" y="2060848"/>
              <a:ext cx="2808312" cy="50405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3" name="Content Placeholder 2"/>
          <p:cNvSpPr>
            <a:spLocks noGrp="1"/>
          </p:cNvSpPr>
          <p:nvPr>
            <p:ph idx="1"/>
          </p:nvPr>
        </p:nvSpPr>
        <p:spPr>
          <a:xfrm>
            <a:off x="457200" y="1600201"/>
            <a:ext cx="7283152" cy="1607176"/>
          </a:xfrm>
        </p:spPr>
        <p:txBody>
          <a:bodyPr>
            <a:normAutofit/>
          </a:bodyPr>
          <a:lstStyle/>
          <a:p>
            <a:pPr marL="0" indent="0">
              <a:buNone/>
            </a:pPr>
            <a:r>
              <a:rPr lang="en-GB" sz="2000" dirty="0"/>
              <a:t>The emitter feedback resistor drops voltage proportional to the emitter current through the transistor, and it does so in such a way as to oppose the input signal's influence on the base-emitter junction of the transistor</a:t>
            </a:r>
          </a:p>
        </p:txBody>
      </p:sp>
    </p:spTree>
    <p:extLst>
      <p:ext uri="{BB962C8B-B14F-4D97-AF65-F5344CB8AC3E}">
        <p14:creationId xmlns:p14="http://schemas.microsoft.com/office/powerpoint/2010/main" val="425168131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Let's take a closer look at the emitter-base junction and see what difference this new resistor makes:</a:t>
            </a:r>
          </a:p>
        </p:txBody>
      </p:sp>
      <p:sp>
        <p:nvSpPr>
          <p:cNvPr id="4" name="Title 1"/>
          <p:cNvSpPr>
            <a:spLocks noGrp="1"/>
          </p:cNvSpPr>
          <p:nvPr>
            <p:ph type="title"/>
          </p:nvPr>
        </p:nvSpPr>
        <p:spPr>
          <a:xfrm>
            <a:off x="457200" y="274638"/>
            <a:ext cx="8229600" cy="1143000"/>
          </a:xfrm>
        </p:spPr>
        <p:txBody>
          <a:bodyPr>
            <a:noAutofit/>
          </a:bodyPr>
          <a:lstStyle/>
          <a:p>
            <a:r>
              <a:rPr lang="en-GB" sz="3200" dirty="0" smtClean="0"/>
              <a:t>Negative Feedback  Within  A Common Emitter Amplifier Using An Emitter Resistor</a:t>
            </a:r>
            <a:endParaRPr lang="en-GB" sz="3200" dirty="0"/>
          </a:p>
        </p:txBody>
      </p:sp>
      <p:pic>
        <p:nvPicPr>
          <p:cNvPr id="2048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95936" y="2780928"/>
            <a:ext cx="3569022" cy="284223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5915839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457200" y="1600201"/>
            <a:ext cx="4978896" cy="3917032"/>
          </a:xfrm>
        </p:spPr>
        <p:txBody>
          <a:bodyPr>
            <a:normAutofit fontScale="70000" lnSpcReduction="20000"/>
          </a:bodyPr>
          <a:lstStyle/>
          <a:p>
            <a:pPr marL="0" indent="0">
              <a:buNone/>
            </a:pPr>
            <a:r>
              <a:rPr lang="en-US" dirty="0"/>
              <a:t>With no feedback resistor connecting the emitter to ground, whatever level of input signal (</a:t>
            </a:r>
            <a:r>
              <a:rPr lang="en-US" dirty="0" err="1"/>
              <a:t>V</a:t>
            </a:r>
            <a:r>
              <a:rPr lang="en-US" baseline="-25000" dirty="0" err="1"/>
              <a:t>input</a:t>
            </a:r>
            <a:r>
              <a:rPr lang="en-US" dirty="0"/>
              <a:t>) makes it through the coupling capacitor and R</a:t>
            </a:r>
            <a:r>
              <a:rPr lang="en-US" baseline="-25000" dirty="0"/>
              <a:t>1</a:t>
            </a:r>
            <a:r>
              <a:rPr lang="en-US" dirty="0"/>
              <a:t>/R</a:t>
            </a:r>
            <a:r>
              <a:rPr lang="en-US" baseline="-25000" dirty="0"/>
              <a:t>2   </a:t>
            </a:r>
            <a:r>
              <a:rPr lang="en-US" dirty="0"/>
              <a:t> resistor network will be impressed directly across the base-emitter junction as the transistor's input voltage (V</a:t>
            </a:r>
            <a:r>
              <a:rPr lang="en-US" baseline="-25000" dirty="0"/>
              <a:t>B-E</a:t>
            </a:r>
            <a:r>
              <a:rPr lang="en-US" dirty="0"/>
              <a:t>). In other words, with no feedback resistor, V</a:t>
            </a:r>
            <a:r>
              <a:rPr lang="en-US" baseline="-25000" dirty="0"/>
              <a:t>B-E</a:t>
            </a:r>
            <a:r>
              <a:rPr lang="en-US" dirty="0"/>
              <a:t> equals </a:t>
            </a:r>
            <a:r>
              <a:rPr lang="en-US" dirty="0" err="1"/>
              <a:t>V</a:t>
            </a:r>
            <a:r>
              <a:rPr lang="en-US" baseline="-25000" dirty="0" err="1"/>
              <a:t>input</a:t>
            </a:r>
            <a:r>
              <a:rPr lang="en-US" dirty="0"/>
              <a:t>. Therefore, if </a:t>
            </a:r>
            <a:r>
              <a:rPr lang="en-US" dirty="0" err="1"/>
              <a:t>V</a:t>
            </a:r>
            <a:r>
              <a:rPr lang="en-US" baseline="-25000" dirty="0" err="1"/>
              <a:t>input</a:t>
            </a:r>
            <a:r>
              <a:rPr lang="en-US" dirty="0"/>
              <a:t> increases by 100 mV, then V</a:t>
            </a:r>
            <a:r>
              <a:rPr lang="en-US" baseline="-25000" dirty="0"/>
              <a:t>B-E</a:t>
            </a:r>
            <a:r>
              <a:rPr lang="en-US" dirty="0"/>
              <a:t> likewise increases by 100 mV: a change in one is the same as a change in the other, since the two voltages are equal to each other. </a:t>
            </a:r>
            <a:endParaRPr lang="en-GB" dirty="0"/>
          </a:p>
          <a:p>
            <a:endParaRPr lang="en-GB" dirty="0"/>
          </a:p>
        </p:txBody>
      </p:sp>
      <p:pic>
        <p:nvPicPr>
          <p:cNvPr id="4" name="Picture 2"/>
          <p:cNvPicPr>
            <a:picLocks noChangeAspect="1" noChangeArrowheads="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5112558" y="1700808"/>
            <a:ext cx="3569022" cy="284223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2767459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404655367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5"/>
          <p:cNvGrpSpPr>
            <a:grpSpLocks/>
          </p:cNvGrpSpPr>
          <p:nvPr/>
        </p:nvGrpSpPr>
        <p:grpSpPr bwMode="auto">
          <a:xfrm>
            <a:off x="1331640" y="2851601"/>
            <a:ext cx="5850165" cy="2723925"/>
            <a:chOff x="1953" y="5022"/>
            <a:chExt cx="6928" cy="3823"/>
          </a:xfrm>
        </p:grpSpPr>
        <p:pic>
          <p:nvPicPr>
            <p:cNvPr id="5" name="Picture 6" descr="~AUT0000"/>
            <p:cNvPicPr>
              <a:picLocks noChangeAspect="1" noChangeArrowheads="1"/>
            </p:cNvPicPr>
            <p:nvPr/>
          </p:nvPicPr>
          <p:blipFill rotWithShape="1">
            <a:blip r:embed="rId2" cstate="print">
              <a:clrChange>
                <a:clrFrom>
                  <a:srgbClr val="EEF4F8"/>
                </a:clrFrom>
                <a:clrTo>
                  <a:srgbClr val="EEF4F8">
                    <a:alpha val="0"/>
                  </a:srgbClr>
                </a:clrTo>
              </a:clrChange>
            </a:blip>
            <a:srcRect r="12239"/>
            <a:stretch/>
          </p:blipFill>
          <p:spPr bwMode="auto">
            <a:xfrm>
              <a:off x="2000" y="5022"/>
              <a:ext cx="6881" cy="3823"/>
            </a:xfrm>
            <a:prstGeom prst="rect">
              <a:avLst/>
            </a:prstGeom>
            <a:noFill/>
            <a:ln w="9525">
              <a:noFill/>
              <a:miter lim="800000"/>
              <a:headEnd/>
              <a:tailEnd/>
            </a:ln>
          </p:spPr>
        </p:pic>
        <p:sp>
          <p:nvSpPr>
            <p:cNvPr id="6" name="Text Box 7"/>
            <p:cNvSpPr txBox="1">
              <a:spLocks noChangeArrowheads="1"/>
            </p:cNvSpPr>
            <p:nvPr/>
          </p:nvSpPr>
          <p:spPr bwMode="auto">
            <a:xfrm>
              <a:off x="1953" y="5059"/>
              <a:ext cx="3644" cy="864"/>
            </a:xfrm>
            <a:prstGeom prst="rect">
              <a:avLst/>
            </a:prstGeom>
            <a:solidFill>
              <a:srgbClr val="FFFFFF"/>
            </a:solidFill>
            <a:ln w="9525">
              <a:noFill/>
              <a:miter lim="800000"/>
              <a:headEnd/>
              <a:tailEnd/>
            </a:ln>
          </p:spPr>
          <p:txBody>
            <a:bodyPr/>
            <a:lstStyle/>
            <a:p>
              <a:pPr eaLnBrk="0" hangingPunct="0"/>
              <a:endParaRPr lang="en-US" sz="1000" dirty="0"/>
            </a:p>
          </p:txBody>
        </p:sp>
        <p:sp>
          <p:nvSpPr>
            <p:cNvPr id="7" name="Text Box 8"/>
            <p:cNvSpPr txBox="1">
              <a:spLocks noChangeArrowheads="1"/>
            </p:cNvSpPr>
            <p:nvPr/>
          </p:nvSpPr>
          <p:spPr bwMode="auto">
            <a:xfrm>
              <a:off x="2054" y="8289"/>
              <a:ext cx="1991" cy="326"/>
            </a:xfrm>
            <a:prstGeom prst="rect">
              <a:avLst/>
            </a:prstGeom>
            <a:solidFill>
              <a:srgbClr val="FFFFFF"/>
            </a:solidFill>
            <a:ln w="9525">
              <a:noFill/>
              <a:miter lim="800000"/>
              <a:headEnd/>
              <a:tailEnd/>
            </a:ln>
          </p:spPr>
          <p:txBody>
            <a:bodyPr/>
            <a:lstStyle/>
            <a:p>
              <a:pPr eaLnBrk="0" hangingPunct="0"/>
              <a:endParaRPr lang="en-US" sz="1000" dirty="0"/>
            </a:p>
          </p:txBody>
        </p:sp>
      </p:grpSp>
      <p:sp>
        <p:nvSpPr>
          <p:cNvPr id="2" name="Title 1"/>
          <p:cNvSpPr>
            <a:spLocks noGrp="1"/>
          </p:cNvSpPr>
          <p:nvPr>
            <p:ph type="title"/>
          </p:nvPr>
        </p:nvSpPr>
        <p:spPr/>
        <p:txBody>
          <a:bodyPr/>
          <a:lstStyle/>
          <a:p>
            <a:r>
              <a:rPr lang="en-GB" dirty="0" smtClean="0"/>
              <a:t>Operational Amplifiers</a:t>
            </a:r>
            <a:endParaRPr lang="en-GB" dirty="0"/>
          </a:p>
        </p:txBody>
      </p:sp>
      <p:sp>
        <p:nvSpPr>
          <p:cNvPr id="3" name="Content Placeholder 2"/>
          <p:cNvSpPr>
            <a:spLocks noGrp="1"/>
          </p:cNvSpPr>
          <p:nvPr>
            <p:ph idx="1"/>
          </p:nvPr>
        </p:nvSpPr>
        <p:spPr>
          <a:xfrm>
            <a:off x="457200" y="1600201"/>
            <a:ext cx="8229600" cy="1540767"/>
          </a:xfrm>
        </p:spPr>
        <p:txBody>
          <a:bodyPr>
            <a:noAutofit/>
          </a:bodyPr>
          <a:lstStyle/>
          <a:p>
            <a:pPr algn="just">
              <a:spcBef>
                <a:spcPct val="50000"/>
              </a:spcBef>
            </a:pPr>
            <a:r>
              <a:rPr lang="en-GB" sz="1600" dirty="0">
                <a:cs typeface="Times New Roman" pitchFamily="18" charset="0"/>
              </a:rPr>
              <a:t>An operational amplifiers ( op-amp.) is an 8 terminal Integrated Circuit  (I.C.).</a:t>
            </a:r>
          </a:p>
          <a:p>
            <a:pPr algn="just">
              <a:spcBef>
                <a:spcPct val="50000"/>
              </a:spcBef>
            </a:pPr>
            <a:r>
              <a:rPr lang="en-GB" sz="1600" dirty="0">
                <a:cs typeface="Times New Roman" pitchFamily="18" charset="0"/>
              </a:rPr>
              <a:t> It is a high gain amplifier capable of amplifying both </a:t>
            </a:r>
            <a:r>
              <a:rPr lang="en-GB" sz="1600" dirty="0" smtClean="0">
                <a:cs typeface="Times New Roman" pitchFamily="18" charset="0"/>
              </a:rPr>
              <a:t>AC </a:t>
            </a:r>
            <a:r>
              <a:rPr lang="en-GB" sz="1600" dirty="0">
                <a:cs typeface="Times New Roman" pitchFamily="18" charset="0"/>
              </a:rPr>
              <a:t>and </a:t>
            </a:r>
            <a:r>
              <a:rPr lang="en-GB" sz="1600" dirty="0" smtClean="0">
                <a:cs typeface="Times New Roman" pitchFamily="18" charset="0"/>
              </a:rPr>
              <a:t>DC</a:t>
            </a:r>
            <a:endParaRPr lang="en-GB" sz="1600" dirty="0">
              <a:cs typeface="Times New Roman" pitchFamily="18" charset="0"/>
            </a:endParaRPr>
          </a:p>
          <a:p>
            <a:pPr algn="just">
              <a:spcBef>
                <a:spcPct val="50000"/>
              </a:spcBef>
            </a:pPr>
            <a:r>
              <a:rPr lang="en-GB" sz="1600" dirty="0">
                <a:cs typeface="Times New Roman" pitchFamily="18" charset="0"/>
              </a:rPr>
              <a:t>By simply connecting a power supply to pins 4 and 7 and by connecting a few resistors around the device, as shown below, it is possible to make several different types of amplifier.</a:t>
            </a:r>
          </a:p>
          <a:p>
            <a:endParaRPr lang="en-GB" sz="1600" dirty="0"/>
          </a:p>
        </p:txBody>
      </p:sp>
    </p:spTree>
    <p:extLst>
      <p:ext uri="{BB962C8B-B14F-4D97-AF65-F5344CB8AC3E}">
        <p14:creationId xmlns:p14="http://schemas.microsoft.com/office/powerpoint/2010/main" val="3747337768"/>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Operational Amplifiers</a:t>
            </a:r>
            <a:endParaRPr lang="en-GB" dirty="0"/>
          </a:p>
        </p:txBody>
      </p:sp>
      <p:pic>
        <p:nvPicPr>
          <p:cNvPr id="7" name="Content Placeholder 6"/>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9258" y="1268760"/>
            <a:ext cx="9081213" cy="4391819"/>
          </a:xfrm>
        </p:spPr>
      </p:pic>
    </p:spTree>
    <p:extLst>
      <p:ext uri="{BB962C8B-B14F-4D97-AF65-F5344CB8AC3E}">
        <p14:creationId xmlns:p14="http://schemas.microsoft.com/office/powerpoint/2010/main" val="3641350162"/>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Common Configurations</a:t>
            </a:r>
            <a:endParaRPr lang="en-GB" dirty="0"/>
          </a:p>
        </p:txBody>
      </p:sp>
      <p:pic>
        <p:nvPicPr>
          <p:cNvPr id="4" name="Picture 2" descr="~AUT0019"/>
          <p:cNvPicPr>
            <a:picLocks noChangeAspect="1" noChangeArrowheads="1"/>
          </p:cNvPicPr>
          <p:nvPr/>
        </p:nvPicPr>
        <p:blipFill>
          <a:blip r:embed="rId2" cstate="print"/>
          <a:srcRect/>
          <a:stretch>
            <a:fillRect/>
          </a:stretch>
        </p:blipFill>
        <p:spPr bwMode="auto">
          <a:xfrm>
            <a:off x="488606" y="1466538"/>
            <a:ext cx="8152588" cy="4206183"/>
          </a:xfrm>
          <a:prstGeom prst="rect">
            <a:avLst/>
          </a:prstGeom>
          <a:noFill/>
          <a:ln w="9525">
            <a:noFill/>
            <a:miter lim="800000"/>
            <a:headEnd/>
            <a:tailEnd/>
          </a:ln>
        </p:spPr>
      </p:pic>
    </p:spTree>
    <p:extLst>
      <p:ext uri="{BB962C8B-B14F-4D97-AF65-F5344CB8AC3E}">
        <p14:creationId xmlns:p14="http://schemas.microsoft.com/office/powerpoint/2010/main" val="85160525"/>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Basic Assumptions</a:t>
            </a:r>
            <a:endParaRPr lang="en-GB" dirty="0"/>
          </a:p>
        </p:txBody>
      </p:sp>
      <p:sp>
        <p:nvSpPr>
          <p:cNvPr id="3" name="Content Placeholder 2"/>
          <p:cNvSpPr>
            <a:spLocks noGrp="1"/>
          </p:cNvSpPr>
          <p:nvPr>
            <p:ph idx="1"/>
          </p:nvPr>
        </p:nvSpPr>
        <p:spPr>
          <a:xfrm>
            <a:off x="457200" y="1600201"/>
            <a:ext cx="8075240" cy="3917032"/>
          </a:xfrm>
        </p:spPr>
        <p:txBody>
          <a:bodyPr>
            <a:normAutofit/>
          </a:bodyPr>
          <a:lstStyle/>
          <a:p>
            <a:pPr marL="514350" indent="-514350">
              <a:buFont typeface="+mj-lt"/>
              <a:buAutoNum type="arabicPeriod"/>
            </a:pPr>
            <a:r>
              <a:rPr lang="en-GB" dirty="0" smtClean="0"/>
              <a:t>No current enters or leaves the input terminals of the op-amp*</a:t>
            </a:r>
          </a:p>
          <a:p>
            <a:pPr marL="514350" indent="-514350">
              <a:buFont typeface="+mj-lt"/>
              <a:buAutoNum type="arabicPeriod"/>
            </a:pPr>
            <a:r>
              <a:rPr lang="en-GB" dirty="0" smtClean="0"/>
              <a:t>The output terminal voltage takes up whatever voltage is necessary to ensure that there is no net voltage between the input terminals*</a:t>
            </a:r>
            <a:endParaRPr lang="en-GB" dirty="0"/>
          </a:p>
        </p:txBody>
      </p:sp>
      <p:sp>
        <p:nvSpPr>
          <p:cNvPr id="4" name="TextBox 9"/>
          <p:cNvSpPr txBox="1">
            <a:spLocks noChangeArrowheads="1"/>
          </p:cNvSpPr>
          <p:nvPr/>
        </p:nvSpPr>
        <p:spPr bwMode="auto">
          <a:xfrm>
            <a:off x="2123728" y="5125557"/>
            <a:ext cx="6660232" cy="351299"/>
          </a:xfrm>
          <a:prstGeom prst="rect">
            <a:avLst/>
          </a:prstGeom>
          <a:noFill/>
          <a:ln w="9525">
            <a:noFill/>
            <a:miter lim="800000"/>
            <a:headEnd/>
            <a:tailEnd/>
          </a:ln>
        </p:spPr>
        <p:txBody>
          <a:bodyPr wrap="square" lIns="73581" tIns="36791" rIns="73581" bIns="36791">
            <a:spAutoFit/>
          </a:bodyPr>
          <a:lstStyle/>
          <a:p>
            <a:r>
              <a:rPr lang="en-GB" dirty="0" smtClean="0"/>
              <a:t>* Above </a:t>
            </a:r>
            <a:r>
              <a:rPr lang="en-GB" dirty="0"/>
              <a:t>assumptions only apply in negative feedback applications</a:t>
            </a:r>
          </a:p>
        </p:txBody>
      </p:sp>
    </p:spTree>
    <p:extLst>
      <p:ext uri="{BB962C8B-B14F-4D97-AF65-F5344CB8AC3E}">
        <p14:creationId xmlns:p14="http://schemas.microsoft.com/office/powerpoint/2010/main" val="266924434"/>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Open loop configuration</a:t>
            </a:r>
            <a:endParaRPr lang="en-GB" dirty="0"/>
          </a:p>
        </p:txBody>
      </p:sp>
      <p:sp>
        <p:nvSpPr>
          <p:cNvPr id="3" name="Content Placeholder 2"/>
          <p:cNvSpPr>
            <a:spLocks noGrp="1"/>
          </p:cNvSpPr>
          <p:nvPr>
            <p:ph idx="1"/>
          </p:nvPr>
        </p:nvSpPr>
        <p:spPr>
          <a:xfrm>
            <a:off x="457200" y="1600201"/>
            <a:ext cx="5338936" cy="2044823"/>
          </a:xfrm>
        </p:spPr>
        <p:txBody>
          <a:bodyPr/>
          <a:lstStyle/>
          <a:p>
            <a:r>
              <a:rPr lang="en-GB" dirty="0" smtClean="0"/>
              <a:t>741 type op-amp</a:t>
            </a:r>
          </a:p>
          <a:p>
            <a:pPr lvl="1"/>
            <a:r>
              <a:rPr lang="en-GB" dirty="0" smtClean="0"/>
              <a:t>Open loop gain A</a:t>
            </a:r>
            <a:r>
              <a:rPr lang="en-GB" baseline="-25000" dirty="0" smtClean="0"/>
              <a:t>OL</a:t>
            </a:r>
            <a:r>
              <a:rPr lang="en-GB" dirty="0" smtClean="0"/>
              <a:t> = 200,000</a:t>
            </a:r>
          </a:p>
          <a:p>
            <a:pPr lvl="1"/>
            <a:r>
              <a:rPr lang="en-GB" dirty="0" err="1" smtClean="0"/>
              <a:t>Rin</a:t>
            </a:r>
            <a:r>
              <a:rPr lang="en-GB" dirty="0" smtClean="0"/>
              <a:t> = 2M</a:t>
            </a:r>
            <a:r>
              <a:rPr lang="el-GR" dirty="0" smtClean="0"/>
              <a:t>Ω</a:t>
            </a:r>
            <a:r>
              <a:rPr lang="en-GB" dirty="0" smtClean="0"/>
              <a:t>, Rout = 75</a:t>
            </a:r>
            <a:r>
              <a:rPr lang="el-GR" dirty="0" smtClean="0"/>
              <a:t>Ω</a:t>
            </a:r>
            <a:endParaRPr lang="en-GB" dirty="0" smtClean="0"/>
          </a:p>
        </p:txBody>
      </p:sp>
      <p:pic>
        <p:nvPicPr>
          <p:cNvPr id="1026" name="Picture 2"/>
          <p:cNvPicPr>
            <a:picLocks noChangeAspect="1" noChangeArrowheads="1"/>
          </p:cNvPicPr>
          <p:nvPr/>
        </p:nvPicPr>
        <p:blipFill>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5364088" y="3459236"/>
            <a:ext cx="3402138" cy="205093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mc:AlternateContent xmlns:mc="http://schemas.openxmlformats.org/markup-compatibility/2006" xmlns:a14="http://schemas.microsoft.com/office/drawing/2010/main">
        <mc:Choice Requires="a14">
          <p:sp>
            <p:nvSpPr>
              <p:cNvPr id="4" name="TextBox 3"/>
              <p:cNvSpPr txBox="1"/>
              <p:nvPr/>
            </p:nvSpPr>
            <p:spPr>
              <a:xfrm>
                <a:off x="467544" y="3284984"/>
                <a:ext cx="5112568" cy="2577180"/>
              </a:xfrm>
              <a:prstGeom prst="rect">
                <a:avLst/>
              </a:prstGeom>
              <a:noFill/>
            </p:spPr>
            <p:txBody>
              <a:bodyPr wrap="square" rtlCol="0">
                <a:spAutoFit/>
              </a:bodyPr>
              <a:lstStyle/>
              <a:p>
                <a:pPr marL="0" lvl="1"/>
                <a:r>
                  <a:rPr lang="en-GB" sz="2400" dirty="0" smtClean="0"/>
                  <a:t>Since A</a:t>
                </a:r>
                <a:r>
                  <a:rPr lang="en-GB" sz="2400" baseline="-25000" dirty="0"/>
                  <a:t>OL </a:t>
                </a:r>
                <a:r>
                  <a:rPr lang="en-GB" sz="2400" dirty="0"/>
                  <a:t>is so large, even a significant output voltage (</a:t>
                </a:r>
                <a:r>
                  <a:rPr lang="en-GB" sz="2400" dirty="0" err="1"/>
                  <a:t>Vout</a:t>
                </a:r>
                <a:r>
                  <a:rPr lang="en-GB" sz="2400" dirty="0"/>
                  <a:t>) will only need a minute </a:t>
                </a:r>
                <a:r>
                  <a:rPr lang="en-GB" sz="2400" dirty="0" smtClean="0"/>
                  <a:t>input.</a:t>
                </a:r>
              </a:p>
              <a:p>
                <a:pPr marL="0" lvl="1"/>
                <a:endParaRPr lang="en-GB" sz="2400" dirty="0"/>
              </a:p>
              <a:p>
                <a:pPr marL="0" lvl="1" algn="ctr"/>
                <a14:m>
                  <m:oMathPara xmlns:m="http://schemas.openxmlformats.org/officeDocument/2006/math">
                    <m:oMathParaPr>
                      <m:jc m:val="centerGroup"/>
                    </m:oMathParaPr>
                    <m:oMath xmlns:m="http://schemas.openxmlformats.org/officeDocument/2006/math">
                      <m:sSub>
                        <m:sSubPr>
                          <m:ctrlPr>
                            <a:rPr lang="en-GB" sz="2400" i="1" smtClean="0">
                              <a:latin typeface="Cambria Math"/>
                            </a:rPr>
                          </m:ctrlPr>
                        </m:sSubPr>
                        <m:e>
                          <m:r>
                            <a:rPr lang="en-GB" sz="2400" b="0" i="1" smtClean="0">
                              <a:latin typeface="Cambria Math"/>
                            </a:rPr>
                            <m:t>𝑉</m:t>
                          </m:r>
                        </m:e>
                        <m:sub>
                          <m:r>
                            <a:rPr lang="en-GB" sz="2400" b="0" i="1" smtClean="0">
                              <a:latin typeface="Cambria Math"/>
                            </a:rPr>
                            <m:t>𝑖𝑛</m:t>
                          </m:r>
                        </m:sub>
                      </m:sSub>
                      <m:r>
                        <a:rPr lang="en-GB" sz="2400" b="0" i="1" smtClean="0">
                          <a:latin typeface="Cambria Math"/>
                        </a:rPr>
                        <m:t>=</m:t>
                      </m:r>
                      <m:f>
                        <m:fPr>
                          <m:ctrlPr>
                            <a:rPr lang="en-GB" sz="2400" b="0" i="1" smtClean="0">
                              <a:latin typeface="Cambria Math"/>
                            </a:rPr>
                          </m:ctrlPr>
                        </m:fPr>
                        <m:num>
                          <m:sSub>
                            <m:sSubPr>
                              <m:ctrlPr>
                                <a:rPr lang="en-GB" sz="2400" b="0" i="1" smtClean="0">
                                  <a:latin typeface="Cambria Math"/>
                                </a:rPr>
                              </m:ctrlPr>
                            </m:sSubPr>
                            <m:e>
                              <m:r>
                                <a:rPr lang="en-GB" sz="2400" b="0" i="1" smtClean="0">
                                  <a:latin typeface="Cambria Math"/>
                                </a:rPr>
                                <m:t>𝑉</m:t>
                              </m:r>
                            </m:e>
                            <m:sub>
                              <m:r>
                                <a:rPr lang="en-GB" sz="2400" b="0" i="1" smtClean="0">
                                  <a:latin typeface="Cambria Math"/>
                                </a:rPr>
                                <m:t>𝑜𝑢𝑡</m:t>
                              </m:r>
                            </m:sub>
                          </m:sSub>
                        </m:num>
                        <m:den>
                          <m:r>
                            <a:rPr lang="en-GB" sz="2400" b="0" i="1" smtClean="0">
                              <a:latin typeface="Cambria Math"/>
                            </a:rPr>
                            <m:t>200,000</m:t>
                          </m:r>
                        </m:den>
                      </m:f>
                    </m:oMath>
                  </m:oMathPara>
                </a14:m>
                <a:endParaRPr lang="en-GB" dirty="0"/>
              </a:p>
              <a:p>
                <a:endParaRPr lang="en-GB" dirty="0"/>
              </a:p>
            </p:txBody>
          </p:sp>
        </mc:Choice>
        <mc:Fallback xmlns="">
          <p:sp>
            <p:nvSpPr>
              <p:cNvPr id="4" name="TextBox 3"/>
              <p:cNvSpPr txBox="1">
                <a:spLocks noRot="1" noChangeAspect="1" noMove="1" noResize="1" noEditPoints="1" noAdjustHandles="1" noChangeArrowheads="1" noChangeShapeType="1" noTextEdit="1"/>
              </p:cNvSpPr>
              <p:nvPr/>
            </p:nvSpPr>
            <p:spPr>
              <a:xfrm>
                <a:off x="467544" y="3284984"/>
                <a:ext cx="5112568" cy="2577180"/>
              </a:xfrm>
              <a:prstGeom prst="rect">
                <a:avLst/>
              </a:prstGeom>
              <a:blipFill rotWithShape="1">
                <a:blip r:embed="rId3"/>
                <a:stretch>
                  <a:fillRect l="-1909" t="-1655" r="-477"/>
                </a:stretch>
              </a:blipFill>
            </p:spPr>
            <p:txBody>
              <a:bodyPr/>
              <a:lstStyle/>
              <a:p>
                <a:r>
                  <a:rPr lang="en-GB">
                    <a:noFill/>
                  </a:rPr>
                  <a:t> </a:t>
                </a:r>
              </a:p>
            </p:txBody>
          </p:sp>
        </mc:Fallback>
      </mc:AlternateContent>
    </p:spTree>
    <p:extLst>
      <p:ext uri="{BB962C8B-B14F-4D97-AF65-F5344CB8AC3E}">
        <p14:creationId xmlns:p14="http://schemas.microsoft.com/office/powerpoint/2010/main" val="4151980364"/>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Inverting Amplifier</a:t>
            </a:r>
            <a:endParaRPr lang="en-GB" dirty="0"/>
          </a:p>
        </p:txBody>
      </p:sp>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val="3965417459"/>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purl.org/dc/dcmitype/"/>
    <ds:schemaRef ds:uri="http://purl.org/dc/terms/"/>
    <ds:schemaRef ds:uri="http://purl.org/dc/elements/1.1/"/>
    <ds:schemaRef ds:uri="http://www.w3.org/XML/1998/namespace"/>
    <ds:schemaRef ds:uri="http://schemas.openxmlformats.org/package/2006/metadata/core-properties"/>
    <ds:schemaRef ds:uri="303dbf9b-b85b-46a0-94f1-894078c07ecd"/>
    <ds:schemaRef ds:uri="http://schemas.microsoft.com/office/2006/metadata/properties"/>
  </ds:schemaRefs>
</ds:datastoreItem>
</file>

<file path=customXml/itemProps3.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19047</TotalTime>
  <Words>3533</Words>
  <Application>Microsoft Office PowerPoint</Application>
  <PresentationFormat>On-screen Show (4:3)</PresentationFormat>
  <Paragraphs>311</Paragraphs>
  <Slides>58</Slides>
  <Notes>4</Notes>
  <HiddenSlides>0</HiddenSlides>
  <MMClips>0</MMClips>
  <ScaleCrop>false</ScaleCrop>
  <HeadingPairs>
    <vt:vector size="6" baseType="variant">
      <vt:variant>
        <vt:lpstr>Theme</vt:lpstr>
      </vt:variant>
      <vt:variant>
        <vt:i4>1</vt:i4>
      </vt:variant>
      <vt:variant>
        <vt:lpstr>Embedded OLE Servers</vt:lpstr>
      </vt:variant>
      <vt:variant>
        <vt:i4>1</vt:i4>
      </vt:variant>
      <vt:variant>
        <vt:lpstr>Slide Titles</vt:lpstr>
      </vt:variant>
      <vt:variant>
        <vt:i4>58</vt:i4>
      </vt:variant>
    </vt:vector>
  </HeadingPairs>
  <TitlesOfParts>
    <vt:vector size="60" baseType="lpstr">
      <vt:lpstr>20140311PresentationUWTSDTemplate</vt:lpstr>
      <vt:lpstr>Bitmap Image</vt:lpstr>
      <vt:lpstr>Circuit Design and Analysis</vt:lpstr>
      <vt:lpstr>Useful Information</vt:lpstr>
      <vt:lpstr>Useful Information</vt:lpstr>
      <vt:lpstr>Useful Information</vt:lpstr>
      <vt:lpstr>Useful Information</vt:lpstr>
      <vt:lpstr>Topics</vt:lpstr>
      <vt:lpstr>Any Questions so far..?</vt:lpstr>
      <vt:lpstr>Linearity</vt:lpstr>
      <vt:lpstr>PowerPoint Presentation</vt:lpstr>
      <vt:lpstr>PowerPoint Presentation</vt:lpstr>
      <vt:lpstr>Input – Process - Output</vt:lpstr>
      <vt:lpstr>Potential Divider</vt:lpstr>
      <vt:lpstr>Simplified Equivalent Circuit of an Amplifier</vt:lpstr>
      <vt:lpstr>Amplifier Equivalent Circuit</vt:lpstr>
      <vt:lpstr>Amplifier Equivalent Circuit</vt:lpstr>
      <vt:lpstr>PowerPoint Presentation</vt:lpstr>
      <vt:lpstr>PowerPoint Presentation</vt:lpstr>
      <vt:lpstr>PowerPoint Presentation</vt:lpstr>
      <vt:lpstr>PowerPoint Presentation</vt:lpstr>
      <vt:lpstr>Amplifier Equivalent Circuit</vt:lpstr>
      <vt:lpstr>Amplifier Equivalent Circuit</vt:lpstr>
      <vt:lpstr>Amplifier Equivalent Circuit</vt:lpstr>
      <vt:lpstr>Two stage amplifiers</vt:lpstr>
      <vt:lpstr>Two stage amplifiers</vt:lpstr>
      <vt:lpstr>Two stage amplifiers</vt:lpstr>
      <vt:lpstr>Two stage amplifiers</vt:lpstr>
      <vt:lpstr>Two stage amplifiers</vt:lpstr>
      <vt:lpstr>Two stage amplifiers</vt:lpstr>
      <vt:lpstr>Two stage amplifiers</vt:lpstr>
      <vt:lpstr>Two stage amplifiers</vt:lpstr>
      <vt:lpstr>Two stage amplifiers</vt:lpstr>
      <vt:lpstr>Two stage amplifiers</vt:lpstr>
      <vt:lpstr>Feedback</vt:lpstr>
      <vt:lpstr>Feedback</vt:lpstr>
      <vt:lpstr>Feedback</vt:lpstr>
      <vt:lpstr>Transistor basics – water analogy</vt:lpstr>
      <vt:lpstr>Transistor Basics</vt:lpstr>
      <vt:lpstr>Transistor Basics</vt:lpstr>
      <vt:lpstr>Transistor Basics</vt:lpstr>
      <vt:lpstr>Transistor Basics</vt:lpstr>
      <vt:lpstr>Bipolar Transistor (Practical Behaviour)</vt:lpstr>
      <vt:lpstr>BASIC  BIPOLAR  TRANSISTOR  CONNECTIONS </vt:lpstr>
      <vt:lpstr>TRANSISTOR BIASING: WHAT DOES BIASING DO?</vt:lpstr>
      <vt:lpstr>PowerPoint Presentation</vt:lpstr>
      <vt:lpstr>PowerPoint Presentation</vt:lpstr>
      <vt:lpstr>PowerPoint Presentation</vt:lpstr>
      <vt:lpstr>PowerPoint Presentation</vt:lpstr>
      <vt:lpstr>PowerPoint Presentation</vt:lpstr>
      <vt:lpstr>Negative Feedback  Within  A Common Emitter Amplifier Using An Emitter Resistor</vt:lpstr>
      <vt:lpstr>Negative Feedback  Within  A Common Emitter Amplifier Using An Emitter Resistor</vt:lpstr>
      <vt:lpstr>PowerPoint Presentation</vt:lpstr>
      <vt:lpstr>PowerPoint Presentation</vt:lpstr>
      <vt:lpstr>Operational Amplifiers</vt:lpstr>
      <vt:lpstr>Operational Amplifiers</vt:lpstr>
      <vt:lpstr>Common Configurations</vt:lpstr>
      <vt:lpstr>Basic Assumptions</vt:lpstr>
      <vt:lpstr>Open loop configuration</vt:lpstr>
      <vt:lpstr>Inverting Amplifier</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Circuit Design and Analysis L5</dc:subject>
  <dc:creator>stephen.mosey@uwtsd.ac.uk</dc:creator>
  <cp:lastModifiedBy>Stephen Mosey</cp:lastModifiedBy>
  <cp:revision>50</cp:revision>
  <dcterms:created xsi:type="dcterms:W3CDTF">2015-04-14T15:21:28Z</dcterms:created>
  <dcterms:modified xsi:type="dcterms:W3CDTF">2017-10-02T12:34:57Z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