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58" r:id="rId5"/>
  </p:sldMasterIdLst>
  <p:notesMasterIdLst>
    <p:notesMasterId r:id="rId22"/>
  </p:notesMasterIdLst>
  <p:sldIdLst>
    <p:sldId id="332" r:id="rId6"/>
    <p:sldId id="333" r:id="rId7"/>
    <p:sldId id="323" r:id="rId8"/>
    <p:sldId id="315" r:id="rId9"/>
    <p:sldId id="310" r:id="rId10"/>
    <p:sldId id="324" r:id="rId11"/>
    <p:sldId id="325" r:id="rId12"/>
    <p:sldId id="309" r:id="rId13"/>
    <p:sldId id="320" r:id="rId14"/>
    <p:sldId id="321" r:id="rId15"/>
    <p:sldId id="317" r:id="rId16"/>
    <p:sldId id="313" r:id="rId17"/>
    <p:sldId id="318" r:id="rId18"/>
    <p:sldId id="312" r:id="rId19"/>
    <p:sldId id="311" r:id="rId20"/>
    <p:sldId id="33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75718" autoAdjust="0"/>
  </p:normalViewPr>
  <p:slideViewPr>
    <p:cSldViewPr snapToGrid="0">
      <p:cViewPr varScale="1">
        <p:scale>
          <a:sx n="84" d="100"/>
          <a:sy n="84" d="100"/>
        </p:scale>
        <p:origin x="151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3824F7-F7E1-4021-A6B1-3F8A5FFD08EF}"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GB"/>
        </a:p>
      </dgm:t>
    </dgm:pt>
    <dgm:pt modelId="{C12D758D-7528-4A0B-B6BC-E94F1B2E9A35}">
      <dgm:prSet phldrT="[Text]"/>
      <dgm:spPr/>
      <dgm:t>
        <a:bodyPr/>
        <a:lstStyle/>
        <a:p>
          <a:r>
            <a:rPr lang="en-GB" dirty="0"/>
            <a:t>Visual Design</a:t>
          </a:r>
        </a:p>
      </dgm:t>
    </dgm:pt>
    <dgm:pt modelId="{9B0EB4DC-7E8C-495C-9AB5-9C656DCCF6AC}" type="parTrans" cxnId="{377A8C6A-055A-42B4-ABA2-F1DFB22A66A1}">
      <dgm:prSet/>
      <dgm:spPr/>
      <dgm:t>
        <a:bodyPr/>
        <a:lstStyle/>
        <a:p>
          <a:endParaRPr lang="en-GB"/>
        </a:p>
      </dgm:t>
    </dgm:pt>
    <dgm:pt modelId="{08E48D06-C1BD-4288-A95A-7EBE0B5D51E7}" type="sibTrans" cxnId="{377A8C6A-055A-42B4-ABA2-F1DFB22A66A1}">
      <dgm:prSet/>
      <dgm:spPr/>
      <dgm:t>
        <a:bodyPr/>
        <a:lstStyle/>
        <a:p>
          <a:endParaRPr lang="en-GB"/>
        </a:p>
      </dgm:t>
    </dgm:pt>
    <dgm:pt modelId="{9318487C-FB92-4F66-8746-D1AC7F4458C2}">
      <dgm:prSet phldrT="[Text]"/>
      <dgm:spPr/>
      <dgm:t>
        <a:bodyPr/>
        <a:lstStyle/>
        <a:p>
          <a:r>
            <a:rPr lang="en-GB" dirty="0"/>
            <a:t>Usability</a:t>
          </a:r>
        </a:p>
      </dgm:t>
    </dgm:pt>
    <dgm:pt modelId="{608438F8-389E-4DCF-9398-A345748F1EEB}" type="parTrans" cxnId="{790696EC-CC69-46E6-97D3-96F5D462098E}">
      <dgm:prSet/>
      <dgm:spPr/>
      <dgm:t>
        <a:bodyPr/>
        <a:lstStyle/>
        <a:p>
          <a:endParaRPr lang="en-GB"/>
        </a:p>
      </dgm:t>
    </dgm:pt>
    <dgm:pt modelId="{079D7158-4BFC-4456-BE69-FD0A63E7BC0A}" type="sibTrans" cxnId="{790696EC-CC69-46E6-97D3-96F5D462098E}">
      <dgm:prSet/>
      <dgm:spPr/>
      <dgm:t>
        <a:bodyPr/>
        <a:lstStyle/>
        <a:p>
          <a:endParaRPr lang="en-GB"/>
        </a:p>
      </dgm:t>
    </dgm:pt>
    <dgm:pt modelId="{D42F02B3-B34B-4DC3-BCFE-947BB0A2A284}">
      <dgm:prSet phldrT="[Text]"/>
      <dgm:spPr/>
      <dgm:t>
        <a:bodyPr/>
        <a:lstStyle/>
        <a:p>
          <a:r>
            <a:rPr lang="en-GB" dirty="0"/>
            <a:t>Pleasure</a:t>
          </a:r>
        </a:p>
      </dgm:t>
    </dgm:pt>
    <dgm:pt modelId="{E2AEDACB-7C7B-473B-923A-8781C73C5F0D}" type="parTrans" cxnId="{8E8BE0D1-B534-4F0B-A1CE-3ED6A2647494}">
      <dgm:prSet/>
      <dgm:spPr/>
      <dgm:t>
        <a:bodyPr/>
        <a:lstStyle/>
        <a:p>
          <a:endParaRPr lang="en-GB"/>
        </a:p>
      </dgm:t>
    </dgm:pt>
    <dgm:pt modelId="{AA0E3D93-3306-4B8C-A537-58D13C07227F}" type="sibTrans" cxnId="{8E8BE0D1-B534-4F0B-A1CE-3ED6A2647494}">
      <dgm:prSet/>
      <dgm:spPr/>
      <dgm:t>
        <a:bodyPr/>
        <a:lstStyle/>
        <a:p>
          <a:endParaRPr lang="en-GB"/>
        </a:p>
      </dgm:t>
    </dgm:pt>
    <dgm:pt modelId="{96E722C2-365F-41E9-A9A3-91E55928B12C}" type="pres">
      <dgm:prSet presAssocID="{523824F7-F7E1-4021-A6B1-3F8A5FFD08EF}" presName="Name0" presStyleCnt="0">
        <dgm:presLayoutVars>
          <dgm:chMax val="7"/>
          <dgm:chPref val="7"/>
          <dgm:dir/>
        </dgm:presLayoutVars>
      </dgm:prSet>
      <dgm:spPr/>
    </dgm:pt>
    <dgm:pt modelId="{BE6FA06E-9FC1-4B40-AF25-8022DA414FC6}" type="pres">
      <dgm:prSet presAssocID="{523824F7-F7E1-4021-A6B1-3F8A5FFD08EF}" presName="Name1" presStyleCnt="0"/>
      <dgm:spPr/>
    </dgm:pt>
    <dgm:pt modelId="{1193AC06-F30A-4739-AD1C-32024D2448C6}" type="pres">
      <dgm:prSet presAssocID="{523824F7-F7E1-4021-A6B1-3F8A5FFD08EF}" presName="cycle" presStyleCnt="0"/>
      <dgm:spPr/>
    </dgm:pt>
    <dgm:pt modelId="{BD601695-1106-4833-AC70-FCEDD8A0BA6B}" type="pres">
      <dgm:prSet presAssocID="{523824F7-F7E1-4021-A6B1-3F8A5FFD08EF}" presName="srcNode" presStyleLbl="node1" presStyleIdx="0" presStyleCnt="3"/>
      <dgm:spPr/>
    </dgm:pt>
    <dgm:pt modelId="{94CEB27B-7FAE-43B1-93AC-46CC28B71E24}" type="pres">
      <dgm:prSet presAssocID="{523824F7-F7E1-4021-A6B1-3F8A5FFD08EF}" presName="conn" presStyleLbl="parChTrans1D2" presStyleIdx="0" presStyleCnt="1"/>
      <dgm:spPr/>
    </dgm:pt>
    <dgm:pt modelId="{0B6212AA-2A4B-4B88-BD07-6CBF081F8921}" type="pres">
      <dgm:prSet presAssocID="{523824F7-F7E1-4021-A6B1-3F8A5FFD08EF}" presName="extraNode" presStyleLbl="node1" presStyleIdx="0" presStyleCnt="3"/>
      <dgm:spPr/>
    </dgm:pt>
    <dgm:pt modelId="{6E1EBABC-3FD4-4B06-8B82-B196B62DA87B}" type="pres">
      <dgm:prSet presAssocID="{523824F7-F7E1-4021-A6B1-3F8A5FFD08EF}" presName="dstNode" presStyleLbl="node1" presStyleIdx="0" presStyleCnt="3"/>
      <dgm:spPr/>
    </dgm:pt>
    <dgm:pt modelId="{D08481B4-EF64-4D6C-9FCA-0A5682ADBA31}" type="pres">
      <dgm:prSet presAssocID="{C12D758D-7528-4A0B-B6BC-E94F1B2E9A35}" presName="text_1" presStyleLbl="node1" presStyleIdx="0" presStyleCnt="3">
        <dgm:presLayoutVars>
          <dgm:bulletEnabled val="1"/>
        </dgm:presLayoutVars>
      </dgm:prSet>
      <dgm:spPr/>
    </dgm:pt>
    <dgm:pt modelId="{8556594E-7AE6-47CD-8CA9-47BC7E254320}" type="pres">
      <dgm:prSet presAssocID="{C12D758D-7528-4A0B-B6BC-E94F1B2E9A35}" presName="accent_1" presStyleCnt="0"/>
      <dgm:spPr/>
    </dgm:pt>
    <dgm:pt modelId="{0F4B138D-1395-4E06-8148-B9B4984207D4}" type="pres">
      <dgm:prSet presAssocID="{C12D758D-7528-4A0B-B6BC-E94F1B2E9A35}" presName="accentRepeatNode" presStyleLbl="solidFgAcc1" presStyleIdx="0" presStyleCnt="3"/>
      <dgm:spPr/>
    </dgm:pt>
    <dgm:pt modelId="{2732ECBE-4657-4C1B-8978-CA28DE2EA885}" type="pres">
      <dgm:prSet presAssocID="{9318487C-FB92-4F66-8746-D1AC7F4458C2}" presName="text_2" presStyleLbl="node1" presStyleIdx="1" presStyleCnt="3">
        <dgm:presLayoutVars>
          <dgm:bulletEnabled val="1"/>
        </dgm:presLayoutVars>
      </dgm:prSet>
      <dgm:spPr/>
    </dgm:pt>
    <dgm:pt modelId="{9C852836-5578-4973-8642-D34736F2BEF9}" type="pres">
      <dgm:prSet presAssocID="{9318487C-FB92-4F66-8746-D1AC7F4458C2}" presName="accent_2" presStyleCnt="0"/>
      <dgm:spPr/>
    </dgm:pt>
    <dgm:pt modelId="{779EF537-98A4-4592-B269-B3E45BDC2184}" type="pres">
      <dgm:prSet presAssocID="{9318487C-FB92-4F66-8746-D1AC7F4458C2}" presName="accentRepeatNode" presStyleLbl="solidFgAcc1" presStyleIdx="1" presStyleCnt="3"/>
      <dgm:spPr/>
    </dgm:pt>
    <dgm:pt modelId="{87677714-E9D6-4B30-BF98-9CB2F6AFEB83}" type="pres">
      <dgm:prSet presAssocID="{D42F02B3-B34B-4DC3-BCFE-947BB0A2A284}" presName="text_3" presStyleLbl="node1" presStyleIdx="2" presStyleCnt="3">
        <dgm:presLayoutVars>
          <dgm:bulletEnabled val="1"/>
        </dgm:presLayoutVars>
      </dgm:prSet>
      <dgm:spPr/>
    </dgm:pt>
    <dgm:pt modelId="{4A318323-0173-44E0-BA32-7E1B49DFC3C3}" type="pres">
      <dgm:prSet presAssocID="{D42F02B3-B34B-4DC3-BCFE-947BB0A2A284}" presName="accent_3" presStyleCnt="0"/>
      <dgm:spPr/>
    </dgm:pt>
    <dgm:pt modelId="{96427838-86F5-4016-8320-ECCC131EDABB}" type="pres">
      <dgm:prSet presAssocID="{D42F02B3-B34B-4DC3-BCFE-947BB0A2A284}" presName="accentRepeatNode" presStyleLbl="solidFgAcc1" presStyleIdx="2" presStyleCnt="3"/>
      <dgm:spPr/>
    </dgm:pt>
  </dgm:ptLst>
  <dgm:cxnLst>
    <dgm:cxn modelId="{59F30219-4885-4A5D-9970-DB03CDCFD6DF}" type="presOf" srcId="{08E48D06-C1BD-4288-A95A-7EBE0B5D51E7}" destId="{94CEB27B-7FAE-43B1-93AC-46CC28B71E24}" srcOrd="0" destOrd="0" presId="urn:microsoft.com/office/officeart/2008/layout/VerticalCurvedList"/>
    <dgm:cxn modelId="{E8E31E27-3164-4D85-A039-A97921F08B30}" type="presOf" srcId="{C12D758D-7528-4A0B-B6BC-E94F1B2E9A35}" destId="{D08481B4-EF64-4D6C-9FCA-0A5682ADBA31}" srcOrd="0" destOrd="0" presId="urn:microsoft.com/office/officeart/2008/layout/VerticalCurvedList"/>
    <dgm:cxn modelId="{E4C37C69-3384-420A-97E8-ECB0CFCF0578}" type="presOf" srcId="{9318487C-FB92-4F66-8746-D1AC7F4458C2}" destId="{2732ECBE-4657-4C1B-8978-CA28DE2EA885}" srcOrd="0" destOrd="0" presId="urn:microsoft.com/office/officeart/2008/layout/VerticalCurvedList"/>
    <dgm:cxn modelId="{377A8C6A-055A-42B4-ABA2-F1DFB22A66A1}" srcId="{523824F7-F7E1-4021-A6B1-3F8A5FFD08EF}" destId="{C12D758D-7528-4A0B-B6BC-E94F1B2E9A35}" srcOrd="0" destOrd="0" parTransId="{9B0EB4DC-7E8C-495C-9AB5-9C656DCCF6AC}" sibTransId="{08E48D06-C1BD-4288-A95A-7EBE0B5D51E7}"/>
    <dgm:cxn modelId="{46BD1082-B85F-4DB1-82F5-ABB9B1BE62B6}" type="presOf" srcId="{523824F7-F7E1-4021-A6B1-3F8A5FFD08EF}" destId="{96E722C2-365F-41E9-A9A3-91E55928B12C}" srcOrd="0" destOrd="0" presId="urn:microsoft.com/office/officeart/2008/layout/VerticalCurvedList"/>
    <dgm:cxn modelId="{8E8BE0D1-B534-4F0B-A1CE-3ED6A2647494}" srcId="{523824F7-F7E1-4021-A6B1-3F8A5FFD08EF}" destId="{D42F02B3-B34B-4DC3-BCFE-947BB0A2A284}" srcOrd="2" destOrd="0" parTransId="{E2AEDACB-7C7B-473B-923A-8781C73C5F0D}" sibTransId="{AA0E3D93-3306-4B8C-A537-58D13C07227F}"/>
    <dgm:cxn modelId="{FEBD24E8-089B-4899-A483-1CA951199C39}" type="presOf" srcId="{D42F02B3-B34B-4DC3-BCFE-947BB0A2A284}" destId="{87677714-E9D6-4B30-BF98-9CB2F6AFEB83}" srcOrd="0" destOrd="0" presId="urn:microsoft.com/office/officeart/2008/layout/VerticalCurvedList"/>
    <dgm:cxn modelId="{790696EC-CC69-46E6-97D3-96F5D462098E}" srcId="{523824F7-F7E1-4021-A6B1-3F8A5FFD08EF}" destId="{9318487C-FB92-4F66-8746-D1AC7F4458C2}" srcOrd="1" destOrd="0" parTransId="{608438F8-389E-4DCF-9398-A345748F1EEB}" sibTransId="{079D7158-4BFC-4456-BE69-FD0A63E7BC0A}"/>
    <dgm:cxn modelId="{D49C63D2-CF34-44B8-A0A3-18745B3E0607}" type="presParOf" srcId="{96E722C2-365F-41E9-A9A3-91E55928B12C}" destId="{BE6FA06E-9FC1-4B40-AF25-8022DA414FC6}" srcOrd="0" destOrd="0" presId="urn:microsoft.com/office/officeart/2008/layout/VerticalCurvedList"/>
    <dgm:cxn modelId="{DEFA1DCD-276C-4799-8C45-7E47E9B364D7}" type="presParOf" srcId="{BE6FA06E-9FC1-4B40-AF25-8022DA414FC6}" destId="{1193AC06-F30A-4739-AD1C-32024D2448C6}" srcOrd="0" destOrd="0" presId="urn:microsoft.com/office/officeart/2008/layout/VerticalCurvedList"/>
    <dgm:cxn modelId="{C72006BE-3D06-4673-B78F-9E269C01C8C7}" type="presParOf" srcId="{1193AC06-F30A-4739-AD1C-32024D2448C6}" destId="{BD601695-1106-4833-AC70-FCEDD8A0BA6B}" srcOrd="0" destOrd="0" presId="urn:microsoft.com/office/officeart/2008/layout/VerticalCurvedList"/>
    <dgm:cxn modelId="{6CEE0CD7-73CD-4909-B9A3-EE37368D7FC4}" type="presParOf" srcId="{1193AC06-F30A-4739-AD1C-32024D2448C6}" destId="{94CEB27B-7FAE-43B1-93AC-46CC28B71E24}" srcOrd="1" destOrd="0" presId="urn:microsoft.com/office/officeart/2008/layout/VerticalCurvedList"/>
    <dgm:cxn modelId="{AFF909B3-47B0-4272-BDEB-77C386F6A21C}" type="presParOf" srcId="{1193AC06-F30A-4739-AD1C-32024D2448C6}" destId="{0B6212AA-2A4B-4B88-BD07-6CBF081F8921}" srcOrd="2" destOrd="0" presId="urn:microsoft.com/office/officeart/2008/layout/VerticalCurvedList"/>
    <dgm:cxn modelId="{11E89A50-B1FA-4B53-B402-F9737F66B934}" type="presParOf" srcId="{1193AC06-F30A-4739-AD1C-32024D2448C6}" destId="{6E1EBABC-3FD4-4B06-8B82-B196B62DA87B}" srcOrd="3" destOrd="0" presId="urn:microsoft.com/office/officeart/2008/layout/VerticalCurvedList"/>
    <dgm:cxn modelId="{982775E1-9791-4FF7-8B8B-F4A5C75793E6}" type="presParOf" srcId="{BE6FA06E-9FC1-4B40-AF25-8022DA414FC6}" destId="{D08481B4-EF64-4D6C-9FCA-0A5682ADBA31}" srcOrd="1" destOrd="0" presId="urn:microsoft.com/office/officeart/2008/layout/VerticalCurvedList"/>
    <dgm:cxn modelId="{EF1458F6-D5F7-40A3-B957-07FD392345DA}" type="presParOf" srcId="{BE6FA06E-9FC1-4B40-AF25-8022DA414FC6}" destId="{8556594E-7AE6-47CD-8CA9-47BC7E254320}" srcOrd="2" destOrd="0" presId="urn:microsoft.com/office/officeart/2008/layout/VerticalCurvedList"/>
    <dgm:cxn modelId="{99240E99-3BAA-44C0-A236-2160EA627B04}" type="presParOf" srcId="{8556594E-7AE6-47CD-8CA9-47BC7E254320}" destId="{0F4B138D-1395-4E06-8148-B9B4984207D4}" srcOrd="0" destOrd="0" presId="urn:microsoft.com/office/officeart/2008/layout/VerticalCurvedList"/>
    <dgm:cxn modelId="{F9449614-6456-4DA0-8639-3BF6460D55A3}" type="presParOf" srcId="{BE6FA06E-9FC1-4B40-AF25-8022DA414FC6}" destId="{2732ECBE-4657-4C1B-8978-CA28DE2EA885}" srcOrd="3" destOrd="0" presId="urn:microsoft.com/office/officeart/2008/layout/VerticalCurvedList"/>
    <dgm:cxn modelId="{DC50406C-DB6B-4361-A2BA-1633B216EA3C}" type="presParOf" srcId="{BE6FA06E-9FC1-4B40-AF25-8022DA414FC6}" destId="{9C852836-5578-4973-8642-D34736F2BEF9}" srcOrd="4" destOrd="0" presId="urn:microsoft.com/office/officeart/2008/layout/VerticalCurvedList"/>
    <dgm:cxn modelId="{B8851ED9-817F-4221-95CF-CA3D0DA25640}" type="presParOf" srcId="{9C852836-5578-4973-8642-D34736F2BEF9}" destId="{779EF537-98A4-4592-B269-B3E45BDC2184}" srcOrd="0" destOrd="0" presId="urn:microsoft.com/office/officeart/2008/layout/VerticalCurvedList"/>
    <dgm:cxn modelId="{B1678A74-D9CF-4794-BEB8-4FB0A0C8DC30}" type="presParOf" srcId="{BE6FA06E-9FC1-4B40-AF25-8022DA414FC6}" destId="{87677714-E9D6-4B30-BF98-9CB2F6AFEB83}" srcOrd="5" destOrd="0" presId="urn:microsoft.com/office/officeart/2008/layout/VerticalCurvedList"/>
    <dgm:cxn modelId="{792DED78-601A-4B7E-AD3B-1E03952416E7}" type="presParOf" srcId="{BE6FA06E-9FC1-4B40-AF25-8022DA414FC6}" destId="{4A318323-0173-44E0-BA32-7E1B49DFC3C3}" srcOrd="6" destOrd="0" presId="urn:microsoft.com/office/officeart/2008/layout/VerticalCurvedList"/>
    <dgm:cxn modelId="{FA656101-D6E2-4B1F-A13D-EE1702D0D355}" type="presParOf" srcId="{4A318323-0173-44E0-BA32-7E1B49DFC3C3}" destId="{96427838-86F5-4016-8320-ECCC131EDAB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EB27B-7FAE-43B1-93AC-46CC28B71E24}">
      <dsp:nvSpPr>
        <dsp:cNvPr id="0" name=""/>
        <dsp:cNvSpPr/>
      </dsp:nvSpPr>
      <dsp:spPr>
        <a:xfrm>
          <a:off x="-3674748" y="-564606"/>
          <a:ext cx="4380412" cy="4380412"/>
        </a:xfrm>
        <a:prstGeom prst="blockArc">
          <a:avLst>
            <a:gd name="adj1" fmla="val 18900000"/>
            <a:gd name="adj2" fmla="val 2700000"/>
            <a:gd name="adj3" fmla="val 493"/>
          </a:avLst>
        </a:pr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08481B4-EF64-4D6C-9FCA-0A5682ADBA31}">
      <dsp:nvSpPr>
        <dsp:cNvPr id="0" name=""/>
        <dsp:cNvSpPr/>
      </dsp:nvSpPr>
      <dsp:spPr>
        <a:xfrm>
          <a:off x="453783" y="325120"/>
          <a:ext cx="4367966" cy="65024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6128"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Visual Design</a:t>
          </a:r>
        </a:p>
      </dsp:txBody>
      <dsp:txXfrm>
        <a:off x="453783" y="325120"/>
        <a:ext cx="4367966" cy="650240"/>
      </dsp:txXfrm>
    </dsp:sp>
    <dsp:sp modelId="{0F4B138D-1395-4E06-8148-B9B4984207D4}">
      <dsp:nvSpPr>
        <dsp:cNvPr id="0" name=""/>
        <dsp:cNvSpPr/>
      </dsp:nvSpPr>
      <dsp:spPr>
        <a:xfrm>
          <a:off x="47383" y="243840"/>
          <a:ext cx="812800" cy="812800"/>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32ECBE-4657-4C1B-8978-CA28DE2EA885}">
      <dsp:nvSpPr>
        <dsp:cNvPr id="0" name=""/>
        <dsp:cNvSpPr/>
      </dsp:nvSpPr>
      <dsp:spPr>
        <a:xfrm>
          <a:off x="690146" y="1300480"/>
          <a:ext cx="4131604" cy="650240"/>
        </a:xfrm>
        <a:prstGeom prst="rect">
          <a:avLst/>
        </a:prstGeom>
        <a:solidFill>
          <a:schemeClr val="accent2">
            <a:hueOff val="745968"/>
            <a:satOff val="-5205"/>
            <a:lumOff val="12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6128"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Usability</a:t>
          </a:r>
        </a:p>
      </dsp:txBody>
      <dsp:txXfrm>
        <a:off x="690146" y="1300480"/>
        <a:ext cx="4131604" cy="650240"/>
      </dsp:txXfrm>
    </dsp:sp>
    <dsp:sp modelId="{779EF537-98A4-4592-B269-B3E45BDC2184}">
      <dsp:nvSpPr>
        <dsp:cNvPr id="0" name=""/>
        <dsp:cNvSpPr/>
      </dsp:nvSpPr>
      <dsp:spPr>
        <a:xfrm>
          <a:off x="283746" y="1219200"/>
          <a:ext cx="812800" cy="812800"/>
        </a:xfrm>
        <a:prstGeom prst="ellipse">
          <a:avLst/>
        </a:prstGeom>
        <a:solidFill>
          <a:schemeClr val="lt1">
            <a:hueOff val="0"/>
            <a:satOff val="0"/>
            <a:lumOff val="0"/>
            <a:alphaOff val="0"/>
          </a:schemeClr>
        </a:solidFill>
        <a:ln w="15875" cap="flat" cmpd="sng" algn="ctr">
          <a:solidFill>
            <a:schemeClr val="accent2">
              <a:hueOff val="745968"/>
              <a:satOff val="-5205"/>
              <a:lumOff val="1275"/>
              <a:alphaOff val="0"/>
            </a:schemeClr>
          </a:solidFill>
          <a:prstDash val="solid"/>
        </a:ln>
        <a:effectLst/>
      </dsp:spPr>
      <dsp:style>
        <a:lnRef idx="2">
          <a:scrgbClr r="0" g="0" b="0"/>
        </a:lnRef>
        <a:fillRef idx="1">
          <a:scrgbClr r="0" g="0" b="0"/>
        </a:fillRef>
        <a:effectRef idx="0">
          <a:scrgbClr r="0" g="0" b="0"/>
        </a:effectRef>
        <a:fontRef idx="minor"/>
      </dsp:style>
    </dsp:sp>
    <dsp:sp modelId="{87677714-E9D6-4B30-BF98-9CB2F6AFEB83}">
      <dsp:nvSpPr>
        <dsp:cNvPr id="0" name=""/>
        <dsp:cNvSpPr/>
      </dsp:nvSpPr>
      <dsp:spPr>
        <a:xfrm>
          <a:off x="453783" y="2275840"/>
          <a:ext cx="4367966" cy="650240"/>
        </a:xfrm>
        <a:prstGeom prst="rect">
          <a:avLst/>
        </a:prstGeom>
        <a:solidFill>
          <a:schemeClr val="accent2">
            <a:hueOff val="1491936"/>
            <a:satOff val="-10410"/>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6128"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Pleasure</a:t>
          </a:r>
        </a:p>
      </dsp:txBody>
      <dsp:txXfrm>
        <a:off x="453783" y="2275840"/>
        <a:ext cx="4367966" cy="650240"/>
      </dsp:txXfrm>
    </dsp:sp>
    <dsp:sp modelId="{96427838-86F5-4016-8320-ECCC131EDABB}">
      <dsp:nvSpPr>
        <dsp:cNvPr id="0" name=""/>
        <dsp:cNvSpPr/>
      </dsp:nvSpPr>
      <dsp:spPr>
        <a:xfrm>
          <a:off x="47383" y="2194560"/>
          <a:ext cx="812800" cy="812800"/>
        </a:xfrm>
        <a:prstGeom prst="ellipse">
          <a:avLst/>
        </a:prstGeom>
        <a:solidFill>
          <a:schemeClr val="lt1">
            <a:hueOff val="0"/>
            <a:satOff val="0"/>
            <a:lumOff val="0"/>
            <a:alphaOff val="0"/>
          </a:schemeClr>
        </a:solidFill>
        <a:ln w="15875" cap="flat" cmpd="sng" algn="ctr">
          <a:solidFill>
            <a:schemeClr val="accent2">
              <a:hueOff val="1491936"/>
              <a:satOff val="-10410"/>
              <a:lumOff val="2549"/>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58727B-CB34-425A-87C4-C4BEDCE2A836}" type="datetimeFigureOut">
              <a:rPr lang="en-GB" smtClean="0"/>
              <a:t>04/06/2026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CBDAA0-13AB-46BA-B655-5927A4E2ABBE}" type="slidenum">
              <a:rPr lang="en-GB" smtClean="0"/>
              <a:t>‹#›</a:t>
            </a:fld>
            <a:endParaRPr lang="en-GB"/>
          </a:p>
        </p:txBody>
      </p:sp>
    </p:spTree>
    <p:extLst>
      <p:ext uri="{BB962C8B-B14F-4D97-AF65-F5344CB8AC3E}">
        <p14:creationId xmlns:p14="http://schemas.microsoft.com/office/powerpoint/2010/main" val="1204364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a:t>
            </a:fld>
            <a:endParaRPr lang="en-GB"/>
          </a:p>
        </p:txBody>
      </p:sp>
    </p:spTree>
    <p:extLst>
      <p:ext uri="{BB962C8B-B14F-4D97-AF65-F5344CB8AC3E}">
        <p14:creationId xmlns:p14="http://schemas.microsoft.com/office/powerpoint/2010/main" val="60974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https://home.web.cern.ch/science/computing/birth-web </a:t>
            </a:r>
          </a:p>
        </p:txBody>
      </p:sp>
      <p:sp>
        <p:nvSpPr>
          <p:cNvPr id="4" name="Slide Number Placeholder 3"/>
          <p:cNvSpPr>
            <a:spLocks noGrp="1"/>
          </p:cNvSpPr>
          <p:nvPr>
            <p:ph type="sldNum" sz="quarter" idx="5"/>
          </p:nvPr>
        </p:nvSpPr>
        <p:spPr/>
        <p:txBody>
          <a:bodyPr/>
          <a:lstStyle/>
          <a:p>
            <a:fld id="{75CBDAA0-13AB-46BA-B655-5927A4E2ABBE}" type="slidenum">
              <a:rPr lang="en-GB" smtClean="0"/>
              <a:t>3</a:t>
            </a:fld>
            <a:endParaRPr lang="en-GB"/>
          </a:p>
        </p:txBody>
      </p:sp>
    </p:spTree>
    <p:extLst>
      <p:ext uri="{BB962C8B-B14F-4D97-AF65-F5344CB8AC3E}">
        <p14:creationId xmlns:p14="http://schemas.microsoft.com/office/powerpoint/2010/main" val="2318525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it clear to students that a wide range of ever growing social media apps exist, other popular platforms are </a:t>
            </a:r>
            <a:r>
              <a:rPr lang="en-GB" dirty="0" err="1"/>
              <a:t>SnapChat</a:t>
            </a:r>
            <a:r>
              <a:rPr lang="en-GB" dirty="0"/>
              <a:t> and Telegram. </a:t>
            </a:r>
          </a:p>
          <a:p>
            <a:endParaRPr lang="en-GB" dirty="0"/>
          </a:p>
          <a:p>
            <a:r>
              <a:rPr lang="en-GB" dirty="0"/>
              <a:t>Whilst there are a range of personal uses for social media, the massive number of users generate income for the apps from the advertising and direct marketing that occurs via the apps. </a:t>
            </a:r>
          </a:p>
        </p:txBody>
      </p:sp>
      <p:sp>
        <p:nvSpPr>
          <p:cNvPr id="4" name="Slide Number Placeholder 3"/>
          <p:cNvSpPr>
            <a:spLocks noGrp="1"/>
          </p:cNvSpPr>
          <p:nvPr>
            <p:ph type="sldNum" sz="quarter" idx="5"/>
          </p:nvPr>
        </p:nvSpPr>
        <p:spPr/>
        <p:txBody>
          <a:bodyPr/>
          <a:lstStyle/>
          <a:p>
            <a:fld id="{75CBDAA0-13AB-46BA-B655-5927A4E2ABBE}" type="slidenum">
              <a:rPr lang="en-GB" smtClean="0"/>
              <a:t>8</a:t>
            </a:fld>
            <a:endParaRPr lang="en-GB"/>
          </a:p>
        </p:txBody>
      </p:sp>
    </p:spTree>
    <p:extLst>
      <p:ext uri="{BB962C8B-B14F-4D97-AF65-F5344CB8AC3E}">
        <p14:creationId xmlns:p14="http://schemas.microsoft.com/office/powerpoint/2010/main" val="2436896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the https://www.internetlivestats.com/ site to see how many current </a:t>
            </a:r>
            <a:r>
              <a:rPr lang="en-GB" dirty="0" err="1"/>
              <a:t>Youtube</a:t>
            </a:r>
            <a:r>
              <a:rPr lang="en-GB" dirty="0"/>
              <a:t> user are online now and how many videos are being uploaded today. </a:t>
            </a:r>
          </a:p>
          <a:p>
            <a:endParaRPr lang="en-GB" dirty="0"/>
          </a:p>
          <a:p>
            <a:r>
              <a:rPr lang="en-GB" dirty="0"/>
              <a:t>Emphasis how unchanged the format of </a:t>
            </a:r>
            <a:r>
              <a:rPr lang="en-GB" dirty="0" err="1"/>
              <a:t>youtube</a:t>
            </a:r>
            <a:r>
              <a:rPr lang="en-GB" dirty="0"/>
              <a:t> has been in the past 17years. </a:t>
            </a:r>
          </a:p>
          <a:p>
            <a:endParaRPr lang="en-GB" dirty="0"/>
          </a:p>
          <a:p>
            <a:r>
              <a:rPr lang="en-GB" dirty="0"/>
              <a:t>Watch the video as a class, highlight some of the real issues and successes that are shared by the business owners that the presenter speaks to. </a:t>
            </a:r>
          </a:p>
        </p:txBody>
      </p:sp>
      <p:sp>
        <p:nvSpPr>
          <p:cNvPr id="4" name="Slide Number Placeholder 3"/>
          <p:cNvSpPr>
            <a:spLocks noGrp="1"/>
          </p:cNvSpPr>
          <p:nvPr>
            <p:ph type="sldNum" sz="quarter" idx="5"/>
          </p:nvPr>
        </p:nvSpPr>
        <p:spPr/>
        <p:txBody>
          <a:bodyPr/>
          <a:lstStyle/>
          <a:p>
            <a:fld id="{75CBDAA0-13AB-46BA-B655-5927A4E2ABBE}" type="slidenum">
              <a:rPr lang="en-GB" smtClean="0"/>
              <a:t>11</a:t>
            </a:fld>
            <a:endParaRPr lang="en-GB"/>
          </a:p>
        </p:txBody>
      </p:sp>
    </p:spTree>
    <p:extLst>
      <p:ext uri="{BB962C8B-B14F-4D97-AF65-F5344CB8AC3E}">
        <p14:creationId xmlns:p14="http://schemas.microsoft.com/office/powerpoint/2010/main" val="922064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https://www.youtube.com/watch?v=14amlEYDu_k – </a:t>
            </a:r>
            <a:r>
              <a:rPr lang="en-GB" u="sng" dirty="0"/>
              <a:t>watch the first </a:t>
            </a:r>
            <a:r>
              <a:rPr lang="en-GB" b="1" u="sng" dirty="0"/>
              <a:t>9mins</a:t>
            </a:r>
            <a:r>
              <a:rPr lang="en-GB" b="1" dirty="0"/>
              <a:t>. </a:t>
            </a:r>
          </a:p>
        </p:txBody>
      </p:sp>
      <p:sp>
        <p:nvSpPr>
          <p:cNvPr id="4" name="Slide Number Placeholder 3"/>
          <p:cNvSpPr>
            <a:spLocks noGrp="1"/>
          </p:cNvSpPr>
          <p:nvPr>
            <p:ph type="sldNum" sz="quarter" idx="5"/>
          </p:nvPr>
        </p:nvSpPr>
        <p:spPr/>
        <p:txBody>
          <a:bodyPr/>
          <a:lstStyle/>
          <a:p>
            <a:fld id="{75CBDAA0-13AB-46BA-B655-5927A4E2ABBE}" type="slidenum">
              <a:rPr lang="en-GB" smtClean="0"/>
              <a:t>12</a:t>
            </a:fld>
            <a:endParaRPr lang="en-GB"/>
          </a:p>
        </p:txBody>
      </p:sp>
    </p:spTree>
    <p:extLst>
      <p:ext uri="{BB962C8B-B14F-4D97-AF65-F5344CB8AC3E}">
        <p14:creationId xmlns:p14="http://schemas.microsoft.com/office/powerpoint/2010/main" val="482827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Visit the Instagram for Business webpage to learn more about how to use the platform to grow a business brand presence - https://business.instagram.com/ - image has link embedded. </a:t>
            </a:r>
          </a:p>
          <a:p>
            <a:r>
              <a:rPr lang="en-GB" dirty="0"/>
              <a:t>The ‘Get started’ page has a video of how to sign up - https://business.instagram.com/getting-started - show to students but avoid setting up an account or requesting that students set up an account in class in case of financial implications. </a:t>
            </a:r>
          </a:p>
        </p:txBody>
      </p:sp>
      <p:sp>
        <p:nvSpPr>
          <p:cNvPr id="4" name="Slide Number Placeholder 3"/>
          <p:cNvSpPr>
            <a:spLocks noGrp="1"/>
          </p:cNvSpPr>
          <p:nvPr>
            <p:ph type="sldNum" sz="quarter" idx="5"/>
          </p:nvPr>
        </p:nvSpPr>
        <p:spPr/>
        <p:txBody>
          <a:bodyPr/>
          <a:lstStyle/>
          <a:p>
            <a:fld id="{75CBDAA0-13AB-46BA-B655-5927A4E2ABBE}" type="slidenum">
              <a:rPr lang="en-GB" smtClean="0"/>
              <a:t>13</a:t>
            </a:fld>
            <a:endParaRPr lang="en-GB"/>
          </a:p>
        </p:txBody>
      </p:sp>
    </p:spTree>
    <p:extLst>
      <p:ext uri="{BB962C8B-B14F-4D97-AF65-F5344CB8AC3E}">
        <p14:creationId xmlns:p14="http://schemas.microsoft.com/office/powerpoint/2010/main" val="2999632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linked here included more information that the students need – watch a few mins to gain a sense of how strategic and planned a business needs to be if they are to maximise their impact on Instagram. </a:t>
            </a:r>
          </a:p>
        </p:txBody>
      </p:sp>
      <p:sp>
        <p:nvSpPr>
          <p:cNvPr id="4" name="Slide Number Placeholder 3"/>
          <p:cNvSpPr>
            <a:spLocks noGrp="1"/>
          </p:cNvSpPr>
          <p:nvPr>
            <p:ph type="sldNum" sz="quarter" idx="5"/>
          </p:nvPr>
        </p:nvSpPr>
        <p:spPr/>
        <p:txBody>
          <a:bodyPr/>
          <a:lstStyle/>
          <a:p>
            <a:fld id="{75CBDAA0-13AB-46BA-B655-5927A4E2ABBE}" type="slidenum">
              <a:rPr lang="en-GB" smtClean="0"/>
              <a:t>14</a:t>
            </a:fld>
            <a:endParaRPr lang="en-GB"/>
          </a:p>
        </p:txBody>
      </p:sp>
    </p:spTree>
    <p:extLst>
      <p:ext uri="{BB962C8B-B14F-4D97-AF65-F5344CB8AC3E}">
        <p14:creationId xmlns:p14="http://schemas.microsoft.com/office/powerpoint/2010/main" val="31972697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https://business.instagram.com/success/ -  Watch the </a:t>
            </a:r>
            <a:r>
              <a:rPr lang="en-GB" dirty="0" err="1"/>
              <a:t>Quantas</a:t>
            </a:r>
            <a:r>
              <a:rPr lang="en-GB" dirty="0"/>
              <a:t> success stories video. </a:t>
            </a:r>
          </a:p>
          <a:p>
            <a:endParaRPr lang="en-GB" dirty="0"/>
          </a:p>
          <a:p>
            <a:r>
              <a:rPr lang="en-GB" dirty="0"/>
              <a:t>Display the image and invite suggestion about who the target audience would be. Young or Old, Parents vs no children, poor vs affluent, </a:t>
            </a:r>
          </a:p>
          <a:p>
            <a:endParaRPr lang="en-GB" dirty="0"/>
          </a:p>
          <a:p>
            <a:r>
              <a:rPr lang="en-GB" dirty="0"/>
              <a:t>What are the strengths of the ad? – Bold image, opportunity to react to it and comment. Clearly stated brand name, Consistent use of colour, consistent use of nature. </a:t>
            </a:r>
          </a:p>
        </p:txBody>
      </p:sp>
      <p:sp>
        <p:nvSpPr>
          <p:cNvPr id="4" name="Slide Number Placeholder 3"/>
          <p:cNvSpPr>
            <a:spLocks noGrp="1"/>
          </p:cNvSpPr>
          <p:nvPr>
            <p:ph type="sldNum" sz="quarter" idx="5"/>
          </p:nvPr>
        </p:nvSpPr>
        <p:spPr/>
        <p:txBody>
          <a:bodyPr/>
          <a:lstStyle/>
          <a:p>
            <a:fld id="{75CBDAA0-13AB-46BA-B655-5927A4E2ABBE}" type="slidenum">
              <a:rPr lang="en-GB" smtClean="0"/>
              <a:t>15</a:t>
            </a:fld>
            <a:endParaRPr lang="en-GB"/>
          </a:p>
        </p:txBody>
      </p:sp>
    </p:spTree>
    <p:extLst>
      <p:ext uri="{BB962C8B-B14F-4D97-AF65-F5344CB8AC3E}">
        <p14:creationId xmlns:p14="http://schemas.microsoft.com/office/powerpoint/2010/main" val="400041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6/4/2026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6/4/2026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6/4/2026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6/4/2026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6/4/2026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6/4/2026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6/4/2026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6/4/2026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6/4/2026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95335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935174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6/4/2026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11.xml"/><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khhair.co.uk/" TargetMode="Externa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hyperlink" Target="https://www.screwfix.com/"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8kxiPDcBfnQ?feature=oembed" TargetMode="Externa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14amlEYDu_k?feature=oembed" TargetMode="Externa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hyperlink" Target="https://business.instagram.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21.svg"/><Relationship Id="rId2" Type="http://schemas.openxmlformats.org/officeDocument/2006/relationships/slideLayout" Target="../slideLayouts/slideLayout2.xml"/><Relationship Id="rId1" Type="http://schemas.openxmlformats.org/officeDocument/2006/relationships/video" Target="https://www.youtube.com/embed/b_gvwR1pg5I?feature=oembed" TargetMode="External"/><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nfi.edu/what-is-social-media/"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4202B6-44AA-B398-C3E6-A88631FDA35E}"/>
              </a:ext>
            </a:extLst>
          </p:cNvPr>
          <p:cNvSpPr txBox="1"/>
          <p:nvPr/>
        </p:nvSpPr>
        <p:spPr>
          <a:xfrm>
            <a:off x="2028496" y="1379051"/>
            <a:ext cx="8135007" cy="1661993"/>
          </a:xfrm>
          <a:prstGeom prst="rect">
            <a:avLst/>
          </a:prstGeom>
          <a:solidFill>
            <a:schemeClr val="accent2">
              <a:lumMod val="20000"/>
              <a:lumOff val="8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USING SOCIAL MEDIA TO REACH CUSTOMERS</a:t>
            </a:r>
          </a:p>
          <a:p>
            <a:pPr algn="ctr"/>
            <a:r>
              <a:rPr lang="en-GB" sz="2800" b="1" dirty="0">
                <a:latin typeface="Arial" panose="020B0604020202020204" pitchFamily="34" charset="0"/>
                <a:cs typeface="Arial" panose="020B0604020202020204" pitchFamily="34" charset="0"/>
              </a:rPr>
              <a:t>LCLM4002</a:t>
            </a:r>
          </a:p>
          <a:p>
            <a:pPr algn="ctr"/>
            <a:endParaRPr lang="en-GB" dirty="0">
              <a:solidFill>
                <a:schemeClr val="bg1"/>
              </a:solidFill>
            </a:endParaRPr>
          </a:p>
        </p:txBody>
      </p:sp>
    </p:spTree>
    <p:extLst>
      <p:ext uri="{BB962C8B-B14F-4D97-AF65-F5344CB8AC3E}">
        <p14:creationId xmlns:p14="http://schemas.microsoft.com/office/powerpoint/2010/main" val="482243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D9059-96E9-5BCD-4E5C-C6CE62BCC5CA}"/>
              </a:ext>
            </a:extLst>
          </p:cNvPr>
          <p:cNvSpPr>
            <a:spLocks noGrp="1"/>
          </p:cNvSpPr>
          <p:nvPr>
            <p:ph type="title"/>
          </p:nvPr>
        </p:nvSpPr>
        <p:spPr>
          <a:xfrm>
            <a:off x="358219" y="365126"/>
            <a:ext cx="11481847" cy="1091316"/>
          </a:xfrm>
        </p:spPr>
        <p:txBody>
          <a:bodyPr/>
          <a:lstStyle/>
          <a:p>
            <a:r>
              <a:rPr lang="en-US" dirty="0"/>
              <a:t>During the session…</a:t>
            </a:r>
            <a:endParaRPr lang="en-GB" dirty="0"/>
          </a:p>
        </p:txBody>
      </p:sp>
      <p:sp>
        <p:nvSpPr>
          <p:cNvPr id="3" name="Content Placeholder 2">
            <a:extLst>
              <a:ext uri="{FF2B5EF4-FFF2-40B4-BE49-F238E27FC236}">
                <a16:creationId xmlns:a16="http://schemas.microsoft.com/office/drawing/2014/main" id="{450AA831-AC80-D1FE-FF7D-9550EDA0F2D8}"/>
              </a:ext>
            </a:extLst>
          </p:cNvPr>
          <p:cNvSpPr>
            <a:spLocks noGrp="1"/>
          </p:cNvSpPr>
          <p:nvPr>
            <p:ph idx="1"/>
          </p:nvPr>
        </p:nvSpPr>
        <p:spPr>
          <a:xfrm>
            <a:off x="351935" y="1313946"/>
            <a:ext cx="11481846" cy="4087614"/>
          </a:xfrm>
        </p:spPr>
        <p:txBody>
          <a:bodyPr/>
          <a:lstStyle/>
          <a:p>
            <a:pPr marL="566928" lvl="3" indent="0">
              <a:buNone/>
            </a:pPr>
            <a:r>
              <a:rPr lang="en-GB" dirty="0"/>
              <a:t>											</a:t>
            </a:r>
          </a:p>
        </p:txBody>
      </p:sp>
      <p:grpSp>
        <p:nvGrpSpPr>
          <p:cNvPr id="8" name="Group 7">
            <a:extLst>
              <a:ext uri="{FF2B5EF4-FFF2-40B4-BE49-F238E27FC236}">
                <a16:creationId xmlns:a16="http://schemas.microsoft.com/office/drawing/2014/main" id="{C1C0DB82-E3F9-511C-1611-194C4B798152}"/>
              </a:ext>
            </a:extLst>
          </p:cNvPr>
          <p:cNvGrpSpPr/>
          <p:nvPr/>
        </p:nvGrpSpPr>
        <p:grpSpPr>
          <a:xfrm>
            <a:off x="1132569" y="2439054"/>
            <a:ext cx="2981250" cy="3105001"/>
            <a:chOff x="1132569" y="2439054"/>
            <a:chExt cx="2981250" cy="3105001"/>
          </a:xfrm>
        </p:grpSpPr>
        <p:sp>
          <p:nvSpPr>
            <p:cNvPr id="9" name="Oval 8">
              <a:extLst>
                <a:ext uri="{FF2B5EF4-FFF2-40B4-BE49-F238E27FC236}">
                  <a16:creationId xmlns:a16="http://schemas.microsoft.com/office/drawing/2014/main" id="{62765DBB-889D-C247-81C9-885C6B5CFDD3}"/>
                </a:ext>
              </a:extLst>
            </p:cNvPr>
            <p:cNvSpPr/>
            <p:nvPr/>
          </p:nvSpPr>
          <p:spPr>
            <a:xfrm>
              <a:off x="1713912" y="2439054"/>
              <a:ext cx="1818562" cy="1818562"/>
            </a:xfrm>
            <a:prstGeom prst="ellipse">
              <a:avLst/>
            </a:prstGeom>
            <a:solidFill>
              <a:srgbClr val="ED583E">
                <a:hueOff val="0"/>
                <a:satOff val="0"/>
                <a:lumOff val="0"/>
                <a:alphaOff val="0"/>
              </a:srgbClr>
            </a:solidFill>
            <a:ln>
              <a:noFill/>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Speak Pro" panose="020F0502020204030204"/>
                <a:ea typeface="+mn-ea"/>
                <a:cs typeface="+mn-cs"/>
              </a:endParaRPr>
            </a:p>
          </p:txBody>
        </p:sp>
        <p:sp>
          <p:nvSpPr>
            <p:cNvPr id="10" name="Rectangle 9" descr="User Network">
              <a:extLst>
                <a:ext uri="{FF2B5EF4-FFF2-40B4-BE49-F238E27FC236}">
                  <a16:creationId xmlns:a16="http://schemas.microsoft.com/office/drawing/2014/main" id="{4BC31D2E-0BDC-76C7-4F60-5FC208C63C41}"/>
                </a:ext>
              </a:extLst>
            </p:cNvPr>
            <p:cNvSpPr/>
            <p:nvPr/>
          </p:nvSpPr>
          <p:spPr>
            <a:xfrm>
              <a:off x="2101475" y="2826617"/>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hueOff val="0"/>
                    <a:satOff val="0"/>
                    <a:lumOff val="0"/>
                    <a:alphaOff val="0"/>
                  </a:prstClr>
                </a:solidFill>
                <a:effectLst/>
                <a:uLnTx/>
                <a:uFillTx/>
                <a:latin typeface="Speak Pro" panose="020F0502020204030204"/>
                <a:ea typeface="+mn-ea"/>
                <a:cs typeface="+mn-cs"/>
              </a:endParaRPr>
            </a:p>
          </p:txBody>
        </p:sp>
        <p:sp>
          <p:nvSpPr>
            <p:cNvPr id="11" name="Freeform: Shape 10">
              <a:extLst>
                <a:ext uri="{FF2B5EF4-FFF2-40B4-BE49-F238E27FC236}">
                  <a16:creationId xmlns:a16="http://schemas.microsoft.com/office/drawing/2014/main" id="{27EDD4B1-8BA4-FFA2-5223-8D23EC9BBDA1}"/>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a:noFill/>
            <a:ln>
              <a:noFill/>
            </a:ln>
            <a:effectLst/>
          </p:spPr>
          <p:txBody>
            <a:bodyPr spcFirstLastPara="0" vert="horz" wrap="square" lIns="0" tIns="0" rIns="0" bIns="0" numCol="1" spcCol="1270" anchor="t" anchorCtr="0">
              <a:noAutofit/>
            </a:bodyPr>
            <a:lstStyle/>
            <a:p>
              <a:pPr marL="0" marR="0" lvl="0" indent="0" algn="ctr" defTabSz="711200" eaLnBrk="1" fontAlgn="auto" latinLnBrk="0" hangingPunct="1">
                <a:lnSpc>
                  <a:spcPct val="100000"/>
                </a:lnSpc>
                <a:spcBef>
                  <a:spcPct val="0"/>
                </a:spcBef>
                <a:spcAft>
                  <a:spcPct val="35000"/>
                </a:spcAft>
                <a:buClrTx/>
                <a:buSzTx/>
                <a:buFontTx/>
                <a:buNone/>
                <a:tabLst/>
                <a:defRPr cap="all"/>
              </a:pPr>
              <a:r>
                <a:rPr kumimoji="0" lang="en-US" sz="1600" b="0" i="0" u="none" strike="noStrike" kern="0" cap="all" spc="0" normalizeH="0" baseline="0" noProof="0" dirty="0">
                  <a:ln>
                    <a:noFill/>
                  </a:ln>
                  <a:solidFill>
                    <a:prstClr val="black">
                      <a:hueOff val="0"/>
                      <a:satOff val="0"/>
                      <a:lumOff val="0"/>
                      <a:alphaOff val="0"/>
                    </a:prstClr>
                  </a:solidFill>
                  <a:effectLst/>
                  <a:uLnTx/>
                  <a:uFillTx/>
                  <a:latin typeface="Speak Pro" panose="020F0502020204030204"/>
                  <a:ea typeface="+mn-ea"/>
                  <a:cs typeface="+mn-cs"/>
                </a:rPr>
                <a:t>We will define and describe social media</a:t>
              </a:r>
            </a:p>
          </p:txBody>
        </p:sp>
      </p:grpSp>
      <p:grpSp>
        <p:nvGrpSpPr>
          <p:cNvPr id="12" name="Group 11">
            <a:extLst>
              <a:ext uri="{FF2B5EF4-FFF2-40B4-BE49-F238E27FC236}">
                <a16:creationId xmlns:a16="http://schemas.microsoft.com/office/drawing/2014/main" id="{2DC53CBF-059F-C144-6F3D-21282CAC7367}"/>
              </a:ext>
            </a:extLst>
          </p:cNvPr>
          <p:cNvGrpSpPr/>
          <p:nvPr/>
        </p:nvGrpSpPr>
        <p:grpSpPr>
          <a:xfrm>
            <a:off x="4635537" y="2439054"/>
            <a:ext cx="2981250" cy="3105001"/>
            <a:chOff x="4635537" y="2439054"/>
            <a:chExt cx="2981250" cy="3105001"/>
          </a:xfrm>
        </p:grpSpPr>
        <p:sp>
          <p:nvSpPr>
            <p:cNvPr id="13" name="Oval 12">
              <a:extLst>
                <a:ext uri="{FF2B5EF4-FFF2-40B4-BE49-F238E27FC236}">
                  <a16:creationId xmlns:a16="http://schemas.microsoft.com/office/drawing/2014/main" id="{0552E0F2-6CED-855B-01E1-D855921B0956}"/>
                </a:ext>
              </a:extLst>
            </p:cNvPr>
            <p:cNvSpPr/>
            <p:nvPr/>
          </p:nvSpPr>
          <p:spPr>
            <a:xfrm>
              <a:off x="5216881" y="2439054"/>
              <a:ext cx="1818562" cy="1818562"/>
            </a:xfrm>
            <a:prstGeom prst="ellipse">
              <a:avLst/>
            </a:prstGeom>
            <a:solidFill>
              <a:srgbClr val="D3BA59">
                <a:hueOff val="0"/>
                <a:satOff val="0"/>
                <a:lumOff val="0"/>
                <a:alphaOff val="0"/>
              </a:srgbClr>
            </a:solidFill>
            <a:ln>
              <a:noFill/>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Speak Pro" panose="020F0502020204030204"/>
                <a:ea typeface="+mn-ea"/>
                <a:cs typeface="+mn-cs"/>
              </a:endParaRPr>
            </a:p>
          </p:txBody>
        </p:sp>
        <p:sp>
          <p:nvSpPr>
            <p:cNvPr id="14" name="Rectangle 13" descr="Smart Phone">
              <a:extLst>
                <a:ext uri="{FF2B5EF4-FFF2-40B4-BE49-F238E27FC236}">
                  <a16:creationId xmlns:a16="http://schemas.microsoft.com/office/drawing/2014/main" id="{233F1598-6F49-A502-0932-601E21D1F62F}"/>
                </a:ext>
              </a:extLst>
            </p:cNvPr>
            <p:cNvSpPr/>
            <p:nvPr/>
          </p:nvSpPr>
          <p:spPr>
            <a:xfrm>
              <a:off x="5604444" y="2826617"/>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hueOff val="0"/>
                    <a:satOff val="0"/>
                    <a:lumOff val="0"/>
                    <a:alphaOff val="0"/>
                  </a:prstClr>
                </a:solidFill>
                <a:effectLst/>
                <a:uLnTx/>
                <a:uFillTx/>
                <a:latin typeface="Speak Pro" panose="020F0502020204030204"/>
                <a:ea typeface="+mn-ea"/>
                <a:cs typeface="+mn-cs"/>
              </a:endParaRPr>
            </a:p>
          </p:txBody>
        </p:sp>
        <p:sp>
          <p:nvSpPr>
            <p:cNvPr id="15" name="Freeform: Shape 14">
              <a:extLst>
                <a:ext uri="{FF2B5EF4-FFF2-40B4-BE49-F238E27FC236}">
                  <a16:creationId xmlns:a16="http://schemas.microsoft.com/office/drawing/2014/main" id="{F16C24FD-E417-A675-772B-D14737BFB656}"/>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a:noFill/>
            <a:ln>
              <a:noFill/>
            </a:ln>
            <a:effectLst/>
          </p:spPr>
          <p:txBody>
            <a:bodyPr spcFirstLastPara="0" vert="horz" wrap="square" lIns="0" tIns="0" rIns="0" bIns="0" numCol="1" spcCol="1270" anchor="t" anchorCtr="0">
              <a:noAutofit/>
            </a:bodyPr>
            <a:lstStyle/>
            <a:p>
              <a:pPr marL="0" marR="0" lvl="0" indent="0" algn="ctr" defTabSz="711200" eaLnBrk="1" fontAlgn="auto" latinLnBrk="0" hangingPunct="1">
                <a:lnSpc>
                  <a:spcPct val="100000"/>
                </a:lnSpc>
                <a:spcBef>
                  <a:spcPct val="0"/>
                </a:spcBef>
                <a:spcAft>
                  <a:spcPct val="35000"/>
                </a:spcAft>
                <a:buClrTx/>
                <a:buSzTx/>
                <a:buFontTx/>
                <a:buNone/>
                <a:tabLst/>
                <a:defRPr cap="all"/>
              </a:pPr>
              <a:r>
                <a:rPr kumimoji="0" lang="en-US" sz="1600" b="0" i="0" u="none" strike="noStrike" kern="0" cap="all" spc="0" normalizeH="0" baseline="0" noProof="0" dirty="0">
                  <a:ln>
                    <a:noFill/>
                  </a:ln>
                  <a:solidFill>
                    <a:prstClr val="black">
                      <a:hueOff val="0"/>
                      <a:satOff val="0"/>
                      <a:lumOff val="0"/>
                      <a:alphaOff val="0"/>
                    </a:prstClr>
                  </a:solidFill>
                  <a:effectLst/>
                  <a:uLnTx/>
                  <a:uFillTx/>
                  <a:latin typeface="Speak Pro" panose="020F0502020204030204"/>
                  <a:ea typeface="+mn-ea"/>
                  <a:cs typeface="+mn-cs"/>
                </a:rPr>
                <a:t>Exploring how social media is used to reach customers</a:t>
              </a:r>
            </a:p>
          </p:txBody>
        </p:sp>
      </p:grpSp>
      <p:grpSp>
        <p:nvGrpSpPr>
          <p:cNvPr id="16" name="Group 15">
            <a:extLst>
              <a:ext uri="{FF2B5EF4-FFF2-40B4-BE49-F238E27FC236}">
                <a16:creationId xmlns:a16="http://schemas.microsoft.com/office/drawing/2014/main" id="{9E00E6E4-2285-2303-042D-B136BE9D084A}"/>
              </a:ext>
            </a:extLst>
          </p:cNvPr>
          <p:cNvGrpSpPr/>
          <p:nvPr/>
        </p:nvGrpSpPr>
        <p:grpSpPr>
          <a:xfrm>
            <a:off x="8138506" y="2439054"/>
            <a:ext cx="2981250" cy="3105001"/>
            <a:chOff x="8138506" y="2439054"/>
            <a:chExt cx="2981250" cy="3105001"/>
          </a:xfrm>
        </p:grpSpPr>
        <p:sp>
          <p:nvSpPr>
            <p:cNvPr id="17" name="Oval 16">
              <a:extLst>
                <a:ext uri="{FF2B5EF4-FFF2-40B4-BE49-F238E27FC236}">
                  <a16:creationId xmlns:a16="http://schemas.microsoft.com/office/drawing/2014/main" id="{1F8AFB4D-FBEE-CB2C-1F99-95679569BF57}"/>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8" name="Rectangle 17" descr="Checkmark">
              <a:extLst>
                <a:ext uri="{FF2B5EF4-FFF2-40B4-BE49-F238E27FC236}">
                  <a16:creationId xmlns:a16="http://schemas.microsoft.com/office/drawing/2014/main" id="{B4A06331-E184-E83E-013A-05F14FFB0049}"/>
                </a:ext>
              </a:extLst>
            </p:cNvPr>
            <p:cNvSpPr/>
            <p:nvPr/>
          </p:nvSpPr>
          <p:spPr>
            <a:xfrm>
              <a:off x="9107413" y="2826617"/>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15CD9831-22FE-80C2-E158-D5ECE9988A69}"/>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Examine and Evaluate company social media Content</a:t>
              </a:r>
            </a:p>
          </p:txBody>
        </p:sp>
      </p:grpSp>
    </p:spTree>
    <p:extLst>
      <p:ext uri="{BB962C8B-B14F-4D97-AF65-F5344CB8AC3E}">
        <p14:creationId xmlns:p14="http://schemas.microsoft.com/office/powerpoint/2010/main" val="1532374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28EAD-CB05-496A-B94C-9DBD23273485}"/>
              </a:ext>
            </a:extLst>
          </p:cNvPr>
          <p:cNvSpPr>
            <a:spLocks noGrp="1"/>
          </p:cNvSpPr>
          <p:nvPr>
            <p:ph type="title"/>
          </p:nvPr>
        </p:nvSpPr>
        <p:spPr>
          <a:xfrm>
            <a:off x="1097280" y="286603"/>
            <a:ext cx="10058400" cy="1092935"/>
          </a:xfrm>
        </p:spPr>
        <p:txBody>
          <a:bodyPr/>
          <a:lstStyle/>
          <a:p>
            <a:r>
              <a:rPr lang="en-GB" dirty="0"/>
              <a:t>The World Wide Web </a:t>
            </a:r>
          </a:p>
        </p:txBody>
      </p:sp>
      <p:sp>
        <p:nvSpPr>
          <p:cNvPr id="3" name="Content Placeholder 2">
            <a:extLst>
              <a:ext uri="{FF2B5EF4-FFF2-40B4-BE49-F238E27FC236}">
                <a16:creationId xmlns:a16="http://schemas.microsoft.com/office/drawing/2014/main" id="{BC6B7148-B1E2-4191-BE96-F2D616A27951}"/>
              </a:ext>
            </a:extLst>
          </p:cNvPr>
          <p:cNvSpPr>
            <a:spLocks noGrp="1"/>
          </p:cNvSpPr>
          <p:nvPr>
            <p:ph idx="1"/>
          </p:nvPr>
        </p:nvSpPr>
        <p:spPr>
          <a:xfrm>
            <a:off x="6680200" y="2108201"/>
            <a:ext cx="4991100" cy="3886199"/>
          </a:xfrm>
        </p:spPr>
        <p:txBody>
          <a:bodyPr>
            <a:normAutofit/>
          </a:bodyPr>
          <a:lstStyle/>
          <a:p>
            <a:r>
              <a:rPr lang="en-GB" sz="1800" b="0" i="0" dirty="0">
                <a:solidFill>
                  <a:srgbClr val="333333"/>
                </a:solidFill>
                <a:effectLst/>
                <a:latin typeface="Arial" panose="020B0604020202020204" pitchFamily="34" charset="0"/>
                <a:cs typeface="Arial" panose="020B0604020202020204" pitchFamily="34" charset="0"/>
              </a:rPr>
              <a:t>Tim Berners-Lee, a British scientist, invented the World Wide Web (WWW) in 1989, while working at CERN. The web was originally conceived and developed to meet the demand for automated information-sharing between scientists in universities and institutes around the world.</a:t>
            </a:r>
          </a:p>
          <a:p>
            <a:r>
              <a:rPr lang="en-GB" sz="1800" b="0" i="0" dirty="0">
                <a:solidFill>
                  <a:srgbClr val="333333"/>
                </a:solidFill>
                <a:effectLst/>
                <a:latin typeface="Arial" panose="020B0604020202020204" pitchFamily="34" charset="0"/>
                <a:cs typeface="Arial" panose="020B0604020202020204" pitchFamily="34" charset="0"/>
              </a:rPr>
              <a:t>On 30 April 1993, CERN put the World Wide Web software in the public domain. Later, CERN made a release available with an open licence, a more sure way to maximise its dissemination. These actions allowed the web to flourish.</a:t>
            </a:r>
          </a:p>
        </p:txBody>
      </p:sp>
      <p:pic>
        <p:nvPicPr>
          <p:cNvPr id="5" name="Picture 4">
            <a:extLst>
              <a:ext uri="{FF2B5EF4-FFF2-40B4-BE49-F238E27FC236}">
                <a16:creationId xmlns:a16="http://schemas.microsoft.com/office/drawing/2014/main" id="{6295637F-E90C-4895-B532-088D34300B42}"/>
              </a:ext>
            </a:extLst>
          </p:cNvPr>
          <p:cNvPicPr>
            <a:picLocks noChangeAspect="1"/>
          </p:cNvPicPr>
          <p:nvPr/>
        </p:nvPicPr>
        <p:blipFill>
          <a:blip r:embed="rId3"/>
          <a:stretch>
            <a:fillRect/>
          </a:stretch>
        </p:blipFill>
        <p:spPr>
          <a:xfrm>
            <a:off x="520700" y="1879600"/>
            <a:ext cx="5457990" cy="3598862"/>
          </a:xfrm>
          <a:prstGeom prst="rect">
            <a:avLst/>
          </a:prstGeom>
        </p:spPr>
      </p:pic>
      <p:sp>
        <p:nvSpPr>
          <p:cNvPr id="6" name="Rectangle: Rounded Corners 5">
            <a:extLst>
              <a:ext uri="{FF2B5EF4-FFF2-40B4-BE49-F238E27FC236}">
                <a16:creationId xmlns:a16="http://schemas.microsoft.com/office/drawing/2014/main" id="{4C3313FD-09AD-44E1-B05B-26C8F754CB6F}"/>
              </a:ext>
            </a:extLst>
          </p:cNvPr>
          <p:cNvSpPr/>
          <p:nvPr/>
        </p:nvSpPr>
        <p:spPr>
          <a:xfrm>
            <a:off x="581190" y="5606197"/>
            <a:ext cx="5514810" cy="965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rgbClr val="333333"/>
                </a:solidFill>
                <a:latin typeface="Arial Black" panose="020B0A04020102020204" pitchFamily="34" charset="0"/>
              </a:rPr>
              <a:t>This is an image of the first ever website. </a:t>
            </a:r>
            <a:endParaRPr lang="en-GB" dirty="0">
              <a:latin typeface="Arial Black" panose="020B0A04020102020204" pitchFamily="34" charset="0"/>
            </a:endParaRPr>
          </a:p>
        </p:txBody>
      </p:sp>
    </p:spTree>
    <p:extLst>
      <p:ext uri="{BB962C8B-B14F-4D97-AF65-F5344CB8AC3E}">
        <p14:creationId xmlns:p14="http://schemas.microsoft.com/office/powerpoint/2010/main" val="1086165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7A457-946A-4E3C-8808-33093708D617}"/>
              </a:ext>
            </a:extLst>
          </p:cNvPr>
          <p:cNvSpPr>
            <a:spLocks noGrp="1"/>
          </p:cNvSpPr>
          <p:nvPr>
            <p:ph type="title"/>
          </p:nvPr>
        </p:nvSpPr>
        <p:spPr/>
        <p:txBody>
          <a:bodyPr/>
          <a:lstStyle/>
          <a:p>
            <a:r>
              <a:rPr lang="en-GB" dirty="0"/>
              <a:t>Websites</a:t>
            </a:r>
          </a:p>
        </p:txBody>
      </p:sp>
      <p:sp>
        <p:nvSpPr>
          <p:cNvPr id="6" name="Content Placeholder 5">
            <a:extLst>
              <a:ext uri="{FF2B5EF4-FFF2-40B4-BE49-F238E27FC236}">
                <a16:creationId xmlns:a16="http://schemas.microsoft.com/office/drawing/2014/main" id="{946475AE-92D0-4625-9081-A32B2943D26E}"/>
              </a:ext>
            </a:extLst>
          </p:cNvPr>
          <p:cNvSpPr>
            <a:spLocks noGrp="1"/>
          </p:cNvSpPr>
          <p:nvPr>
            <p:ph idx="1"/>
          </p:nvPr>
        </p:nvSpPr>
        <p:spPr>
          <a:xfrm>
            <a:off x="6096000" y="2051050"/>
            <a:ext cx="4572000" cy="3790950"/>
          </a:xfrm>
        </p:spPr>
        <p:txBody>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4" name="Picture 3">
            <a:hlinkClick r:id="rId2"/>
            <a:extLst>
              <a:ext uri="{FF2B5EF4-FFF2-40B4-BE49-F238E27FC236}">
                <a16:creationId xmlns:a16="http://schemas.microsoft.com/office/drawing/2014/main" id="{AE0CA9BB-F4D8-4174-A2FC-7F7C528B9FC4}"/>
              </a:ext>
            </a:extLst>
          </p:cNvPr>
          <p:cNvPicPr>
            <a:picLocks noChangeAspect="1"/>
          </p:cNvPicPr>
          <p:nvPr/>
        </p:nvPicPr>
        <p:blipFill>
          <a:blip r:embed="rId3"/>
          <a:stretch>
            <a:fillRect/>
          </a:stretch>
        </p:blipFill>
        <p:spPr>
          <a:xfrm>
            <a:off x="273113" y="2051050"/>
            <a:ext cx="2757063" cy="2044432"/>
          </a:xfrm>
          <a:prstGeom prst="rect">
            <a:avLst/>
          </a:prstGeom>
        </p:spPr>
      </p:pic>
      <p:pic>
        <p:nvPicPr>
          <p:cNvPr id="7" name="Picture 6">
            <a:hlinkClick r:id="rId4"/>
            <a:extLst>
              <a:ext uri="{FF2B5EF4-FFF2-40B4-BE49-F238E27FC236}">
                <a16:creationId xmlns:a16="http://schemas.microsoft.com/office/drawing/2014/main" id="{74A1AAD7-A548-4864-9C03-ABEFA9630591}"/>
              </a:ext>
            </a:extLst>
          </p:cNvPr>
          <p:cNvPicPr>
            <a:picLocks noChangeAspect="1"/>
          </p:cNvPicPr>
          <p:nvPr/>
        </p:nvPicPr>
        <p:blipFill>
          <a:blip r:embed="rId5"/>
          <a:stretch>
            <a:fillRect/>
          </a:stretch>
        </p:blipFill>
        <p:spPr>
          <a:xfrm>
            <a:off x="1992564" y="3946525"/>
            <a:ext cx="2570524" cy="2359780"/>
          </a:xfrm>
          <a:prstGeom prst="rect">
            <a:avLst/>
          </a:prstGeom>
        </p:spPr>
      </p:pic>
      <p:sp>
        <p:nvSpPr>
          <p:cNvPr id="8" name="TextBox 7">
            <a:extLst>
              <a:ext uri="{FF2B5EF4-FFF2-40B4-BE49-F238E27FC236}">
                <a16:creationId xmlns:a16="http://schemas.microsoft.com/office/drawing/2014/main" id="{6AFEC947-C7D4-4753-99EF-25B08CB3BC95}"/>
              </a:ext>
            </a:extLst>
          </p:cNvPr>
          <p:cNvSpPr txBox="1"/>
          <p:nvPr/>
        </p:nvSpPr>
        <p:spPr>
          <a:xfrm>
            <a:off x="4782666" y="3592295"/>
            <a:ext cx="7080360"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Websites have developed extensively since 1993 and are now a staple part of most business’ marketing.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use of colour and images, hyperlinks and location maps are common features of company websites.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size of the company is often reflected in the complexity or simplicity of their website.  </a:t>
            </a:r>
          </a:p>
        </p:txBody>
      </p:sp>
      <p:sp>
        <p:nvSpPr>
          <p:cNvPr id="9" name="TextBox 8">
            <a:extLst>
              <a:ext uri="{FF2B5EF4-FFF2-40B4-BE49-F238E27FC236}">
                <a16:creationId xmlns:a16="http://schemas.microsoft.com/office/drawing/2014/main" id="{CE358B7B-4A25-4320-A91B-0408A708528C}"/>
              </a:ext>
            </a:extLst>
          </p:cNvPr>
          <p:cNvSpPr txBox="1"/>
          <p:nvPr/>
        </p:nvSpPr>
        <p:spPr>
          <a:xfrm>
            <a:off x="3277826" y="2049915"/>
            <a:ext cx="8585200" cy="1015663"/>
          </a:xfrm>
          <a:prstGeom prst="rect">
            <a:avLst/>
          </a:prstGeom>
          <a:noFill/>
          <a:ln w="38100">
            <a:solidFill>
              <a:schemeClr val="tx2">
                <a:lumMod val="75000"/>
                <a:lumOff val="25000"/>
              </a:schemeClr>
            </a:solidFill>
          </a:ln>
        </p:spPr>
        <p:txBody>
          <a:bodyPr wrap="square">
            <a:spAutoFit/>
          </a:bodyPr>
          <a:lstStyle/>
          <a:p>
            <a:pPr algn="l"/>
            <a:r>
              <a:rPr lang="en-GB" sz="2000" b="0" i="0" u="none" strike="noStrike" baseline="0" dirty="0">
                <a:latin typeface="Arial" panose="020B0604020202020204" pitchFamily="34" charset="0"/>
                <a:cs typeface="Arial" panose="020B0604020202020204" pitchFamily="34" charset="0"/>
              </a:rPr>
              <a:t>A retail website constitutes an important touchpoint and a first online navigation can determine the future of a customer’s relationship with retailers and their offerings</a:t>
            </a:r>
            <a:r>
              <a:rPr lang="en-GB" sz="2000" dirty="0">
                <a:latin typeface="Arial" panose="020B0604020202020204" pitchFamily="34" charset="0"/>
                <a:cs typeface="Arial" panose="020B0604020202020204" pitchFamily="34" charset="0"/>
              </a:rPr>
              <a:t>, (Demangeot and Broderick, 2016). </a:t>
            </a:r>
          </a:p>
        </p:txBody>
      </p:sp>
    </p:spTree>
    <p:extLst>
      <p:ext uri="{BB962C8B-B14F-4D97-AF65-F5344CB8AC3E}">
        <p14:creationId xmlns:p14="http://schemas.microsoft.com/office/powerpoint/2010/main" val="541230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F649E63-1ED7-4BE5-A9C3-8A6638D5EBFF}"/>
              </a:ext>
            </a:extLst>
          </p:cNvPr>
          <p:cNvPicPr>
            <a:picLocks noGrp="1" noChangeAspect="1"/>
          </p:cNvPicPr>
          <p:nvPr>
            <p:ph idx="1"/>
          </p:nvPr>
        </p:nvPicPr>
        <p:blipFill rotWithShape="1">
          <a:blip r:embed="rId2"/>
          <a:srcRect l="51183" t="23878" r="31474"/>
          <a:stretch/>
        </p:blipFill>
        <p:spPr>
          <a:xfrm>
            <a:off x="5194169" y="825692"/>
            <a:ext cx="1894788" cy="2120675"/>
          </a:xfrm>
          <a:prstGeom prst="rect">
            <a:avLst/>
          </a:prstGeom>
        </p:spPr>
      </p:pic>
      <p:sp>
        <p:nvSpPr>
          <p:cNvPr id="16" name="Rectangle 15">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66958FD-ED82-430C-AAB8-F2FC7F26BC98}"/>
              </a:ext>
            </a:extLst>
          </p:cNvPr>
          <p:cNvSpPr>
            <a:spLocks noGrp="1"/>
          </p:cNvSpPr>
          <p:nvPr>
            <p:ph type="title"/>
          </p:nvPr>
        </p:nvSpPr>
        <p:spPr>
          <a:xfrm>
            <a:off x="3833108" y="5199014"/>
            <a:ext cx="9191134" cy="1035840"/>
          </a:xfrm>
        </p:spPr>
        <p:txBody>
          <a:bodyPr vert="horz" lIns="91440" tIns="45720" rIns="91440" bIns="45720" rtlCol="0" anchor="ctr">
            <a:normAutofit fontScale="90000"/>
          </a:bodyPr>
          <a:lstStyle/>
          <a:p>
            <a:r>
              <a:rPr lang="en-US" sz="4800" dirty="0">
                <a:solidFill>
                  <a:srgbClr val="FFFFFF"/>
                </a:solidFill>
              </a:rPr>
              <a:t>Reaching customers </a:t>
            </a:r>
            <a:br>
              <a:rPr lang="en-US" sz="4800" dirty="0">
                <a:solidFill>
                  <a:srgbClr val="FFFFFF"/>
                </a:solidFill>
              </a:rPr>
            </a:br>
            <a:endParaRPr lang="en-US" sz="4800" dirty="0">
              <a:solidFill>
                <a:srgbClr val="FFFFFF"/>
              </a:solidFill>
            </a:endParaRPr>
          </a:p>
        </p:txBody>
      </p:sp>
      <p:cxnSp>
        <p:nvCxnSpPr>
          <p:cNvPr id="18" name="Straight Connector 17">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 name="Content Placeholder 4">
            <a:extLst>
              <a:ext uri="{FF2B5EF4-FFF2-40B4-BE49-F238E27FC236}">
                <a16:creationId xmlns:a16="http://schemas.microsoft.com/office/drawing/2014/main" id="{0F7F9576-8258-43BA-9F76-654369D25728}"/>
              </a:ext>
            </a:extLst>
          </p:cNvPr>
          <p:cNvPicPr>
            <a:picLocks noChangeAspect="1"/>
          </p:cNvPicPr>
          <p:nvPr/>
        </p:nvPicPr>
        <p:blipFill rotWithShape="1">
          <a:blip r:embed="rId2"/>
          <a:srcRect l="18875" t="23878" r="48817"/>
          <a:stretch/>
        </p:blipFill>
        <p:spPr>
          <a:xfrm>
            <a:off x="1664482" y="749397"/>
            <a:ext cx="3529687" cy="2120675"/>
          </a:xfrm>
          <a:prstGeom prst="rect">
            <a:avLst/>
          </a:prstGeom>
        </p:spPr>
      </p:pic>
      <p:pic>
        <p:nvPicPr>
          <p:cNvPr id="13" name="Content Placeholder 4">
            <a:extLst>
              <a:ext uri="{FF2B5EF4-FFF2-40B4-BE49-F238E27FC236}">
                <a16:creationId xmlns:a16="http://schemas.microsoft.com/office/drawing/2014/main" id="{6AE908A4-0499-4AA9-AB75-61A614E66A19}"/>
              </a:ext>
            </a:extLst>
          </p:cNvPr>
          <p:cNvPicPr>
            <a:picLocks noChangeAspect="1"/>
          </p:cNvPicPr>
          <p:nvPr/>
        </p:nvPicPr>
        <p:blipFill rotWithShape="1">
          <a:blip r:embed="rId2"/>
          <a:srcRect l="68339" t="23878"/>
          <a:stretch/>
        </p:blipFill>
        <p:spPr>
          <a:xfrm>
            <a:off x="7088957" y="749397"/>
            <a:ext cx="3458986" cy="2120675"/>
          </a:xfrm>
          <a:prstGeom prst="rect">
            <a:avLst/>
          </a:prstGeom>
        </p:spPr>
      </p:pic>
      <p:sp>
        <p:nvSpPr>
          <p:cNvPr id="6" name="TextBox 5">
            <a:extLst>
              <a:ext uri="{FF2B5EF4-FFF2-40B4-BE49-F238E27FC236}">
                <a16:creationId xmlns:a16="http://schemas.microsoft.com/office/drawing/2014/main" id="{FCBD49E4-689E-4638-BC85-235CEFF4EF2B}"/>
              </a:ext>
            </a:extLst>
          </p:cNvPr>
          <p:cNvSpPr txBox="1"/>
          <p:nvPr/>
        </p:nvSpPr>
        <p:spPr>
          <a:xfrm>
            <a:off x="7737940" y="2770567"/>
            <a:ext cx="6118543" cy="276999"/>
          </a:xfrm>
          <a:prstGeom prst="rect">
            <a:avLst/>
          </a:prstGeom>
          <a:noFill/>
        </p:spPr>
        <p:txBody>
          <a:bodyPr wrap="square" rtlCol="0">
            <a:spAutoFit/>
          </a:bodyPr>
          <a:lstStyle/>
          <a:p>
            <a:r>
              <a:rPr lang="en-GB" sz="1200" dirty="0"/>
              <a:t>Source: </a:t>
            </a:r>
            <a:r>
              <a:rPr lang="en-GB" sz="1200" b="0" i="0" dirty="0">
                <a:solidFill>
                  <a:srgbClr val="3A3A3A"/>
                </a:solidFill>
                <a:effectLst/>
                <a:latin typeface="Source Sans Pro" panose="020B0503030403020204" pitchFamily="34" charset="0"/>
              </a:rPr>
              <a:t>Kotler, Armstrong and </a:t>
            </a:r>
            <a:r>
              <a:rPr lang="en-GB" sz="1200" b="0" i="0" dirty="0" err="1">
                <a:solidFill>
                  <a:srgbClr val="3A3A3A"/>
                </a:solidFill>
                <a:effectLst/>
                <a:latin typeface="Source Sans Pro" panose="020B0503030403020204" pitchFamily="34" charset="0"/>
              </a:rPr>
              <a:t>Opresnik</a:t>
            </a:r>
            <a:r>
              <a:rPr lang="en-GB" sz="1200" dirty="0">
                <a:solidFill>
                  <a:srgbClr val="3A3A3A"/>
                </a:solidFill>
                <a:latin typeface="Source Sans Pro" panose="020B0503030403020204" pitchFamily="34" charset="0"/>
              </a:rPr>
              <a:t> </a:t>
            </a:r>
            <a:r>
              <a:rPr lang="en-GB" sz="1200" b="0" i="0" dirty="0">
                <a:solidFill>
                  <a:srgbClr val="3A3A3A"/>
                </a:solidFill>
                <a:effectLst/>
                <a:latin typeface="Source Sans Pro" panose="020B0503030403020204" pitchFamily="34" charset="0"/>
              </a:rPr>
              <a:t>(2018, </a:t>
            </a:r>
            <a:r>
              <a:rPr lang="en-GB" sz="1200" dirty="0"/>
              <a:t>Figure 17.1</a:t>
            </a:r>
            <a:r>
              <a:rPr lang="en-GB" sz="1200" b="0" i="0" dirty="0">
                <a:solidFill>
                  <a:srgbClr val="3A3A3A"/>
                </a:solidFill>
                <a:effectLst/>
                <a:latin typeface="Source Sans Pro" panose="020B0503030403020204" pitchFamily="34" charset="0"/>
              </a:rPr>
              <a:t>)</a:t>
            </a:r>
            <a:r>
              <a:rPr lang="en-GB" sz="1200" dirty="0"/>
              <a:t> </a:t>
            </a:r>
          </a:p>
        </p:txBody>
      </p:sp>
      <p:sp>
        <p:nvSpPr>
          <p:cNvPr id="9" name="TextBox 8">
            <a:extLst>
              <a:ext uri="{FF2B5EF4-FFF2-40B4-BE49-F238E27FC236}">
                <a16:creationId xmlns:a16="http://schemas.microsoft.com/office/drawing/2014/main" id="{EE9D8DF6-781B-467F-8B4D-92552390C29F}"/>
              </a:ext>
            </a:extLst>
          </p:cNvPr>
          <p:cNvSpPr txBox="1"/>
          <p:nvPr/>
        </p:nvSpPr>
        <p:spPr>
          <a:xfrm>
            <a:off x="1797378" y="3201247"/>
            <a:ext cx="8597244" cy="1323439"/>
          </a:xfrm>
          <a:prstGeom prst="rect">
            <a:avLst/>
          </a:prstGeom>
          <a:noFill/>
          <a:ln w="38100">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Marketing involves promoting products, brands and services to customers. During the past 15 years the way in which brands use marketing has changed dramatically. However, the aims of marketing remains the same: to build customer engagement. </a:t>
            </a:r>
          </a:p>
        </p:txBody>
      </p:sp>
    </p:spTree>
    <p:extLst>
      <p:ext uri="{BB962C8B-B14F-4D97-AF65-F5344CB8AC3E}">
        <p14:creationId xmlns:p14="http://schemas.microsoft.com/office/powerpoint/2010/main" val="1069475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AAD67-993E-4413-A070-684CAC8A7D63}"/>
              </a:ext>
            </a:extLst>
          </p:cNvPr>
          <p:cNvSpPr>
            <a:spLocks noGrp="1"/>
          </p:cNvSpPr>
          <p:nvPr>
            <p:ph type="title"/>
          </p:nvPr>
        </p:nvSpPr>
        <p:spPr/>
        <p:txBody>
          <a:bodyPr/>
          <a:lstStyle/>
          <a:p>
            <a:r>
              <a:rPr lang="en-GB" dirty="0"/>
              <a:t>Website Evaluation </a:t>
            </a:r>
          </a:p>
        </p:txBody>
      </p:sp>
      <p:sp>
        <p:nvSpPr>
          <p:cNvPr id="3" name="Content Placeholder 2">
            <a:extLst>
              <a:ext uri="{FF2B5EF4-FFF2-40B4-BE49-F238E27FC236}">
                <a16:creationId xmlns:a16="http://schemas.microsoft.com/office/drawing/2014/main" id="{1D326DAA-2C6C-498B-974F-6E36060A91EB}"/>
              </a:ext>
            </a:extLst>
          </p:cNvPr>
          <p:cNvSpPr>
            <a:spLocks noGrp="1"/>
          </p:cNvSpPr>
          <p:nvPr>
            <p:ph idx="1"/>
          </p:nvPr>
        </p:nvSpPr>
        <p:spPr>
          <a:xfrm>
            <a:off x="215900" y="1892301"/>
            <a:ext cx="11315700" cy="1420325"/>
          </a:xfrm>
        </p:spPr>
        <p:txBody>
          <a:bodyPr>
            <a:normAutofit/>
          </a:bodyPr>
          <a:lstStyle/>
          <a:p>
            <a:pPr>
              <a:lnSpc>
                <a:spcPct val="150000"/>
              </a:lnSpc>
            </a:pPr>
            <a:r>
              <a:rPr lang="en-GB" dirty="0">
                <a:latin typeface="Arial" panose="020B0604020202020204" pitchFamily="34" charset="0"/>
                <a:cs typeface="Arial" panose="020B0604020202020204" pitchFamily="34" charset="0"/>
              </a:rPr>
              <a:t>The customers or potential customers will often visit the company website and will either find it an easy and positive experience that was easy and met their needs or a challenging and frustrating experience that left their needs unmet. </a:t>
            </a:r>
          </a:p>
        </p:txBody>
      </p:sp>
      <p:graphicFrame>
        <p:nvGraphicFramePr>
          <p:cNvPr id="4" name="Diagram 3">
            <a:extLst>
              <a:ext uri="{FF2B5EF4-FFF2-40B4-BE49-F238E27FC236}">
                <a16:creationId xmlns:a16="http://schemas.microsoft.com/office/drawing/2014/main" id="{11E83B66-22CB-4EE5-A77B-C090317FC545}"/>
              </a:ext>
            </a:extLst>
          </p:cNvPr>
          <p:cNvGraphicFramePr/>
          <p:nvPr>
            <p:extLst>
              <p:ext uri="{D42A27DB-BD31-4B8C-83A1-F6EECF244321}">
                <p14:modId xmlns:p14="http://schemas.microsoft.com/office/powerpoint/2010/main" val="715264272"/>
              </p:ext>
            </p:extLst>
          </p:nvPr>
        </p:nvGraphicFramePr>
        <p:xfrm>
          <a:off x="1803400" y="3213100"/>
          <a:ext cx="4864100" cy="3251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D2CF27E-2746-4FBC-A674-BCBFBE339500}"/>
              </a:ext>
            </a:extLst>
          </p:cNvPr>
          <p:cNvSpPr txBox="1"/>
          <p:nvPr/>
        </p:nvSpPr>
        <p:spPr>
          <a:xfrm>
            <a:off x="7733030" y="3962400"/>
            <a:ext cx="3620770" cy="1420325"/>
          </a:xfrm>
          <a:prstGeom prst="rect">
            <a:avLst/>
          </a:prstGeom>
          <a:noFill/>
          <a:ln w="28575">
            <a:solidFill>
              <a:schemeClr val="tx1"/>
            </a:solidFill>
          </a:ln>
        </p:spPr>
        <p:txBody>
          <a:bodyPr wrap="square" rtlCol="0">
            <a:spAutoFit/>
          </a:bodyPr>
          <a:lstStyle/>
          <a:p>
            <a:pPr>
              <a:lnSpc>
                <a:spcPct val="150000"/>
              </a:lnSpc>
            </a:pPr>
            <a:r>
              <a:rPr lang="en-GB" sz="2000" dirty="0" err="1">
                <a:latin typeface="Arial" panose="020B0604020202020204" pitchFamily="34" charset="0"/>
                <a:cs typeface="Arial" panose="020B0604020202020204" pitchFamily="34" charset="0"/>
              </a:rPr>
              <a:t>Jongmans</a:t>
            </a:r>
            <a:r>
              <a:rPr lang="en-GB" sz="2000" dirty="0">
                <a:latin typeface="Arial" panose="020B0604020202020204" pitchFamily="34" charset="0"/>
                <a:cs typeface="Arial" panose="020B0604020202020204" pitchFamily="34" charset="0"/>
              </a:rPr>
              <a:t> et al (2022) identified three key aspects of user experience on a website. </a:t>
            </a:r>
          </a:p>
        </p:txBody>
      </p:sp>
    </p:spTree>
    <p:extLst>
      <p:ext uri="{BB962C8B-B14F-4D97-AF65-F5344CB8AC3E}">
        <p14:creationId xmlns:p14="http://schemas.microsoft.com/office/powerpoint/2010/main" val="167014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AsOne/>
      </p:bldGraphic>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AD100-7A34-4D07-B3A6-3B09CB585663}"/>
              </a:ext>
            </a:extLst>
          </p:cNvPr>
          <p:cNvSpPr>
            <a:spLocks noGrp="1"/>
          </p:cNvSpPr>
          <p:nvPr>
            <p:ph type="title"/>
          </p:nvPr>
        </p:nvSpPr>
        <p:spPr/>
        <p:txBody>
          <a:bodyPr/>
          <a:lstStyle/>
          <a:p>
            <a:r>
              <a:rPr lang="en-GB" dirty="0"/>
              <a:t>Website Evaluation </a:t>
            </a:r>
          </a:p>
        </p:txBody>
      </p:sp>
      <p:grpSp>
        <p:nvGrpSpPr>
          <p:cNvPr id="8" name="Group 7">
            <a:extLst>
              <a:ext uri="{FF2B5EF4-FFF2-40B4-BE49-F238E27FC236}">
                <a16:creationId xmlns:a16="http://schemas.microsoft.com/office/drawing/2014/main" id="{65ECC53F-938B-461B-B8C2-F5A41033C51F}"/>
              </a:ext>
            </a:extLst>
          </p:cNvPr>
          <p:cNvGrpSpPr/>
          <p:nvPr/>
        </p:nvGrpSpPr>
        <p:grpSpPr>
          <a:xfrm>
            <a:off x="1270715" y="3428997"/>
            <a:ext cx="9458798" cy="1220784"/>
            <a:chOff x="1207215" y="3171427"/>
            <a:chExt cx="9458798" cy="1220784"/>
          </a:xfrm>
        </p:grpSpPr>
        <p:sp>
          <p:nvSpPr>
            <p:cNvPr id="9" name="Freeform: Shape 8">
              <a:extLst>
                <a:ext uri="{FF2B5EF4-FFF2-40B4-BE49-F238E27FC236}">
                  <a16:creationId xmlns:a16="http://schemas.microsoft.com/office/drawing/2014/main" id="{59666AA8-6FA9-4991-A417-F219B603514E}"/>
                </a:ext>
              </a:extLst>
            </p:cNvPr>
            <p:cNvSpPr/>
            <p:nvPr/>
          </p:nvSpPr>
          <p:spPr>
            <a:xfrm rot="16200000">
              <a:off x="2199629" y="2179016"/>
              <a:ext cx="1096213" cy="3081042"/>
            </a:xfrm>
            <a:custGeom>
              <a:avLst/>
              <a:gdLst>
                <a:gd name="connsiteX0" fmla="*/ 0 w 3081041"/>
                <a:gd name="connsiteY0" fmla="*/ 54811 h 1096211"/>
                <a:gd name="connsiteX1" fmla="*/ 54811 w 3081041"/>
                <a:gd name="connsiteY1" fmla="*/ 0 h 1096211"/>
                <a:gd name="connsiteX2" fmla="*/ 3026230 w 3081041"/>
                <a:gd name="connsiteY2" fmla="*/ 0 h 1096211"/>
                <a:gd name="connsiteX3" fmla="*/ 3081041 w 3081041"/>
                <a:gd name="connsiteY3" fmla="*/ 54811 h 1096211"/>
                <a:gd name="connsiteX4" fmla="*/ 3081041 w 3081041"/>
                <a:gd name="connsiteY4" fmla="*/ 1041400 h 1096211"/>
                <a:gd name="connsiteX5" fmla="*/ 3026230 w 3081041"/>
                <a:gd name="connsiteY5" fmla="*/ 1096211 h 1096211"/>
                <a:gd name="connsiteX6" fmla="*/ 54811 w 3081041"/>
                <a:gd name="connsiteY6" fmla="*/ 1096211 h 1096211"/>
                <a:gd name="connsiteX7" fmla="*/ 0 w 3081041"/>
                <a:gd name="connsiteY7" fmla="*/ 1041400 h 1096211"/>
                <a:gd name="connsiteX8" fmla="*/ 0 w 3081041"/>
                <a:gd name="connsiteY8" fmla="*/ 54811 h 1096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1041" h="1096211">
                  <a:moveTo>
                    <a:pt x="2926985" y="0"/>
                  </a:moveTo>
                  <a:cubicBezTo>
                    <a:pt x="3012066" y="0"/>
                    <a:pt x="3081038" y="8731"/>
                    <a:pt x="3081038" y="19502"/>
                  </a:cubicBezTo>
                  <a:lnTo>
                    <a:pt x="3081038" y="1076709"/>
                  </a:lnTo>
                  <a:cubicBezTo>
                    <a:pt x="3081038" y="1087480"/>
                    <a:pt x="3012066" y="1096211"/>
                    <a:pt x="2926985" y="1096211"/>
                  </a:cubicBezTo>
                  <a:lnTo>
                    <a:pt x="154056" y="1096211"/>
                  </a:lnTo>
                  <a:cubicBezTo>
                    <a:pt x="68975" y="1096211"/>
                    <a:pt x="3" y="1087480"/>
                    <a:pt x="3" y="1076709"/>
                  </a:cubicBezTo>
                  <a:lnTo>
                    <a:pt x="3" y="19502"/>
                  </a:lnTo>
                  <a:cubicBezTo>
                    <a:pt x="3" y="8731"/>
                    <a:pt x="68975" y="0"/>
                    <a:pt x="154056" y="0"/>
                  </a:cubicBezTo>
                  <a:lnTo>
                    <a:pt x="2926985"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7318" tIns="126875" rIns="164466" bIns="2464831" numCol="1" spcCol="1270" anchor="t" anchorCtr="0">
              <a:noAutofit/>
            </a:bodyPr>
            <a:lstStyle/>
            <a:p>
              <a:pPr marL="0" lvl="0" indent="0" algn="r" defTabSz="1644650">
                <a:lnSpc>
                  <a:spcPct val="90000"/>
                </a:lnSpc>
                <a:spcBef>
                  <a:spcPct val="0"/>
                </a:spcBef>
                <a:spcAft>
                  <a:spcPct val="35000"/>
                </a:spcAft>
                <a:buNone/>
              </a:pPr>
              <a:r>
                <a:rPr lang="en-GB" sz="3700" kern="1200" dirty="0"/>
                <a:t>.</a:t>
              </a:r>
            </a:p>
          </p:txBody>
        </p:sp>
        <p:sp>
          <p:nvSpPr>
            <p:cNvPr id="10" name="Freeform: Shape 9">
              <a:extLst>
                <a:ext uri="{FF2B5EF4-FFF2-40B4-BE49-F238E27FC236}">
                  <a16:creationId xmlns:a16="http://schemas.microsoft.com/office/drawing/2014/main" id="{427390B7-3AF3-4DAD-8817-CE11B9541EE6}"/>
                </a:ext>
              </a:extLst>
            </p:cNvPr>
            <p:cNvSpPr/>
            <p:nvPr/>
          </p:nvSpPr>
          <p:spPr>
            <a:xfrm>
              <a:off x="1823424" y="3171432"/>
              <a:ext cx="2295376" cy="1096211"/>
            </a:xfrm>
            <a:custGeom>
              <a:avLst/>
              <a:gdLst>
                <a:gd name="connsiteX0" fmla="*/ 0 w 2295376"/>
                <a:gd name="connsiteY0" fmla="*/ 0 h 1096211"/>
                <a:gd name="connsiteX1" fmla="*/ 2295376 w 2295376"/>
                <a:gd name="connsiteY1" fmla="*/ 0 h 1096211"/>
                <a:gd name="connsiteX2" fmla="*/ 2295376 w 2295376"/>
                <a:gd name="connsiteY2" fmla="*/ 1096211 h 1096211"/>
                <a:gd name="connsiteX3" fmla="*/ 0 w 2295376"/>
                <a:gd name="connsiteY3" fmla="*/ 1096211 h 1096211"/>
                <a:gd name="connsiteX4" fmla="*/ 0 w 2295376"/>
                <a:gd name="connsiteY4" fmla="*/ 0 h 10962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5376" h="1096211">
                  <a:moveTo>
                    <a:pt x="0" y="0"/>
                  </a:moveTo>
                  <a:lnTo>
                    <a:pt x="2295376" y="0"/>
                  </a:lnTo>
                  <a:lnTo>
                    <a:pt x="2295376" y="1096211"/>
                  </a:lnTo>
                  <a:lnTo>
                    <a:pt x="0" y="1096211"/>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123444" rIns="0" bIns="0" numCol="1" spcCol="1270" anchor="t" anchorCtr="0">
              <a:noAutofit/>
            </a:bodyPr>
            <a:lstStyle/>
            <a:p>
              <a:pPr marL="0" lvl="0" indent="0" algn="l" defTabSz="1600200">
                <a:lnSpc>
                  <a:spcPct val="90000"/>
                </a:lnSpc>
                <a:spcBef>
                  <a:spcPct val="0"/>
                </a:spcBef>
                <a:spcAft>
                  <a:spcPct val="35000"/>
                </a:spcAft>
                <a:buNone/>
              </a:pPr>
              <a:r>
                <a:rPr lang="en-GB" sz="3600" kern="1200" dirty="0"/>
                <a:t>Perceived Value</a:t>
              </a:r>
            </a:p>
          </p:txBody>
        </p:sp>
        <p:sp>
          <p:nvSpPr>
            <p:cNvPr id="11" name="Freeform: Shape 10">
              <a:extLst>
                <a:ext uri="{FF2B5EF4-FFF2-40B4-BE49-F238E27FC236}">
                  <a16:creationId xmlns:a16="http://schemas.microsoft.com/office/drawing/2014/main" id="{95E32F7B-7995-432B-896F-82DA9CDF57BF}"/>
                </a:ext>
              </a:extLst>
            </p:cNvPr>
            <p:cNvSpPr/>
            <p:nvPr/>
          </p:nvSpPr>
          <p:spPr>
            <a:xfrm rot="16200000">
              <a:off x="5363598" y="2203927"/>
              <a:ext cx="1146033" cy="3081042"/>
            </a:xfrm>
            <a:custGeom>
              <a:avLst/>
              <a:gdLst>
                <a:gd name="connsiteX0" fmla="*/ 0 w 3081041"/>
                <a:gd name="connsiteY0" fmla="*/ 57302 h 1146032"/>
                <a:gd name="connsiteX1" fmla="*/ 57302 w 3081041"/>
                <a:gd name="connsiteY1" fmla="*/ 0 h 1146032"/>
                <a:gd name="connsiteX2" fmla="*/ 3023739 w 3081041"/>
                <a:gd name="connsiteY2" fmla="*/ 0 h 1146032"/>
                <a:gd name="connsiteX3" fmla="*/ 3081041 w 3081041"/>
                <a:gd name="connsiteY3" fmla="*/ 57302 h 1146032"/>
                <a:gd name="connsiteX4" fmla="*/ 3081041 w 3081041"/>
                <a:gd name="connsiteY4" fmla="*/ 1088730 h 1146032"/>
                <a:gd name="connsiteX5" fmla="*/ 3023739 w 3081041"/>
                <a:gd name="connsiteY5" fmla="*/ 1146032 h 1146032"/>
                <a:gd name="connsiteX6" fmla="*/ 57302 w 3081041"/>
                <a:gd name="connsiteY6" fmla="*/ 1146032 h 1146032"/>
                <a:gd name="connsiteX7" fmla="*/ 0 w 3081041"/>
                <a:gd name="connsiteY7" fmla="*/ 1088730 h 1146032"/>
                <a:gd name="connsiteX8" fmla="*/ 0 w 3081041"/>
                <a:gd name="connsiteY8" fmla="*/ 57302 h 1146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1041" h="1146032">
                  <a:moveTo>
                    <a:pt x="2926987" y="0"/>
                  </a:moveTo>
                  <a:cubicBezTo>
                    <a:pt x="3012068" y="0"/>
                    <a:pt x="3081040" y="9543"/>
                    <a:pt x="3081040" y="21314"/>
                  </a:cubicBezTo>
                  <a:lnTo>
                    <a:pt x="3081040" y="1124718"/>
                  </a:lnTo>
                  <a:cubicBezTo>
                    <a:pt x="3081040" y="1136489"/>
                    <a:pt x="3012068" y="1146032"/>
                    <a:pt x="2926987" y="1146032"/>
                  </a:cubicBezTo>
                  <a:lnTo>
                    <a:pt x="154054" y="1146032"/>
                  </a:lnTo>
                  <a:cubicBezTo>
                    <a:pt x="68973" y="1146032"/>
                    <a:pt x="1" y="1136489"/>
                    <a:pt x="1" y="1124718"/>
                  </a:cubicBezTo>
                  <a:lnTo>
                    <a:pt x="1" y="21314"/>
                  </a:lnTo>
                  <a:cubicBezTo>
                    <a:pt x="1" y="9543"/>
                    <a:pt x="68973" y="0"/>
                    <a:pt x="154054" y="0"/>
                  </a:cubicBezTo>
                  <a:lnTo>
                    <a:pt x="2926987"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6286" tIns="126872" rIns="164466" bIns="2464834" numCol="1" spcCol="1270" anchor="t" anchorCtr="0">
              <a:noAutofit/>
            </a:bodyPr>
            <a:lstStyle/>
            <a:p>
              <a:pPr marL="0" lvl="0" indent="0" algn="r" defTabSz="1644650">
                <a:lnSpc>
                  <a:spcPct val="90000"/>
                </a:lnSpc>
                <a:spcBef>
                  <a:spcPct val="0"/>
                </a:spcBef>
                <a:spcAft>
                  <a:spcPct val="35000"/>
                </a:spcAft>
                <a:buNone/>
              </a:pPr>
              <a:r>
                <a:rPr lang="en-GB" sz="3700" kern="1200" dirty="0"/>
                <a:t>.</a:t>
              </a:r>
            </a:p>
          </p:txBody>
        </p:sp>
        <p:sp>
          <p:nvSpPr>
            <p:cNvPr id="12" name="Flowchart: Extract 11">
              <a:extLst>
                <a:ext uri="{FF2B5EF4-FFF2-40B4-BE49-F238E27FC236}">
                  <a16:creationId xmlns:a16="http://schemas.microsoft.com/office/drawing/2014/main" id="{BBCD2357-0929-48D3-AD00-740B20F2D83B}"/>
                </a:ext>
              </a:extLst>
            </p:cNvPr>
            <p:cNvSpPr/>
            <p:nvPr/>
          </p:nvSpPr>
          <p:spPr>
            <a:xfrm rot="5400000">
              <a:off x="4226843" y="3585634"/>
              <a:ext cx="457998" cy="462156"/>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4733D8C0-83A6-4CAD-9F0E-C3244E86B21A}"/>
                </a:ext>
              </a:extLst>
            </p:cNvPr>
            <p:cNvSpPr/>
            <p:nvPr/>
          </p:nvSpPr>
          <p:spPr>
            <a:xfrm>
              <a:off x="5012302" y="3171432"/>
              <a:ext cx="2295376" cy="1146032"/>
            </a:xfrm>
            <a:custGeom>
              <a:avLst/>
              <a:gdLst>
                <a:gd name="connsiteX0" fmla="*/ 0 w 2295376"/>
                <a:gd name="connsiteY0" fmla="*/ 0 h 1146032"/>
                <a:gd name="connsiteX1" fmla="*/ 2295376 w 2295376"/>
                <a:gd name="connsiteY1" fmla="*/ 0 h 1146032"/>
                <a:gd name="connsiteX2" fmla="*/ 2295376 w 2295376"/>
                <a:gd name="connsiteY2" fmla="*/ 1146032 h 1146032"/>
                <a:gd name="connsiteX3" fmla="*/ 0 w 2295376"/>
                <a:gd name="connsiteY3" fmla="*/ 1146032 h 1146032"/>
                <a:gd name="connsiteX4" fmla="*/ 0 w 2295376"/>
                <a:gd name="connsiteY4" fmla="*/ 0 h 1146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5376" h="1146032">
                  <a:moveTo>
                    <a:pt x="0" y="0"/>
                  </a:moveTo>
                  <a:lnTo>
                    <a:pt x="2295376" y="0"/>
                  </a:lnTo>
                  <a:lnTo>
                    <a:pt x="2295376" y="1146032"/>
                  </a:lnTo>
                  <a:lnTo>
                    <a:pt x="0" y="1146032"/>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123444" rIns="0" bIns="0" numCol="1" spcCol="1270" anchor="t" anchorCtr="0">
              <a:noAutofit/>
            </a:bodyPr>
            <a:lstStyle/>
            <a:p>
              <a:pPr marL="0" lvl="0" indent="0" algn="l" defTabSz="1600200">
                <a:lnSpc>
                  <a:spcPct val="90000"/>
                </a:lnSpc>
                <a:spcBef>
                  <a:spcPct val="0"/>
                </a:spcBef>
                <a:spcAft>
                  <a:spcPct val="35000"/>
                </a:spcAft>
                <a:buNone/>
              </a:pPr>
              <a:r>
                <a:rPr lang="en-GB" sz="3600" kern="1200" dirty="0"/>
                <a:t>Intention to Reuse</a:t>
              </a:r>
            </a:p>
          </p:txBody>
        </p:sp>
        <p:sp>
          <p:nvSpPr>
            <p:cNvPr id="14" name="Freeform: Shape 13">
              <a:extLst>
                <a:ext uri="{FF2B5EF4-FFF2-40B4-BE49-F238E27FC236}">
                  <a16:creationId xmlns:a16="http://schemas.microsoft.com/office/drawing/2014/main" id="{CF4B385E-E2AB-41E9-80AE-EB5F0CA35FB5}"/>
                </a:ext>
              </a:extLst>
            </p:cNvPr>
            <p:cNvSpPr/>
            <p:nvPr/>
          </p:nvSpPr>
          <p:spPr>
            <a:xfrm rot="16200000">
              <a:off x="8534151" y="2222248"/>
              <a:ext cx="1182683" cy="3081041"/>
            </a:xfrm>
            <a:custGeom>
              <a:avLst/>
              <a:gdLst>
                <a:gd name="connsiteX0" fmla="*/ 0 w 3081041"/>
                <a:gd name="connsiteY0" fmla="*/ 61039 h 1220779"/>
                <a:gd name="connsiteX1" fmla="*/ 61039 w 3081041"/>
                <a:gd name="connsiteY1" fmla="*/ 0 h 1220779"/>
                <a:gd name="connsiteX2" fmla="*/ 3020002 w 3081041"/>
                <a:gd name="connsiteY2" fmla="*/ 0 h 1220779"/>
                <a:gd name="connsiteX3" fmla="*/ 3081041 w 3081041"/>
                <a:gd name="connsiteY3" fmla="*/ 61039 h 1220779"/>
                <a:gd name="connsiteX4" fmla="*/ 3081041 w 3081041"/>
                <a:gd name="connsiteY4" fmla="*/ 1159740 h 1220779"/>
                <a:gd name="connsiteX5" fmla="*/ 3020002 w 3081041"/>
                <a:gd name="connsiteY5" fmla="*/ 1220779 h 1220779"/>
                <a:gd name="connsiteX6" fmla="*/ 61039 w 3081041"/>
                <a:gd name="connsiteY6" fmla="*/ 1220779 h 1220779"/>
                <a:gd name="connsiteX7" fmla="*/ 0 w 3081041"/>
                <a:gd name="connsiteY7" fmla="*/ 1159740 h 1220779"/>
                <a:gd name="connsiteX8" fmla="*/ 0 w 3081041"/>
                <a:gd name="connsiteY8" fmla="*/ 61039 h 122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1041" h="1220779">
                  <a:moveTo>
                    <a:pt x="2926988" y="0"/>
                  </a:moveTo>
                  <a:cubicBezTo>
                    <a:pt x="3012069" y="0"/>
                    <a:pt x="3081040" y="10828"/>
                    <a:pt x="3081040" y="24185"/>
                  </a:cubicBezTo>
                  <a:lnTo>
                    <a:pt x="3081040" y="1196594"/>
                  </a:lnTo>
                  <a:cubicBezTo>
                    <a:pt x="3081040" y="1209951"/>
                    <a:pt x="3012069" y="1220779"/>
                    <a:pt x="2926988" y="1220779"/>
                  </a:cubicBezTo>
                  <a:lnTo>
                    <a:pt x="154053" y="1220779"/>
                  </a:lnTo>
                  <a:cubicBezTo>
                    <a:pt x="68972" y="1220779"/>
                    <a:pt x="1" y="1209951"/>
                    <a:pt x="1" y="1196594"/>
                  </a:cubicBezTo>
                  <a:lnTo>
                    <a:pt x="1" y="24185"/>
                  </a:lnTo>
                  <a:cubicBezTo>
                    <a:pt x="1" y="10828"/>
                    <a:pt x="68972" y="0"/>
                    <a:pt x="154053" y="0"/>
                  </a:cubicBezTo>
                  <a:lnTo>
                    <a:pt x="2926988"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9740" tIns="126872" rIns="164466" bIns="2464834" numCol="1" spcCol="1270" anchor="t" anchorCtr="0">
              <a:noAutofit/>
            </a:bodyPr>
            <a:lstStyle/>
            <a:p>
              <a:pPr marL="0" lvl="0" indent="0" algn="r" defTabSz="1644650">
                <a:lnSpc>
                  <a:spcPct val="90000"/>
                </a:lnSpc>
                <a:spcBef>
                  <a:spcPct val="0"/>
                </a:spcBef>
                <a:spcAft>
                  <a:spcPct val="35000"/>
                </a:spcAft>
                <a:buNone/>
              </a:pPr>
              <a:r>
                <a:rPr lang="en-GB" sz="3700" kern="1200" dirty="0"/>
                <a:t>.</a:t>
              </a:r>
            </a:p>
          </p:txBody>
        </p:sp>
        <p:sp>
          <p:nvSpPr>
            <p:cNvPr id="15" name="Flowchart: Extract 14">
              <a:extLst>
                <a:ext uri="{FF2B5EF4-FFF2-40B4-BE49-F238E27FC236}">
                  <a16:creationId xmlns:a16="http://schemas.microsoft.com/office/drawing/2014/main" id="{D003E646-F5B2-489D-973F-645F0559FF29}"/>
                </a:ext>
              </a:extLst>
            </p:cNvPr>
            <p:cNvSpPr/>
            <p:nvPr/>
          </p:nvSpPr>
          <p:spPr>
            <a:xfrm rot="5400000">
              <a:off x="7430506" y="3637617"/>
              <a:ext cx="457998" cy="462156"/>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CAB2FE80-804E-4DA5-8583-4E38225039C0}"/>
                </a:ext>
              </a:extLst>
            </p:cNvPr>
            <p:cNvSpPr/>
            <p:nvPr/>
          </p:nvSpPr>
          <p:spPr>
            <a:xfrm>
              <a:off x="8201180" y="3171432"/>
              <a:ext cx="2295376" cy="1220779"/>
            </a:xfrm>
            <a:custGeom>
              <a:avLst/>
              <a:gdLst>
                <a:gd name="connsiteX0" fmla="*/ 0 w 2295376"/>
                <a:gd name="connsiteY0" fmla="*/ 0 h 1220779"/>
                <a:gd name="connsiteX1" fmla="*/ 2295376 w 2295376"/>
                <a:gd name="connsiteY1" fmla="*/ 0 h 1220779"/>
                <a:gd name="connsiteX2" fmla="*/ 2295376 w 2295376"/>
                <a:gd name="connsiteY2" fmla="*/ 1220779 h 1220779"/>
                <a:gd name="connsiteX3" fmla="*/ 0 w 2295376"/>
                <a:gd name="connsiteY3" fmla="*/ 1220779 h 1220779"/>
                <a:gd name="connsiteX4" fmla="*/ 0 w 2295376"/>
                <a:gd name="connsiteY4" fmla="*/ 0 h 12207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5376" h="1220779">
                  <a:moveTo>
                    <a:pt x="0" y="0"/>
                  </a:moveTo>
                  <a:lnTo>
                    <a:pt x="2295376" y="0"/>
                  </a:lnTo>
                  <a:lnTo>
                    <a:pt x="2295376" y="1220779"/>
                  </a:lnTo>
                  <a:lnTo>
                    <a:pt x="0" y="1220779"/>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123444" rIns="0" bIns="0" numCol="1" spcCol="1270" anchor="t" anchorCtr="0">
              <a:noAutofit/>
            </a:bodyPr>
            <a:lstStyle/>
            <a:p>
              <a:pPr marL="0" lvl="0" indent="0" algn="l" defTabSz="1600200">
                <a:lnSpc>
                  <a:spcPct val="90000"/>
                </a:lnSpc>
                <a:spcBef>
                  <a:spcPct val="0"/>
                </a:spcBef>
                <a:spcAft>
                  <a:spcPct val="35000"/>
                </a:spcAft>
                <a:buNone/>
              </a:pPr>
              <a:r>
                <a:rPr lang="en-GB" sz="3600" kern="1200" dirty="0"/>
                <a:t>Intention to Recommend</a:t>
              </a:r>
            </a:p>
          </p:txBody>
        </p:sp>
      </p:grpSp>
      <p:sp>
        <p:nvSpPr>
          <p:cNvPr id="6" name="TextBox 5">
            <a:extLst>
              <a:ext uri="{FF2B5EF4-FFF2-40B4-BE49-F238E27FC236}">
                <a16:creationId xmlns:a16="http://schemas.microsoft.com/office/drawing/2014/main" id="{DCE30BB9-BC6A-453C-AAC5-797D1B44D07B}"/>
              </a:ext>
            </a:extLst>
          </p:cNvPr>
          <p:cNvSpPr txBox="1"/>
          <p:nvPr/>
        </p:nvSpPr>
        <p:spPr>
          <a:xfrm>
            <a:off x="1097280" y="2205625"/>
            <a:ext cx="10058400" cy="958660"/>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According to </a:t>
            </a:r>
            <a:r>
              <a:rPr lang="en-GB" sz="2000" dirty="0" err="1">
                <a:latin typeface="Arial" panose="020B0604020202020204" pitchFamily="34" charset="0"/>
                <a:cs typeface="Arial" panose="020B0604020202020204" pitchFamily="34" charset="0"/>
              </a:rPr>
              <a:t>Jongmans</a:t>
            </a:r>
            <a:r>
              <a:rPr lang="en-GB" sz="2000" dirty="0">
                <a:latin typeface="Arial" panose="020B0604020202020204" pitchFamily="34" charset="0"/>
                <a:cs typeface="Arial" panose="020B0604020202020204" pitchFamily="34" charset="0"/>
              </a:rPr>
              <a:t> et al (2022), these three key aspects of user experience (visual design, usability and pleasure) lead to three key outcomes . </a:t>
            </a:r>
          </a:p>
        </p:txBody>
      </p:sp>
    </p:spTree>
    <p:extLst>
      <p:ext uri="{BB962C8B-B14F-4D97-AF65-F5344CB8AC3E}">
        <p14:creationId xmlns:p14="http://schemas.microsoft.com/office/powerpoint/2010/main" val="3218441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2060">
            <a:extLst>
              <a:ext uri="{FF2B5EF4-FFF2-40B4-BE49-F238E27FC236}">
                <a16:creationId xmlns:a16="http://schemas.microsoft.com/office/drawing/2014/main" id="{02CD8F9E-DB66-4E41-A62A-5F434F750E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881BB-C56B-44FF-8030-6220807C2218}"/>
              </a:ext>
            </a:extLst>
          </p:cNvPr>
          <p:cNvSpPr>
            <a:spLocks noGrp="1"/>
          </p:cNvSpPr>
          <p:nvPr>
            <p:ph type="title"/>
          </p:nvPr>
        </p:nvSpPr>
        <p:spPr>
          <a:xfrm>
            <a:off x="828624" y="634946"/>
            <a:ext cx="4821283" cy="1450757"/>
          </a:xfrm>
        </p:spPr>
        <p:txBody>
          <a:bodyPr>
            <a:normAutofit/>
          </a:bodyPr>
          <a:lstStyle/>
          <a:p>
            <a:r>
              <a:rPr lang="en-GB" dirty="0"/>
              <a:t>What is Social Media? </a:t>
            </a:r>
          </a:p>
        </p:txBody>
      </p:sp>
      <p:cxnSp>
        <p:nvCxnSpPr>
          <p:cNvPr id="2063" name="Straight Connector 2062">
            <a:extLst>
              <a:ext uri="{FF2B5EF4-FFF2-40B4-BE49-F238E27FC236}">
                <a16:creationId xmlns:a16="http://schemas.microsoft.com/office/drawing/2014/main" id="{941EBB8E-57F2-4BB0-9847-5D888C723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25071" y="2085703"/>
            <a:ext cx="41148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CEF18E-0570-4680-B9A3-4BBFD8901B4C}"/>
              </a:ext>
            </a:extLst>
          </p:cNvPr>
          <p:cNvSpPr>
            <a:spLocks noGrp="1"/>
          </p:cNvSpPr>
          <p:nvPr>
            <p:ph idx="1"/>
          </p:nvPr>
        </p:nvSpPr>
        <p:spPr>
          <a:xfrm>
            <a:off x="828624" y="2198914"/>
            <a:ext cx="4821283" cy="3670180"/>
          </a:xfrm>
        </p:spPr>
        <p:txBody>
          <a:bodyPr>
            <a:normAutofit/>
          </a:bodyPr>
          <a:lstStyle/>
          <a:p>
            <a:r>
              <a:rPr lang="en-GB" dirty="0">
                <a:latin typeface="Arial" panose="020B0604020202020204" pitchFamily="34" charset="0"/>
                <a:cs typeface="Arial" panose="020B0604020202020204" pitchFamily="34" charset="0"/>
              </a:rPr>
              <a:t>Social media relates to networking sites and apps designed for people to swiftly and effectively post information in real-time. (NFI, 2021)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Social Media apps are diverse and numerous, but Meta dominates the sector with ownership of YouTube, Instagram and Facebook. </a:t>
            </a:r>
          </a:p>
        </p:txBody>
      </p:sp>
      <p:sp>
        <p:nvSpPr>
          <p:cNvPr id="2065" name="Rectangle 2064">
            <a:extLst>
              <a:ext uri="{FF2B5EF4-FFF2-40B4-BE49-F238E27FC236}">
                <a16:creationId xmlns:a16="http://schemas.microsoft.com/office/drawing/2014/main" id="{24AC8A0C-3781-416C-8355-373C09E77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4358" y="691672"/>
            <a:ext cx="2636076" cy="2451078"/>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97783C4A-6329-4A69-BEA0-3E083CC3E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8185" y="691673"/>
            <a:ext cx="2644595" cy="2451078"/>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instagram logo">
            <a:extLst>
              <a:ext uri="{FF2B5EF4-FFF2-40B4-BE49-F238E27FC236}">
                <a16:creationId xmlns:a16="http://schemas.microsoft.com/office/drawing/2014/main" id="{4C8886C4-C6E8-417C-8D57-92B3C9C9573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52936" y="872500"/>
            <a:ext cx="2155094" cy="2155094"/>
          </a:xfrm>
          <a:prstGeom prst="rect">
            <a:avLst/>
          </a:prstGeom>
          <a:noFill/>
          <a:extLst>
            <a:ext uri="{909E8E84-426E-40DD-AFC4-6F175D3DCCD1}">
              <a14:hiddenFill xmlns:a14="http://schemas.microsoft.com/office/drawing/2010/main">
                <a:solidFill>
                  <a:srgbClr val="FFFFFF"/>
                </a:solidFill>
              </a14:hiddenFill>
            </a:ext>
          </a:extLst>
        </p:spPr>
      </p:pic>
      <p:sp>
        <p:nvSpPr>
          <p:cNvPr id="2069" name="Rectangle 2068">
            <a:extLst>
              <a:ext uri="{FF2B5EF4-FFF2-40B4-BE49-F238E27FC236}">
                <a16:creationId xmlns:a16="http://schemas.microsoft.com/office/drawing/2014/main" id="{800C66B2-3F33-4B0E-B882-F5DDE3BE9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4358" y="3345545"/>
            <a:ext cx="2631017" cy="2481832"/>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Image result for facebook logo">
            <a:extLst>
              <a:ext uri="{FF2B5EF4-FFF2-40B4-BE49-F238E27FC236}">
                <a16:creationId xmlns:a16="http://schemas.microsoft.com/office/drawing/2014/main" id="{326B9E37-8EAA-4600-96B0-A0FFB31B081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75960" y="3533063"/>
            <a:ext cx="2118760" cy="2118760"/>
          </a:xfrm>
          <a:prstGeom prst="rect">
            <a:avLst/>
          </a:prstGeom>
          <a:noFill/>
          <a:extLst>
            <a:ext uri="{909E8E84-426E-40DD-AFC4-6F175D3DCCD1}">
              <a14:hiddenFill xmlns:a14="http://schemas.microsoft.com/office/drawing/2010/main">
                <a:solidFill>
                  <a:srgbClr val="FFFFFF"/>
                </a:solidFill>
              </a14:hiddenFill>
            </a:ext>
          </a:extLst>
        </p:spPr>
      </p:pic>
      <p:sp>
        <p:nvSpPr>
          <p:cNvPr id="2071" name="Rectangle 2070">
            <a:extLst>
              <a:ext uri="{FF2B5EF4-FFF2-40B4-BE49-F238E27FC236}">
                <a16:creationId xmlns:a16="http://schemas.microsoft.com/office/drawing/2014/main" id="{1AEE5BCC-7233-49EF-B467-349F454B3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8185" y="3336707"/>
            <a:ext cx="2644595" cy="2490670"/>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Image result for youtube logo">
            <a:extLst>
              <a:ext uri="{FF2B5EF4-FFF2-40B4-BE49-F238E27FC236}">
                <a16:creationId xmlns:a16="http://schemas.microsoft.com/office/drawing/2014/main" id="{4B29A864-C248-450C-8E30-A57BDDAF946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060532" y="3784182"/>
            <a:ext cx="2331368" cy="1635572"/>
          </a:xfrm>
          <a:prstGeom prst="rect">
            <a:avLst/>
          </a:prstGeom>
          <a:noFill/>
          <a:extLst>
            <a:ext uri="{909E8E84-426E-40DD-AFC4-6F175D3DCCD1}">
              <a14:hiddenFill xmlns:a14="http://schemas.microsoft.com/office/drawing/2010/main">
                <a:solidFill>
                  <a:srgbClr val="FFFFFF"/>
                </a:solidFill>
              </a14:hiddenFill>
            </a:ext>
          </a:extLst>
        </p:spPr>
      </p:pic>
      <p:sp>
        <p:nvSpPr>
          <p:cNvPr id="2073" name="Rectangle 2072">
            <a:extLst>
              <a:ext uri="{FF2B5EF4-FFF2-40B4-BE49-F238E27FC236}">
                <a16:creationId xmlns:a16="http://schemas.microsoft.com/office/drawing/2014/main" id="{53131F57-062B-4BE5-BEDA-58396B3EC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a:extLst>
              <a:ext uri="{FF2B5EF4-FFF2-40B4-BE49-F238E27FC236}">
                <a16:creationId xmlns:a16="http://schemas.microsoft.com/office/drawing/2014/main" id="{1BF60BEC-DDE5-1B6B-166A-2CEBEED4BEE9}"/>
              </a:ext>
            </a:extLst>
          </p:cNvPr>
          <p:cNvPicPr>
            <a:picLocks noChangeAspect="1"/>
          </p:cNvPicPr>
          <p:nvPr/>
        </p:nvPicPr>
        <p:blipFill>
          <a:blip r:embed="rId6"/>
          <a:stretch>
            <a:fillRect/>
          </a:stretch>
        </p:blipFill>
        <p:spPr>
          <a:xfrm>
            <a:off x="6375960" y="773386"/>
            <a:ext cx="2263261" cy="2254208"/>
          </a:xfrm>
          <a:prstGeom prst="rect">
            <a:avLst/>
          </a:prstGeom>
        </p:spPr>
      </p:pic>
    </p:spTree>
    <p:extLst>
      <p:ext uri="{BB962C8B-B14F-4D97-AF65-F5344CB8AC3E}">
        <p14:creationId xmlns:p14="http://schemas.microsoft.com/office/powerpoint/2010/main" val="2469048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91D6D-A1D8-49C0-B040-A95A688D7DCE}"/>
              </a:ext>
            </a:extLst>
          </p:cNvPr>
          <p:cNvSpPr>
            <a:spLocks noGrp="1"/>
          </p:cNvSpPr>
          <p:nvPr>
            <p:ph type="title"/>
          </p:nvPr>
        </p:nvSpPr>
        <p:spPr/>
        <p:txBody>
          <a:bodyPr/>
          <a:lstStyle/>
          <a:p>
            <a:r>
              <a:rPr lang="en-GB" dirty="0"/>
              <a:t>Advantages </a:t>
            </a:r>
          </a:p>
        </p:txBody>
      </p:sp>
      <p:sp>
        <p:nvSpPr>
          <p:cNvPr id="3" name="Content Placeholder 2">
            <a:extLst>
              <a:ext uri="{FF2B5EF4-FFF2-40B4-BE49-F238E27FC236}">
                <a16:creationId xmlns:a16="http://schemas.microsoft.com/office/drawing/2014/main" id="{D70635CA-4E1D-44DE-B96F-033BF42257F9}"/>
              </a:ext>
            </a:extLst>
          </p:cNvPr>
          <p:cNvSpPr>
            <a:spLocks noGrp="1"/>
          </p:cNvSpPr>
          <p:nvPr>
            <p:ph idx="1"/>
          </p:nvPr>
        </p:nvSpPr>
        <p:spPr>
          <a:xfrm>
            <a:off x="1097280" y="2108201"/>
            <a:ext cx="2682868" cy="2803164"/>
          </a:xfrm>
        </p:spPr>
        <p:txBody>
          <a:bodyPr>
            <a:normAutofit/>
          </a:bodyPr>
          <a:lstStyle/>
          <a:p>
            <a:r>
              <a:rPr lang="en-GB" dirty="0">
                <a:latin typeface="Arial" panose="020B0604020202020204" pitchFamily="34" charset="0"/>
                <a:cs typeface="Arial" panose="020B0604020202020204" pitchFamily="34" charset="0"/>
              </a:rPr>
              <a:t>Using social media as a form of direct marketing, offers businesses and brands a range of advantages. (Kotler et al 2018) </a:t>
            </a:r>
          </a:p>
        </p:txBody>
      </p:sp>
      <p:sp>
        <p:nvSpPr>
          <p:cNvPr id="7" name="Freeform: Shape 6">
            <a:extLst>
              <a:ext uri="{FF2B5EF4-FFF2-40B4-BE49-F238E27FC236}">
                <a16:creationId xmlns:a16="http://schemas.microsoft.com/office/drawing/2014/main" id="{39FE4D1B-C53D-43CC-BEF0-895A87E4E510}"/>
              </a:ext>
            </a:extLst>
          </p:cNvPr>
          <p:cNvSpPr/>
          <p:nvPr/>
        </p:nvSpPr>
        <p:spPr>
          <a:xfrm>
            <a:off x="5198273" y="3231604"/>
            <a:ext cx="244645" cy="917420"/>
          </a:xfrm>
          <a:custGeom>
            <a:avLst/>
            <a:gdLst/>
            <a:ahLst/>
            <a:cxnLst/>
            <a:rect l="0" t="0" r="0" b="0"/>
            <a:pathLst>
              <a:path>
                <a:moveTo>
                  <a:pt x="0" y="0"/>
                </a:moveTo>
                <a:lnTo>
                  <a:pt x="0" y="917420"/>
                </a:lnTo>
                <a:lnTo>
                  <a:pt x="244645" y="917420"/>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5425B2BF-8C07-4D6E-8FEF-790BE09A51DF}"/>
              </a:ext>
            </a:extLst>
          </p:cNvPr>
          <p:cNvSpPr/>
          <p:nvPr/>
        </p:nvSpPr>
        <p:spPr>
          <a:xfrm>
            <a:off x="5442919" y="3537411"/>
            <a:ext cx="1957163" cy="1223227"/>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07" tIns="56147" rIns="66307" bIns="56147"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Social media apps allow brands to target their ads at their ideal customer. </a:t>
            </a:r>
          </a:p>
        </p:txBody>
      </p:sp>
      <p:grpSp>
        <p:nvGrpSpPr>
          <p:cNvPr id="16" name="Group 15">
            <a:extLst>
              <a:ext uri="{FF2B5EF4-FFF2-40B4-BE49-F238E27FC236}">
                <a16:creationId xmlns:a16="http://schemas.microsoft.com/office/drawing/2014/main" id="{41A93132-6879-4B31-883F-02B78A62C4B5}"/>
              </a:ext>
            </a:extLst>
          </p:cNvPr>
          <p:cNvGrpSpPr/>
          <p:nvPr/>
        </p:nvGrpSpPr>
        <p:grpSpPr>
          <a:xfrm>
            <a:off x="4953628" y="2008377"/>
            <a:ext cx="2446454" cy="3669681"/>
            <a:chOff x="4953628" y="2008377"/>
            <a:chExt cx="2446454" cy="3669681"/>
          </a:xfrm>
        </p:grpSpPr>
        <p:sp>
          <p:nvSpPr>
            <p:cNvPr id="6" name="Freeform: Shape 5">
              <a:extLst>
                <a:ext uri="{FF2B5EF4-FFF2-40B4-BE49-F238E27FC236}">
                  <a16:creationId xmlns:a16="http://schemas.microsoft.com/office/drawing/2014/main" id="{EF1C31F4-1FE8-44FD-9983-60B5620348A5}"/>
                </a:ext>
              </a:extLst>
            </p:cNvPr>
            <p:cNvSpPr/>
            <p:nvPr/>
          </p:nvSpPr>
          <p:spPr>
            <a:xfrm>
              <a:off x="4953628" y="2008377"/>
              <a:ext cx="2446454" cy="1223227"/>
            </a:xfrm>
            <a:custGeom>
              <a:avLst/>
              <a:gdLst>
                <a:gd name="connsiteX0" fmla="*/ 0 w 2446454"/>
                <a:gd name="connsiteY0" fmla="*/ 122323 h 1223227"/>
                <a:gd name="connsiteX1" fmla="*/ 122323 w 2446454"/>
                <a:gd name="connsiteY1" fmla="*/ 0 h 1223227"/>
                <a:gd name="connsiteX2" fmla="*/ 2324131 w 2446454"/>
                <a:gd name="connsiteY2" fmla="*/ 0 h 1223227"/>
                <a:gd name="connsiteX3" fmla="*/ 2446454 w 2446454"/>
                <a:gd name="connsiteY3" fmla="*/ 122323 h 1223227"/>
                <a:gd name="connsiteX4" fmla="*/ 2446454 w 2446454"/>
                <a:gd name="connsiteY4" fmla="*/ 1100904 h 1223227"/>
                <a:gd name="connsiteX5" fmla="*/ 2324131 w 2446454"/>
                <a:gd name="connsiteY5" fmla="*/ 1223227 h 1223227"/>
                <a:gd name="connsiteX6" fmla="*/ 122323 w 2446454"/>
                <a:gd name="connsiteY6" fmla="*/ 1223227 h 1223227"/>
                <a:gd name="connsiteX7" fmla="*/ 0 w 2446454"/>
                <a:gd name="connsiteY7" fmla="*/ 1100904 h 1223227"/>
                <a:gd name="connsiteX8" fmla="*/ 0 w 2446454"/>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6454" h="1223227">
                  <a:moveTo>
                    <a:pt x="0" y="122323"/>
                  </a:moveTo>
                  <a:cubicBezTo>
                    <a:pt x="0" y="54766"/>
                    <a:pt x="54766" y="0"/>
                    <a:pt x="122323" y="0"/>
                  </a:cubicBezTo>
                  <a:lnTo>
                    <a:pt x="2324131" y="0"/>
                  </a:lnTo>
                  <a:cubicBezTo>
                    <a:pt x="2391688" y="0"/>
                    <a:pt x="2446454" y="54766"/>
                    <a:pt x="2446454" y="122323"/>
                  </a:cubicBezTo>
                  <a:lnTo>
                    <a:pt x="2446454" y="1100904"/>
                  </a:lnTo>
                  <a:cubicBezTo>
                    <a:pt x="2446454" y="1168461"/>
                    <a:pt x="2391688" y="1223227"/>
                    <a:pt x="2324131"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119647" tIns="91707" rIns="119647" bIns="91707" numCol="1" spcCol="1270" anchor="ctr" anchorCtr="0">
              <a:noAutofit/>
            </a:bodyPr>
            <a:lstStyle/>
            <a:p>
              <a:pPr marL="0" lvl="0" indent="0" algn="ctr" defTabSz="1955800">
                <a:lnSpc>
                  <a:spcPct val="90000"/>
                </a:lnSpc>
                <a:spcBef>
                  <a:spcPct val="0"/>
                </a:spcBef>
                <a:spcAft>
                  <a:spcPct val="35000"/>
                </a:spcAft>
                <a:buNone/>
              </a:pPr>
              <a:r>
                <a:rPr lang="en-GB" sz="4400" kern="1200" dirty="0"/>
                <a:t>User data</a:t>
              </a:r>
            </a:p>
          </p:txBody>
        </p:sp>
        <p:sp>
          <p:nvSpPr>
            <p:cNvPr id="9" name="Freeform: Shape 8">
              <a:extLst>
                <a:ext uri="{FF2B5EF4-FFF2-40B4-BE49-F238E27FC236}">
                  <a16:creationId xmlns:a16="http://schemas.microsoft.com/office/drawing/2014/main" id="{9CC72B82-D8BD-4EC6-B5D3-0FD4E0E4B036}"/>
                </a:ext>
              </a:extLst>
            </p:cNvPr>
            <p:cNvSpPr/>
            <p:nvPr/>
          </p:nvSpPr>
          <p:spPr>
            <a:xfrm>
              <a:off x="5198273" y="3231604"/>
              <a:ext cx="244645" cy="2446454"/>
            </a:xfrm>
            <a:custGeom>
              <a:avLst/>
              <a:gdLst/>
              <a:ahLst/>
              <a:cxnLst/>
              <a:rect l="0" t="0" r="0" b="0"/>
              <a:pathLst>
                <a:path>
                  <a:moveTo>
                    <a:pt x="0" y="0"/>
                  </a:moveTo>
                  <a:lnTo>
                    <a:pt x="0" y="2446454"/>
                  </a:lnTo>
                  <a:lnTo>
                    <a:pt x="244645" y="2446454"/>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a:lstStyle/>
            <a:p>
              <a:endParaRPr lang="en-GB"/>
            </a:p>
          </p:txBody>
        </p:sp>
      </p:grpSp>
      <p:sp>
        <p:nvSpPr>
          <p:cNvPr id="10" name="Freeform: Shape 9">
            <a:extLst>
              <a:ext uri="{FF2B5EF4-FFF2-40B4-BE49-F238E27FC236}">
                <a16:creationId xmlns:a16="http://schemas.microsoft.com/office/drawing/2014/main" id="{FB1A2981-B193-41E6-88D5-AC9D5D6CD16A}"/>
              </a:ext>
            </a:extLst>
          </p:cNvPr>
          <p:cNvSpPr/>
          <p:nvPr/>
        </p:nvSpPr>
        <p:spPr>
          <a:xfrm>
            <a:off x="5442919" y="5066445"/>
            <a:ext cx="1957163" cy="1223227"/>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07" tIns="56147" rIns="66307" bIns="56147"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Brands can check real-time data about unique user views of ads and products. </a:t>
            </a:r>
          </a:p>
        </p:txBody>
      </p:sp>
      <p:sp>
        <p:nvSpPr>
          <p:cNvPr id="13" name="Freeform: Shape 12">
            <a:extLst>
              <a:ext uri="{FF2B5EF4-FFF2-40B4-BE49-F238E27FC236}">
                <a16:creationId xmlns:a16="http://schemas.microsoft.com/office/drawing/2014/main" id="{687CCB33-62B7-4B70-BBC1-102DC96F610E}"/>
              </a:ext>
            </a:extLst>
          </p:cNvPr>
          <p:cNvSpPr/>
          <p:nvPr/>
        </p:nvSpPr>
        <p:spPr>
          <a:xfrm>
            <a:off x="8500987" y="3537411"/>
            <a:ext cx="1957163" cy="1223227"/>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07" tIns="56147" rIns="66307" bIns="56147"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Social media apps offer brands the ability to update and change ad content anytime. </a:t>
            </a:r>
          </a:p>
        </p:txBody>
      </p:sp>
      <p:grpSp>
        <p:nvGrpSpPr>
          <p:cNvPr id="18" name="Group 17">
            <a:extLst>
              <a:ext uri="{FF2B5EF4-FFF2-40B4-BE49-F238E27FC236}">
                <a16:creationId xmlns:a16="http://schemas.microsoft.com/office/drawing/2014/main" id="{FE2D074F-4AFF-4DF5-9E66-61004379C534}"/>
              </a:ext>
            </a:extLst>
          </p:cNvPr>
          <p:cNvGrpSpPr/>
          <p:nvPr/>
        </p:nvGrpSpPr>
        <p:grpSpPr>
          <a:xfrm>
            <a:off x="8011696" y="2008377"/>
            <a:ext cx="2446454" cy="3669681"/>
            <a:chOff x="8011696" y="2008377"/>
            <a:chExt cx="2446454" cy="3669681"/>
          </a:xfrm>
        </p:grpSpPr>
        <p:sp>
          <p:nvSpPr>
            <p:cNvPr id="12" name="Freeform: Shape 11">
              <a:extLst>
                <a:ext uri="{FF2B5EF4-FFF2-40B4-BE49-F238E27FC236}">
                  <a16:creationId xmlns:a16="http://schemas.microsoft.com/office/drawing/2014/main" id="{0A29DB8E-A79A-4283-AD7F-A1C72CECC0B9}"/>
                </a:ext>
              </a:extLst>
            </p:cNvPr>
            <p:cNvSpPr/>
            <p:nvPr/>
          </p:nvSpPr>
          <p:spPr>
            <a:xfrm>
              <a:off x="8256341" y="3231604"/>
              <a:ext cx="244645" cy="917420"/>
            </a:xfrm>
            <a:custGeom>
              <a:avLst/>
              <a:gdLst/>
              <a:ahLst/>
              <a:cxnLst/>
              <a:rect l="0" t="0" r="0" b="0"/>
              <a:pathLst>
                <a:path>
                  <a:moveTo>
                    <a:pt x="0" y="0"/>
                  </a:moveTo>
                  <a:lnTo>
                    <a:pt x="0" y="917420"/>
                  </a:lnTo>
                  <a:lnTo>
                    <a:pt x="244645" y="917420"/>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7" name="Group 16">
              <a:extLst>
                <a:ext uri="{FF2B5EF4-FFF2-40B4-BE49-F238E27FC236}">
                  <a16:creationId xmlns:a16="http://schemas.microsoft.com/office/drawing/2014/main" id="{3BE10A52-367C-4B8C-82DB-8045ADD60B82}"/>
                </a:ext>
              </a:extLst>
            </p:cNvPr>
            <p:cNvGrpSpPr/>
            <p:nvPr/>
          </p:nvGrpSpPr>
          <p:grpSpPr>
            <a:xfrm>
              <a:off x="8011696" y="2008377"/>
              <a:ext cx="2446454" cy="3669681"/>
              <a:chOff x="8011696" y="2008377"/>
              <a:chExt cx="2446454" cy="3669681"/>
            </a:xfrm>
          </p:grpSpPr>
          <p:sp>
            <p:nvSpPr>
              <p:cNvPr id="11" name="Freeform: Shape 10">
                <a:extLst>
                  <a:ext uri="{FF2B5EF4-FFF2-40B4-BE49-F238E27FC236}">
                    <a16:creationId xmlns:a16="http://schemas.microsoft.com/office/drawing/2014/main" id="{78293830-BC69-4F0B-B697-8B9B5DEF2ED8}"/>
                  </a:ext>
                </a:extLst>
              </p:cNvPr>
              <p:cNvSpPr/>
              <p:nvPr/>
            </p:nvSpPr>
            <p:spPr>
              <a:xfrm>
                <a:off x="8011696" y="2008377"/>
                <a:ext cx="2446454" cy="1223227"/>
              </a:xfrm>
              <a:custGeom>
                <a:avLst/>
                <a:gdLst>
                  <a:gd name="connsiteX0" fmla="*/ 0 w 2446454"/>
                  <a:gd name="connsiteY0" fmla="*/ 122323 h 1223227"/>
                  <a:gd name="connsiteX1" fmla="*/ 122323 w 2446454"/>
                  <a:gd name="connsiteY1" fmla="*/ 0 h 1223227"/>
                  <a:gd name="connsiteX2" fmla="*/ 2324131 w 2446454"/>
                  <a:gd name="connsiteY2" fmla="*/ 0 h 1223227"/>
                  <a:gd name="connsiteX3" fmla="*/ 2446454 w 2446454"/>
                  <a:gd name="connsiteY3" fmla="*/ 122323 h 1223227"/>
                  <a:gd name="connsiteX4" fmla="*/ 2446454 w 2446454"/>
                  <a:gd name="connsiteY4" fmla="*/ 1100904 h 1223227"/>
                  <a:gd name="connsiteX5" fmla="*/ 2324131 w 2446454"/>
                  <a:gd name="connsiteY5" fmla="*/ 1223227 h 1223227"/>
                  <a:gd name="connsiteX6" fmla="*/ 122323 w 2446454"/>
                  <a:gd name="connsiteY6" fmla="*/ 1223227 h 1223227"/>
                  <a:gd name="connsiteX7" fmla="*/ 0 w 2446454"/>
                  <a:gd name="connsiteY7" fmla="*/ 1100904 h 1223227"/>
                  <a:gd name="connsiteX8" fmla="*/ 0 w 2446454"/>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6454" h="1223227">
                    <a:moveTo>
                      <a:pt x="0" y="122323"/>
                    </a:moveTo>
                    <a:cubicBezTo>
                      <a:pt x="0" y="54766"/>
                      <a:pt x="54766" y="0"/>
                      <a:pt x="122323" y="0"/>
                    </a:cubicBezTo>
                    <a:lnTo>
                      <a:pt x="2324131" y="0"/>
                    </a:lnTo>
                    <a:cubicBezTo>
                      <a:pt x="2391688" y="0"/>
                      <a:pt x="2446454" y="54766"/>
                      <a:pt x="2446454" y="122323"/>
                    </a:cubicBezTo>
                    <a:lnTo>
                      <a:pt x="2446454" y="1100904"/>
                    </a:lnTo>
                    <a:cubicBezTo>
                      <a:pt x="2446454" y="1168461"/>
                      <a:pt x="2391688" y="1223227"/>
                      <a:pt x="2324131"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119647" tIns="91707" rIns="119647" bIns="91707" numCol="1" spcCol="1270" anchor="ctr" anchorCtr="0">
                <a:noAutofit/>
              </a:bodyPr>
              <a:lstStyle/>
              <a:p>
                <a:pPr marL="0" lvl="0" indent="0" algn="ctr" defTabSz="1955800">
                  <a:lnSpc>
                    <a:spcPct val="90000"/>
                  </a:lnSpc>
                  <a:spcBef>
                    <a:spcPct val="0"/>
                  </a:spcBef>
                  <a:spcAft>
                    <a:spcPct val="35000"/>
                  </a:spcAft>
                  <a:buNone/>
                </a:pPr>
                <a:r>
                  <a:rPr lang="en-GB" sz="4400" kern="1200" dirty="0"/>
                  <a:t>Flexibility</a:t>
                </a:r>
              </a:p>
            </p:txBody>
          </p:sp>
          <p:sp>
            <p:nvSpPr>
              <p:cNvPr id="14" name="Freeform: Shape 13">
                <a:extLst>
                  <a:ext uri="{FF2B5EF4-FFF2-40B4-BE49-F238E27FC236}">
                    <a16:creationId xmlns:a16="http://schemas.microsoft.com/office/drawing/2014/main" id="{9455A3DC-EEEB-4F15-9809-82638202A436}"/>
                  </a:ext>
                </a:extLst>
              </p:cNvPr>
              <p:cNvSpPr/>
              <p:nvPr/>
            </p:nvSpPr>
            <p:spPr>
              <a:xfrm>
                <a:off x="8256341" y="3231604"/>
                <a:ext cx="244645" cy="2446454"/>
              </a:xfrm>
              <a:custGeom>
                <a:avLst/>
                <a:gdLst/>
                <a:ahLst/>
                <a:cxnLst/>
                <a:rect l="0" t="0" r="0" b="0"/>
                <a:pathLst>
                  <a:path>
                    <a:moveTo>
                      <a:pt x="0" y="0"/>
                    </a:moveTo>
                    <a:lnTo>
                      <a:pt x="0" y="2446454"/>
                    </a:lnTo>
                    <a:lnTo>
                      <a:pt x="244645" y="2446454"/>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a:lstStyle/>
              <a:p>
                <a:endParaRPr lang="en-GB"/>
              </a:p>
            </p:txBody>
          </p:sp>
        </p:grpSp>
      </p:grpSp>
      <p:sp>
        <p:nvSpPr>
          <p:cNvPr id="15" name="Freeform: Shape 14">
            <a:extLst>
              <a:ext uri="{FF2B5EF4-FFF2-40B4-BE49-F238E27FC236}">
                <a16:creationId xmlns:a16="http://schemas.microsoft.com/office/drawing/2014/main" id="{F838C12C-5D98-434A-8E42-CC1EB39A31BC}"/>
              </a:ext>
            </a:extLst>
          </p:cNvPr>
          <p:cNvSpPr/>
          <p:nvPr/>
        </p:nvSpPr>
        <p:spPr>
          <a:xfrm>
            <a:off x="8500987" y="5066445"/>
            <a:ext cx="1957163" cy="1223227"/>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07" tIns="56147" rIns="66307" bIns="56147"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Social media ads can link the customer with the brand website with one click. </a:t>
            </a:r>
          </a:p>
        </p:txBody>
      </p:sp>
    </p:spTree>
    <p:extLst>
      <p:ext uri="{BB962C8B-B14F-4D97-AF65-F5344CB8AC3E}">
        <p14:creationId xmlns:p14="http://schemas.microsoft.com/office/powerpoint/2010/main" val="3344681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500"/>
                                        <p:tgtEl>
                                          <p:spTgt spid="1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3" grpId="0" animBg="1"/>
      <p:bldP spid="1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C92F6-572B-40DB-8231-8722FE0D8405}"/>
              </a:ext>
            </a:extLst>
          </p:cNvPr>
          <p:cNvSpPr>
            <a:spLocks noGrp="1"/>
          </p:cNvSpPr>
          <p:nvPr>
            <p:ph type="title"/>
          </p:nvPr>
        </p:nvSpPr>
        <p:spPr/>
        <p:txBody>
          <a:bodyPr/>
          <a:lstStyle/>
          <a:p>
            <a:r>
              <a:rPr lang="en-GB" dirty="0"/>
              <a:t>Challenges</a:t>
            </a:r>
          </a:p>
        </p:txBody>
      </p:sp>
      <p:sp>
        <p:nvSpPr>
          <p:cNvPr id="3" name="Content Placeholder 2">
            <a:extLst>
              <a:ext uri="{FF2B5EF4-FFF2-40B4-BE49-F238E27FC236}">
                <a16:creationId xmlns:a16="http://schemas.microsoft.com/office/drawing/2014/main" id="{FA4600C2-D2BB-48A2-96A3-FD52806C265A}"/>
              </a:ext>
            </a:extLst>
          </p:cNvPr>
          <p:cNvSpPr>
            <a:spLocks noGrp="1"/>
          </p:cNvSpPr>
          <p:nvPr>
            <p:ph idx="1"/>
          </p:nvPr>
        </p:nvSpPr>
        <p:spPr>
          <a:xfrm>
            <a:off x="8054108" y="2108201"/>
            <a:ext cx="3101571" cy="3760891"/>
          </a:xfrm>
        </p:spPr>
        <p:txBody>
          <a:bodyPr/>
          <a:lstStyle/>
          <a:p>
            <a:r>
              <a:rPr lang="en-GB" dirty="0">
                <a:latin typeface="Arial" panose="020B0604020202020204" pitchFamily="34" charset="0"/>
                <a:cs typeface="Arial" panose="020B0604020202020204" pitchFamily="34" charset="0"/>
              </a:rPr>
              <a:t>Every type of customer engagement can have challenges. Social media is no different. Challenges will vary dependent on the platform, key challenges experienced on all apps are: </a:t>
            </a:r>
          </a:p>
        </p:txBody>
      </p:sp>
      <p:sp>
        <p:nvSpPr>
          <p:cNvPr id="8" name="Freeform: Shape 7">
            <a:extLst>
              <a:ext uri="{FF2B5EF4-FFF2-40B4-BE49-F238E27FC236}">
                <a16:creationId xmlns:a16="http://schemas.microsoft.com/office/drawing/2014/main" id="{27CF280B-0C6A-4E62-ACD4-80CB0B66D5E2}"/>
              </a:ext>
            </a:extLst>
          </p:cNvPr>
          <p:cNvSpPr/>
          <p:nvPr/>
        </p:nvSpPr>
        <p:spPr>
          <a:xfrm>
            <a:off x="1839054" y="3306618"/>
            <a:ext cx="2058691" cy="1447961"/>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780" tIns="57985" rIns="68780" bIns="579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Social media is user lead, and reactions and responses to ads can be rapid and at times negative. </a:t>
            </a:r>
          </a:p>
        </p:txBody>
      </p:sp>
      <p:grpSp>
        <p:nvGrpSpPr>
          <p:cNvPr id="19" name="Group 18">
            <a:extLst>
              <a:ext uri="{FF2B5EF4-FFF2-40B4-BE49-F238E27FC236}">
                <a16:creationId xmlns:a16="http://schemas.microsoft.com/office/drawing/2014/main" id="{1D4F8322-1FBE-46A0-9046-6F9C82DB72FB}"/>
              </a:ext>
            </a:extLst>
          </p:cNvPr>
          <p:cNvGrpSpPr/>
          <p:nvPr/>
        </p:nvGrpSpPr>
        <p:grpSpPr>
          <a:xfrm>
            <a:off x="1342007" y="1958695"/>
            <a:ext cx="2485231" cy="3727846"/>
            <a:chOff x="1342007" y="1958695"/>
            <a:chExt cx="2485231" cy="3727846"/>
          </a:xfrm>
        </p:grpSpPr>
        <p:sp>
          <p:nvSpPr>
            <p:cNvPr id="7" name="Freeform: Shape 6">
              <a:extLst>
                <a:ext uri="{FF2B5EF4-FFF2-40B4-BE49-F238E27FC236}">
                  <a16:creationId xmlns:a16="http://schemas.microsoft.com/office/drawing/2014/main" id="{07FCEF1A-146A-4D6A-A30F-097B30D80CE7}"/>
                </a:ext>
              </a:extLst>
            </p:cNvPr>
            <p:cNvSpPr/>
            <p:nvPr/>
          </p:nvSpPr>
          <p:spPr>
            <a:xfrm>
              <a:off x="1590530" y="3201310"/>
              <a:ext cx="248523" cy="931961"/>
            </a:xfrm>
            <a:custGeom>
              <a:avLst/>
              <a:gdLst/>
              <a:ahLst/>
              <a:cxnLst/>
              <a:rect l="0" t="0" r="0" b="0"/>
              <a:pathLst>
                <a:path>
                  <a:moveTo>
                    <a:pt x="0" y="0"/>
                  </a:moveTo>
                  <a:lnTo>
                    <a:pt x="0" y="931961"/>
                  </a:lnTo>
                  <a:lnTo>
                    <a:pt x="248523" y="93196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6" name="Group 15">
              <a:extLst>
                <a:ext uri="{FF2B5EF4-FFF2-40B4-BE49-F238E27FC236}">
                  <a16:creationId xmlns:a16="http://schemas.microsoft.com/office/drawing/2014/main" id="{2FAEC60D-FE38-4194-B7CC-3BD1C4FA357B}"/>
                </a:ext>
              </a:extLst>
            </p:cNvPr>
            <p:cNvGrpSpPr/>
            <p:nvPr/>
          </p:nvGrpSpPr>
          <p:grpSpPr>
            <a:xfrm>
              <a:off x="1342007" y="1958695"/>
              <a:ext cx="2485231" cy="3727846"/>
              <a:chOff x="1342007" y="1958695"/>
              <a:chExt cx="2485231" cy="3727846"/>
            </a:xfrm>
          </p:grpSpPr>
          <p:sp>
            <p:nvSpPr>
              <p:cNvPr id="6" name="Freeform: Shape 5">
                <a:extLst>
                  <a:ext uri="{FF2B5EF4-FFF2-40B4-BE49-F238E27FC236}">
                    <a16:creationId xmlns:a16="http://schemas.microsoft.com/office/drawing/2014/main" id="{7484EB27-0909-48FB-AE4A-A92B9BCB9734}"/>
                  </a:ext>
                </a:extLst>
              </p:cNvPr>
              <p:cNvSpPr/>
              <p:nvPr/>
            </p:nvSpPr>
            <p:spPr>
              <a:xfrm>
                <a:off x="1342007" y="1958695"/>
                <a:ext cx="2485231" cy="1242615"/>
              </a:xfrm>
              <a:custGeom>
                <a:avLst/>
                <a:gdLst>
                  <a:gd name="connsiteX0" fmla="*/ 0 w 2485231"/>
                  <a:gd name="connsiteY0" fmla="*/ 124262 h 1242615"/>
                  <a:gd name="connsiteX1" fmla="*/ 124262 w 2485231"/>
                  <a:gd name="connsiteY1" fmla="*/ 0 h 1242615"/>
                  <a:gd name="connsiteX2" fmla="*/ 2360970 w 2485231"/>
                  <a:gd name="connsiteY2" fmla="*/ 0 h 1242615"/>
                  <a:gd name="connsiteX3" fmla="*/ 2485232 w 2485231"/>
                  <a:gd name="connsiteY3" fmla="*/ 124262 h 1242615"/>
                  <a:gd name="connsiteX4" fmla="*/ 2485231 w 2485231"/>
                  <a:gd name="connsiteY4" fmla="*/ 1118354 h 1242615"/>
                  <a:gd name="connsiteX5" fmla="*/ 2360969 w 2485231"/>
                  <a:gd name="connsiteY5" fmla="*/ 1242616 h 1242615"/>
                  <a:gd name="connsiteX6" fmla="*/ 124262 w 2485231"/>
                  <a:gd name="connsiteY6" fmla="*/ 1242615 h 1242615"/>
                  <a:gd name="connsiteX7" fmla="*/ 0 w 2485231"/>
                  <a:gd name="connsiteY7" fmla="*/ 1118353 h 1242615"/>
                  <a:gd name="connsiteX8" fmla="*/ 0 w 2485231"/>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5231" h="1242615">
                    <a:moveTo>
                      <a:pt x="0" y="124262"/>
                    </a:moveTo>
                    <a:cubicBezTo>
                      <a:pt x="0" y="55634"/>
                      <a:pt x="55634" y="0"/>
                      <a:pt x="124262" y="0"/>
                    </a:cubicBezTo>
                    <a:lnTo>
                      <a:pt x="2360970" y="0"/>
                    </a:lnTo>
                    <a:cubicBezTo>
                      <a:pt x="2429598" y="0"/>
                      <a:pt x="2485232" y="55634"/>
                      <a:pt x="2485232" y="124262"/>
                    </a:cubicBezTo>
                    <a:cubicBezTo>
                      <a:pt x="2485232" y="455626"/>
                      <a:pt x="2485231" y="786990"/>
                      <a:pt x="2485231" y="1118354"/>
                    </a:cubicBezTo>
                    <a:cubicBezTo>
                      <a:pt x="2485231" y="1186982"/>
                      <a:pt x="2429597" y="1242616"/>
                      <a:pt x="2360969" y="1242616"/>
                    </a:cubicBezTo>
                    <a:lnTo>
                      <a:pt x="124262" y="1242615"/>
                    </a:lnTo>
                    <a:cubicBezTo>
                      <a:pt x="55634" y="1242615"/>
                      <a:pt x="0" y="1186981"/>
                      <a:pt x="0" y="1118353"/>
                    </a:cubicBezTo>
                    <a:lnTo>
                      <a:pt x="0" y="12426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2595" tIns="87195" rIns="112595" bIns="87195" numCol="1" spcCol="1270" anchor="ctr" anchorCtr="0">
                <a:noAutofit/>
              </a:bodyPr>
              <a:lstStyle/>
              <a:p>
                <a:pPr marL="0" lvl="0" indent="0" algn="ctr" defTabSz="1778000">
                  <a:lnSpc>
                    <a:spcPct val="90000"/>
                  </a:lnSpc>
                  <a:spcBef>
                    <a:spcPct val="0"/>
                  </a:spcBef>
                  <a:spcAft>
                    <a:spcPct val="35000"/>
                  </a:spcAft>
                  <a:buNone/>
                </a:pPr>
                <a:r>
                  <a:rPr lang="en-GB" sz="4000" kern="1200" dirty="0"/>
                  <a:t>Backlash</a:t>
                </a:r>
              </a:p>
            </p:txBody>
          </p:sp>
          <p:sp>
            <p:nvSpPr>
              <p:cNvPr id="9" name="Freeform: Shape 8">
                <a:extLst>
                  <a:ext uri="{FF2B5EF4-FFF2-40B4-BE49-F238E27FC236}">
                    <a16:creationId xmlns:a16="http://schemas.microsoft.com/office/drawing/2014/main" id="{D55E099D-8920-4C63-A36A-701BD2A6F73E}"/>
                  </a:ext>
                </a:extLst>
              </p:cNvPr>
              <p:cNvSpPr/>
              <p:nvPr/>
            </p:nvSpPr>
            <p:spPr>
              <a:xfrm>
                <a:off x="1590530" y="3201310"/>
                <a:ext cx="248523" cy="2485231"/>
              </a:xfrm>
              <a:custGeom>
                <a:avLst/>
                <a:gdLst/>
                <a:ahLst/>
                <a:cxnLst/>
                <a:rect l="0" t="0" r="0" b="0"/>
                <a:pathLst>
                  <a:path>
                    <a:moveTo>
                      <a:pt x="0" y="0"/>
                    </a:moveTo>
                    <a:lnTo>
                      <a:pt x="0" y="2485231"/>
                    </a:lnTo>
                    <a:lnTo>
                      <a:pt x="248523" y="248523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grpSp>
      <p:sp>
        <p:nvSpPr>
          <p:cNvPr id="10" name="Freeform: Shape 9">
            <a:extLst>
              <a:ext uri="{FF2B5EF4-FFF2-40B4-BE49-F238E27FC236}">
                <a16:creationId xmlns:a16="http://schemas.microsoft.com/office/drawing/2014/main" id="{C573EEA0-9727-4674-9642-B57DB5097DCE}"/>
              </a:ext>
            </a:extLst>
          </p:cNvPr>
          <p:cNvSpPr/>
          <p:nvPr/>
        </p:nvSpPr>
        <p:spPr>
          <a:xfrm>
            <a:off x="1839054" y="4859888"/>
            <a:ext cx="2123346" cy="1447962"/>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780" tIns="57985" rIns="68780" bIns="579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Negative memes can be quickly made and virally shared, undermining the brand message. </a:t>
            </a:r>
          </a:p>
        </p:txBody>
      </p:sp>
      <p:sp>
        <p:nvSpPr>
          <p:cNvPr id="13" name="Freeform: Shape 12">
            <a:extLst>
              <a:ext uri="{FF2B5EF4-FFF2-40B4-BE49-F238E27FC236}">
                <a16:creationId xmlns:a16="http://schemas.microsoft.com/office/drawing/2014/main" id="{7E80CB11-C439-44A0-ADF9-26E416B6880D}"/>
              </a:ext>
            </a:extLst>
          </p:cNvPr>
          <p:cNvSpPr/>
          <p:nvPr/>
        </p:nvSpPr>
        <p:spPr>
          <a:xfrm>
            <a:off x="4945593" y="3511964"/>
            <a:ext cx="1988185" cy="1242615"/>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780" tIns="57985" rIns="68780" bIns="579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For a brand to avoid being viewed as an intruder they need to integrate with users. </a:t>
            </a:r>
          </a:p>
        </p:txBody>
      </p:sp>
      <p:grpSp>
        <p:nvGrpSpPr>
          <p:cNvPr id="18" name="Group 17">
            <a:extLst>
              <a:ext uri="{FF2B5EF4-FFF2-40B4-BE49-F238E27FC236}">
                <a16:creationId xmlns:a16="http://schemas.microsoft.com/office/drawing/2014/main" id="{FA33D5D6-A965-4342-A749-3D2A76D1D833}"/>
              </a:ext>
            </a:extLst>
          </p:cNvPr>
          <p:cNvGrpSpPr/>
          <p:nvPr/>
        </p:nvGrpSpPr>
        <p:grpSpPr>
          <a:xfrm>
            <a:off x="4448546" y="1958695"/>
            <a:ext cx="2485231" cy="3727846"/>
            <a:chOff x="4448546" y="1958695"/>
            <a:chExt cx="2485231" cy="3727846"/>
          </a:xfrm>
        </p:grpSpPr>
        <p:sp>
          <p:nvSpPr>
            <p:cNvPr id="12" name="Freeform: Shape 11">
              <a:extLst>
                <a:ext uri="{FF2B5EF4-FFF2-40B4-BE49-F238E27FC236}">
                  <a16:creationId xmlns:a16="http://schemas.microsoft.com/office/drawing/2014/main" id="{47324A65-A4FF-4025-BB34-4376015801F0}"/>
                </a:ext>
              </a:extLst>
            </p:cNvPr>
            <p:cNvSpPr/>
            <p:nvPr/>
          </p:nvSpPr>
          <p:spPr>
            <a:xfrm>
              <a:off x="4697070" y="3201310"/>
              <a:ext cx="248523" cy="931961"/>
            </a:xfrm>
            <a:custGeom>
              <a:avLst/>
              <a:gdLst/>
              <a:ahLst/>
              <a:cxnLst/>
              <a:rect l="0" t="0" r="0" b="0"/>
              <a:pathLst>
                <a:path>
                  <a:moveTo>
                    <a:pt x="0" y="0"/>
                  </a:moveTo>
                  <a:lnTo>
                    <a:pt x="0" y="931961"/>
                  </a:lnTo>
                  <a:lnTo>
                    <a:pt x="248523" y="93196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7" name="Group 16">
              <a:extLst>
                <a:ext uri="{FF2B5EF4-FFF2-40B4-BE49-F238E27FC236}">
                  <a16:creationId xmlns:a16="http://schemas.microsoft.com/office/drawing/2014/main" id="{235BB2E0-0948-4D5D-A989-B670459AD0C7}"/>
                </a:ext>
              </a:extLst>
            </p:cNvPr>
            <p:cNvGrpSpPr/>
            <p:nvPr/>
          </p:nvGrpSpPr>
          <p:grpSpPr>
            <a:xfrm>
              <a:off x="4448546" y="1958695"/>
              <a:ext cx="2485231" cy="3727846"/>
              <a:chOff x="4448546" y="1958695"/>
              <a:chExt cx="2485231" cy="3727846"/>
            </a:xfrm>
          </p:grpSpPr>
          <p:sp>
            <p:nvSpPr>
              <p:cNvPr id="11" name="Freeform: Shape 10">
                <a:extLst>
                  <a:ext uri="{FF2B5EF4-FFF2-40B4-BE49-F238E27FC236}">
                    <a16:creationId xmlns:a16="http://schemas.microsoft.com/office/drawing/2014/main" id="{C6A88A70-F6EF-4D27-864A-0A5C25DC6A3E}"/>
                  </a:ext>
                </a:extLst>
              </p:cNvPr>
              <p:cNvSpPr/>
              <p:nvPr/>
            </p:nvSpPr>
            <p:spPr>
              <a:xfrm>
                <a:off x="4448546" y="1958695"/>
                <a:ext cx="2485231" cy="1242615"/>
              </a:xfrm>
              <a:custGeom>
                <a:avLst/>
                <a:gdLst>
                  <a:gd name="connsiteX0" fmla="*/ 0 w 2485231"/>
                  <a:gd name="connsiteY0" fmla="*/ 124262 h 1242615"/>
                  <a:gd name="connsiteX1" fmla="*/ 124262 w 2485231"/>
                  <a:gd name="connsiteY1" fmla="*/ 0 h 1242615"/>
                  <a:gd name="connsiteX2" fmla="*/ 2360970 w 2485231"/>
                  <a:gd name="connsiteY2" fmla="*/ 0 h 1242615"/>
                  <a:gd name="connsiteX3" fmla="*/ 2485232 w 2485231"/>
                  <a:gd name="connsiteY3" fmla="*/ 124262 h 1242615"/>
                  <a:gd name="connsiteX4" fmla="*/ 2485231 w 2485231"/>
                  <a:gd name="connsiteY4" fmla="*/ 1118354 h 1242615"/>
                  <a:gd name="connsiteX5" fmla="*/ 2360969 w 2485231"/>
                  <a:gd name="connsiteY5" fmla="*/ 1242616 h 1242615"/>
                  <a:gd name="connsiteX6" fmla="*/ 124262 w 2485231"/>
                  <a:gd name="connsiteY6" fmla="*/ 1242615 h 1242615"/>
                  <a:gd name="connsiteX7" fmla="*/ 0 w 2485231"/>
                  <a:gd name="connsiteY7" fmla="*/ 1118353 h 1242615"/>
                  <a:gd name="connsiteX8" fmla="*/ 0 w 2485231"/>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5231" h="1242615">
                    <a:moveTo>
                      <a:pt x="0" y="124262"/>
                    </a:moveTo>
                    <a:cubicBezTo>
                      <a:pt x="0" y="55634"/>
                      <a:pt x="55634" y="0"/>
                      <a:pt x="124262" y="0"/>
                    </a:cubicBezTo>
                    <a:lnTo>
                      <a:pt x="2360970" y="0"/>
                    </a:lnTo>
                    <a:cubicBezTo>
                      <a:pt x="2429598" y="0"/>
                      <a:pt x="2485232" y="55634"/>
                      <a:pt x="2485232" y="124262"/>
                    </a:cubicBezTo>
                    <a:cubicBezTo>
                      <a:pt x="2485232" y="455626"/>
                      <a:pt x="2485231" y="786990"/>
                      <a:pt x="2485231" y="1118354"/>
                    </a:cubicBezTo>
                    <a:cubicBezTo>
                      <a:pt x="2485231" y="1186982"/>
                      <a:pt x="2429597" y="1242616"/>
                      <a:pt x="2360969" y="1242616"/>
                    </a:cubicBezTo>
                    <a:lnTo>
                      <a:pt x="124262" y="1242615"/>
                    </a:lnTo>
                    <a:cubicBezTo>
                      <a:pt x="55634" y="1242615"/>
                      <a:pt x="0" y="1186981"/>
                      <a:pt x="0" y="1118353"/>
                    </a:cubicBezTo>
                    <a:lnTo>
                      <a:pt x="0" y="12426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2595" tIns="87195" rIns="112595" bIns="87195" numCol="1" spcCol="1270" anchor="ctr" anchorCtr="0">
                <a:noAutofit/>
              </a:bodyPr>
              <a:lstStyle/>
              <a:p>
                <a:pPr marL="0" lvl="0" indent="0" algn="ctr" defTabSz="1778000">
                  <a:lnSpc>
                    <a:spcPct val="90000"/>
                  </a:lnSpc>
                  <a:spcBef>
                    <a:spcPct val="0"/>
                  </a:spcBef>
                  <a:spcAft>
                    <a:spcPct val="35000"/>
                  </a:spcAft>
                  <a:buNone/>
                </a:pPr>
                <a:r>
                  <a:rPr lang="en-GB" sz="4000" kern="1200" dirty="0"/>
                  <a:t>Embedding brand</a:t>
                </a:r>
              </a:p>
            </p:txBody>
          </p:sp>
          <p:sp>
            <p:nvSpPr>
              <p:cNvPr id="14" name="Freeform: Shape 13">
                <a:extLst>
                  <a:ext uri="{FF2B5EF4-FFF2-40B4-BE49-F238E27FC236}">
                    <a16:creationId xmlns:a16="http://schemas.microsoft.com/office/drawing/2014/main" id="{282E2E70-9E6E-49CA-AE7F-0D044B016776}"/>
                  </a:ext>
                </a:extLst>
              </p:cNvPr>
              <p:cNvSpPr/>
              <p:nvPr/>
            </p:nvSpPr>
            <p:spPr>
              <a:xfrm>
                <a:off x="4697070" y="3201310"/>
                <a:ext cx="248523" cy="2485231"/>
              </a:xfrm>
              <a:custGeom>
                <a:avLst/>
                <a:gdLst/>
                <a:ahLst/>
                <a:cxnLst/>
                <a:rect l="0" t="0" r="0" b="0"/>
                <a:pathLst>
                  <a:path>
                    <a:moveTo>
                      <a:pt x="0" y="0"/>
                    </a:moveTo>
                    <a:lnTo>
                      <a:pt x="0" y="2485231"/>
                    </a:lnTo>
                    <a:lnTo>
                      <a:pt x="248523" y="248523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grpSp>
      <p:sp>
        <p:nvSpPr>
          <p:cNvPr id="15" name="Freeform: Shape 14">
            <a:extLst>
              <a:ext uri="{FF2B5EF4-FFF2-40B4-BE49-F238E27FC236}">
                <a16:creationId xmlns:a16="http://schemas.microsoft.com/office/drawing/2014/main" id="{A262F0D1-17C8-498F-80B3-4B3070207DFB}"/>
              </a:ext>
            </a:extLst>
          </p:cNvPr>
          <p:cNvSpPr/>
          <p:nvPr/>
        </p:nvSpPr>
        <p:spPr>
          <a:xfrm>
            <a:off x="4945593" y="5065234"/>
            <a:ext cx="1988185" cy="1242615"/>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780" tIns="57985" rIns="68780" bIns="579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Developing a brand presence with influencers and stories takes time to establish. </a:t>
            </a:r>
          </a:p>
        </p:txBody>
      </p:sp>
    </p:spTree>
    <p:extLst>
      <p:ext uri="{BB962C8B-B14F-4D97-AF65-F5344CB8AC3E}">
        <p14:creationId xmlns:p14="http://schemas.microsoft.com/office/powerpoint/2010/main" val="3441553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10" grpId="0" animBg="1"/>
      <p:bldP spid="13" grpId="0" animBg="1"/>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E46E4-6E7B-451A-A06C-36B19FEA3EBF}"/>
              </a:ext>
            </a:extLst>
          </p:cNvPr>
          <p:cNvSpPr>
            <a:spLocks noGrp="1"/>
          </p:cNvSpPr>
          <p:nvPr>
            <p:ph type="title"/>
          </p:nvPr>
        </p:nvSpPr>
        <p:spPr>
          <a:xfrm>
            <a:off x="423026" y="341745"/>
            <a:ext cx="3881120" cy="1422400"/>
          </a:xfrm>
        </p:spPr>
        <p:txBody>
          <a:bodyPr>
            <a:normAutofit/>
          </a:bodyPr>
          <a:lstStyle/>
          <a:p>
            <a:r>
              <a:rPr lang="en-GB" dirty="0"/>
              <a:t>YouTube</a:t>
            </a:r>
            <a:br>
              <a:rPr lang="en-GB" dirty="0"/>
            </a:br>
            <a:r>
              <a:rPr lang="en-GB" dirty="0"/>
              <a:t> for Business</a:t>
            </a:r>
          </a:p>
        </p:txBody>
      </p:sp>
      <p:pic>
        <p:nvPicPr>
          <p:cNvPr id="4" name="Online Media 3" title="What You Need to Know About YouTube for Business...">
            <a:hlinkClick r:id="" action="ppaction://media"/>
            <a:extLst>
              <a:ext uri="{FF2B5EF4-FFF2-40B4-BE49-F238E27FC236}">
                <a16:creationId xmlns:a16="http://schemas.microsoft.com/office/drawing/2014/main" id="{8FD6D162-1941-4EDD-885E-330AB080BFA1}"/>
              </a:ext>
            </a:extLst>
          </p:cNvPr>
          <p:cNvPicPr>
            <a:picLocks noGrp="1" noRot="1" noChangeAspect="1"/>
          </p:cNvPicPr>
          <p:nvPr>
            <p:ph idx="1"/>
            <a:videoFile r:link="rId1"/>
          </p:nvPr>
        </p:nvPicPr>
        <p:blipFill>
          <a:blip r:embed="rId4"/>
          <a:stretch>
            <a:fillRect/>
          </a:stretch>
        </p:blipFill>
        <p:spPr>
          <a:xfrm>
            <a:off x="4304146" y="341745"/>
            <a:ext cx="7609286" cy="4299166"/>
          </a:xfrm>
          <a:prstGeom prst="rect">
            <a:avLst/>
          </a:prstGeom>
        </p:spPr>
      </p:pic>
      <p:sp>
        <p:nvSpPr>
          <p:cNvPr id="5" name="TextBox 4">
            <a:extLst>
              <a:ext uri="{FF2B5EF4-FFF2-40B4-BE49-F238E27FC236}">
                <a16:creationId xmlns:a16="http://schemas.microsoft.com/office/drawing/2014/main" id="{1021179C-FF47-4FBD-91E4-F7B7D39AA38E}"/>
              </a:ext>
            </a:extLst>
          </p:cNvPr>
          <p:cNvSpPr txBox="1"/>
          <p:nvPr/>
        </p:nvSpPr>
        <p:spPr>
          <a:xfrm>
            <a:off x="4436341" y="4640911"/>
            <a:ext cx="7016750" cy="1477328"/>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 simple is it to be successful on YouTube? </a:t>
            </a:r>
          </a:p>
          <a:p>
            <a:r>
              <a:rPr lang="en-GB" dirty="0">
                <a:latin typeface="Arial" panose="020B0604020202020204" pitchFamily="34" charset="0"/>
                <a:cs typeface="Arial" panose="020B0604020202020204" pitchFamily="34" charset="0"/>
              </a:rPr>
              <a:t>Watch this video to learn more. </a:t>
            </a:r>
          </a:p>
        </p:txBody>
      </p:sp>
      <p:sp>
        <p:nvSpPr>
          <p:cNvPr id="8" name="Freeform: Shape 7">
            <a:extLst>
              <a:ext uri="{FF2B5EF4-FFF2-40B4-BE49-F238E27FC236}">
                <a16:creationId xmlns:a16="http://schemas.microsoft.com/office/drawing/2014/main" id="{77933005-ACAD-4A70-8105-02AE610CDC63}"/>
              </a:ext>
            </a:extLst>
          </p:cNvPr>
          <p:cNvSpPr/>
          <p:nvPr/>
        </p:nvSpPr>
        <p:spPr>
          <a:xfrm>
            <a:off x="523971" y="1997409"/>
            <a:ext cx="3087448" cy="1470846"/>
          </a:xfrm>
          <a:custGeom>
            <a:avLst/>
            <a:gdLst>
              <a:gd name="connsiteX0" fmla="*/ 0 w 2228611"/>
              <a:gd name="connsiteY0" fmla="*/ 0 h 1337167"/>
              <a:gd name="connsiteX1" fmla="*/ 2228611 w 2228611"/>
              <a:gd name="connsiteY1" fmla="*/ 0 h 1337167"/>
              <a:gd name="connsiteX2" fmla="*/ 2228611 w 2228611"/>
              <a:gd name="connsiteY2" fmla="*/ 1337167 h 1337167"/>
              <a:gd name="connsiteX3" fmla="*/ 0 w 2228611"/>
              <a:gd name="connsiteY3" fmla="*/ 1337167 h 1337167"/>
              <a:gd name="connsiteX4" fmla="*/ 0 w 2228611"/>
              <a:gd name="connsiteY4" fmla="*/ 0 h 1337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611" h="1337167">
                <a:moveTo>
                  <a:pt x="0" y="0"/>
                </a:moveTo>
                <a:lnTo>
                  <a:pt x="2228611" y="0"/>
                </a:lnTo>
                <a:lnTo>
                  <a:pt x="2228611" y="1337167"/>
                </a:lnTo>
                <a:lnTo>
                  <a:pt x="0" y="1337167"/>
                </a:lnTo>
                <a:lnTo>
                  <a:pt x="0" y="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YouTube was established in 2005 by three former employees of PayPal. </a:t>
            </a:r>
            <a:endParaRPr lang="en-GB" kern="1200" dirty="0"/>
          </a:p>
        </p:txBody>
      </p:sp>
      <p:sp>
        <p:nvSpPr>
          <p:cNvPr id="9" name="Freeform: Shape 8">
            <a:extLst>
              <a:ext uri="{FF2B5EF4-FFF2-40B4-BE49-F238E27FC236}">
                <a16:creationId xmlns:a16="http://schemas.microsoft.com/office/drawing/2014/main" id="{4D4E5021-FDB4-4E50-BFAF-E647B30398F9}"/>
              </a:ext>
            </a:extLst>
          </p:cNvPr>
          <p:cNvSpPr/>
          <p:nvPr/>
        </p:nvSpPr>
        <p:spPr>
          <a:xfrm>
            <a:off x="523971" y="3604649"/>
            <a:ext cx="3087448" cy="1337167"/>
          </a:xfrm>
          <a:custGeom>
            <a:avLst/>
            <a:gdLst>
              <a:gd name="connsiteX0" fmla="*/ 0 w 2228611"/>
              <a:gd name="connsiteY0" fmla="*/ 0 h 1337167"/>
              <a:gd name="connsiteX1" fmla="*/ 2228611 w 2228611"/>
              <a:gd name="connsiteY1" fmla="*/ 0 h 1337167"/>
              <a:gd name="connsiteX2" fmla="*/ 2228611 w 2228611"/>
              <a:gd name="connsiteY2" fmla="*/ 1337167 h 1337167"/>
              <a:gd name="connsiteX3" fmla="*/ 0 w 2228611"/>
              <a:gd name="connsiteY3" fmla="*/ 1337167 h 1337167"/>
              <a:gd name="connsiteX4" fmla="*/ 0 w 2228611"/>
              <a:gd name="connsiteY4" fmla="*/ 0 h 1337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611" h="1337167">
                <a:moveTo>
                  <a:pt x="0" y="0"/>
                </a:moveTo>
                <a:lnTo>
                  <a:pt x="2228611" y="0"/>
                </a:lnTo>
                <a:lnTo>
                  <a:pt x="2228611" y="1337167"/>
                </a:lnTo>
                <a:lnTo>
                  <a:pt x="0" y="1337167"/>
                </a:lnTo>
                <a:lnTo>
                  <a:pt x="0" y="0"/>
                </a:lnTo>
                <a:close/>
              </a:path>
            </a:pathLst>
          </a:custGeom>
        </p:spPr>
        <p:style>
          <a:lnRef idx="2">
            <a:schemeClr val="lt1">
              <a:hueOff val="0"/>
              <a:satOff val="0"/>
              <a:lumOff val="0"/>
              <a:alphaOff val="0"/>
            </a:schemeClr>
          </a:lnRef>
          <a:fillRef idx="1">
            <a:schemeClr val="accent3">
              <a:hueOff val="760658"/>
              <a:satOff val="7323"/>
              <a:lumOff val="-883"/>
              <a:alphaOff val="0"/>
            </a:schemeClr>
          </a:fillRef>
          <a:effectRef idx="0">
            <a:schemeClr val="accent3">
              <a:hueOff val="760658"/>
              <a:satOff val="7323"/>
              <a:lumOff val="-883"/>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The site was designed to be a platform for sharing video content. It is estimated that there are now 2 Billion users of YouTube. </a:t>
            </a:r>
            <a:endParaRPr lang="en-GB" kern="1200" dirty="0"/>
          </a:p>
        </p:txBody>
      </p:sp>
      <p:sp>
        <p:nvSpPr>
          <p:cNvPr id="10" name="Freeform: Shape 9">
            <a:extLst>
              <a:ext uri="{FF2B5EF4-FFF2-40B4-BE49-F238E27FC236}">
                <a16:creationId xmlns:a16="http://schemas.microsoft.com/office/drawing/2014/main" id="{4B9E0935-0963-424D-915F-93200DC46650}"/>
              </a:ext>
            </a:extLst>
          </p:cNvPr>
          <p:cNvSpPr/>
          <p:nvPr/>
        </p:nvSpPr>
        <p:spPr>
          <a:xfrm>
            <a:off x="523971" y="5078210"/>
            <a:ext cx="3087449" cy="1337167"/>
          </a:xfrm>
          <a:custGeom>
            <a:avLst/>
            <a:gdLst>
              <a:gd name="connsiteX0" fmla="*/ 0 w 2228611"/>
              <a:gd name="connsiteY0" fmla="*/ 0 h 1337167"/>
              <a:gd name="connsiteX1" fmla="*/ 2228611 w 2228611"/>
              <a:gd name="connsiteY1" fmla="*/ 0 h 1337167"/>
              <a:gd name="connsiteX2" fmla="*/ 2228611 w 2228611"/>
              <a:gd name="connsiteY2" fmla="*/ 1337167 h 1337167"/>
              <a:gd name="connsiteX3" fmla="*/ 0 w 2228611"/>
              <a:gd name="connsiteY3" fmla="*/ 1337167 h 1337167"/>
              <a:gd name="connsiteX4" fmla="*/ 0 w 2228611"/>
              <a:gd name="connsiteY4" fmla="*/ 0 h 1337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611" h="1337167">
                <a:moveTo>
                  <a:pt x="0" y="0"/>
                </a:moveTo>
                <a:lnTo>
                  <a:pt x="2228611" y="0"/>
                </a:lnTo>
                <a:lnTo>
                  <a:pt x="2228611" y="1337167"/>
                </a:lnTo>
                <a:lnTo>
                  <a:pt x="0" y="1337167"/>
                </a:lnTo>
                <a:lnTo>
                  <a:pt x="0" y="0"/>
                </a:lnTo>
                <a:close/>
              </a:path>
            </a:pathLst>
          </a:custGeom>
        </p:spPr>
        <p:style>
          <a:lnRef idx="2">
            <a:schemeClr val="lt1">
              <a:hueOff val="0"/>
              <a:satOff val="0"/>
              <a:lumOff val="0"/>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This offers a huge audience for brands and an opportunity to target their customers directly. </a:t>
            </a:r>
            <a:endParaRPr lang="en-GB" kern="1200" dirty="0"/>
          </a:p>
        </p:txBody>
      </p:sp>
    </p:spTree>
    <p:extLst>
      <p:ext uri="{BB962C8B-B14F-4D97-AF65-F5344CB8AC3E}">
        <p14:creationId xmlns:p14="http://schemas.microsoft.com/office/powerpoint/2010/main" val="1547083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1" fill="hold"/>
                                        <p:tgtEl>
                                          <p:spTgt spid="4"/>
                                        </p:tgtEl>
                                      </p:cBhvr>
                                    </p:cmd>
                                  </p:childTnLst>
                                </p:cTn>
                              </p:par>
                              <p:par>
                                <p:cTn id="27" presetID="10" presetClass="entr" presetSubtype="0" fill="hold" nodeType="with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fade">
                                      <p:cBhvr>
                                        <p:cTn id="29"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0" fill="hold" display="0">
                  <p:stCondLst>
                    <p:cond delay="indefinite"/>
                  </p:stCondLst>
                </p:cTn>
                <p:tgtEl>
                  <p:spTgt spid="4"/>
                </p:tgtEl>
              </p:cMediaNode>
            </p:video>
          </p:childTnLst>
        </p:cTn>
      </p:par>
    </p:tnLst>
    <p:bldLst>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3F583-2720-47B7-9C7C-0115D4971FD9}"/>
              </a:ext>
            </a:extLst>
          </p:cNvPr>
          <p:cNvSpPr>
            <a:spLocks noGrp="1"/>
          </p:cNvSpPr>
          <p:nvPr>
            <p:ph type="title"/>
          </p:nvPr>
        </p:nvSpPr>
        <p:spPr/>
        <p:txBody>
          <a:bodyPr/>
          <a:lstStyle/>
          <a:p>
            <a:r>
              <a:rPr lang="en-GB" dirty="0"/>
              <a:t>Facebook for business</a:t>
            </a:r>
          </a:p>
        </p:txBody>
      </p:sp>
      <p:pic>
        <p:nvPicPr>
          <p:cNvPr id="4" name="Online Media 3" title="Facebook Marketing: A Complete Video Guide for 2022">
            <a:hlinkClick r:id="" action="ppaction://media"/>
            <a:extLst>
              <a:ext uri="{FF2B5EF4-FFF2-40B4-BE49-F238E27FC236}">
                <a16:creationId xmlns:a16="http://schemas.microsoft.com/office/drawing/2014/main" id="{61CC3C7C-C8D0-4D16-B576-E874370F9B4A}"/>
              </a:ext>
            </a:extLst>
          </p:cNvPr>
          <p:cNvPicPr>
            <a:picLocks noGrp="1" noRot="1" noChangeAspect="1"/>
          </p:cNvPicPr>
          <p:nvPr>
            <p:ph idx="1"/>
            <a:videoFile r:link="rId1"/>
          </p:nvPr>
        </p:nvPicPr>
        <p:blipFill>
          <a:blip r:embed="rId4"/>
          <a:stretch>
            <a:fillRect/>
          </a:stretch>
        </p:blipFill>
        <p:spPr>
          <a:xfrm>
            <a:off x="739054" y="2135909"/>
            <a:ext cx="6656387" cy="3760788"/>
          </a:xfrm>
          <a:prstGeom prst="rect">
            <a:avLst/>
          </a:prstGeom>
        </p:spPr>
      </p:pic>
      <p:sp>
        <p:nvSpPr>
          <p:cNvPr id="7" name="Freeform: Shape 6">
            <a:extLst>
              <a:ext uri="{FF2B5EF4-FFF2-40B4-BE49-F238E27FC236}">
                <a16:creationId xmlns:a16="http://schemas.microsoft.com/office/drawing/2014/main" id="{00936211-6393-4490-8EFF-9E39E1A80F51}"/>
              </a:ext>
            </a:extLst>
          </p:cNvPr>
          <p:cNvSpPr/>
          <p:nvPr/>
        </p:nvSpPr>
        <p:spPr>
          <a:xfrm>
            <a:off x="7676400" y="806553"/>
            <a:ext cx="2097526" cy="2260164"/>
          </a:xfrm>
          <a:custGeom>
            <a:avLst/>
            <a:gdLst>
              <a:gd name="connsiteX0" fmla="*/ 0 w 2040697"/>
              <a:gd name="connsiteY0" fmla="*/ 887703 h 1775406"/>
              <a:gd name="connsiteX1" fmla="*/ 443852 w 2040697"/>
              <a:gd name="connsiteY1" fmla="*/ 0 h 1775406"/>
              <a:gd name="connsiteX2" fmla="*/ 1596846 w 2040697"/>
              <a:gd name="connsiteY2" fmla="*/ 0 h 1775406"/>
              <a:gd name="connsiteX3" fmla="*/ 2040697 w 2040697"/>
              <a:gd name="connsiteY3" fmla="*/ 887703 h 1775406"/>
              <a:gd name="connsiteX4" fmla="*/ 1596846 w 2040697"/>
              <a:gd name="connsiteY4" fmla="*/ 1775406 h 1775406"/>
              <a:gd name="connsiteX5" fmla="*/ 443852 w 2040697"/>
              <a:gd name="connsiteY5" fmla="*/ 1775406 h 1775406"/>
              <a:gd name="connsiteX6" fmla="*/ 0 w 2040697"/>
              <a:gd name="connsiteY6" fmla="*/ 887703 h 177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40697" h="1775406">
                <a:moveTo>
                  <a:pt x="1020348" y="0"/>
                </a:moveTo>
                <a:lnTo>
                  <a:pt x="2040696" y="386151"/>
                </a:lnTo>
                <a:lnTo>
                  <a:pt x="2040696" y="1389255"/>
                </a:lnTo>
                <a:lnTo>
                  <a:pt x="1020349" y="1775406"/>
                </a:lnTo>
                <a:lnTo>
                  <a:pt x="1" y="1389255"/>
                </a:lnTo>
                <a:lnTo>
                  <a:pt x="1" y="386151"/>
                </a:lnTo>
                <a:lnTo>
                  <a:pt x="1020348" y="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345247" tIns="386590" rIns="345248" bIns="38658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Established in 2004 by Mark Zuckerberg</a:t>
            </a:r>
          </a:p>
        </p:txBody>
      </p:sp>
      <p:sp>
        <p:nvSpPr>
          <p:cNvPr id="10" name="Freeform: Shape 9">
            <a:extLst>
              <a:ext uri="{FF2B5EF4-FFF2-40B4-BE49-F238E27FC236}">
                <a16:creationId xmlns:a16="http://schemas.microsoft.com/office/drawing/2014/main" id="{7C512CAD-8A51-4515-AADA-46A2B6D264F8}"/>
              </a:ext>
            </a:extLst>
          </p:cNvPr>
          <p:cNvSpPr/>
          <p:nvPr/>
        </p:nvSpPr>
        <p:spPr>
          <a:xfrm>
            <a:off x="9373665" y="2451369"/>
            <a:ext cx="2387444" cy="2517443"/>
          </a:xfrm>
          <a:custGeom>
            <a:avLst/>
            <a:gdLst>
              <a:gd name="connsiteX0" fmla="*/ 0 w 2040697"/>
              <a:gd name="connsiteY0" fmla="*/ 887703 h 1775406"/>
              <a:gd name="connsiteX1" fmla="*/ 443852 w 2040697"/>
              <a:gd name="connsiteY1" fmla="*/ 0 h 1775406"/>
              <a:gd name="connsiteX2" fmla="*/ 1596846 w 2040697"/>
              <a:gd name="connsiteY2" fmla="*/ 0 h 1775406"/>
              <a:gd name="connsiteX3" fmla="*/ 2040697 w 2040697"/>
              <a:gd name="connsiteY3" fmla="*/ 887703 h 1775406"/>
              <a:gd name="connsiteX4" fmla="*/ 1596846 w 2040697"/>
              <a:gd name="connsiteY4" fmla="*/ 1775406 h 1775406"/>
              <a:gd name="connsiteX5" fmla="*/ 443852 w 2040697"/>
              <a:gd name="connsiteY5" fmla="*/ 1775406 h 1775406"/>
              <a:gd name="connsiteX6" fmla="*/ 0 w 2040697"/>
              <a:gd name="connsiteY6" fmla="*/ 887703 h 177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40697" h="1775406">
                <a:moveTo>
                  <a:pt x="1020348" y="0"/>
                </a:moveTo>
                <a:lnTo>
                  <a:pt x="2040696" y="386151"/>
                </a:lnTo>
                <a:lnTo>
                  <a:pt x="2040696" y="1389255"/>
                </a:lnTo>
                <a:lnTo>
                  <a:pt x="1020349" y="1775406"/>
                </a:lnTo>
                <a:lnTo>
                  <a:pt x="1" y="1389255"/>
                </a:lnTo>
                <a:lnTo>
                  <a:pt x="1" y="386151"/>
                </a:lnTo>
                <a:lnTo>
                  <a:pt x="1020348" y="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337627" tIns="378970" rIns="337628" bIns="378969" numCol="1" spcCol="1270" anchor="ctr" anchorCtr="0">
            <a:noAutofit/>
          </a:bodyPr>
          <a:lstStyle/>
          <a:p>
            <a:pPr lvl="0" algn="ctr" defTabSz="711200">
              <a:lnSpc>
                <a:spcPct val="90000"/>
              </a:lnSpc>
              <a:spcBef>
                <a:spcPct val="0"/>
              </a:spcBef>
              <a:spcAft>
                <a:spcPct val="35000"/>
              </a:spcAft>
            </a:pPr>
            <a:r>
              <a:rPr lang="en-GB" kern="1200" dirty="0">
                <a:latin typeface="Arial" panose="020B0604020202020204" pitchFamily="34" charset="0"/>
                <a:cs typeface="Arial" panose="020B0604020202020204" pitchFamily="34" charset="0"/>
              </a:rPr>
              <a:t>Set up as a </a:t>
            </a:r>
            <a:r>
              <a:rPr lang="en-GB" dirty="0">
                <a:latin typeface="Arial" panose="020B0604020202020204" pitchFamily="34" charset="0"/>
                <a:cs typeface="Arial" panose="020B0604020202020204" pitchFamily="34" charset="0"/>
              </a:rPr>
              <a:t>networking </a:t>
            </a:r>
            <a:r>
              <a:rPr lang="en-GB" kern="1200" dirty="0">
                <a:latin typeface="Arial" panose="020B0604020202020204" pitchFamily="34" charset="0"/>
                <a:cs typeface="Arial" panose="020B0604020202020204" pitchFamily="34" charset="0"/>
              </a:rPr>
              <a:t>tool, allowing users to post short  status updates and images. </a:t>
            </a:r>
          </a:p>
        </p:txBody>
      </p:sp>
      <p:sp>
        <p:nvSpPr>
          <p:cNvPr id="11" name="Freeform: Shape 10">
            <a:extLst>
              <a:ext uri="{FF2B5EF4-FFF2-40B4-BE49-F238E27FC236}">
                <a16:creationId xmlns:a16="http://schemas.microsoft.com/office/drawing/2014/main" id="{DE6FB560-FCC9-4200-9784-FA7034C30807}"/>
              </a:ext>
            </a:extLst>
          </p:cNvPr>
          <p:cNvSpPr/>
          <p:nvPr/>
        </p:nvSpPr>
        <p:spPr>
          <a:xfrm>
            <a:off x="2717277" y="2773106"/>
            <a:ext cx="2203952" cy="1224418"/>
          </a:xfrm>
          <a:custGeom>
            <a:avLst/>
            <a:gdLst>
              <a:gd name="connsiteX0" fmla="*/ 0 w 2203952"/>
              <a:gd name="connsiteY0" fmla="*/ 0 h 1224418"/>
              <a:gd name="connsiteX1" fmla="*/ 2203952 w 2203952"/>
              <a:gd name="connsiteY1" fmla="*/ 0 h 1224418"/>
              <a:gd name="connsiteX2" fmla="*/ 2203952 w 2203952"/>
              <a:gd name="connsiteY2" fmla="*/ 1224418 h 1224418"/>
              <a:gd name="connsiteX3" fmla="*/ 0 w 2203952"/>
              <a:gd name="connsiteY3" fmla="*/ 1224418 h 1224418"/>
              <a:gd name="connsiteX4" fmla="*/ 0 w 2203952"/>
              <a:gd name="connsiteY4" fmla="*/ 0 h 1224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952" h="1224418">
                <a:moveTo>
                  <a:pt x="0" y="0"/>
                </a:moveTo>
                <a:lnTo>
                  <a:pt x="2203952" y="0"/>
                </a:lnTo>
                <a:lnTo>
                  <a:pt x="2203952" y="1224418"/>
                </a:lnTo>
                <a:lnTo>
                  <a:pt x="0" y="1224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r" defTabSz="1600200">
              <a:lnSpc>
                <a:spcPct val="90000"/>
              </a:lnSpc>
              <a:spcBef>
                <a:spcPct val="0"/>
              </a:spcBef>
              <a:spcAft>
                <a:spcPct val="35000"/>
              </a:spcAft>
              <a:buNone/>
            </a:pPr>
            <a:endParaRPr lang="en-GB" sz="3600" kern="1200"/>
          </a:p>
        </p:txBody>
      </p:sp>
      <p:sp>
        <p:nvSpPr>
          <p:cNvPr id="13" name="Freeform: Shape 12">
            <a:extLst>
              <a:ext uri="{FF2B5EF4-FFF2-40B4-BE49-F238E27FC236}">
                <a16:creationId xmlns:a16="http://schemas.microsoft.com/office/drawing/2014/main" id="{674EAC15-E7A5-4086-A8E2-D187D8FA4723}"/>
              </a:ext>
            </a:extLst>
          </p:cNvPr>
          <p:cNvSpPr/>
          <p:nvPr/>
        </p:nvSpPr>
        <p:spPr>
          <a:xfrm>
            <a:off x="7676400" y="4311233"/>
            <a:ext cx="2217426" cy="2260164"/>
          </a:xfrm>
          <a:custGeom>
            <a:avLst/>
            <a:gdLst>
              <a:gd name="connsiteX0" fmla="*/ 0 w 2040697"/>
              <a:gd name="connsiteY0" fmla="*/ 887703 h 1775406"/>
              <a:gd name="connsiteX1" fmla="*/ 443852 w 2040697"/>
              <a:gd name="connsiteY1" fmla="*/ 0 h 1775406"/>
              <a:gd name="connsiteX2" fmla="*/ 1596846 w 2040697"/>
              <a:gd name="connsiteY2" fmla="*/ 0 h 1775406"/>
              <a:gd name="connsiteX3" fmla="*/ 2040697 w 2040697"/>
              <a:gd name="connsiteY3" fmla="*/ 887703 h 1775406"/>
              <a:gd name="connsiteX4" fmla="*/ 1596846 w 2040697"/>
              <a:gd name="connsiteY4" fmla="*/ 1775406 h 1775406"/>
              <a:gd name="connsiteX5" fmla="*/ 443852 w 2040697"/>
              <a:gd name="connsiteY5" fmla="*/ 1775406 h 1775406"/>
              <a:gd name="connsiteX6" fmla="*/ 0 w 2040697"/>
              <a:gd name="connsiteY6" fmla="*/ 887703 h 177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40697" h="1775406">
                <a:moveTo>
                  <a:pt x="1020348" y="0"/>
                </a:moveTo>
                <a:lnTo>
                  <a:pt x="2040696" y="386151"/>
                </a:lnTo>
                <a:lnTo>
                  <a:pt x="2040696" y="1389255"/>
                </a:lnTo>
                <a:lnTo>
                  <a:pt x="1020349" y="1775406"/>
                </a:lnTo>
                <a:lnTo>
                  <a:pt x="1" y="1389255"/>
                </a:lnTo>
                <a:lnTo>
                  <a:pt x="1" y="386151"/>
                </a:lnTo>
                <a:lnTo>
                  <a:pt x="1020348" y="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345247" tIns="386590" rIns="345248" bIns="38658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Facebook has 3Billion regular users. </a:t>
            </a:r>
          </a:p>
        </p:txBody>
      </p:sp>
      <p:sp>
        <p:nvSpPr>
          <p:cNvPr id="14" name="Freeform: Shape 13">
            <a:extLst>
              <a:ext uri="{FF2B5EF4-FFF2-40B4-BE49-F238E27FC236}">
                <a16:creationId xmlns:a16="http://schemas.microsoft.com/office/drawing/2014/main" id="{B37134B0-523A-4CA0-A137-9921FFAFA70C}"/>
              </a:ext>
            </a:extLst>
          </p:cNvPr>
          <p:cNvSpPr/>
          <p:nvPr/>
        </p:nvSpPr>
        <p:spPr>
          <a:xfrm>
            <a:off x="7786368" y="4505250"/>
            <a:ext cx="2277418" cy="1224418"/>
          </a:xfrm>
          <a:custGeom>
            <a:avLst/>
            <a:gdLst>
              <a:gd name="connsiteX0" fmla="*/ 0 w 2277418"/>
              <a:gd name="connsiteY0" fmla="*/ 0 h 1224418"/>
              <a:gd name="connsiteX1" fmla="*/ 2277418 w 2277418"/>
              <a:gd name="connsiteY1" fmla="*/ 0 h 1224418"/>
              <a:gd name="connsiteX2" fmla="*/ 2277418 w 2277418"/>
              <a:gd name="connsiteY2" fmla="*/ 1224418 h 1224418"/>
              <a:gd name="connsiteX3" fmla="*/ 0 w 2277418"/>
              <a:gd name="connsiteY3" fmla="*/ 1224418 h 1224418"/>
              <a:gd name="connsiteX4" fmla="*/ 0 w 2277418"/>
              <a:gd name="connsiteY4" fmla="*/ 0 h 1224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418" h="1224418">
                <a:moveTo>
                  <a:pt x="0" y="0"/>
                </a:moveTo>
                <a:lnTo>
                  <a:pt x="2277418" y="0"/>
                </a:lnTo>
                <a:lnTo>
                  <a:pt x="2277418" y="1224418"/>
                </a:lnTo>
                <a:lnTo>
                  <a:pt x="0" y="1224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p:txBody>
      </p:sp>
    </p:spTree>
    <p:extLst>
      <p:ext uri="{BB962C8B-B14F-4D97-AF65-F5344CB8AC3E}">
        <p14:creationId xmlns:p14="http://schemas.microsoft.com/office/powerpoint/2010/main" val="1133957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4"/>
                </p:tgtEl>
              </p:cMediaNode>
            </p:video>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4"/>
                                        </p:tgtEl>
                                      </p:cBhvr>
                                    </p:cmd>
                                  </p:childTnLst>
                                </p:cTn>
                              </p:par>
                            </p:childTnLst>
                          </p:cTn>
                        </p:par>
                      </p:childTnLst>
                    </p:cTn>
                  </p:par>
                </p:childTnLst>
              </p:cTn>
              <p:nextCondLst>
                <p:cond evt="onClick" delay="0">
                  <p:tgtEl>
                    <p:spTgt spid="4"/>
                  </p:tgtEl>
                </p:cond>
              </p:nextCondLst>
            </p:seq>
          </p:childTnLst>
        </p:cTn>
      </p:par>
    </p:tnLst>
    <p:bldLst>
      <p:bldP spid="7" grpId="0" animBg="1"/>
      <p:bldP spid="10" grpId="0" animBg="1"/>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B4056F-1959-4627-A683-77F6C0603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hlinkClick r:id="rId3"/>
            <a:extLst>
              <a:ext uri="{FF2B5EF4-FFF2-40B4-BE49-F238E27FC236}">
                <a16:creationId xmlns:a16="http://schemas.microsoft.com/office/drawing/2014/main" id="{BE4278EA-EB96-4E56-BD18-8AA4071EFF2C}"/>
              </a:ext>
            </a:extLst>
          </p:cNvPr>
          <p:cNvPicPr>
            <a:picLocks noChangeAspect="1"/>
          </p:cNvPicPr>
          <p:nvPr/>
        </p:nvPicPr>
        <p:blipFill>
          <a:blip r:embed="rId4"/>
          <a:stretch>
            <a:fillRect/>
          </a:stretch>
        </p:blipFill>
        <p:spPr>
          <a:xfrm>
            <a:off x="1289736" y="643538"/>
            <a:ext cx="9613628" cy="3557043"/>
          </a:xfrm>
          <a:prstGeom prst="rect">
            <a:avLst/>
          </a:prstGeom>
        </p:spPr>
      </p:pic>
      <p:sp>
        <p:nvSpPr>
          <p:cNvPr id="12" name="Rectangle 11">
            <a:extLst>
              <a:ext uri="{FF2B5EF4-FFF2-40B4-BE49-F238E27FC236}">
                <a16:creationId xmlns:a16="http://schemas.microsoft.com/office/drawing/2014/main" id="{D8D7349B-C9FA-4FCE-A1FF-948F460A3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554906"/>
            <a:ext cx="12188952" cy="2303094"/>
          </a:xfrm>
          <a:prstGeom prst="rect">
            <a:avLst/>
          </a:prstGeom>
          <a:solidFill>
            <a:srgbClr val="33378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F206D15-AFE4-4418-AF12-B9F99710C16D}"/>
              </a:ext>
            </a:extLst>
          </p:cNvPr>
          <p:cNvSpPr>
            <a:spLocks noGrp="1"/>
          </p:cNvSpPr>
          <p:nvPr>
            <p:ph type="title"/>
          </p:nvPr>
        </p:nvSpPr>
        <p:spPr>
          <a:xfrm>
            <a:off x="633998" y="4905301"/>
            <a:ext cx="4988879" cy="1554485"/>
          </a:xfrm>
        </p:spPr>
        <p:txBody>
          <a:bodyPr anchor="ctr">
            <a:normAutofit/>
          </a:bodyPr>
          <a:lstStyle/>
          <a:p>
            <a:pPr algn="r"/>
            <a:r>
              <a:rPr lang="en-GB" sz="4000">
                <a:solidFill>
                  <a:srgbClr val="FFFFFF"/>
                </a:solidFill>
              </a:rPr>
              <a:t>Instagram for Business</a:t>
            </a:r>
          </a:p>
        </p:txBody>
      </p:sp>
      <p:cxnSp>
        <p:nvCxnSpPr>
          <p:cNvPr id="14" name="Straight Connector 13">
            <a:extLst>
              <a:ext uri="{FF2B5EF4-FFF2-40B4-BE49-F238E27FC236}">
                <a16:creationId xmlns:a16="http://schemas.microsoft.com/office/drawing/2014/main" id="{55646586-8E5D-4A2B-BDA9-01CE28AC89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0770" y="5247564"/>
            <a:ext cx="0" cy="873457"/>
          </a:xfrm>
          <a:prstGeom prst="line">
            <a:avLst/>
          </a:prstGeom>
          <a:ln w="19050">
            <a:solidFill>
              <a:srgbClr val="FEA51B"/>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E32E1F-FCF3-45D1-8B71-CC2D143AAFBF}"/>
              </a:ext>
            </a:extLst>
          </p:cNvPr>
          <p:cNvSpPr>
            <a:spLocks noGrp="1"/>
          </p:cNvSpPr>
          <p:nvPr>
            <p:ph idx="1"/>
          </p:nvPr>
        </p:nvSpPr>
        <p:spPr>
          <a:xfrm>
            <a:off x="6064301" y="4905300"/>
            <a:ext cx="5493699" cy="1554485"/>
          </a:xfrm>
        </p:spPr>
        <p:txBody>
          <a:bodyPr anchor="ctr">
            <a:normAutofit/>
          </a:bodyPr>
          <a:lstStyle/>
          <a:p>
            <a:r>
              <a:rPr lang="en-GB" dirty="0">
                <a:solidFill>
                  <a:srgbClr val="FFFFFF"/>
                </a:solidFill>
              </a:rPr>
              <a:t>Instagram began in 2010 and focused on photo posting by users, allowing members to follow and interact with other users. </a:t>
            </a:r>
          </a:p>
        </p:txBody>
      </p:sp>
    </p:spTree>
    <p:extLst>
      <p:ext uri="{BB962C8B-B14F-4D97-AF65-F5344CB8AC3E}">
        <p14:creationId xmlns:p14="http://schemas.microsoft.com/office/powerpoint/2010/main" val="2774123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DC757-23C3-4BCF-A8A1-63B929420ACD}"/>
              </a:ext>
            </a:extLst>
          </p:cNvPr>
          <p:cNvSpPr>
            <a:spLocks noGrp="1"/>
          </p:cNvSpPr>
          <p:nvPr>
            <p:ph type="title"/>
          </p:nvPr>
        </p:nvSpPr>
        <p:spPr/>
        <p:txBody>
          <a:bodyPr/>
          <a:lstStyle/>
          <a:p>
            <a:r>
              <a:rPr lang="en-GB" dirty="0"/>
              <a:t>Instagram and Marketing </a:t>
            </a:r>
          </a:p>
        </p:txBody>
      </p:sp>
      <p:pic>
        <p:nvPicPr>
          <p:cNvPr id="4" name="Online Media 3" title="Instagram Marketing For Small Business (2022 UPDATE)">
            <a:hlinkClick r:id="" action="ppaction://media"/>
            <a:extLst>
              <a:ext uri="{FF2B5EF4-FFF2-40B4-BE49-F238E27FC236}">
                <a16:creationId xmlns:a16="http://schemas.microsoft.com/office/drawing/2014/main" id="{8E4253EA-66F9-4092-BD52-2C8E4681F6EF}"/>
              </a:ext>
            </a:extLst>
          </p:cNvPr>
          <p:cNvPicPr>
            <a:picLocks noGrp="1" noRot="1" noChangeAspect="1"/>
          </p:cNvPicPr>
          <p:nvPr>
            <p:ph idx="1"/>
            <a:videoFile r:link="rId1"/>
          </p:nvPr>
        </p:nvPicPr>
        <p:blipFill>
          <a:blip r:embed="rId4"/>
          <a:stretch>
            <a:fillRect/>
          </a:stretch>
        </p:blipFill>
        <p:spPr>
          <a:xfrm>
            <a:off x="392936" y="2081719"/>
            <a:ext cx="7111082" cy="4017686"/>
          </a:xfrm>
          <a:prstGeom prst="rect">
            <a:avLst/>
          </a:prstGeom>
        </p:spPr>
      </p:pic>
      <p:sp>
        <p:nvSpPr>
          <p:cNvPr id="7" name="TextBox 6">
            <a:extLst>
              <a:ext uri="{FF2B5EF4-FFF2-40B4-BE49-F238E27FC236}">
                <a16:creationId xmlns:a16="http://schemas.microsoft.com/office/drawing/2014/main" id="{64CC1CF7-82E1-44C1-9E10-979F1229CEAA}"/>
              </a:ext>
            </a:extLst>
          </p:cNvPr>
          <p:cNvSpPr txBox="1"/>
          <p:nvPr/>
        </p:nvSpPr>
        <p:spPr>
          <a:xfrm>
            <a:off x="8014842" y="1977174"/>
            <a:ext cx="3930724" cy="646331"/>
          </a:xfrm>
          <a:prstGeom prst="rect">
            <a:avLst/>
          </a:prstGeom>
          <a:noFill/>
        </p:spPr>
        <p:txBody>
          <a:bodyPr wrap="square" rtlCol="0">
            <a:spAutoFit/>
          </a:bodyPr>
          <a:lstStyle/>
          <a:p>
            <a:pPr algn="l"/>
            <a:endParaRPr lang="en-GB" sz="1800" b="0" i="0" u="none" strike="noStrike" baseline="0" dirty="0">
              <a:solidFill>
                <a:srgbClr val="000000"/>
              </a:solidFill>
              <a:latin typeface="Arial" panose="020B0604020202020204" pitchFamily="34" charset="0"/>
              <a:cs typeface="Arial" panose="020B0604020202020204" pitchFamily="34" charset="0"/>
            </a:endParaRPr>
          </a:p>
          <a:p>
            <a:pPr algn="l"/>
            <a:endParaRPr lang="en-GB" sz="1800" b="0" i="0" u="none" strike="noStrike" baseline="0" dirty="0">
              <a:solidFill>
                <a:srgbClr val="000000"/>
              </a:solidFill>
              <a:latin typeface="Arial" panose="020B0604020202020204" pitchFamily="34" charset="0"/>
              <a:cs typeface="Arial" panose="020B0604020202020204" pitchFamily="34" charset="0"/>
            </a:endParaRPr>
          </a:p>
        </p:txBody>
      </p:sp>
      <p:grpSp>
        <p:nvGrpSpPr>
          <p:cNvPr id="16" name="Group 15">
            <a:extLst>
              <a:ext uri="{FF2B5EF4-FFF2-40B4-BE49-F238E27FC236}">
                <a16:creationId xmlns:a16="http://schemas.microsoft.com/office/drawing/2014/main" id="{6035E7AF-3C74-4B14-B146-E547A626D12A}"/>
              </a:ext>
            </a:extLst>
          </p:cNvPr>
          <p:cNvGrpSpPr/>
          <p:nvPr/>
        </p:nvGrpSpPr>
        <p:grpSpPr>
          <a:xfrm>
            <a:off x="7609802" y="1714089"/>
            <a:ext cx="4374982" cy="1502077"/>
            <a:chOff x="7609802" y="1714089"/>
            <a:chExt cx="4374982" cy="1502077"/>
          </a:xfrm>
        </p:grpSpPr>
        <p:sp>
          <p:nvSpPr>
            <p:cNvPr id="10" name="Freeform: Shape 9">
              <a:extLst>
                <a:ext uri="{FF2B5EF4-FFF2-40B4-BE49-F238E27FC236}">
                  <a16:creationId xmlns:a16="http://schemas.microsoft.com/office/drawing/2014/main" id="{D972B31F-4639-4DE8-846B-195C5356324D}"/>
                </a:ext>
              </a:extLst>
            </p:cNvPr>
            <p:cNvSpPr/>
            <p:nvPr/>
          </p:nvSpPr>
          <p:spPr>
            <a:xfrm>
              <a:off x="7784801" y="1903672"/>
              <a:ext cx="4199983" cy="1312494"/>
            </a:xfrm>
            <a:custGeom>
              <a:avLst/>
              <a:gdLst>
                <a:gd name="connsiteX0" fmla="*/ 0 w 4199983"/>
                <a:gd name="connsiteY0" fmla="*/ 0 h 1312494"/>
                <a:gd name="connsiteX1" fmla="*/ 4199983 w 4199983"/>
                <a:gd name="connsiteY1" fmla="*/ 0 h 1312494"/>
                <a:gd name="connsiteX2" fmla="*/ 4199983 w 4199983"/>
                <a:gd name="connsiteY2" fmla="*/ 1312494 h 1312494"/>
                <a:gd name="connsiteX3" fmla="*/ 0 w 4199983"/>
                <a:gd name="connsiteY3" fmla="*/ 1312494 h 1312494"/>
                <a:gd name="connsiteX4" fmla="*/ 0 w 4199983"/>
                <a:gd name="connsiteY4" fmla="*/ 0 h 1312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9983" h="1312494">
                  <a:moveTo>
                    <a:pt x="0" y="0"/>
                  </a:moveTo>
                  <a:lnTo>
                    <a:pt x="4199983" y="0"/>
                  </a:lnTo>
                  <a:lnTo>
                    <a:pt x="4199983" y="1312494"/>
                  </a:lnTo>
                  <a:lnTo>
                    <a:pt x="0" y="1312494"/>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888996"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Instagram offers a major platform to millennial users who may not watch traditional television advertising or listen to radio ads. (</a:t>
              </a:r>
              <a:r>
                <a:rPr lang="en-GB" sz="1600" kern="1200" dirty="0" err="1">
                  <a:latin typeface="Arial" panose="020B0604020202020204" pitchFamily="34" charset="0"/>
                  <a:cs typeface="Arial" panose="020B0604020202020204" pitchFamily="34" charset="0"/>
                </a:rPr>
                <a:t>Israfilzade</a:t>
              </a:r>
              <a:r>
                <a:rPr lang="en-GB" sz="1600" kern="1200" dirty="0">
                  <a:latin typeface="Arial" panose="020B0604020202020204" pitchFamily="34" charset="0"/>
                  <a:cs typeface="Arial" panose="020B0604020202020204" pitchFamily="34" charset="0"/>
                </a:rPr>
                <a:t> &amp;</a:t>
              </a:r>
              <a:r>
                <a:rPr lang="en-GB" sz="1600" kern="1200" dirty="0" err="1">
                  <a:latin typeface="Arial" panose="020B0604020202020204" pitchFamily="34" charset="0"/>
                  <a:cs typeface="Arial" panose="020B0604020202020204" pitchFamily="34" charset="0"/>
                </a:rPr>
                <a:t>Babyev</a:t>
              </a:r>
              <a:r>
                <a:rPr lang="en-GB" sz="1600" kern="1200" dirty="0">
                  <a:latin typeface="Arial" panose="020B0604020202020204" pitchFamily="34" charset="0"/>
                  <a:cs typeface="Arial" panose="020B0604020202020204" pitchFamily="34" charset="0"/>
                </a:rPr>
                <a:t>, 2020)</a:t>
              </a:r>
              <a:endParaRPr lang="en-GB" sz="1600" kern="1200" dirty="0"/>
            </a:p>
          </p:txBody>
        </p:sp>
        <p:sp>
          <p:nvSpPr>
            <p:cNvPr id="11" name="Rectangle 10" descr="School boy outline">
              <a:extLst>
                <a:ext uri="{FF2B5EF4-FFF2-40B4-BE49-F238E27FC236}">
                  <a16:creationId xmlns:a16="http://schemas.microsoft.com/office/drawing/2014/main" id="{52020363-C15C-423E-A976-8755313790A8}"/>
                </a:ext>
              </a:extLst>
            </p:cNvPr>
            <p:cNvSpPr/>
            <p:nvPr/>
          </p:nvSpPr>
          <p:spPr>
            <a:xfrm>
              <a:off x="7609802" y="1714089"/>
              <a:ext cx="918746" cy="137811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7" name="Group 16">
            <a:extLst>
              <a:ext uri="{FF2B5EF4-FFF2-40B4-BE49-F238E27FC236}">
                <a16:creationId xmlns:a16="http://schemas.microsoft.com/office/drawing/2014/main" id="{AED3083C-2E3E-4CDA-9F85-473EEB6594E5}"/>
              </a:ext>
            </a:extLst>
          </p:cNvPr>
          <p:cNvGrpSpPr/>
          <p:nvPr/>
        </p:nvGrpSpPr>
        <p:grpSpPr>
          <a:xfrm>
            <a:off x="7609802" y="3366374"/>
            <a:ext cx="4374982" cy="1502077"/>
            <a:chOff x="7609802" y="3366374"/>
            <a:chExt cx="4374982" cy="1502077"/>
          </a:xfrm>
        </p:grpSpPr>
        <p:sp>
          <p:nvSpPr>
            <p:cNvPr id="12" name="Freeform: Shape 11">
              <a:extLst>
                <a:ext uri="{FF2B5EF4-FFF2-40B4-BE49-F238E27FC236}">
                  <a16:creationId xmlns:a16="http://schemas.microsoft.com/office/drawing/2014/main" id="{03CD8517-3AEB-441E-990A-21208ACA9244}"/>
                </a:ext>
              </a:extLst>
            </p:cNvPr>
            <p:cNvSpPr/>
            <p:nvPr/>
          </p:nvSpPr>
          <p:spPr>
            <a:xfrm>
              <a:off x="7784801" y="3555957"/>
              <a:ext cx="4199983" cy="1312494"/>
            </a:xfrm>
            <a:custGeom>
              <a:avLst/>
              <a:gdLst>
                <a:gd name="connsiteX0" fmla="*/ 0 w 4199983"/>
                <a:gd name="connsiteY0" fmla="*/ 0 h 1312494"/>
                <a:gd name="connsiteX1" fmla="*/ 4199983 w 4199983"/>
                <a:gd name="connsiteY1" fmla="*/ 0 h 1312494"/>
                <a:gd name="connsiteX2" fmla="*/ 4199983 w 4199983"/>
                <a:gd name="connsiteY2" fmla="*/ 1312494 h 1312494"/>
                <a:gd name="connsiteX3" fmla="*/ 0 w 4199983"/>
                <a:gd name="connsiteY3" fmla="*/ 1312494 h 1312494"/>
                <a:gd name="connsiteX4" fmla="*/ 0 w 4199983"/>
                <a:gd name="connsiteY4" fmla="*/ 0 h 1312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9983" h="1312494">
                  <a:moveTo>
                    <a:pt x="0" y="0"/>
                  </a:moveTo>
                  <a:lnTo>
                    <a:pt x="4199983" y="0"/>
                  </a:lnTo>
                  <a:lnTo>
                    <a:pt x="4199983" y="1312494"/>
                  </a:lnTo>
                  <a:lnTo>
                    <a:pt x="0" y="1312494"/>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888996"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u="none" strike="noStrike" kern="1200" baseline="0" dirty="0">
                  <a:solidFill>
                    <a:srgbClr val="000000"/>
                  </a:solidFill>
                  <a:latin typeface="Arial" panose="020B0604020202020204" pitchFamily="34" charset="0"/>
                  <a:cs typeface="Arial" panose="020B0604020202020204" pitchFamily="34" charset="0"/>
                </a:rPr>
                <a:t>Instagram is a fast moving and constantly available app</a:t>
              </a:r>
              <a:r>
                <a:rPr lang="en-GB" sz="1600" kern="1200" dirty="0">
                  <a:solidFill>
                    <a:srgbClr val="000000"/>
                  </a:solidFill>
                  <a:latin typeface="Arial" panose="020B0604020202020204" pitchFamily="34" charset="0"/>
                  <a:cs typeface="Arial" panose="020B0604020202020204" pitchFamily="34" charset="0"/>
                </a:rPr>
                <a:t> for user, so brands must be prepared to update content regularly and interact with users to build a following. </a:t>
              </a:r>
              <a:endParaRPr lang="en-GB" sz="1600" kern="1200" dirty="0"/>
            </a:p>
          </p:txBody>
        </p:sp>
        <p:sp>
          <p:nvSpPr>
            <p:cNvPr id="13" name="Rectangle 12" descr="Smart Phone with solid fill">
              <a:extLst>
                <a:ext uri="{FF2B5EF4-FFF2-40B4-BE49-F238E27FC236}">
                  <a16:creationId xmlns:a16="http://schemas.microsoft.com/office/drawing/2014/main" id="{05CBC5DE-48F1-4A82-9AD6-00FCEC3351D1}"/>
                </a:ext>
              </a:extLst>
            </p:cNvPr>
            <p:cNvSpPr/>
            <p:nvPr/>
          </p:nvSpPr>
          <p:spPr>
            <a:xfrm>
              <a:off x="7609802" y="3366374"/>
              <a:ext cx="918746" cy="137811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8" name="Group 17">
            <a:extLst>
              <a:ext uri="{FF2B5EF4-FFF2-40B4-BE49-F238E27FC236}">
                <a16:creationId xmlns:a16="http://schemas.microsoft.com/office/drawing/2014/main" id="{7FF477DE-5C11-414D-9EE4-60BE04D168D4}"/>
              </a:ext>
            </a:extLst>
          </p:cNvPr>
          <p:cNvGrpSpPr/>
          <p:nvPr/>
        </p:nvGrpSpPr>
        <p:grpSpPr>
          <a:xfrm>
            <a:off x="7609802" y="5018659"/>
            <a:ext cx="4374982" cy="1502077"/>
            <a:chOff x="7609802" y="5018659"/>
            <a:chExt cx="4374982" cy="1502077"/>
          </a:xfrm>
        </p:grpSpPr>
        <p:sp>
          <p:nvSpPr>
            <p:cNvPr id="14" name="Freeform: Shape 13">
              <a:extLst>
                <a:ext uri="{FF2B5EF4-FFF2-40B4-BE49-F238E27FC236}">
                  <a16:creationId xmlns:a16="http://schemas.microsoft.com/office/drawing/2014/main" id="{6E0FDF2C-BEC9-46DD-BA10-7221B3935666}"/>
                </a:ext>
              </a:extLst>
            </p:cNvPr>
            <p:cNvSpPr/>
            <p:nvPr/>
          </p:nvSpPr>
          <p:spPr>
            <a:xfrm>
              <a:off x="7784801" y="5208242"/>
              <a:ext cx="4199983" cy="1312494"/>
            </a:xfrm>
            <a:custGeom>
              <a:avLst/>
              <a:gdLst>
                <a:gd name="connsiteX0" fmla="*/ 0 w 4199983"/>
                <a:gd name="connsiteY0" fmla="*/ 0 h 1312494"/>
                <a:gd name="connsiteX1" fmla="*/ 4199983 w 4199983"/>
                <a:gd name="connsiteY1" fmla="*/ 0 h 1312494"/>
                <a:gd name="connsiteX2" fmla="*/ 4199983 w 4199983"/>
                <a:gd name="connsiteY2" fmla="*/ 1312494 h 1312494"/>
                <a:gd name="connsiteX3" fmla="*/ 0 w 4199983"/>
                <a:gd name="connsiteY3" fmla="*/ 1312494 h 1312494"/>
                <a:gd name="connsiteX4" fmla="*/ 0 w 4199983"/>
                <a:gd name="connsiteY4" fmla="*/ 0 h 1312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9983" h="1312494">
                  <a:moveTo>
                    <a:pt x="0" y="0"/>
                  </a:moveTo>
                  <a:lnTo>
                    <a:pt x="4199983" y="0"/>
                  </a:lnTo>
                  <a:lnTo>
                    <a:pt x="4199983" y="1312494"/>
                  </a:lnTo>
                  <a:lnTo>
                    <a:pt x="0" y="1312494"/>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888996"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rgbClr val="000000"/>
                  </a:solidFill>
                  <a:latin typeface="Arial" panose="020B0604020202020204" pitchFamily="34" charset="0"/>
                  <a:cs typeface="Arial" panose="020B0604020202020204" pitchFamily="34" charset="0"/>
                </a:rPr>
                <a:t>Watch the first few minutes of this Instagram guide to learn more. </a:t>
              </a:r>
              <a:endParaRPr lang="en-GB" sz="1600" kern="1200" dirty="0"/>
            </a:p>
          </p:txBody>
        </p:sp>
        <p:sp>
          <p:nvSpPr>
            <p:cNvPr id="15" name="Rectangle 14" descr="Theatre outline">
              <a:extLst>
                <a:ext uri="{FF2B5EF4-FFF2-40B4-BE49-F238E27FC236}">
                  <a16:creationId xmlns:a16="http://schemas.microsoft.com/office/drawing/2014/main" id="{DFB8F95A-3768-4ADB-8384-A0F55A6B8E32}"/>
                </a:ext>
              </a:extLst>
            </p:cNvPr>
            <p:cNvSpPr/>
            <p:nvPr/>
          </p:nvSpPr>
          <p:spPr>
            <a:xfrm>
              <a:off x="7609802" y="5018659"/>
              <a:ext cx="918746" cy="137811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2598511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4"/>
                </p:tgtEl>
              </p:cMediaNode>
            </p:video>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indefinite"/>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3D72A-BD54-4345-9B32-355A7DBE1124}"/>
              </a:ext>
            </a:extLst>
          </p:cNvPr>
          <p:cNvSpPr>
            <a:spLocks noGrp="1"/>
          </p:cNvSpPr>
          <p:nvPr>
            <p:ph type="title"/>
          </p:nvPr>
        </p:nvSpPr>
        <p:spPr/>
        <p:txBody>
          <a:bodyPr/>
          <a:lstStyle/>
          <a:p>
            <a:r>
              <a:rPr lang="en-GB" dirty="0"/>
              <a:t>Case studies – Evaluate the ad </a:t>
            </a:r>
          </a:p>
        </p:txBody>
      </p:sp>
      <p:pic>
        <p:nvPicPr>
          <p:cNvPr id="4" name="Picture 2" descr="See the source image">
            <a:extLst>
              <a:ext uri="{FF2B5EF4-FFF2-40B4-BE49-F238E27FC236}">
                <a16:creationId xmlns:a16="http://schemas.microsoft.com/office/drawing/2014/main" id="{6463B93F-49DD-405E-8E8E-1C75E3A27E9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25326" y="2182368"/>
            <a:ext cx="6432147" cy="329647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452108FC-827F-4F62-A99A-5537978BD00E}"/>
              </a:ext>
            </a:extLst>
          </p:cNvPr>
          <p:cNvSpPr/>
          <p:nvPr/>
        </p:nvSpPr>
        <p:spPr>
          <a:xfrm>
            <a:off x="740024" y="2026965"/>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What Platform is this ad on?</a:t>
            </a:r>
          </a:p>
        </p:txBody>
      </p:sp>
      <p:sp>
        <p:nvSpPr>
          <p:cNvPr id="6" name="Rectangle: Rounded Corners 5">
            <a:extLst>
              <a:ext uri="{FF2B5EF4-FFF2-40B4-BE49-F238E27FC236}">
                <a16:creationId xmlns:a16="http://schemas.microsoft.com/office/drawing/2014/main" id="{2979C9F6-35DB-423C-A6C2-C6A0A5BC1BC4}"/>
              </a:ext>
            </a:extLst>
          </p:cNvPr>
          <p:cNvSpPr/>
          <p:nvPr/>
        </p:nvSpPr>
        <p:spPr>
          <a:xfrm>
            <a:off x="705794" y="3767327"/>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How can user interact with the ad?</a:t>
            </a:r>
          </a:p>
        </p:txBody>
      </p:sp>
      <p:sp>
        <p:nvSpPr>
          <p:cNvPr id="7" name="Rectangle: Rounded Corners 6">
            <a:extLst>
              <a:ext uri="{FF2B5EF4-FFF2-40B4-BE49-F238E27FC236}">
                <a16:creationId xmlns:a16="http://schemas.microsoft.com/office/drawing/2014/main" id="{B379568C-849A-494C-8EE8-CE5984398C71}"/>
              </a:ext>
            </a:extLst>
          </p:cNvPr>
          <p:cNvSpPr/>
          <p:nvPr/>
        </p:nvSpPr>
        <p:spPr>
          <a:xfrm>
            <a:off x="7767067" y="5265850"/>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Do you notice the use of the brand name in the photo?</a:t>
            </a:r>
          </a:p>
        </p:txBody>
      </p:sp>
      <p:sp>
        <p:nvSpPr>
          <p:cNvPr id="8" name="Rectangle: Rounded Corners 7">
            <a:extLst>
              <a:ext uri="{FF2B5EF4-FFF2-40B4-BE49-F238E27FC236}">
                <a16:creationId xmlns:a16="http://schemas.microsoft.com/office/drawing/2014/main" id="{6CFF5123-7EB5-4F8E-9DB3-D5694D8A3952}"/>
              </a:ext>
            </a:extLst>
          </p:cNvPr>
          <p:cNvSpPr/>
          <p:nvPr/>
        </p:nvSpPr>
        <p:spPr>
          <a:xfrm>
            <a:off x="5226347" y="5309478"/>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Is the brand name made clear?</a:t>
            </a:r>
          </a:p>
        </p:txBody>
      </p:sp>
      <p:sp>
        <p:nvSpPr>
          <p:cNvPr id="9" name="Rectangle: Rounded Corners 8">
            <a:extLst>
              <a:ext uri="{FF2B5EF4-FFF2-40B4-BE49-F238E27FC236}">
                <a16:creationId xmlns:a16="http://schemas.microsoft.com/office/drawing/2014/main" id="{77E4DFF5-87BC-4D40-9DB3-A0D8D407102B}"/>
              </a:ext>
            </a:extLst>
          </p:cNvPr>
          <p:cNvSpPr/>
          <p:nvPr/>
        </p:nvSpPr>
        <p:spPr>
          <a:xfrm>
            <a:off x="2164874" y="5265851"/>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How has the brand used colour?</a:t>
            </a:r>
          </a:p>
        </p:txBody>
      </p:sp>
      <p:sp>
        <p:nvSpPr>
          <p:cNvPr id="10" name="Rectangle: Rounded Corners 9">
            <a:extLst>
              <a:ext uri="{FF2B5EF4-FFF2-40B4-BE49-F238E27FC236}">
                <a16:creationId xmlns:a16="http://schemas.microsoft.com/office/drawing/2014/main" id="{21098E29-CBD0-4716-83FF-636AD876EEF1}"/>
              </a:ext>
            </a:extLst>
          </p:cNvPr>
          <p:cNvSpPr/>
          <p:nvPr/>
        </p:nvSpPr>
        <p:spPr>
          <a:xfrm>
            <a:off x="9436843" y="3858721"/>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How could the ad be improved or developed?</a:t>
            </a:r>
          </a:p>
        </p:txBody>
      </p:sp>
      <p:sp>
        <p:nvSpPr>
          <p:cNvPr id="11" name="Rectangle: Rounded Corners 10">
            <a:extLst>
              <a:ext uri="{FF2B5EF4-FFF2-40B4-BE49-F238E27FC236}">
                <a16:creationId xmlns:a16="http://schemas.microsoft.com/office/drawing/2014/main" id="{AC47BE64-7834-4955-86F9-F5BCBCA7ED70}"/>
              </a:ext>
            </a:extLst>
          </p:cNvPr>
          <p:cNvSpPr/>
          <p:nvPr/>
        </p:nvSpPr>
        <p:spPr>
          <a:xfrm>
            <a:off x="9403469" y="1978243"/>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Who is the ad aimed at? </a:t>
            </a:r>
          </a:p>
        </p:txBody>
      </p:sp>
    </p:spTree>
    <p:extLst>
      <p:ext uri="{BB962C8B-B14F-4D97-AF65-F5344CB8AC3E}">
        <p14:creationId xmlns:p14="http://schemas.microsoft.com/office/powerpoint/2010/main" val="1823286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22C4-E6D5-EACC-C683-BE98164C871E}"/>
              </a:ext>
            </a:extLst>
          </p:cNvPr>
          <p:cNvSpPr>
            <a:spLocks noGrp="1"/>
          </p:cNvSpPr>
          <p:nvPr>
            <p:ph type="title"/>
          </p:nvPr>
        </p:nvSpPr>
        <p:spPr>
          <a:xfrm>
            <a:off x="358219" y="365126"/>
            <a:ext cx="11481847" cy="878883"/>
          </a:xfrm>
        </p:spPr>
        <p:txBody>
          <a:bodyPr/>
          <a:lstStyle/>
          <a:p>
            <a:r>
              <a:rPr lang="en-GB" dirty="0"/>
              <a:t>References</a:t>
            </a:r>
          </a:p>
        </p:txBody>
      </p:sp>
      <p:sp>
        <p:nvSpPr>
          <p:cNvPr id="3" name="Content Placeholder 2">
            <a:extLst>
              <a:ext uri="{FF2B5EF4-FFF2-40B4-BE49-F238E27FC236}">
                <a16:creationId xmlns:a16="http://schemas.microsoft.com/office/drawing/2014/main" id="{EC907181-4DBD-5139-FD32-E43BB914F4C0}"/>
              </a:ext>
            </a:extLst>
          </p:cNvPr>
          <p:cNvSpPr>
            <a:spLocks noGrp="1"/>
          </p:cNvSpPr>
          <p:nvPr>
            <p:ph idx="1"/>
          </p:nvPr>
        </p:nvSpPr>
        <p:spPr>
          <a:xfrm>
            <a:off x="358219" y="1244010"/>
            <a:ext cx="11481847" cy="4157550"/>
          </a:xfrm>
        </p:spPr>
        <p:txBody>
          <a:bodyPr>
            <a:normAutofit fontScale="92500" lnSpcReduction="20000"/>
          </a:bodyPr>
          <a:lstStyle/>
          <a:p>
            <a:pPr marL="0" indent="0">
              <a:buNone/>
            </a:pPr>
            <a:r>
              <a:rPr lang="en-GB" sz="2800" dirty="0">
                <a:latin typeface="Arial" panose="020B0604020202020204" pitchFamily="34" charset="0"/>
                <a:cs typeface="Arial" panose="020B0604020202020204" pitchFamily="34" charset="0"/>
              </a:rPr>
              <a:t>Demangeot, C. and Broderick, A.J. (2016) ‘Engaging customers during a website visit: a model of website customer engagement’, </a:t>
            </a:r>
            <a:r>
              <a:rPr lang="en-GB" sz="2800" i="1" dirty="0">
                <a:latin typeface="Arial" panose="020B0604020202020204" pitchFamily="34" charset="0"/>
                <a:cs typeface="Arial" panose="020B0604020202020204" pitchFamily="34" charset="0"/>
              </a:rPr>
              <a:t>International journal of retail &amp; distribution management</a:t>
            </a:r>
            <a:r>
              <a:rPr lang="en-GB" sz="2800" dirty="0">
                <a:latin typeface="Arial" panose="020B0604020202020204" pitchFamily="34" charset="0"/>
                <a:cs typeface="Arial" panose="020B0604020202020204" pitchFamily="34" charset="0"/>
              </a:rPr>
              <a:t>, 44(8), pp. 814–839. Available at: https://doi.org/10.1108/IJRDM-08-2015-0124.</a:t>
            </a:r>
          </a:p>
          <a:p>
            <a:pPr marL="0" indent="0">
              <a:buNone/>
            </a:pPr>
            <a:r>
              <a:rPr lang="en-GB" sz="2800" dirty="0" err="1">
                <a:latin typeface="Arial" panose="020B0604020202020204" pitchFamily="34" charset="0"/>
                <a:cs typeface="Arial" panose="020B0604020202020204" pitchFamily="34" charset="0"/>
              </a:rPr>
              <a:t>Jongmans</a:t>
            </a:r>
            <a:r>
              <a:rPr lang="en-GB" sz="2800" dirty="0">
                <a:latin typeface="Arial" panose="020B0604020202020204" pitchFamily="34" charset="0"/>
                <a:cs typeface="Arial" panose="020B0604020202020204" pitchFamily="34" charset="0"/>
              </a:rPr>
              <a:t>, E.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(2022) ‘Impact of website visual design on user experience and website evaluation: the sequential mediating roles of usability and pleasure’, </a:t>
            </a:r>
            <a:r>
              <a:rPr lang="en-GB" sz="2800" i="1" dirty="0">
                <a:latin typeface="Arial" panose="020B0604020202020204" pitchFamily="34" charset="0"/>
                <a:cs typeface="Arial" panose="020B0604020202020204" pitchFamily="34" charset="0"/>
              </a:rPr>
              <a:t>Journal of marketing management</a:t>
            </a:r>
            <a:r>
              <a:rPr lang="en-GB" sz="2800" dirty="0">
                <a:latin typeface="Arial" panose="020B0604020202020204" pitchFamily="34" charset="0"/>
                <a:cs typeface="Arial" panose="020B0604020202020204" pitchFamily="34" charset="0"/>
              </a:rPr>
              <a:t>, 38(17–18), pp. 2078–2113. </a:t>
            </a:r>
          </a:p>
          <a:p>
            <a:pPr marL="0" indent="0">
              <a:buNone/>
            </a:pPr>
            <a:r>
              <a:rPr lang="en-GB" sz="2800" dirty="0">
                <a:latin typeface="Arial" panose="020B0604020202020204" pitchFamily="34" charset="0"/>
                <a:cs typeface="Arial" panose="020B0604020202020204" pitchFamily="34" charset="0"/>
              </a:rPr>
              <a:t>Kotler, P., Armstrong, G. and </a:t>
            </a:r>
            <a:r>
              <a:rPr lang="en-GB" sz="2800" dirty="0" err="1">
                <a:latin typeface="Arial" panose="020B0604020202020204" pitchFamily="34" charset="0"/>
                <a:cs typeface="Arial" panose="020B0604020202020204" pitchFamily="34" charset="0"/>
              </a:rPr>
              <a:t>Opresnik</a:t>
            </a:r>
            <a:r>
              <a:rPr lang="en-GB" sz="2800" dirty="0">
                <a:latin typeface="Arial" panose="020B0604020202020204" pitchFamily="34" charset="0"/>
                <a:cs typeface="Arial" panose="020B0604020202020204" pitchFamily="34" charset="0"/>
              </a:rPr>
              <a:t>, M.O. (2018) </a:t>
            </a:r>
            <a:r>
              <a:rPr lang="en-GB" sz="2800" i="1" dirty="0">
                <a:latin typeface="Arial" panose="020B0604020202020204" pitchFamily="34" charset="0"/>
                <a:cs typeface="Arial" panose="020B0604020202020204" pitchFamily="34" charset="0"/>
              </a:rPr>
              <a:t>Principles of marketing</a:t>
            </a:r>
            <a:r>
              <a:rPr lang="en-GB" sz="2800" dirty="0">
                <a:latin typeface="Arial" panose="020B0604020202020204" pitchFamily="34" charset="0"/>
                <a:cs typeface="Arial" panose="020B0604020202020204" pitchFamily="34" charset="0"/>
              </a:rPr>
              <a:t>. 17th eds; global edition. Harlow: Pearson.</a:t>
            </a:r>
          </a:p>
          <a:p>
            <a:pPr marL="0" indent="0">
              <a:buNone/>
            </a:pPr>
            <a:r>
              <a:rPr lang="en-GB" sz="2800" dirty="0">
                <a:latin typeface="Arial" panose="020B0604020202020204" pitchFamily="34" charset="0"/>
                <a:cs typeface="Arial" panose="020B0604020202020204" pitchFamily="34" charset="0"/>
              </a:rPr>
              <a:t>NFI (2021) </a:t>
            </a:r>
            <a:r>
              <a:rPr lang="en-GB" sz="2800" i="1" dirty="0">
                <a:latin typeface="Arial" panose="020B0604020202020204" pitchFamily="34" charset="0"/>
                <a:cs typeface="Arial" panose="020B0604020202020204" pitchFamily="34" charset="0"/>
              </a:rPr>
              <a:t>What Is Social Media? – Everything You Need To Know</a:t>
            </a:r>
            <a:r>
              <a:rPr lang="en-GB" sz="2800" dirty="0">
                <a:latin typeface="Arial" panose="020B0604020202020204" pitchFamily="34" charset="0"/>
                <a:cs typeface="Arial" panose="020B0604020202020204" pitchFamily="34" charset="0"/>
              </a:rPr>
              <a:t>, Available at: </a:t>
            </a:r>
            <a:r>
              <a:rPr lang="en-GB" sz="2800" dirty="0">
                <a:latin typeface="Arial" panose="020B0604020202020204" pitchFamily="34" charset="0"/>
                <a:cs typeface="Arial" panose="020B0604020202020204" pitchFamily="34" charset="0"/>
                <a:hlinkClick r:id="rId2"/>
              </a:rPr>
              <a:t>https://www.nfi.edu/what-is-social-media/</a:t>
            </a:r>
            <a:r>
              <a:rPr lang="en-GB" sz="2800" dirty="0">
                <a:latin typeface="Arial" panose="020B0604020202020204" pitchFamily="34" charset="0"/>
                <a:cs typeface="Arial" panose="020B0604020202020204" pitchFamily="34" charset="0"/>
              </a:rPr>
              <a:t> Accessed date: 09 Oct 2022</a:t>
            </a:r>
          </a:p>
          <a:p>
            <a:pPr marL="0" indent="0">
              <a:buNone/>
            </a:pPr>
            <a:endParaRPr lang="en-GB" dirty="0"/>
          </a:p>
        </p:txBody>
      </p:sp>
    </p:spTree>
    <p:extLst>
      <p:ext uri="{BB962C8B-B14F-4D97-AF65-F5344CB8AC3E}">
        <p14:creationId xmlns:p14="http://schemas.microsoft.com/office/powerpoint/2010/main" val="3925755224"/>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4" ma:contentTypeDescription="Create a new document." ma:contentTypeScope="" ma:versionID="3f176d0473faba8071212e01c601e3e4">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7d4b7d7ebd7a13ff225a54257f3a9bb3"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a7bdb143-267e-438d-bcbf-e88b565c1722"/>
    <ds:schemaRef ds:uri="http://purl.org/dc/dcmitype/"/>
    <ds:schemaRef ds:uri="8425509b-c587-4994-9466-01f6efb644d9"/>
    <ds:schemaRef ds:uri="http://purl.org/dc/elements/1.1/"/>
    <ds:schemaRef ds:uri="http://purl.org/dc/terms/"/>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C0DD3196-10A9-4192-A5A7-4513C42446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0</TotalTime>
  <Words>1460</Words>
  <Application>Microsoft Office PowerPoint</Application>
  <PresentationFormat>Widescreen</PresentationFormat>
  <Paragraphs>113</Paragraphs>
  <Slides>16</Slides>
  <Notes>8</Notes>
  <HiddenSlides>0</HiddenSlides>
  <MMClips>3</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16</vt:i4>
      </vt:variant>
    </vt:vector>
  </HeadingPairs>
  <TitlesOfParts>
    <vt:vector size="25" baseType="lpstr">
      <vt:lpstr>Arial</vt:lpstr>
      <vt:lpstr>Arial Black</vt:lpstr>
      <vt:lpstr>Calibri</vt:lpstr>
      <vt:lpstr>Calibri Light</vt:lpstr>
      <vt:lpstr>Georgia Pro Cond Light</vt:lpstr>
      <vt:lpstr>Source Sans Pro</vt:lpstr>
      <vt:lpstr>Speak Pro</vt:lpstr>
      <vt:lpstr>RetrospectVTI</vt:lpstr>
      <vt:lpstr>UWTSD Text 2</vt:lpstr>
      <vt:lpstr>PowerPoint Presentation</vt:lpstr>
      <vt:lpstr>During the session…</vt:lpstr>
      <vt:lpstr>The World Wide Web </vt:lpstr>
      <vt:lpstr>Websites</vt:lpstr>
      <vt:lpstr>Reaching customers  </vt:lpstr>
      <vt:lpstr>Website Evaluation </vt:lpstr>
      <vt:lpstr>Website Evaluation </vt:lpstr>
      <vt:lpstr>What is Social Media? </vt:lpstr>
      <vt:lpstr>Advantages </vt:lpstr>
      <vt:lpstr>Challenges</vt:lpstr>
      <vt:lpstr>YouTube  for Business</vt:lpstr>
      <vt:lpstr>Facebook for business</vt:lpstr>
      <vt:lpstr>Instagram for Business</vt:lpstr>
      <vt:lpstr>Instagram and Marketing </vt:lpstr>
      <vt:lpstr>Case studies – Evaluate the ad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Social Media to reach Customers.</dc:title>
  <dc:creator>Rebecca Stewart</dc:creator>
  <cp:lastModifiedBy>Jakub Ceglarz</cp:lastModifiedBy>
  <cp:revision>18</cp:revision>
  <dcterms:created xsi:type="dcterms:W3CDTF">2022-11-08T12:18:21Z</dcterms:created>
  <dcterms:modified xsi:type="dcterms:W3CDTF">2026-06-04T12:23:52Z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