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
  </p:notesMasterIdLst>
  <p:sldIdLst>
    <p:sldId id="256" r:id="rId5"/>
    <p:sldId id="257" r:id="rId6"/>
    <p:sldId id="258"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AA8E32-D88D-46B1-BBFE-F142F374A78D}" v="3" dt="2026-06-28T16:39:33.9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4" autoAdjust="0"/>
    <p:restoredTop sz="94660"/>
  </p:normalViewPr>
  <p:slideViewPr>
    <p:cSldViewPr snapToGrid="0">
      <p:cViewPr varScale="1">
        <p:scale>
          <a:sx n="94" d="100"/>
          <a:sy n="94" d="100"/>
        </p:scale>
        <p:origin x="114"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stera Boceanu (2536092)" userId="c25d8dea-a430-4b50-9ade-4991813f1107" providerId="ADAL" clId="{DE5FB3C4-5213-4A2C-8CAE-2D7C611BE454}"/>
    <pc:docChg chg="custSel modSld">
      <pc:chgData name="Estera Boceanu (2536092)" userId="c25d8dea-a430-4b50-9ade-4991813f1107" providerId="ADAL" clId="{DE5FB3C4-5213-4A2C-8CAE-2D7C611BE454}" dt="2026-06-28T16:46:07.971" v="720" actId="20577"/>
      <pc:docMkLst>
        <pc:docMk/>
      </pc:docMkLst>
      <pc:sldChg chg="addSp delSp modSp mod setBg">
        <pc:chgData name="Estera Boceanu (2536092)" userId="c25d8dea-a430-4b50-9ade-4991813f1107" providerId="ADAL" clId="{DE5FB3C4-5213-4A2C-8CAE-2D7C611BE454}" dt="2026-06-28T16:46:07.971" v="720" actId="20577"/>
        <pc:sldMkLst>
          <pc:docMk/>
          <pc:sldMk cId="387656137" sldId="259"/>
        </pc:sldMkLst>
        <pc:spChg chg="add mod">
          <ac:chgData name="Estera Boceanu (2536092)" userId="c25d8dea-a430-4b50-9ade-4991813f1107" providerId="ADAL" clId="{DE5FB3C4-5213-4A2C-8CAE-2D7C611BE454}" dt="2026-06-28T16:39:15.353" v="4" actId="20577"/>
          <ac:spMkLst>
            <pc:docMk/>
            <pc:sldMk cId="387656137" sldId="259"/>
            <ac:spMk id="4" creationId="{860F5CC3-5B28-776A-6862-C008A344CF5D}"/>
          </ac:spMkLst>
        </pc:spChg>
        <pc:spChg chg="add mod">
          <ac:chgData name="Estera Boceanu (2536092)" userId="c25d8dea-a430-4b50-9ade-4991813f1107" providerId="ADAL" clId="{DE5FB3C4-5213-4A2C-8CAE-2D7C611BE454}" dt="2026-06-28T16:46:07.971" v="720" actId="20577"/>
          <ac:spMkLst>
            <pc:docMk/>
            <pc:sldMk cId="387656137" sldId="259"/>
            <ac:spMk id="5" creationId="{56C81A69-997D-B1AA-51D2-2DAED2F92873}"/>
          </ac:spMkLst>
        </pc:spChg>
        <pc:spChg chg="add del">
          <ac:chgData name="Estera Boceanu (2536092)" userId="c25d8dea-a430-4b50-9ade-4991813f1107" providerId="ADAL" clId="{DE5FB3C4-5213-4A2C-8CAE-2D7C611BE454}" dt="2026-06-28T16:39:04.875" v="3" actId="26606"/>
          <ac:spMkLst>
            <pc:docMk/>
            <pc:sldMk cId="387656137" sldId="259"/>
            <ac:spMk id="8" creationId="{42A4FC2C-047E-45A5-965D-8E1E3BF09BC6}"/>
          </ac:spMkLst>
        </pc:spChg>
        <pc:spChg chg="add">
          <ac:chgData name="Estera Boceanu (2536092)" userId="c25d8dea-a430-4b50-9ade-4991813f1107" providerId="ADAL" clId="{DE5FB3C4-5213-4A2C-8CAE-2D7C611BE454}" dt="2026-06-28T16:39:04.875" v="3" actId="26606"/>
          <ac:spMkLst>
            <pc:docMk/>
            <pc:sldMk cId="387656137" sldId="259"/>
            <ac:spMk id="13" creationId="{6CCA5F87-1D1E-45CB-8D83-FC7EEFAD9935}"/>
          </ac:spMkLst>
        </pc:spChg>
        <pc:spChg chg="add">
          <ac:chgData name="Estera Boceanu (2536092)" userId="c25d8dea-a430-4b50-9ade-4991813f1107" providerId="ADAL" clId="{DE5FB3C4-5213-4A2C-8CAE-2D7C611BE454}" dt="2026-06-28T16:39:04.875" v="3" actId="26606"/>
          <ac:spMkLst>
            <pc:docMk/>
            <pc:sldMk cId="387656137" sldId="259"/>
            <ac:spMk id="15" creationId="{7CCFC2C6-6238-4A2F-93DE-2ADF74AF635E}"/>
          </ac:spMkLst>
        </pc:spChg>
        <pc:spChg chg="add">
          <ac:chgData name="Estera Boceanu (2536092)" userId="c25d8dea-a430-4b50-9ade-4991813f1107" providerId="ADAL" clId="{DE5FB3C4-5213-4A2C-8CAE-2D7C611BE454}" dt="2026-06-28T16:39:04.875" v="3" actId="26606"/>
          <ac:spMkLst>
            <pc:docMk/>
            <pc:sldMk cId="387656137" sldId="259"/>
            <ac:spMk id="17" creationId="{AF2F604E-43BE-4DC3-B983-E071523364F8}"/>
          </ac:spMkLst>
        </pc:spChg>
        <pc:spChg chg="add">
          <ac:chgData name="Estera Boceanu (2536092)" userId="c25d8dea-a430-4b50-9ade-4991813f1107" providerId="ADAL" clId="{DE5FB3C4-5213-4A2C-8CAE-2D7C611BE454}" dt="2026-06-28T16:39:04.875" v="3" actId="26606"/>
          <ac:spMkLst>
            <pc:docMk/>
            <pc:sldMk cId="387656137" sldId="259"/>
            <ac:spMk id="19" creationId="{08C9B587-E65E-4B52-B37C-ABEBB6E87928}"/>
          </ac:spMkLst>
        </pc:spChg>
        <pc:picChg chg="add mod">
          <ac:chgData name="Estera Boceanu (2536092)" userId="c25d8dea-a430-4b50-9ade-4991813f1107" providerId="ADAL" clId="{DE5FB3C4-5213-4A2C-8CAE-2D7C611BE454}" dt="2026-06-28T16:39:04.875" v="3" actId="26606"/>
          <ac:picMkLst>
            <pc:docMk/>
            <pc:sldMk cId="387656137" sldId="259"/>
            <ac:picMk id="3" creationId="{72B636EC-CB2C-6A43-F91E-2CA9EF1A065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988429-17F4-40A2-A038-329B66189446}" type="datetimeFigureOut">
              <a:rPr lang="en-GB" smtClean="0"/>
              <a:t>28/06/2026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39A9F-2AE8-4BFC-8A59-9E692295533A}" type="slidenum">
              <a:rPr lang="en-GB" smtClean="0"/>
              <a:t>‹#›</a:t>
            </a:fld>
            <a:endParaRPr lang="en-GB"/>
          </a:p>
        </p:txBody>
      </p:sp>
    </p:spTree>
    <p:extLst>
      <p:ext uri="{BB962C8B-B14F-4D97-AF65-F5344CB8AC3E}">
        <p14:creationId xmlns:p14="http://schemas.microsoft.com/office/powerpoint/2010/main" val="933961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C39A9F-2AE8-4BFC-8A59-9E692295533A}" type="slidenum">
              <a:rPr lang="en-GB" smtClean="0"/>
              <a:t>2</a:t>
            </a:fld>
            <a:endParaRPr lang="en-GB"/>
          </a:p>
        </p:txBody>
      </p:sp>
    </p:spTree>
    <p:extLst>
      <p:ext uri="{BB962C8B-B14F-4D97-AF65-F5344CB8AC3E}">
        <p14:creationId xmlns:p14="http://schemas.microsoft.com/office/powerpoint/2010/main" val="20237563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C39A9F-2AE8-4BFC-8A59-9E692295533A}" type="slidenum">
              <a:rPr lang="en-GB" smtClean="0"/>
              <a:t>3</a:t>
            </a:fld>
            <a:endParaRPr lang="en-GB"/>
          </a:p>
        </p:txBody>
      </p:sp>
    </p:spTree>
    <p:extLst>
      <p:ext uri="{BB962C8B-B14F-4D97-AF65-F5344CB8AC3E}">
        <p14:creationId xmlns:p14="http://schemas.microsoft.com/office/powerpoint/2010/main" val="2944482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47C98-FDAA-08DC-EF60-3C8FC778752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4055A69-3C39-9547-A358-5F7250E08A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0A94626-BC42-2B6D-EA43-19787E60A351}"/>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5" name="Footer Placeholder 4">
            <a:extLst>
              <a:ext uri="{FF2B5EF4-FFF2-40B4-BE49-F238E27FC236}">
                <a16:creationId xmlns:a16="http://schemas.microsoft.com/office/drawing/2014/main" id="{6DD0A245-7DF6-F29E-C700-550095AA18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17A884-6DB8-7B6C-E208-1A1E1F29642F}"/>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38303723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A924B-8FF5-60D2-1B30-7A1F83483F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827F85-054D-50A8-C7CA-7CA4C2C7F8A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2E3376-F94A-C46F-9B33-14263F8FA441}"/>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5" name="Footer Placeholder 4">
            <a:extLst>
              <a:ext uri="{FF2B5EF4-FFF2-40B4-BE49-F238E27FC236}">
                <a16:creationId xmlns:a16="http://schemas.microsoft.com/office/drawing/2014/main" id="{2360E898-6065-E242-94AF-953D58A39D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CE98F9-A1F0-8D13-9342-8AE44515460C}"/>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2143570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E9923-F559-1E74-B1F6-E80D83E0BB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364C99-D5CC-C3E6-84CF-78754B9A09E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1844A0-2127-9B8D-2EA9-046F10F774D8}"/>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5" name="Footer Placeholder 4">
            <a:extLst>
              <a:ext uri="{FF2B5EF4-FFF2-40B4-BE49-F238E27FC236}">
                <a16:creationId xmlns:a16="http://schemas.microsoft.com/office/drawing/2014/main" id="{6B99A3FA-78AC-87D1-E406-91A72F6384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B79D5C-0374-0646-6B96-C35662559C8E}"/>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555431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0B89-EED8-2583-1C6D-2A7D6C5F92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8D91E2-31DB-AA65-8B5C-01F84C3104B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D0CD77-29A2-7640-E02D-5BA3FD2B07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1A76D8D-5B70-0101-1C51-B4786BA8760B}"/>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6" name="Footer Placeholder 5">
            <a:extLst>
              <a:ext uri="{FF2B5EF4-FFF2-40B4-BE49-F238E27FC236}">
                <a16:creationId xmlns:a16="http://schemas.microsoft.com/office/drawing/2014/main" id="{AFEE5E43-472E-5E0E-9F9B-B6B237AD83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089CAB-7DE8-0FEC-971E-F191E0DA5297}"/>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1561401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3EC53-5622-C204-B9D1-73AAB74F00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BBD9B8-9D01-375C-F4EC-6B1EAC0C5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5D3C5C-4494-2DE5-F27A-BB983CDB5C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F1909F9-73D6-BA11-173D-3E36DEDA8A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3B7A361-514A-4E51-5CCB-95765B13A14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20F9A66-CAD9-593A-B8A9-CF12255460D9}"/>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8" name="Footer Placeholder 7">
            <a:extLst>
              <a:ext uri="{FF2B5EF4-FFF2-40B4-BE49-F238E27FC236}">
                <a16:creationId xmlns:a16="http://schemas.microsoft.com/office/drawing/2014/main" id="{71E15AF5-0618-1069-F3EC-D6315233520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EDE4AF3-260E-969D-5203-193ACB3AC402}"/>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3961725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18D47-9F01-AA39-A1A8-B4ABBE6E888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56E4BA0-8DC7-C7BB-EF8A-DCB5D77A9672}"/>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4" name="Footer Placeholder 3">
            <a:extLst>
              <a:ext uri="{FF2B5EF4-FFF2-40B4-BE49-F238E27FC236}">
                <a16:creationId xmlns:a16="http://schemas.microsoft.com/office/drawing/2014/main" id="{77B53AD2-C934-4A5B-4F39-335434E4DBA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7D999D5-16DC-CFF5-A790-992BD54B327A}"/>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1338574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E7BA71-14B4-1B30-39F3-8DDEB00F97F6}"/>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3" name="Footer Placeholder 2">
            <a:extLst>
              <a:ext uri="{FF2B5EF4-FFF2-40B4-BE49-F238E27FC236}">
                <a16:creationId xmlns:a16="http://schemas.microsoft.com/office/drawing/2014/main" id="{0C7A9B3B-8C93-E6A1-180F-E7CDC5F0B4B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4F3DFCF-B81F-A3E2-C355-F84543D19881}"/>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3062252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592C4-6E54-4350-220A-51A5D34BFD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5965F27-CF62-EE7F-2C52-FC2B73A2AE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AFC179-BD5D-449A-EEBC-263FDC0482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ADC24-C8F4-FF18-3013-6B69D5FC0883}"/>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6" name="Footer Placeholder 5">
            <a:extLst>
              <a:ext uri="{FF2B5EF4-FFF2-40B4-BE49-F238E27FC236}">
                <a16:creationId xmlns:a16="http://schemas.microsoft.com/office/drawing/2014/main" id="{917055C7-C856-BDCC-ABC6-C3A82A6693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09BADC-5605-5950-6A08-CE8ADB54A677}"/>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1041494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2646C-1774-6897-FFB8-38D9BC44E8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6430F42-43DC-E982-6DDC-7528E49333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90E3EE6-A413-2B3D-CEFB-881066AEFF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50C1C9-6886-6DA7-DC62-F56EEF30ABAE}"/>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6" name="Footer Placeholder 5">
            <a:extLst>
              <a:ext uri="{FF2B5EF4-FFF2-40B4-BE49-F238E27FC236}">
                <a16:creationId xmlns:a16="http://schemas.microsoft.com/office/drawing/2014/main" id="{8D2F9A77-6AF5-A00D-8F5F-5EC3076169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3D973A-4EE3-B4EE-E091-889AA56FE941}"/>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629267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B2A8-B2D2-8395-0F6E-7346E1DB898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4A0FAC-9C14-084D-1A13-6EB3CCFDA98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3DAF54-F2A7-1EDE-3AAF-4EF4CD1D1F06}"/>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5" name="Footer Placeholder 4">
            <a:extLst>
              <a:ext uri="{FF2B5EF4-FFF2-40B4-BE49-F238E27FC236}">
                <a16:creationId xmlns:a16="http://schemas.microsoft.com/office/drawing/2014/main" id="{0A9B6AD5-FB11-2039-739C-25B5F20134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18C906-A109-A425-8D94-F24EE0F40A9E}"/>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3654189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EF67B6-CAA2-6AE3-F317-4FEEF5960B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6843924-CB19-2C83-E186-B0192B48B0E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C58C10-8B58-6FFC-73AC-2E5F94CD4F38}"/>
              </a:ext>
            </a:extLst>
          </p:cNvPr>
          <p:cNvSpPr>
            <a:spLocks noGrp="1"/>
          </p:cNvSpPr>
          <p:nvPr>
            <p:ph type="dt" sz="half" idx="10"/>
          </p:nvPr>
        </p:nvSpPr>
        <p:spPr/>
        <p:txBody>
          <a:bodyPr/>
          <a:lstStyle/>
          <a:p>
            <a:fld id="{4B370A33-27FC-43A6-8FA4-E8BCA60B810C}" type="datetimeFigureOut">
              <a:rPr lang="en-GB" smtClean="0"/>
              <a:t>28/06/2026</a:t>
            </a:fld>
            <a:endParaRPr lang="en-GB"/>
          </a:p>
        </p:txBody>
      </p:sp>
      <p:sp>
        <p:nvSpPr>
          <p:cNvPr id="5" name="Footer Placeholder 4">
            <a:extLst>
              <a:ext uri="{FF2B5EF4-FFF2-40B4-BE49-F238E27FC236}">
                <a16:creationId xmlns:a16="http://schemas.microsoft.com/office/drawing/2014/main" id="{19454CA2-E1EC-0417-FA88-A45B8D8FC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C2AE99-F33F-0BAD-0E12-EEC6F4FFB877}"/>
              </a:ext>
            </a:extLst>
          </p:cNvPr>
          <p:cNvSpPr>
            <a:spLocks noGrp="1"/>
          </p:cNvSpPr>
          <p:nvPr>
            <p:ph type="sldNum" sz="quarter" idx="12"/>
          </p:nvPr>
        </p:nvSpPr>
        <p:spPr/>
        <p:txBody>
          <a:bodyPr/>
          <a:lstStyle/>
          <a:p>
            <a:fld id="{5869AFD3-C485-4D78-A7D4-C1107C185679}" type="slidenum">
              <a:rPr lang="en-GB" smtClean="0"/>
              <a:t>‹#›</a:t>
            </a:fld>
            <a:endParaRPr lang="en-GB"/>
          </a:p>
        </p:txBody>
      </p:sp>
    </p:spTree>
    <p:extLst>
      <p:ext uri="{BB962C8B-B14F-4D97-AF65-F5344CB8AC3E}">
        <p14:creationId xmlns:p14="http://schemas.microsoft.com/office/powerpoint/2010/main" val="903648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7FB53F-069A-E670-AE29-DD345B51D2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590056-2D62-9EE5-7065-1FAAE3E69B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E5433F-8718-70DC-0524-CF07AE73CA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B370A33-27FC-43A6-8FA4-E8BCA60B810C}" type="datetimeFigureOut">
              <a:rPr lang="en-GB" smtClean="0"/>
              <a:t>28/06/2026</a:t>
            </a:fld>
            <a:endParaRPr lang="en-GB"/>
          </a:p>
        </p:txBody>
      </p:sp>
      <p:sp>
        <p:nvSpPr>
          <p:cNvPr id="5" name="Footer Placeholder 4">
            <a:extLst>
              <a:ext uri="{FF2B5EF4-FFF2-40B4-BE49-F238E27FC236}">
                <a16:creationId xmlns:a16="http://schemas.microsoft.com/office/drawing/2014/main" id="{0EE7D760-F23A-E9EC-B090-3C40F70944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706A446-008E-A71E-DE57-49A0B67357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869AFD3-C485-4D78-A7D4-C1107C185679}" type="slidenum">
              <a:rPr lang="en-GB" smtClean="0"/>
              <a:t>‹#›</a:t>
            </a:fld>
            <a:endParaRPr lang="en-GB"/>
          </a:p>
        </p:txBody>
      </p:sp>
    </p:spTree>
    <p:extLst>
      <p:ext uri="{BB962C8B-B14F-4D97-AF65-F5344CB8AC3E}">
        <p14:creationId xmlns:p14="http://schemas.microsoft.com/office/powerpoint/2010/main" val="1262816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 up of whole coffee beans and ground coffee">
            <a:extLst>
              <a:ext uri="{FF2B5EF4-FFF2-40B4-BE49-F238E27FC236}">
                <a16:creationId xmlns:a16="http://schemas.microsoft.com/office/drawing/2014/main" id="{37E67878-B88C-65A5-B0D6-2A9BB8E8E912}"/>
              </a:ext>
            </a:extLst>
          </p:cNvPr>
          <p:cNvPicPr>
            <a:picLocks noChangeAspect="1"/>
          </p:cNvPicPr>
          <p:nvPr/>
        </p:nvPicPr>
        <p:blipFill>
          <a:blip r:embed="rId2">
            <a:extLst>
              <a:ext uri="{28A0092B-C50C-407E-A947-70E740481C1C}">
                <a14:useLocalDpi xmlns:a14="http://schemas.microsoft.com/office/drawing/2010/main" val="0"/>
              </a:ext>
            </a:extLst>
          </a:blip>
          <a:srcRect b="5436"/>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B4A9E2B-4802-A3FF-8512-A4340B60FE54}"/>
              </a:ext>
            </a:extLst>
          </p:cNvPr>
          <p:cNvSpPr>
            <a:spLocks noGrp="1"/>
          </p:cNvSpPr>
          <p:nvPr>
            <p:ph type="ctrTitle"/>
          </p:nvPr>
        </p:nvSpPr>
        <p:spPr>
          <a:xfrm>
            <a:off x="7935402" y="743447"/>
            <a:ext cx="3445765" cy="3692028"/>
          </a:xfrm>
          <a:noFill/>
        </p:spPr>
        <p:txBody>
          <a:bodyPr>
            <a:normAutofit/>
          </a:bodyPr>
          <a:lstStyle/>
          <a:p>
            <a:pPr algn="l"/>
            <a:r>
              <a:rPr lang="en-GB" sz="5200" b="1" i="1" u="sng" dirty="0"/>
              <a:t>Valley coffee co. Weekly sales</a:t>
            </a:r>
            <a:r>
              <a:rPr lang="en-GB" sz="5200" dirty="0"/>
              <a:t> </a:t>
            </a:r>
          </a:p>
        </p:txBody>
      </p:sp>
      <p:sp>
        <p:nvSpPr>
          <p:cNvPr id="3" name="Subtitle 2">
            <a:extLst>
              <a:ext uri="{FF2B5EF4-FFF2-40B4-BE49-F238E27FC236}">
                <a16:creationId xmlns:a16="http://schemas.microsoft.com/office/drawing/2014/main" id="{89EDDBC5-C05E-9349-FB18-A38C62F8737B}"/>
              </a:ext>
            </a:extLst>
          </p:cNvPr>
          <p:cNvSpPr>
            <a:spLocks noGrp="1"/>
          </p:cNvSpPr>
          <p:nvPr>
            <p:ph type="subTitle" idx="1"/>
          </p:nvPr>
        </p:nvSpPr>
        <p:spPr>
          <a:xfrm>
            <a:off x="8658508" y="5371893"/>
            <a:ext cx="3445766" cy="1485319"/>
          </a:xfrm>
          <a:noFill/>
        </p:spPr>
        <p:txBody>
          <a:bodyPr>
            <a:normAutofit fontScale="85000" lnSpcReduction="10000"/>
          </a:bodyPr>
          <a:lstStyle/>
          <a:p>
            <a:pPr algn="l"/>
            <a:r>
              <a:rPr lang="en-GB" dirty="0"/>
              <a:t>To: Assistant </a:t>
            </a:r>
            <a:br>
              <a:rPr lang="en-GB" dirty="0"/>
            </a:br>
            <a:r>
              <a:rPr lang="en-GB" dirty="0"/>
              <a:t>From: Mr A. Habib, Owner, Valley Coffee Co. </a:t>
            </a:r>
            <a:br>
              <a:rPr lang="en-GB" dirty="0"/>
            </a:br>
            <a:r>
              <a:rPr lang="en-GB" dirty="0"/>
              <a:t>Subject: Last Week’s Sales  Please Create a Report</a:t>
            </a:r>
          </a:p>
        </p:txBody>
      </p:sp>
    </p:spTree>
    <p:extLst>
      <p:ext uri="{BB962C8B-B14F-4D97-AF65-F5344CB8AC3E}">
        <p14:creationId xmlns:p14="http://schemas.microsoft.com/office/powerpoint/2010/main" val="7129869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Hand and arrow illustration">
            <a:extLst>
              <a:ext uri="{FF2B5EF4-FFF2-40B4-BE49-F238E27FC236}">
                <a16:creationId xmlns:a16="http://schemas.microsoft.com/office/drawing/2014/main" id="{BB9C5E03-AB31-4BCB-797D-C15DE49B09DC}"/>
              </a:ext>
            </a:extLst>
          </p:cNvPr>
          <p:cNvPicPr>
            <a:picLocks noChangeAspect="1"/>
          </p:cNvPicPr>
          <p:nvPr/>
        </p:nvPicPr>
        <p:blipFill>
          <a:blip r:embed="rId3">
            <a:extLst>
              <a:ext uri="{28A0092B-C50C-407E-A947-70E740481C1C}">
                <a14:useLocalDpi xmlns:a14="http://schemas.microsoft.com/office/drawing/2010/main" val="0"/>
              </a:ext>
            </a:extLst>
          </a:blip>
          <a:srcRect l="13897" r="13895" b="-2"/>
          <a:stretch>
            <a:fillRect/>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5" name="TextBox 4">
            <a:extLst>
              <a:ext uri="{FF2B5EF4-FFF2-40B4-BE49-F238E27FC236}">
                <a16:creationId xmlns:a16="http://schemas.microsoft.com/office/drawing/2014/main" id="{796D810D-5BB9-32DB-AA42-57CE55D6F1B8}"/>
              </a:ext>
            </a:extLst>
          </p:cNvPr>
          <p:cNvSpPr txBox="1"/>
          <p:nvPr/>
        </p:nvSpPr>
        <p:spPr>
          <a:xfrm>
            <a:off x="7239185" y="527862"/>
            <a:ext cx="4140013" cy="3908586"/>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3200" b="1" i="1" u="sng" dirty="0"/>
              <a:t>Weekly sales total </a:t>
            </a:r>
          </a:p>
          <a:p>
            <a:pPr indent="-228600">
              <a:lnSpc>
                <a:spcPct val="90000"/>
              </a:lnSpc>
              <a:spcAft>
                <a:spcPts val="600"/>
              </a:spcAft>
              <a:buFont typeface="Arial" panose="020B0604020202020204" pitchFamily="34" charset="0"/>
              <a:buChar char="•"/>
            </a:pPr>
            <a:endParaRPr lang="en-US" sz="3200" b="1" i="1" u="sng" dirty="0"/>
          </a:p>
          <a:p>
            <a:pPr marL="285750" indent="-228600">
              <a:lnSpc>
                <a:spcPct val="90000"/>
              </a:lnSpc>
              <a:spcAft>
                <a:spcPts val="600"/>
              </a:spcAft>
              <a:buFont typeface="Arial" panose="020B0604020202020204" pitchFamily="34" charset="0"/>
              <a:buChar char="•"/>
            </a:pPr>
            <a:r>
              <a:rPr lang="en-US" sz="3200" dirty="0"/>
              <a:t>Latte:42</a:t>
            </a:r>
          </a:p>
          <a:p>
            <a:pPr marL="285750" indent="-228600">
              <a:lnSpc>
                <a:spcPct val="90000"/>
              </a:lnSpc>
              <a:spcAft>
                <a:spcPts val="600"/>
              </a:spcAft>
              <a:buFont typeface="Arial" panose="020B0604020202020204" pitchFamily="34" charset="0"/>
              <a:buChar char="•"/>
            </a:pPr>
            <a:r>
              <a:rPr lang="en-US" sz="3200" dirty="0"/>
              <a:t>Cappuccino:38</a:t>
            </a:r>
          </a:p>
          <a:p>
            <a:pPr marL="285750" indent="-228600">
              <a:lnSpc>
                <a:spcPct val="90000"/>
              </a:lnSpc>
              <a:spcAft>
                <a:spcPts val="600"/>
              </a:spcAft>
              <a:buFont typeface="Arial" panose="020B0604020202020204" pitchFamily="34" charset="0"/>
              <a:buChar char="•"/>
            </a:pPr>
            <a:r>
              <a:rPr lang="en-US" sz="3200" dirty="0"/>
              <a:t>Tea:33</a:t>
            </a:r>
          </a:p>
          <a:p>
            <a:pPr marL="285750" indent="-228600">
              <a:lnSpc>
                <a:spcPct val="90000"/>
              </a:lnSpc>
              <a:spcAft>
                <a:spcPts val="600"/>
              </a:spcAft>
              <a:buFont typeface="Arial" panose="020B0604020202020204" pitchFamily="34" charset="0"/>
              <a:buChar char="•"/>
            </a:pPr>
            <a:r>
              <a:rPr lang="en-US" sz="3200" dirty="0"/>
              <a:t>Americano:27</a:t>
            </a:r>
          </a:p>
          <a:p>
            <a:pPr marL="285750" indent="-228600">
              <a:lnSpc>
                <a:spcPct val="90000"/>
              </a:lnSpc>
              <a:spcAft>
                <a:spcPts val="600"/>
              </a:spcAft>
              <a:buFont typeface="Arial" panose="020B0604020202020204" pitchFamily="34" charset="0"/>
              <a:buChar char="•"/>
            </a:pPr>
            <a:r>
              <a:rPr lang="en-US" sz="3200" dirty="0"/>
              <a:t>Hot chocolate :19</a:t>
            </a:r>
          </a:p>
          <a:p>
            <a:pPr marL="285750" indent="-228600">
              <a:lnSpc>
                <a:spcPct val="90000"/>
              </a:lnSpc>
              <a:spcAft>
                <a:spcPts val="600"/>
              </a:spcAft>
              <a:buFont typeface="Arial" panose="020B0604020202020204" pitchFamily="34" charset="0"/>
              <a:buChar char="•"/>
            </a:pPr>
            <a:r>
              <a:rPr lang="en-US" sz="3200" dirty="0"/>
              <a:t>Most sold products: latte</a:t>
            </a:r>
          </a:p>
          <a:p>
            <a:pPr marL="285750" indent="-228600">
              <a:lnSpc>
                <a:spcPct val="90000"/>
              </a:lnSpc>
              <a:spcAft>
                <a:spcPts val="600"/>
              </a:spcAft>
              <a:buFont typeface="Arial" panose="020B0604020202020204" pitchFamily="34" charset="0"/>
              <a:buChar char="•"/>
            </a:pPr>
            <a:r>
              <a:rPr lang="en-US" sz="3200" dirty="0"/>
              <a:t>Least sold products: Hot chocolate </a:t>
            </a:r>
          </a:p>
        </p:txBody>
      </p:sp>
    </p:spTree>
    <p:extLst>
      <p:ext uri="{BB962C8B-B14F-4D97-AF65-F5344CB8AC3E}">
        <p14:creationId xmlns:p14="http://schemas.microsoft.com/office/powerpoint/2010/main" val="3269949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Hands holding cup of cappuccino">
            <a:extLst>
              <a:ext uri="{FF2B5EF4-FFF2-40B4-BE49-F238E27FC236}">
                <a16:creationId xmlns:a16="http://schemas.microsoft.com/office/drawing/2014/main" id="{1AC264BF-4A21-A064-8076-CB8ABD0687CE}"/>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15755"/>
          <a:stretch>
            <a:fillRect/>
          </a:stretch>
        </p:blipFill>
        <p:spPr>
          <a:xfrm>
            <a:off x="20" y="1021"/>
            <a:ext cx="12191980" cy="6855958"/>
          </a:xfrm>
          <a:prstGeom prst="rect">
            <a:avLst/>
          </a:prstGeom>
        </p:spPr>
      </p:pic>
      <p:sp>
        <p:nvSpPr>
          <p:cNvPr id="26" name="TextBox 25">
            <a:extLst>
              <a:ext uri="{FF2B5EF4-FFF2-40B4-BE49-F238E27FC236}">
                <a16:creationId xmlns:a16="http://schemas.microsoft.com/office/drawing/2014/main" id="{71C223D3-B843-525B-1728-2AAC32833A01}"/>
              </a:ext>
            </a:extLst>
          </p:cNvPr>
          <p:cNvSpPr txBox="1"/>
          <p:nvPr/>
        </p:nvSpPr>
        <p:spPr>
          <a:xfrm>
            <a:off x="67529" y="223532"/>
            <a:ext cx="5814819" cy="4886948"/>
          </a:xfrm>
          <a:prstGeom prst="rect">
            <a:avLst/>
          </a:prstGeom>
        </p:spPr>
        <p:txBody>
          <a:bodyPr vert="horz" lIns="91440" tIns="45720" rIns="91440" bIns="45720" rtlCol="0" anchor="t">
            <a:normAutofit fontScale="92500" lnSpcReduction="20000"/>
          </a:bodyPr>
          <a:lstStyle/>
          <a:p>
            <a:pPr marL="285750" indent="-285750">
              <a:lnSpc>
                <a:spcPct val="90000"/>
              </a:lnSpc>
              <a:spcAft>
                <a:spcPts val="600"/>
              </a:spcAft>
              <a:buFont typeface="Arial" panose="020B0604020202020204" pitchFamily="34" charset="0"/>
              <a:buChar char="•"/>
            </a:pPr>
            <a:r>
              <a:rPr lang="en-US" sz="1500" b="1" dirty="0"/>
              <a:t>valley coffee. May have lost potential sales because some product were not as popular as other during the week.</a:t>
            </a:r>
          </a:p>
          <a:p>
            <a:pPr marL="285750" indent="-285750">
              <a:lnSpc>
                <a:spcPct val="90000"/>
              </a:lnSpc>
              <a:spcAft>
                <a:spcPts val="600"/>
              </a:spcAft>
              <a:buFont typeface="Arial" panose="020B0604020202020204" pitchFamily="34" charset="0"/>
              <a:buChar char="•"/>
            </a:pPr>
            <a:r>
              <a:rPr lang="en-US" sz="1500" b="1" dirty="0"/>
              <a:t> Sales report shows that latte was the best-selling product with 42 sales, while hot chocolate was the least-selling product with 19 sales. </a:t>
            </a:r>
          </a:p>
          <a:p>
            <a:pPr marL="285750" indent="-285750">
              <a:lnSpc>
                <a:spcPct val="90000"/>
              </a:lnSpc>
              <a:spcAft>
                <a:spcPts val="600"/>
              </a:spcAft>
              <a:buFont typeface="Arial" panose="020B0604020202020204" pitchFamily="34" charset="0"/>
              <a:buChar char="•"/>
            </a:pPr>
            <a:r>
              <a:rPr lang="en-US" sz="1500" b="1" dirty="0"/>
              <a:t>This means the café sold 25 fewer hot chocolate than latte showing a clear difference in customers may have chosen preferences.</a:t>
            </a:r>
          </a:p>
          <a:p>
            <a:pPr marL="285750" indent="-285750">
              <a:lnSpc>
                <a:spcPct val="90000"/>
              </a:lnSpc>
              <a:spcAft>
                <a:spcPts val="600"/>
              </a:spcAft>
              <a:buFont typeface="Arial" panose="020B0604020202020204" pitchFamily="34" charset="0"/>
              <a:buChar char="•"/>
            </a:pPr>
            <a:r>
              <a:rPr lang="en-US" sz="1500" b="1" dirty="0"/>
              <a:t> The lower sales of hot chocolate could have happened because costumers may have preferred coffee drinks, especially during busy period when quick and popular options when chosen.</a:t>
            </a:r>
          </a:p>
          <a:p>
            <a:pPr marL="285750" indent="-285750">
              <a:lnSpc>
                <a:spcPct val="90000"/>
              </a:lnSpc>
              <a:spcAft>
                <a:spcPts val="600"/>
              </a:spcAft>
              <a:buFont typeface="Arial" panose="020B0604020202020204" pitchFamily="34" charset="0"/>
              <a:buChar char="•"/>
            </a:pPr>
            <a:r>
              <a:rPr lang="en-US" sz="1500" b="1" dirty="0"/>
              <a:t>The café could have lost money if they prepared too much stock of hit chocolate ingredient that were not used or if time and resources were spent promoting a product that costumers less interested in.</a:t>
            </a:r>
          </a:p>
          <a:p>
            <a:pPr marL="285750" indent="-285750">
              <a:lnSpc>
                <a:spcPct val="90000"/>
              </a:lnSpc>
              <a:spcAft>
                <a:spcPts val="600"/>
              </a:spcAft>
              <a:buFont typeface="Arial" panose="020B0604020202020204" pitchFamily="34" charset="0"/>
              <a:buChar char="•"/>
            </a:pPr>
            <a:r>
              <a:rPr lang="en-US" sz="1500" b="1" dirty="0"/>
              <a:t>Another reason could be that costumers were not aware of the hit chocolate options or there where not enough special offers encourage people to buy it.</a:t>
            </a:r>
          </a:p>
          <a:p>
            <a:pPr marL="285750" indent="-285750">
              <a:lnSpc>
                <a:spcPct val="90000"/>
              </a:lnSpc>
              <a:spcAft>
                <a:spcPts val="600"/>
              </a:spcAft>
              <a:buFont typeface="Arial" panose="020B0604020202020204" pitchFamily="34" charset="0"/>
              <a:buChar char="•"/>
            </a:pPr>
            <a:r>
              <a:rPr lang="en-US" sz="1500" b="1" dirty="0"/>
              <a:t>To improve future sales, Mr. Habib could focus on promoting the less popular product by offering discount, creating special deals, or asking customers for feed back.</a:t>
            </a:r>
          </a:p>
          <a:p>
            <a:pPr marL="285750" indent="-285750">
              <a:lnSpc>
                <a:spcPct val="90000"/>
              </a:lnSpc>
              <a:spcAft>
                <a:spcPts val="600"/>
              </a:spcAft>
              <a:buFont typeface="Arial" panose="020B0604020202020204" pitchFamily="34" charset="0"/>
              <a:buChar char="•"/>
            </a:pPr>
            <a:r>
              <a:rPr lang="en-US" sz="1500" b="1" dirty="0"/>
              <a:t>The café could also make sure they have enough of the most popular such as latte, available because they bring in more sales. By understanding customers choices and adjusting  stock and promotion, valley coffee co. can reduce waste, increase profits, and improve overall business performance </a:t>
            </a:r>
          </a:p>
          <a:p>
            <a:pPr>
              <a:lnSpc>
                <a:spcPct val="90000"/>
              </a:lnSpc>
              <a:spcAft>
                <a:spcPts val="600"/>
              </a:spcAft>
            </a:pPr>
            <a:endParaRPr lang="en-US" sz="1500" b="1" dirty="0"/>
          </a:p>
          <a:p>
            <a:pPr marL="285750" indent="-285750">
              <a:lnSpc>
                <a:spcPct val="90000"/>
              </a:lnSpc>
              <a:spcAft>
                <a:spcPts val="600"/>
              </a:spcAft>
              <a:buFont typeface="Arial" panose="020B0604020202020204" pitchFamily="34" charset="0"/>
              <a:buChar char="•"/>
            </a:pPr>
            <a:endParaRPr lang="en-US" sz="1500" b="1" dirty="0"/>
          </a:p>
          <a:p>
            <a:pPr>
              <a:lnSpc>
                <a:spcPct val="90000"/>
              </a:lnSpc>
              <a:spcAft>
                <a:spcPts val="600"/>
              </a:spcAft>
            </a:pPr>
            <a:endParaRPr lang="en-US" sz="1500" b="1" dirty="0"/>
          </a:p>
          <a:p>
            <a:pPr indent="-228600">
              <a:lnSpc>
                <a:spcPct val="90000"/>
              </a:lnSpc>
              <a:spcAft>
                <a:spcPts val="600"/>
              </a:spcAft>
              <a:buFont typeface="Arial" panose="020B0604020202020204" pitchFamily="34" charset="0"/>
              <a:buChar char="•"/>
            </a:pPr>
            <a:endParaRPr lang="en-US" sz="1500" b="1" dirty="0"/>
          </a:p>
        </p:txBody>
      </p:sp>
      <p:sp>
        <p:nvSpPr>
          <p:cNvPr id="46" name="Oval 45">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961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8" name="Picture 27" descr="Close up of whole coffee beans and ground coffee">
            <a:extLst>
              <a:ext uri="{FF2B5EF4-FFF2-40B4-BE49-F238E27FC236}">
                <a16:creationId xmlns:a16="http://schemas.microsoft.com/office/drawing/2014/main" id="{6B54A78D-64FF-2AEA-20DD-D97C6F9599F6}"/>
              </a:ext>
            </a:extLst>
          </p:cNvPr>
          <p:cNvPicPr>
            <a:picLocks noChangeAspect="1"/>
          </p:cNvPicPr>
          <p:nvPr/>
        </p:nvPicPr>
        <p:blipFill>
          <a:blip r:embed="rId4">
            <a:extLst>
              <a:ext uri="{28A0092B-C50C-407E-A947-70E740481C1C}">
                <a14:useLocalDpi xmlns:a14="http://schemas.microsoft.com/office/drawing/2010/main" val="0"/>
              </a:ext>
            </a:extLst>
          </a:blip>
          <a:srcRect l="910" r="24093" b="4"/>
          <a:stretch>
            <a:fillRect/>
          </a:stretch>
        </p:blipFill>
        <p:spPr>
          <a:xfrm>
            <a:off x="5714207" y="361702"/>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p:spPr>
      </p:pic>
      <p:sp>
        <p:nvSpPr>
          <p:cNvPr id="48" name="Freeform: Shape 47">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Oval 49">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1428"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Hands with hot chocolate">
            <a:extLst>
              <a:ext uri="{FF2B5EF4-FFF2-40B4-BE49-F238E27FC236}">
                <a16:creationId xmlns:a16="http://schemas.microsoft.com/office/drawing/2014/main" id="{9813E6F1-172D-9500-1CAE-8D2C6386D539}"/>
              </a:ext>
            </a:extLst>
          </p:cNvPr>
          <p:cNvPicPr>
            <a:picLocks noChangeAspect="1"/>
          </p:cNvPicPr>
          <p:nvPr/>
        </p:nvPicPr>
        <p:blipFill>
          <a:blip r:embed="rId5">
            <a:extLst>
              <a:ext uri="{28A0092B-C50C-407E-A947-70E740481C1C}">
                <a14:useLocalDpi xmlns:a14="http://schemas.microsoft.com/office/drawing/2010/main" val="0"/>
              </a:ext>
            </a:extLst>
          </a:blip>
          <a:srcRect l="31804" r="1445" b="-2"/>
          <a:stretch>
            <a:fillRect/>
          </a:stretch>
        </p:blipFill>
        <p:spPr>
          <a:xfrm>
            <a:off x="5886020" y="2715337"/>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p:spPr>
      </p:pic>
      <p:pic>
        <p:nvPicPr>
          <p:cNvPr id="17" name="Picture 16" descr="Barista preparing coffee">
            <a:extLst>
              <a:ext uri="{FF2B5EF4-FFF2-40B4-BE49-F238E27FC236}">
                <a16:creationId xmlns:a16="http://schemas.microsoft.com/office/drawing/2014/main" id="{CBC2BD50-2A99-C5D6-E511-66BD515E3577}"/>
              </a:ext>
            </a:extLst>
          </p:cNvPr>
          <p:cNvPicPr>
            <a:picLocks noChangeAspect="1"/>
          </p:cNvPicPr>
          <p:nvPr/>
        </p:nvPicPr>
        <p:blipFill>
          <a:blip r:embed="rId6">
            <a:extLst>
              <a:ext uri="{28A0092B-C50C-407E-A947-70E740481C1C}">
                <a14:useLocalDpi xmlns:a14="http://schemas.microsoft.com/office/drawing/2010/main" val="0"/>
              </a:ext>
            </a:extLst>
          </a:blip>
          <a:srcRect l="16786" r="3616" b="4"/>
          <a:stretch>
            <a:fillRect/>
          </a:stretch>
        </p:blipFill>
        <p:spPr>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p:spPr>
      </p:pic>
      <p:sp>
        <p:nvSpPr>
          <p:cNvPr id="52" name="Freeform: Shape 51">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3162"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Tea and biscuits on the table">
            <a:extLst>
              <a:ext uri="{FF2B5EF4-FFF2-40B4-BE49-F238E27FC236}">
                <a16:creationId xmlns:a16="http://schemas.microsoft.com/office/drawing/2014/main" id="{7D8A3161-297C-17AB-E982-CF242DC4BC62}"/>
              </a:ext>
            </a:extLst>
          </p:cNvPr>
          <p:cNvPicPr>
            <a:picLocks noChangeAspect="1"/>
          </p:cNvPicPr>
          <p:nvPr/>
        </p:nvPicPr>
        <p:blipFill>
          <a:blip r:embed="rId7">
            <a:extLst>
              <a:ext uri="{28A0092B-C50C-407E-A947-70E740481C1C}">
                <a14:useLocalDpi xmlns:a14="http://schemas.microsoft.com/office/drawing/2010/main" val="0"/>
              </a:ext>
            </a:extLst>
          </a:blip>
          <a:srcRect t="13216" r="5" b="7582"/>
          <a:stretch>
            <a:fillRect/>
          </a:stretch>
        </p:blipFill>
        <p:spPr>
          <a:xfrm>
            <a:off x="1818614" y="4769536"/>
            <a:ext cx="3950208" cy="2088462"/>
          </a:xfrm>
          <a:custGeom>
            <a:avLst/>
            <a:gdLst/>
            <a:ahLst/>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p:spPr>
      </p:pic>
      <p:sp>
        <p:nvSpPr>
          <p:cNvPr id="54" name="Freeform: Shape 53">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1" name="Picture 30" descr="Chocolate drink topped with cream in plastic cups">
            <a:extLst>
              <a:ext uri="{FF2B5EF4-FFF2-40B4-BE49-F238E27FC236}">
                <a16:creationId xmlns:a16="http://schemas.microsoft.com/office/drawing/2014/main" id="{2EA601E7-5CF8-27D5-FBB7-1BDD47126013}"/>
              </a:ext>
            </a:extLst>
          </p:cNvPr>
          <p:cNvPicPr>
            <a:picLocks noChangeAspect="1"/>
          </p:cNvPicPr>
          <p:nvPr/>
        </p:nvPicPr>
        <p:blipFill>
          <a:blip r:embed="rId8">
            <a:extLst>
              <a:ext uri="{28A0092B-C50C-407E-A947-70E740481C1C}">
                <a14:useLocalDpi xmlns:a14="http://schemas.microsoft.com/office/drawing/2010/main" val="0"/>
              </a:ext>
            </a:extLst>
          </a:blip>
          <a:srcRect r="22169" b="-4"/>
          <a:stretch>
            <a:fillRect/>
          </a:stretch>
        </p:blipFill>
        <p:spPr>
          <a:xfrm>
            <a:off x="9009416" y="4131546"/>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p:spPr>
      </p:pic>
    </p:spTree>
    <p:extLst>
      <p:ext uri="{BB962C8B-B14F-4D97-AF65-F5344CB8AC3E}">
        <p14:creationId xmlns:p14="http://schemas.microsoft.com/office/powerpoint/2010/main" val="3869864482"/>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Person holding coffee mug to city view">
            <a:extLst>
              <a:ext uri="{FF2B5EF4-FFF2-40B4-BE49-F238E27FC236}">
                <a16:creationId xmlns:a16="http://schemas.microsoft.com/office/drawing/2014/main" id="{72B636EC-CB2C-6A43-F91E-2CA9EF1A0653}"/>
              </a:ext>
            </a:extLst>
          </p:cNvPr>
          <p:cNvPicPr>
            <a:picLocks noChangeAspect="1"/>
          </p:cNvPicPr>
          <p:nvPr/>
        </p:nvPicPr>
        <p:blipFill>
          <a:blip r:embed="rId2">
            <a:extLst>
              <a:ext uri="{28A0092B-C50C-407E-A947-70E740481C1C}">
                <a14:useLocalDpi xmlns:a14="http://schemas.microsoft.com/office/drawing/2010/main" val="0"/>
              </a:ext>
            </a:extLst>
          </a:blip>
          <a:srcRect l="23298" t="8599" b="493"/>
          <a:stretch>
            <a:fillRect/>
          </a:stretch>
        </p:blipFill>
        <p:spPr>
          <a:xfrm>
            <a:off x="20" y="10"/>
            <a:ext cx="8668492" cy="6857990"/>
          </a:xfrm>
          <a:prstGeom prst="rect">
            <a:avLst/>
          </a:prstGeom>
        </p:spPr>
      </p:pic>
      <p:sp>
        <p:nvSpPr>
          <p:cNvPr id="15" name="Rectangle 14">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860F5CC3-5B28-776A-6862-C008A344CF5D}"/>
              </a:ext>
            </a:extLst>
          </p:cNvPr>
          <p:cNvSpPr txBox="1">
            <a:spLocks/>
          </p:cNvSpPr>
          <p:nvPr/>
        </p:nvSpPr>
        <p:spPr>
          <a:xfrm>
            <a:off x="7848600" y="1122363"/>
            <a:ext cx="4023360" cy="320413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endParaRPr lang="en-US" sz="4800" dirty="0"/>
          </a:p>
        </p:txBody>
      </p:sp>
      <p:sp>
        <p:nvSpPr>
          <p:cNvPr id="17" name="Rectangle 1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56C81A69-997D-B1AA-51D2-2DAED2F92873}"/>
              </a:ext>
            </a:extLst>
          </p:cNvPr>
          <p:cNvSpPr txBox="1">
            <a:spLocks/>
          </p:cNvSpPr>
          <p:nvPr/>
        </p:nvSpPr>
        <p:spPr>
          <a:xfrm>
            <a:off x="7935402" y="743447"/>
            <a:ext cx="3445765" cy="3692028"/>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600" dirty="0"/>
              <a:t>I chose this café because is s verry important what you sell and that product you use also it could attract less costumers if the don’t like the “hot chocolate”.</a:t>
            </a:r>
          </a:p>
          <a:p>
            <a:r>
              <a:rPr lang="en-GB" sz="1600" dirty="0"/>
              <a:t> By marketing and special offers attracting more customers and more people to your café making them feel comfortable and coming more often </a:t>
            </a:r>
          </a:p>
          <a:p>
            <a:r>
              <a:rPr lang="en-GB" sz="1600" dirty="0"/>
              <a:t>Also I understood what happened though the week to the café and it was </a:t>
            </a:r>
            <a:r>
              <a:rPr lang="en-GB" sz="1600"/>
              <a:t>quite challenging.</a:t>
            </a:r>
          </a:p>
          <a:p>
            <a:r>
              <a:rPr lang="en-GB" sz="1600"/>
              <a:t> </a:t>
            </a:r>
            <a:endParaRPr lang="en-GB" sz="1600" dirty="0"/>
          </a:p>
        </p:txBody>
      </p:sp>
    </p:spTree>
    <p:extLst>
      <p:ext uri="{BB962C8B-B14F-4D97-AF65-F5344CB8AC3E}">
        <p14:creationId xmlns:p14="http://schemas.microsoft.com/office/powerpoint/2010/main" val="3876561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2198A68983C46459DA12D7920F9F8FF" ma:contentTypeVersion="5" ma:contentTypeDescription="Create a new document." ma:contentTypeScope="" ma:versionID="28dfb2da4d736efc02608721de1cb2f3">
  <xsd:schema xmlns:xsd="http://www.w3.org/2001/XMLSchema" xmlns:xs="http://www.w3.org/2001/XMLSchema" xmlns:p="http://schemas.microsoft.com/office/2006/metadata/properties" xmlns:ns3="930350eb-f8df-4f84-845c-a06ee073f72d" targetNamespace="http://schemas.microsoft.com/office/2006/metadata/properties" ma:root="true" ma:fieldsID="17367a16299cc8879ba437ef2f1c9389" ns3:_="">
    <xsd:import namespace="930350eb-f8df-4f84-845c-a06ee073f72d"/>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0350eb-f8df-4f84-845c-a06ee073f72d"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930350eb-f8df-4f84-845c-a06ee073f72d" xsi:nil="true"/>
  </documentManagement>
</p:properties>
</file>

<file path=customXml/itemProps1.xml><?xml version="1.0" encoding="utf-8"?>
<ds:datastoreItem xmlns:ds="http://schemas.openxmlformats.org/officeDocument/2006/customXml" ds:itemID="{CB01C498-0D97-4FE8-9023-CD503E02D2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0350eb-f8df-4f84-845c-a06ee073f72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5B20D4-8EC3-4394-BD4A-2E134CF848E8}">
  <ds:schemaRefs>
    <ds:schemaRef ds:uri="http://schemas.microsoft.com/sharepoint/v3/contenttype/forms"/>
  </ds:schemaRefs>
</ds:datastoreItem>
</file>

<file path=customXml/itemProps3.xml><?xml version="1.0" encoding="utf-8"?>
<ds:datastoreItem xmlns:ds="http://schemas.openxmlformats.org/officeDocument/2006/customXml" ds:itemID="{CEC39E52-C79A-4A1B-A554-7BFCDDBE371A}">
  <ds:schemaRefs>
    <ds:schemaRef ds:uri="http://schemas.microsoft.com/office/2006/documentManagement/types"/>
    <ds:schemaRef ds:uri="http://purl.org/dc/dcmitype/"/>
    <ds:schemaRef ds:uri="http://schemas.microsoft.com/office/2006/metadata/properties"/>
    <ds:schemaRef ds:uri="http://purl.org/dc/elements/1.1/"/>
    <ds:schemaRef ds:uri="http://www.w3.org/XML/1998/namespace"/>
    <ds:schemaRef ds:uri="http://purl.org/dc/terms/"/>
    <ds:schemaRef ds:uri="http://schemas.microsoft.com/office/infopath/2007/PartnerControls"/>
    <ds:schemaRef ds:uri="http://schemas.openxmlformats.org/package/2006/metadata/core-properties"/>
    <ds:schemaRef ds:uri="930350eb-f8df-4f84-845c-a06ee073f72d"/>
  </ds:schemaRefs>
</ds:datastoreItem>
</file>

<file path=docProps/app.xml><?xml version="1.0" encoding="utf-8"?>
<Properties xmlns="http://schemas.openxmlformats.org/officeDocument/2006/extended-properties" xmlns:vt="http://schemas.openxmlformats.org/officeDocument/2006/docPropsVTypes">
  <TotalTime>166</TotalTime>
  <Words>381</Words>
  <Application>Microsoft Office PowerPoint</Application>
  <PresentationFormat>Widescreen</PresentationFormat>
  <Paragraphs>27</Paragraphs>
  <Slides>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Aptos</vt:lpstr>
      <vt:lpstr>Aptos Display</vt:lpstr>
      <vt:lpstr>Arial</vt:lpstr>
      <vt:lpstr>Calibri</vt:lpstr>
      <vt:lpstr>Office Theme</vt:lpstr>
      <vt:lpstr>Valley coffee co. Weekly sales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Estera Boceanu (2536092)</dc:creator>
  <cp:lastModifiedBy>Estera Boceanu (2536092)</cp:lastModifiedBy>
  <cp:revision>1</cp:revision>
  <dcterms:created xsi:type="dcterms:W3CDTF">2026-06-28T14:00:05Z</dcterms:created>
  <dcterms:modified xsi:type="dcterms:W3CDTF">2026-06-28T16:46:14Z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0x01010072198A68983C46459DA12D7920F9F8FF</vt:lpwstr>
  </property>
</Properties>
</file>