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73" r:id="rId2"/>
  </p:sldMasterIdLst>
  <p:notesMasterIdLst>
    <p:notesMasterId r:id="rId43"/>
  </p:notesMasterIdLst>
  <p:handoutMasterIdLst>
    <p:handoutMasterId r:id="rId44"/>
  </p:handoutMasterIdLst>
  <p:sldIdLst>
    <p:sldId id="290" r:id="rId3"/>
    <p:sldId id="306" r:id="rId4"/>
    <p:sldId id="330" r:id="rId5"/>
    <p:sldId id="324" r:id="rId6"/>
    <p:sldId id="335" r:id="rId7"/>
    <p:sldId id="328" r:id="rId8"/>
    <p:sldId id="325" r:id="rId9"/>
    <p:sldId id="317" r:id="rId10"/>
    <p:sldId id="322" r:id="rId11"/>
    <p:sldId id="307" r:id="rId12"/>
    <p:sldId id="320" r:id="rId13"/>
    <p:sldId id="292" r:id="rId14"/>
    <p:sldId id="293" r:id="rId15"/>
    <p:sldId id="301" r:id="rId16"/>
    <p:sldId id="294" r:id="rId17"/>
    <p:sldId id="312" r:id="rId18"/>
    <p:sldId id="311" r:id="rId19"/>
    <p:sldId id="310" r:id="rId20"/>
    <p:sldId id="299" r:id="rId21"/>
    <p:sldId id="327" r:id="rId22"/>
    <p:sldId id="323" r:id="rId23"/>
    <p:sldId id="326" r:id="rId24"/>
    <p:sldId id="331" r:id="rId25"/>
    <p:sldId id="305" r:id="rId26"/>
    <p:sldId id="302" r:id="rId27"/>
    <p:sldId id="304" r:id="rId28"/>
    <p:sldId id="303" r:id="rId29"/>
    <p:sldId id="318" r:id="rId30"/>
    <p:sldId id="300" r:id="rId31"/>
    <p:sldId id="336" r:id="rId32"/>
    <p:sldId id="295" r:id="rId33"/>
    <p:sldId id="297" r:id="rId34"/>
    <p:sldId id="296" r:id="rId35"/>
    <p:sldId id="314" r:id="rId36"/>
    <p:sldId id="332" r:id="rId37"/>
    <p:sldId id="316" r:id="rId38"/>
    <p:sldId id="315" r:id="rId39"/>
    <p:sldId id="313" r:id="rId40"/>
    <p:sldId id="333" r:id="rId41"/>
    <p:sldId id="33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174" autoAdjust="0"/>
    <p:restoredTop sz="82583" autoAdjust="0"/>
  </p:normalViewPr>
  <p:slideViewPr>
    <p:cSldViewPr snapToGrid="0">
      <p:cViewPr varScale="1">
        <p:scale>
          <a:sx n="61" d="100"/>
          <a:sy n="61" d="100"/>
        </p:scale>
        <p:origin x="492" y="78"/>
      </p:cViewPr>
      <p:guideLst>
        <p:guide pos="3840"/>
        <p:guide orient="horz" pos="2160"/>
      </p:guideLst>
    </p:cSldViewPr>
  </p:slideViewPr>
  <p:notesTextViewPr>
    <p:cViewPr>
      <p:scale>
        <a:sx n="1" d="1"/>
        <a:sy n="1" d="1"/>
      </p:scale>
      <p:origin x="0" y="0"/>
    </p:cViewPr>
  </p:notesTextViewPr>
  <p:notesViewPr>
    <p:cSldViewPr snapToGrid="0">
      <p:cViewPr varScale="1">
        <p:scale>
          <a:sx n="82" d="100"/>
          <a:sy n="82" d="100"/>
        </p:scale>
        <p:origin x="299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DD71D7-55AC-46BD-81B3-09AB2F9EFBD8}" type="datetimeFigureOut">
              <a:rPr lang="en-US" smtClean="0"/>
              <a:t>4/19/2016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40BD58-3BFF-4EAF-BB8B-AC67FE801E47}" type="slidenum">
              <a:rPr lang="en-US" smtClean="0"/>
              <a:t>‹#›</a:t>
            </a:fld>
            <a:endParaRPr lang="en-US"/>
          </a:p>
        </p:txBody>
      </p:sp>
    </p:spTree>
    <p:extLst>
      <p:ext uri="{BB962C8B-B14F-4D97-AF65-F5344CB8AC3E}">
        <p14:creationId xmlns:p14="http://schemas.microsoft.com/office/powerpoint/2010/main" val="40105943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89424F-BB59-4F4E-9822-4CA3E770FFD2}" type="datetimeFigureOut">
              <a:rPr lang="en-US" smtClean="0"/>
              <a:t>4/19/2016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322CDD-9D6C-4F63-9EC2-648226624108}" type="slidenum">
              <a:rPr lang="en-US" smtClean="0"/>
              <a:t>‹#›</a:t>
            </a:fld>
            <a:endParaRPr lang="en-US"/>
          </a:p>
        </p:txBody>
      </p:sp>
    </p:spTree>
    <p:extLst>
      <p:ext uri="{BB962C8B-B14F-4D97-AF65-F5344CB8AC3E}">
        <p14:creationId xmlns:p14="http://schemas.microsoft.com/office/powerpoint/2010/main" val="851026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322CDD-9D6C-4F63-9EC2-648226624108}" type="slidenum">
              <a:rPr lang="en-US" smtClean="0"/>
              <a:t>10</a:t>
            </a:fld>
            <a:endParaRPr lang="en-US"/>
          </a:p>
        </p:txBody>
      </p:sp>
    </p:spTree>
    <p:extLst>
      <p:ext uri="{BB962C8B-B14F-4D97-AF65-F5344CB8AC3E}">
        <p14:creationId xmlns:p14="http://schemas.microsoft.com/office/powerpoint/2010/main" val="1336177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Mutiple</a:t>
            </a:r>
            <a:r>
              <a:rPr lang="en-GB" baseline="0" dirty="0" smtClean="0"/>
              <a:t> copies – David in </a:t>
            </a:r>
            <a:r>
              <a:rPr lang="en-GB" baseline="0" dirty="0" err="1" smtClean="0"/>
              <a:t>Ufizzi</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68322CDD-9D6C-4F63-9EC2-648226624108}" type="slidenum">
              <a:rPr lang="en-US" smtClean="0"/>
              <a:t>25</a:t>
            </a:fld>
            <a:endParaRPr lang="en-US"/>
          </a:p>
        </p:txBody>
      </p:sp>
    </p:spTree>
    <p:extLst>
      <p:ext uri="{BB962C8B-B14F-4D97-AF65-F5344CB8AC3E}">
        <p14:creationId xmlns:p14="http://schemas.microsoft.com/office/powerpoint/2010/main" val="874149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In the Archaic tradition, depictions of the struggle for the Delphic tripod emphasize the narrative: </a:t>
            </a:r>
            <a:r>
              <a:rPr lang="en-GB" sz="1200" b="0" i="0" kern="1200" dirty="0" err="1" smtClean="0">
                <a:solidFill>
                  <a:schemeClr val="tx1"/>
                </a:solidFill>
                <a:effectLst/>
                <a:latin typeface="+mn-lt"/>
                <a:ea typeface="+mn-ea"/>
                <a:cs typeface="+mn-cs"/>
              </a:rPr>
              <a:t>Herakles</a:t>
            </a:r>
            <a:r>
              <a:rPr lang="en-GB" sz="1200" b="0" i="0" kern="1200" dirty="0" smtClean="0">
                <a:solidFill>
                  <a:schemeClr val="tx1"/>
                </a:solidFill>
                <a:effectLst/>
                <a:latin typeface="+mn-lt"/>
                <a:ea typeface="+mn-ea"/>
                <a:cs typeface="+mn-cs"/>
              </a:rPr>
              <a:t> comes to Delphi to carry off the tripod, which is central to the sanctuary's prophetic activity; Apollo, the presiding deity, keeps firm hold of it. By contrast, the </a:t>
            </a:r>
            <a:r>
              <a:rPr lang="en-GB" sz="1200" b="0" i="0" kern="1200" dirty="0" err="1" smtClean="0">
                <a:solidFill>
                  <a:schemeClr val="tx1"/>
                </a:solidFill>
                <a:effectLst/>
                <a:latin typeface="+mn-lt"/>
                <a:ea typeface="+mn-ea"/>
                <a:cs typeface="+mn-cs"/>
              </a:rPr>
              <a:t>Kleophrades</a:t>
            </a:r>
            <a:r>
              <a:rPr lang="en-GB" sz="1200" b="0" i="0" kern="1200" dirty="0" smtClean="0">
                <a:solidFill>
                  <a:schemeClr val="tx1"/>
                </a:solidFill>
                <a:effectLst/>
                <a:latin typeface="+mn-lt"/>
                <a:ea typeface="+mn-ea"/>
                <a:cs typeface="+mn-cs"/>
              </a:rPr>
              <a:t> Painter emphasizes the protagonists rather than the action: Apollo moves purposefully, asserting himself simply by raising his right hand; </a:t>
            </a:r>
            <a:r>
              <a:rPr lang="en-GB" sz="1200" b="0" i="0" kern="1200" dirty="0" err="1" smtClean="0">
                <a:solidFill>
                  <a:schemeClr val="tx1"/>
                </a:solidFill>
                <a:effectLst/>
                <a:latin typeface="+mn-lt"/>
                <a:ea typeface="+mn-ea"/>
                <a:cs typeface="+mn-cs"/>
              </a:rPr>
              <a:t>Herakles</a:t>
            </a:r>
            <a:r>
              <a:rPr lang="en-GB" sz="1200" b="0" i="0" kern="1200" dirty="0" smtClean="0">
                <a:solidFill>
                  <a:schemeClr val="tx1"/>
                </a:solidFill>
                <a:effectLst/>
                <a:latin typeface="+mn-lt"/>
                <a:ea typeface="+mn-ea"/>
                <a:cs typeface="+mn-cs"/>
              </a:rPr>
              <a:t> has possession of the tripod, which he appears to defend with his club. The outcome is conveyed by the characterization of the figures.</a:t>
            </a:r>
            <a:endParaRPr lang="en-GB" dirty="0"/>
          </a:p>
        </p:txBody>
      </p:sp>
      <p:sp>
        <p:nvSpPr>
          <p:cNvPr id="4" name="Slide Number Placeholder 3"/>
          <p:cNvSpPr>
            <a:spLocks noGrp="1"/>
          </p:cNvSpPr>
          <p:nvPr>
            <p:ph type="sldNum" sz="quarter" idx="10"/>
          </p:nvPr>
        </p:nvSpPr>
        <p:spPr/>
        <p:txBody>
          <a:bodyPr/>
          <a:lstStyle/>
          <a:p>
            <a:fld id="{68322CDD-9D6C-4F63-9EC2-648226624108}" type="slidenum">
              <a:rPr lang="en-US" smtClean="0"/>
              <a:t>33</a:t>
            </a:fld>
            <a:endParaRPr lang="en-US"/>
          </a:p>
        </p:txBody>
      </p:sp>
    </p:spTree>
    <p:extLst>
      <p:ext uri="{BB962C8B-B14F-4D97-AF65-F5344CB8AC3E}">
        <p14:creationId xmlns:p14="http://schemas.microsoft.com/office/powerpoint/2010/main" val="2361873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4/19/2016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7" name="Rectangle 6"/>
          <p:cNvSpPr/>
          <p:nvPr userDrawn="1"/>
        </p:nvSpPr>
        <p:spPr>
          <a:xfrm>
            <a:off x="0" y="5888736"/>
            <a:ext cx="12192000" cy="109728"/>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5888736"/>
            <a:ext cx="12192000" cy="109728"/>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9064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619599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4/19/2016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pic>
        <p:nvPicPr>
          <p:cNvPr id="7" name="Picture 6"/>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bwMode="hidden">
          <a:xfrm>
            <a:off x="7753739" y="283"/>
            <a:ext cx="4435717" cy="6856286"/>
          </a:xfrm>
          <a:prstGeom prst="rect">
            <a:avLst/>
          </a:prstGeom>
        </p:spPr>
      </p:pic>
      <p:sp>
        <p:nvSpPr>
          <p:cNvPr id="8" name="Rectangle 7"/>
          <p:cNvSpPr/>
          <p:nvPr userDrawn="1"/>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625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30546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63858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95006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90281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bwMode="hidden">
          <a:xfrm>
            <a:off x="7753739" y="283"/>
            <a:ext cx="4435717" cy="6856286"/>
          </a:xfrm>
          <a:prstGeom prst="rect">
            <a:avLst/>
          </a:prstGeom>
        </p:spPr>
      </p:pic>
      <p:sp>
        <p:nvSpPr>
          <p:cNvPr id="9" name="Rectangle 8"/>
          <p:cNvSpPr/>
          <p:nvPr userDrawn="1"/>
        </p:nvSpPr>
        <p:spPr>
          <a:xfrm>
            <a:off x="7707084" y="0"/>
            <a:ext cx="54864" cy="6858000"/>
          </a:xfrm>
          <a:prstGeom prst="rect">
            <a:avLst/>
          </a:prstGeom>
          <a:ln>
            <a:noFill/>
          </a:ln>
          <a:effectLst>
            <a:outerShdw blurRad="25400" dist="254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userDrawn="1"/>
        </p:nvSpPr>
        <p:spPr>
          <a:xfrm>
            <a:off x="7707084" y="0"/>
            <a:ext cx="54864" cy="6858000"/>
          </a:xfrm>
          <a:prstGeom prst="rect">
            <a:avLst/>
          </a:prstGeom>
          <a:ln>
            <a:noFill/>
          </a:ln>
          <a:effectLst>
            <a:innerShdw blurRad="25400" dist="127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3257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043794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823522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330190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1375A4-56A4-47D6-9801-1991572033F7}" type="slidenum">
              <a:rPr lang="en-US" smtClean="0"/>
              <a:pPr/>
              <a:t>‹#›</a:t>
            </a:fld>
            <a:endParaRPr lang="en-US"/>
          </a:p>
        </p:txBody>
      </p:sp>
      <p:sp>
        <p:nvSpPr>
          <p:cNvPr id="7" name="Rectangle 6"/>
          <p:cNvSpPr/>
          <p:nvPr userDrawn="1"/>
        </p:nvSpPr>
        <p:spPr>
          <a:xfrm>
            <a:off x="0" y="6257036"/>
            <a:ext cx="12192000" cy="54864"/>
          </a:xfrm>
          <a:prstGeom prst="rect">
            <a:avLst/>
          </a:prstGeom>
          <a:ln>
            <a:noFill/>
          </a:ln>
          <a:effectLst>
            <a:outerShdw blurRad="25400" dist="25400" dir="5400000" algn="t" rotWithShape="0">
              <a:schemeClr val="bg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257036"/>
            <a:ext cx="12192000" cy="54864"/>
          </a:xfrm>
          <a:prstGeom prst="rect">
            <a:avLst/>
          </a:prstGeom>
          <a:ln>
            <a:noFill/>
          </a:ln>
          <a:effectLst>
            <a:innerShdw blurRad="25400" dist="12700" dir="162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2852868"/>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Myth and Art</a:t>
            </a:r>
            <a:endParaRPr lang="en-GB" dirty="0"/>
          </a:p>
        </p:txBody>
      </p:sp>
      <p:sp>
        <p:nvSpPr>
          <p:cNvPr id="3" name="Subtitle 2"/>
          <p:cNvSpPr>
            <a:spLocks noGrp="1"/>
          </p:cNvSpPr>
          <p:nvPr>
            <p:ph type="subTitle" idx="1"/>
          </p:nvPr>
        </p:nvSpPr>
        <p:spPr/>
        <p:txBody>
          <a:bodyPr>
            <a:normAutofit/>
          </a:bodyPr>
          <a:lstStyle/>
          <a:p>
            <a:r>
              <a:rPr lang="en-GB" sz="4800" dirty="0" smtClean="0"/>
              <a:t>Apollo</a:t>
            </a:r>
          </a:p>
        </p:txBody>
      </p:sp>
    </p:spTree>
    <p:extLst>
      <p:ext uri="{BB962C8B-B14F-4D97-AF65-F5344CB8AC3E}">
        <p14:creationId xmlns:p14="http://schemas.microsoft.com/office/powerpoint/2010/main" val="4051232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10515600" cy="1325563"/>
          </a:xfrm>
        </p:spPr>
        <p:txBody>
          <a:bodyPr/>
          <a:lstStyle/>
          <a:p>
            <a:r>
              <a:rPr lang="en-GB" u="sng" dirty="0" smtClean="0"/>
              <a:t>Apollo</a:t>
            </a:r>
            <a:endParaRPr lang="en-GB" u="sng" dirty="0"/>
          </a:p>
        </p:txBody>
      </p:sp>
      <p:sp>
        <p:nvSpPr>
          <p:cNvPr id="3" name="Content Placeholder 2"/>
          <p:cNvSpPr>
            <a:spLocks noGrp="1"/>
          </p:cNvSpPr>
          <p:nvPr>
            <p:ph idx="1"/>
          </p:nvPr>
        </p:nvSpPr>
        <p:spPr>
          <a:xfrm>
            <a:off x="457200" y="895351"/>
            <a:ext cx="6858000" cy="5962649"/>
          </a:xfrm>
        </p:spPr>
        <p:txBody>
          <a:bodyPr>
            <a:normAutofit/>
          </a:bodyPr>
          <a:lstStyle/>
          <a:p>
            <a:r>
              <a:rPr lang="en-GB" dirty="0" smtClean="0"/>
              <a:t>Associated with:</a:t>
            </a:r>
          </a:p>
          <a:p>
            <a:pPr lvl="1"/>
            <a:r>
              <a:rPr lang="en-GB" dirty="0" smtClean="0"/>
              <a:t>Music</a:t>
            </a:r>
          </a:p>
          <a:p>
            <a:pPr lvl="1"/>
            <a:r>
              <a:rPr lang="en-GB" dirty="0" smtClean="0"/>
              <a:t>Prophecy</a:t>
            </a:r>
          </a:p>
          <a:p>
            <a:pPr lvl="1"/>
            <a:r>
              <a:rPr lang="en-GB" dirty="0" smtClean="0"/>
              <a:t>Healing (and disease)</a:t>
            </a:r>
          </a:p>
          <a:p>
            <a:pPr lvl="1"/>
            <a:r>
              <a:rPr lang="en-GB" dirty="0" smtClean="0"/>
              <a:t>Purification</a:t>
            </a:r>
          </a:p>
          <a:p>
            <a:pPr lvl="1"/>
            <a:r>
              <a:rPr lang="en-GB" dirty="0" smtClean="0"/>
              <a:t>Archery</a:t>
            </a:r>
          </a:p>
          <a:p>
            <a:r>
              <a:rPr lang="en-GB" dirty="0" smtClean="0"/>
              <a:t>Represented as young, often holding a bow, lyre and laurel branches.</a:t>
            </a:r>
          </a:p>
          <a:p>
            <a:endParaRPr lang="en-GB" dirty="0" smtClean="0"/>
          </a:p>
          <a:p>
            <a:r>
              <a:rPr lang="en-GB" dirty="0" smtClean="0"/>
              <a:t>Apollo Belvedere, mid 2</a:t>
            </a:r>
            <a:r>
              <a:rPr lang="en-GB" baseline="30000" dirty="0" smtClean="0"/>
              <a:t>nd</a:t>
            </a:r>
            <a:r>
              <a:rPr lang="en-GB" dirty="0" smtClean="0"/>
              <a:t> century CE</a:t>
            </a:r>
          </a:p>
          <a:p>
            <a:r>
              <a:rPr lang="en-GB" dirty="0" smtClean="0"/>
              <a:t>Copy of bronze statue, 330-320 BCE</a:t>
            </a:r>
          </a:p>
          <a:p>
            <a:r>
              <a:rPr lang="en-GB" dirty="0" smtClean="0"/>
              <a:t>Vatican Museum</a:t>
            </a:r>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34300" y="-32431"/>
            <a:ext cx="4038600" cy="6882355"/>
          </a:xfrm>
          <a:prstGeom prst="rect">
            <a:avLst/>
          </a:prstGeom>
        </p:spPr>
      </p:pic>
    </p:spTree>
    <p:extLst>
      <p:ext uri="{BB962C8B-B14F-4D97-AF65-F5344CB8AC3E}">
        <p14:creationId xmlns:p14="http://schemas.microsoft.com/office/powerpoint/2010/main" val="2261937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771" y="365125"/>
            <a:ext cx="10515600" cy="4351338"/>
          </a:xfrm>
        </p:spPr>
        <p:txBody>
          <a:bodyPr/>
          <a:lstStyle/>
          <a:p>
            <a:r>
              <a:rPr lang="en-GB" dirty="0" smtClean="0"/>
              <a:t>c. 490 BCE</a:t>
            </a:r>
          </a:p>
          <a:p>
            <a:r>
              <a:rPr lang="en-GB" dirty="0" smtClean="0"/>
              <a:t>Attic</a:t>
            </a:r>
          </a:p>
          <a:p>
            <a:r>
              <a:rPr lang="en-GB" dirty="0" err="1" smtClean="0"/>
              <a:t>Eucharides</a:t>
            </a:r>
            <a:r>
              <a:rPr lang="en-GB" dirty="0" smtClean="0"/>
              <a:t> Painter</a:t>
            </a:r>
          </a:p>
          <a:p>
            <a:r>
              <a:rPr lang="en-GB" dirty="0" smtClean="0"/>
              <a:t>Met Museum</a:t>
            </a:r>
            <a:endParaRPr lang="en-GB" dirty="0"/>
          </a:p>
        </p:txBody>
      </p:sp>
      <p:pic>
        <p:nvPicPr>
          <p:cNvPr id="7170" name="Picture 2" descr="http://images.metmuseum.org/CRDImages/gr/web-large/DP1148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1405" t="8381" r="23484" b="8318"/>
          <a:stretch/>
        </p:blipFill>
        <p:spPr bwMode="auto">
          <a:xfrm>
            <a:off x="4180114" y="2855623"/>
            <a:ext cx="1973943" cy="29836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metmuseum.org/CRDImages/gr/web-large/DP114809.jpg"/>
          <p:cNvPicPr>
            <a:picLocks noChangeAspect="1" noChangeArrowheads="1"/>
          </p:cNvPicPr>
          <p:nvPr/>
        </p:nvPicPr>
        <p:blipFill rotWithShape="1">
          <a:blip r:embed="rId2">
            <a:extLst>
              <a:ext uri="{28A0092B-C50C-407E-A947-70E740481C1C}">
                <a14:useLocalDpi xmlns:a14="http://schemas.microsoft.com/office/drawing/2010/main" val="0"/>
              </a:ext>
            </a:extLst>
          </a:blip>
          <a:srcRect l="29312" t="27830" r="28076" b="31891"/>
          <a:stretch/>
        </p:blipFill>
        <p:spPr bwMode="auto">
          <a:xfrm>
            <a:off x="6299200" y="365125"/>
            <a:ext cx="5791200" cy="5474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06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257" y="373170"/>
            <a:ext cx="10515600" cy="4351338"/>
          </a:xfrm>
        </p:spPr>
        <p:txBody>
          <a:bodyPr/>
          <a:lstStyle/>
          <a:p>
            <a:r>
              <a:rPr lang="en-GB" dirty="0" smtClean="0"/>
              <a:t>c. 460-450 BCE</a:t>
            </a:r>
          </a:p>
          <a:p>
            <a:r>
              <a:rPr lang="en-GB" dirty="0" smtClean="0"/>
              <a:t>Attic</a:t>
            </a:r>
          </a:p>
          <a:p>
            <a:r>
              <a:rPr lang="en-GB" dirty="0" smtClean="0"/>
              <a:t>Nikon Painter</a:t>
            </a:r>
          </a:p>
          <a:p>
            <a:r>
              <a:rPr lang="en-GB" dirty="0" smtClean="0"/>
              <a:t>Met Museum</a:t>
            </a:r>
            <a:endParaRPr lang="en-GB" dirty="0"/>
          </a:p>
        </p:txBody>
      </p:sp>
      <p:pic>
        <p:nvPicPr>
          <p:cNvPr id="4098" name="Picture 2" descr="http://images.metmuseum.org/CRDImages/gr/web-large/DP10927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9303657" y="0"/>
            <a:ext cx="2888343" cy="68861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metmuseum.org/CRDImages/gr/web-large/DP10927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3694140" y="0"/>
            <a:ext cx="560951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042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820333" y="6336770"/>
            <a:ext cx="10515600" cy="521230"/>
          </a:xfrm>
        </p:spPr>
        <p:txBody>
          <a:bodyPr>
            <a:normAutofit/>
          </a:bodyPr>
          <a:lstStyle/>
          <a:p>
            <a:pPr marL="0" indent="0">
              <a:buNone/>
            </a:pPr>
            <a:r>
              <a:rPr lang="en-GB" dirty="0"/>
              <a:t>c. 440 </a:t>
            </a:r>
            <a:r>
              <a:rPr lang="en-GB" dirty="0" smtClean="0"/>
              <a:t>BCE, Attic, </a:t>
            </a:r>
            <a:r>
              <a:rPr lang="en-GB" dirty="0" err="1" smtClean="0"/>
              <a:t>Antikensammlung</a:t>
            </a:r>
            <a:r>
              <a:rPr lang="en-GB" dirty="0"/>
              <a:t>, Berlin</a:t>
            </a:r>
          </a:p>
          <a:p>
            <a:endParaRPr lang="en-GB" dirty="0"/>
          </a:p>
        </p:txBody>
      </p:sp>
      <p:pic>
        <p:nvPicPr>
          <p:cNvPr id="4" name="Picture 3"/>
          <p:cNvPicPr>
            <a:picLocks noChangeAspect="1"/>
          </p:cNvPicPr>
          <p:nvPr/>
        </p:nvPicPr>
        <p:blipFill>
          <a:blip r:embed="rId2"/>
          <a:stretch>
            <a:fillRect/>
          </a:stretch>
        </p:blipFill>
        <p:spPr>
          <a:xfrm>
            <a:off x="1371701" y="365125"/>
            <a:ext cx="8968921" cy="5866838"/>
          </a:xfrm>
          <a:prstGeom prst="rect">
            <a:avLst/>
          </a:prstGeom>
        </p:spPr>
      </p:pic>
    </p:spTree>
    <p:extLst>
      <p:ext uri="{BB962C8B-B14F-4D97-AF65-F5344CB8AC3E}">
        <p14:creationId xmlns:p14="http://schemas.microsoft.com/office/powerpoint/2010/main" val="94919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114" y="277243"/>
            <a:ext cx="10515600" cy="4351338"/>
          </a:xfrm>
        </p:spPr>
        <p:txBody>
          <a:bodyPr/>
          <a:lstStyle/>
          <a:p>
            <a:r>
              <a:rPr lang="en-GB" dirty="0" smtClean="0"/>
              <a:t>c 460-450 BCE</a:t>
            </a:r>
          </a:p>
          <a:p>
            <a:r>
              <a:rPr lang="en-GB" dirty="0" err="1" smtClean="0"/>
              <a:t>Niobid</a:t>
            </a:r>
            <a:r>
              <a:rPr lang="en-GB" dirty="0" smtClean="0"/>
              <a:t> Painter</a:t>
            </a:r>
          </a:p>
          <a:p>
            <a:r>
              <a:rPr lang="en-GB" dirty="0" smtClean="0"/>
              <a:t>Louvre</a:t>
            </a:r>
            <a:endParaRPr lang="en-GB" dirty="0"/>
          </a:p>
        </p:txBody>
      </p:sp>
      <p:pic>
        <p:nvPicPr>
          <p:cNvPr id="5" name="Picture 4"/>
          <p:cNvPicPr>
            <a:picLocks noChangeAspect="1"/>
          </p:cNvPicPr>
          <p:nvPr/>
        </p:nvPicPr>
        <p:blipFill>
          <a:blip r:embed="rId2"/>
          <a:stretch>
            <a:fillRect/>
          </a:stretch>
        </p:blipFill>
        <p:spPr>
          <a:xfrm>
            <a:off x="6486525" y="-14287"/>
            <a:ext cx="5705475" cy="6191250"/>
          </a:xfrm>
          <a:prstGeom prst="rect">
            <a:avLst/>
          </a:prstGeom>
        </p:spPr>
      </p:pic>
      <p:pic>
        <p:nvPicPr>
          <p:cNvPr id="6" name="Picture 5"/>
          <p:cNvPicPr>
            <a:picLocks noChangeAspect="1"/>
          </p:cNvPicPr>
          <p:nvPr/>
        </p:nvPicPr>
        <p:blipFill rotWithShape="1">
          <a:blip r:embed="rId2"/>
          <a:srcRect l="27371" t="20410" r="26838" b="46535"/>
          <a:stretch/>
        </p:blipFill>
        <p:spPr>
          <a:xfrm>
            <a:off x="1509485" y="2264227"/>
            <a:ext cx="4818744" cy="3774681"/>
          </a:xfrm>
          <a:prstGeom prst="rect">
            <a:avLst/>
          </a:prstGeom>
        </p:spPr>
      </p:pic>
    </p:spTree>
    <p:extLst>
      <p:ext uri="{BB962C8B-B14F-4D97-AF65-F5344CB8AC3E}">
        <p14:creationId xmlns:p14="http://schemas.microsoft.com/office/powerpoint/2010/main" val="1009263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Down from the peaks of Olympus he strode, angered at heart, bearing on his shoulders his bow and covered quiver. </a:t>
            </a:r>
            <a:r>
              <a:rPr lang="en-GB" dirty="0" smtClean="0"/>
              <a:t>The </a:t>
            </a:r>
            <a:r>
              <a:rPr lang="en-GB" dirty="0"/>
              <a:t>arrows rattled on the shoulders of the angry god as he moved, and his coming was like the night. Then he sat down apart from the ships and let fly an arrow: terrible was the twang of the silver bow. The mules he assailed first and the swift dogs, </a:t>
            </a:r>
            <a:r>
              <a:rPr lang="en-GB" dirty="0" smtClean="0"/>
              <a:t>but </a:t>
            </a:r>
            <a:r>
              <a:rPr lang="en-GB" dirty="0"/>
              <a:t>then on the men themselves he let fly his stinging shafts, and struck; and constantly the pyres of the dead burned thick</a:t>
            </a:r>
            <a:r>
              <a:rPr lang="en-GB" dirty="0" smtClean="0"/>
              <a:t>.</a:t>
            </a:r>
          </a:p>
          <a:p>
            <a:pPr marL="0" indent="0" algn="r">
              <a:buNone/>
            </a:pPr>
            <a:r>
              <a:rPr lang="en-GB" dirty="0" smtClean="0"/>
              <a:t>Homer </a:t>
            </a:r>
            <a:r>
              <a:rPr lang="en-GB" i="1" dirty="0" smtClean="0"/>
              <a:t>Iliad</a:t>
            </a:r>
            <a:r>
              <a:rPr lang="en-GB" dirty="0" smtClean="0"/>
              <a:t> 1.43-52</a:t>
            </a:r>
            <a:endParaRPr lang="en-GB" dirty="0"/>
          </a:p>
        </p:txBody>
      </p:sp>
    </p:spTree>
    <p:extLst>
      <p:ext uri="{BB962C8B-B14F-4D97-AF65-F5344CB8AC3E}">
        <p14:creationId xmlns:p14="http://schemas.microsoft.com/office/powerpoint/2010/main" val="3168023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Sanctuaries and Cult Sites</a:t>
            </a:r>
            <a:endParaRPr lang="en-GB" u="sng" dirty="0"/>
          </a:p>
        </p:txBody>
      </p:sp>
      <p:sp>
        <p:nvSpPr>
          <p:cNvPr id="3" name="Content Placeholder 2"/>
          <p:cNvSpPr>
            <a:spLocks noGrp="1"/>
          </p:cNvSpPr>
          <p:nvPr>
            <p:ph idx="1"/>
          </p:nvPr>
        </p:nvSpPr>
        <p:spPr/>
        <p:txBody>
          <a:bodyPr/>
          <a:lstStyle/>
          <a:p>
            <a:r>
              <a:rPr lang="en-GB" dirty="0" smtClean="0"/>
              <a:t>Polytheistic religion </a:t>
            </a:r>
            <a:r>
              <a:rPr lang="en-GB" dirty="0" smtClean="0">
                <a:sym typeface="Wingdings" panose="05000000000000000000" pitchFamily="2" charset="2"/>
              </a:rPr>
              <a:t> many religious areas associated with various gods/heroes</a:t>
            </a:r>
          </a:p>
          <a:p>
            <a:pPr lvl="1"/>
            <a:r>
              <a:rPr lang="en-GB" dirty="0" smtClean="0">
                <a:sym typeface="Wingdings" panose="05000000000000000000" pitchFamily="2" charset="2"/>
              </a:rPr>
              <a:t>Narratives about the founding associated with deity/hero</a:t>
            </a:r>
          </a:p>
          <a:p>
            <a:r>
              <a:rPr lang="en-GB" dirty="0" smtClean="0">
                <a:sym typeface="Wingdings" panose="05000000000000000000" pitchFamily="2" charset="2"/>
              </a:rPr>
              <a:t>Some specific to local area</a:t>
            </a:r>
          </a:p>
          <a:p>
            <a:r>
              <a:rPr lang="en-GB" dirty="0" smtClean="0">
                <a:sym typeface="Wingdings" panose="05000000000000000000" pitchFamily="2" charset="2"/>
              </a:rPr>
              <a:t>Some important to a wider group.</a:t>
            </a:r>
          </a:p>
          <a:p>
            <a:pPr lvl="1"/>
            <a:r>
              <a:rPr lang="en-GB" dirty="0" smtClean="0">
                <a:sym typeface="Wingdings" panose="05000000000000000000" pitchFamily="2" charset="2"/>
              </a:rPr>
              <a:t>Four major </a:t>
            </a:r>
            <a:r>
              <a:rPr lang="en-GB" dirty="0" err="1" smtClean="0">
                <a:sym typeface="Wingdings" panose="05000000000000000000" pitchFamily="2" charset="2"/>
              </a:rPr>
              <a:t>panhellenic</a:t>
            </a:r>
            <a:r>
              <a:rPr lang="en-GB" dirty="0" smtClean="0">
                <a:sym typeface="Wingdings" panose="05000000000000000000" pitchFamily="2" charset="2"/>
              </a:rPr>
              <a:t> sites:</a:t>
            </a:r>
            <a:r>
              <a:rPr lang="en-GB" dirty="0">
                <a:sym typeface="Wingdings" panose="05000000000000000000" pitchFamily="2" charset="2"/>
              </a:rPr>
              <a:t> </a:t>
            </a:r>
            <a:r>
              <a:rPr lang="en-GB" dirty="0" smtClean="0">
                <a:sym typeface="Wingdings" panose="05000000000000000000" pitchFamily="2" charset="2"/>
              </a:rPr>
              <a:t>Delphi, </a:t>
            </a:r>
            <a:r>
              <a:rPr lang="en-GB" dirty="0" err="1" smtClean="0">
                <a:sym typeface="Wingdings" panose="05000000000000000000" pitchFamily="2" charset="2"/>
              </a:rPr>
              <a:t>Isthmia</a:t>
            </a:r>
            <a:r>
              <a:rPr lang="en-GB" dirty="0" smtClean="0">
                <a:sym typeface="Wingdings" panose="05000000000000000000" pitchFamily="2" charset="2"/>
              </a:rPr>
              <a:t>, Olympia, Nemea</a:t>
            </a:r>
          </a:p>
        </p:txBody>
      </p:sp>
    </p:spTree>
    <p:extLst>
      <p:ext uri="{BB962C8B-B14F-4D97-AF65-F5344CB8AC3E}">
        <p14:creationId xmlns:p14="http://schemas.microsoft.com/office/powerpoint/2010/main" val="375328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Apollo and Artemis’ Birth</a:t>
            </a:r>
            <a:endParaRPr lang="en-GB" u="sng" dirty="0"/>
          </a:p>
        </p:txBody>
      </p:sp>
      <p:sp>
        <p:nvSpPr>
          <p:cNvPr id="3" name="Content Placeholder 2"/>
          <p:cNvSpPr>
            <a:spLocks noGrp="1"/>
          </p:cNvSpPr>
          <p:nvPr>
            <p:ph idx="1"/>
          </p:nvPr>
        </p:nvSpPr>
        <p:spPr>
          <a:xfrm>
            <a:off x="344714" y="1657806"/>
            <a:ext cx="5548086" cy="4486275"/>
          </a:xfrm>
        </p:spPr>
        <p:txBody>
          <a:bodyPr/>
          <a:lstStyle/>
          <a:p>
            <a:r>
              <a:rPr lang="en-GB" dirty="0" smtClean="0"/>
              <a:t>Hera was jealous of </a:t>
            </a:r>
            <a:r>
              <a:rPr lang="en-GB" dirty="0" err="1" smtClean="0"/>
              <a:t>Leto</a:t>
            </a:r>
            <a:r>
              <a:rPr lang="en-GB" dirty="0" smtClean="0"/>
              <a:t>, so she chased her from place to place to cause her difficulty in giving birth</a:t>
            </a:r>
          </a:p>
          <a:p>
            <a:r>
              <a:rPr lang="en-GB" dirty="0" smtClean="0"/>
              <a:t>Eventually she arrived in Delos and was able to give birth to Apollo and Artemis</a:t>
            </a:r>
            <a:endParaRPr lang="en-GB" dirty="0"/>
          </a:p>
        </p:txBody>
      </p:sp>
      <p:pic>
        <p:nvPicPr>
          <p:cNvPr id="4" name="Picture 3"/>
          <p:cNvPicPr>
            <a:picLocks noChangeAspect="1"/>
          </p:cNvPicPr>
          <p:nvPr/>
        </p:nvPicPr>
        <p:blipFill>
          <a:blip r:embed="rId2"/>
          <a:stretch>
            <a:fillRect/>
          </a:stretch>
        </p:blipFill>
        <p:spPr>
          <a:xfrm>
            <a:off x="5892800" y="1657806"/>
            <a:ext cx="5982549" cy="3821112"/>
          </a:xfrm>
          <a:prstGeom prst="rect">
            <a:avLst/>
          </a:prstGeom>
        </p:spPr>
      </p:pic>
    </p:spTree>
    <p:extLst>
      <p:ext uri="{BB962C8B-B14F-4D97-AF65-F5344CB8AC3E}">
        <p14:creationId xmlns:p14="http://schemas.microsoft.com/office/powerpoint/2010/main" val="362876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9850"/>
            <a:ext cx="10515600" cy="4351338"/>
          </a:xfrm>
        </p:spPr>
        <p:txBody>
          <a:bodyPr/>
          <a:lstStyle/>
          <a:p>
            <a:r>
              <a:rPr lang="en-GB" dirty="0" smtClean="0"/>
              <a:t>c. 520 BCE</a:t>
            </a:r>
          </a:p>
          <a:p>
            <a:r>
              <a:rPr lang="en-GB" dirty="0" smtClean="0"/>
              <a:t>Attic</a:t>
            </a:r>
          </a:p>
          <a:p>
            <a:r>
              <a:rPr lang="en-GB" dirty="0" smtClean="0"/>
              <a:t>The </a:t>
            </a:r>
            <a:r>
              <a:rPr lang="en-GB" dirty="0" err="1" smtClean="0"/>
              <a:t>Towry</a:t>
            </a:r>
            <a:r>
              <a:rPr lang="en-GB" dirty="0" smtClean="0"/>
              <a:t> Whyte Painter</a:t>
            </a:r>
          </a:p>
          <a:p>
            <a:r>
              <a:rPr lang="en-GB" dirty="0" smtClean="0"/>
              <a:t>British Museum</a:t>
            </a:r>
            <a:endParaRPr lang="en-GB" dirty="0"/>
          </a:p>
        </p:txBody>
      </p:sp>
      <p:pic>
        <p:nvPicPr>
          <p:cNvPr id="1026" name="Picture 2" descr="Pottery: black-figured amphora (jar): Leto with Apollo and Artemis (back: satyrs with go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8250" y="469900"/>
            <a:ext cx="7143750" cy="58102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ottery: black-figured amphora (jar): Leto with Apollo and Artemis (back: satyrs with goat)."/>
          <p:cNvPicPr>
            <a:picLocks noChangeAspect="1" noChangeArrowheads="1"/>
          </p:cNvPicPr>
          <p:nvPr/>
        </p:nvPicPr>
        <p:blipFill rotWithShape="1">
          <a:blip r:embed="rId3">
            <a:extLst>
              <a:ext uri="{28A0092B-C50C-407E-A947-70E740481C1C}">
                <a14:useLocalDpi xmlns:a14="http://schemas.microsoft.com/office/drawing/2010/main" val="0"/>
              </a:ext>
            </a:extLst>
          </a:blip>
          <a:srcRect l="51822" t="20820" r="23111" b="55355"/>
          <a:stretch/>
        </p:blipFill>
        <p:spPr bwMode="auto">
          <a:xfrm>
            <a:off x="457200" y="2742299"/>
            <a:ext cx="4140200" cy="3200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493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2</a:t>
            </a:r>
            <a:r>
              <a:rPr lang="en-GB" baseline="30000" dirty="0" smtClean="0"/>
              <a:t>nd</a:t>
            </a:r>
            <a:r>
              <a:rPr lang="en-GB" dirty="0" smtClean="0"/>
              <a:t> century CE</a:t>
            </a:r>
          </a:p>
          <a:p>
            <a:r>
              <a:rPr lang="en-GB" dirty="0" smtClean="0"/>
              <a:t>Roman Egypt</a:t>
            </a:r>
          </a:p>
          <a:p>
            <a:r>
              <a:rPr lang="en-GB" dirty="0" smtClean="0"/>
              <a:t>Bone carving</a:t>
            </a:r>
          </a:p>
          <a:p>
            <a:r>
              <a:rPr lang="en-GB" dirty="0" smtClean="0"/>
              <a:t>approx. 5x8cm</a:t>
            </a:r>
          </a:p>
          <a:p>
            <a:endParaRPr lang="en-GB" dirty="0" smtClean="0"/>
          </a:p>
        </p:txBody>
      </p:sp>
      <p:pic>
        <p:nvPicPr>
          <p:cNvPr id="3074" name="Picture 2" descr="SC989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0"/>
            <a:ext cx="454771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062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Delphi</a:t>
            </a:r>
            <a:endParaRPr lang="en-GB" u="sng" dirty="0"/>
          </a:p>
        </p:txBody>
      </p:sp>
      <p:sp>
        <p:nvSpPr>
          <p:cNvPr id="3" name="Content Placeholder 2"/>
          <p:cNvSpPr>
            <a:spLocks noGrp="1"/>
          </p:cNvSpPr>
          <p:nvPr>
            <p:ph idx="1"/>
          </p:nvPr>
        </p:nvSpPr>
        <p:spPr>
          <a:xfrm>
            <a:off x="386379" y="1642744"/>
            <a:ext cx="4679107" cy="4351338"/>
          </a:xfrm>
        </p:spPr>
        <p:txBody>
          <a:bodyPr/>
          <a:lstStyle/>
          <a:p>
            <a:r>
              <a:rPr lang="en-GB" dirty="0">
                <a:sym typeface="Wingdings" panose="05000000000000000000" pitchFamily="2" charset="2"/>
              </a:rPr>
              <a:t>People visited Delphi from all over Greece and beyond</a:t>
            </a:r>
          </a:p>
          <a:p>
            <a:r>
              <a:rPr lang="en-GB" dirty="0">
                <a:sym typeface="Wingdings" panose="05000000000000000000" pitchFamily="2" charset="2"/>
              </a:rPr>
              <a:t>Significant site from the Archaic period into the Roman Imperial period.</a:t>
            </a:r>
          </a:p>
          <a:p>
            <a:endParaRPr lang="en-GB" dirty="0"/>
          </a:p>
        </p:txBody>
      </p:sp>
      <p:pic>
        <p:nvPicPr>
          <p:cNvPr id="4" name="Picture 3"/>
          <p:cNvPicPr>
            <a:picLocks noChangeAspect="1"/>
          </p:cNvPicPr>
          <p:nvPr/>
        </p:nvPicPr>
        <p:blipFill>
          <a:blip r:embed="rId2"/>
          <a:stretch>
            <a:fillRect/>
          </a:stretch>
        </p:blipFill>
        <p:spPr>
          <a:xfrm>
            <a:off x="5236775" y="164328"/>
            <a:ext cx="6810375" cy="5495925"/>
          </a:xfrm>
          <a:prstGeom prst="rect">
            <a:avLst/>
          </a:prstGeom>
        </p:spPr>
      </p:pic>
      <p:pic>
        <p:nvPicPr>
          <p:cNvPr id="10" name="Picture 9"/>
          <p:cNvPicPr>
            <a:picLocks noChangeAspect="1"/>
          </p:cNvPicPr>
          <p:nvPr/>
        </p:nvPicPr>
        <p:blipFill rotWithShape="1">
          <a:blip r:embed="rId3" cstate="email">
            <a:extLst>
              <a:ext uri="{28A0092B-C50C-407E-A947-70E740481C1C}">
                <a14:useLocalDpi xmlns:a14="http://schemas.microsoft.com/office/drawing/2010/main"/>
              </a:ext>
            </a:extLst>
          </a:blip>
          <a:srcRect t="13873"/>
          <a:stretch/>
        </p:blipFill>
        <p:spPr>
          <a:xfrm>
            <a:off x="4491039" y="3870009"/>
            <a:ext cx="2214561" cy="2987991"/>
          </a:xfrm>
          <a:prstGeom prst="rect">
            <a:avLst/>
          </a:prstGeom>
        </p:spPr>
      </p:pic>
    </p:spTree>
    <p:extLst>
      <p:ext uri="{BB962C8B-B14F-4D97-AF65-F5344CB8AC3E}">
        <p14:creationId xmlns:p14="http://schemas.microsoft.com/office/powerpoint/2010/main" val="3837989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2050" name="Picture 2" descr="http://www.gottwein.de/imag01/delph0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82179" y="0"/>
            <a:ext cx="4977593" cy="69276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376" y="1519366"/>
            <a:ext cx="6981803" cy="3647719"/>
          </a:xfrm>
          <a:prstGeom prst="rect">
            <a:avLst/>
          </a:prstGeom>
        </p:spPr>
      </p:pic>
    </p:spTree>
    <p:extLst>
      <p:ext uri="{BB962C8B-B14F-4D97-AF65-F5344CB8AC3E}">
        <p14:creationId xmlns:p14="http://schemas.microsoft.com/office/powerpoint/2010/main" val="18820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06895"/>
            <a:ext cx="10515600" cy="1325563"/>
          </a:xfrm>
        </p:spPr>
        <p:txBody>
          <a:bodyPr/>
          <a:lstStyle/>
          <a:p>
            <a:r>
              <a:rPr lang="en-GB" u="sng" dirty="0" smtClean="0"/>
              <a:t>The </a:t>
            </a:r>
            <a:r>
              <a:rPr lang="en-GB" u="sng" dirty="0" err="1" smtClean="0"/>
              <a:t>Pythia</a:t>
            </a:r>
            <a:endParaRPr lang="en-GB" u="sng" dirty="0"/>
          </a:p>
        </p:txBody>
      </p:sp>
      <p:sp>
        <p:nvSpPr>
          <p:cNvPr id="3" name="Content Placeholder 2"/>
          <p:cNvSpPr>
            <a:spLocks noGrp="1"/>
          </p:cNvSpPr>
          <p:nvPr>
            <p:ph idx="1"/>
          </p:nvPr>
        </p:nvSpPr>
        <p:spPr>
          <a:xfrm>
            <a:off x="304800" y="1532458"/>
            <a:ext cx="5588000" cy="4351338"/>
          </a:xfrm>
        </p:spPr>
        <p:txBody>
          <a:bodyPr/>
          <a:lstStyle/>
          <a:p>
            <a:r>
              <a:rPr lang="en-GB" dirty="0" smtClean="0"/>
              <a:t>Oracles at Delphi were provided in the temple of Apollo</a:t>
            </a:r>
          </a:p>
          <a:p>
            <a:r>
              <a:rPr lang="en-GB" dirty="0" smtClean="0"/>
              <a:t>They were given by the </a:t>
            </a:r>
            <a:r>
              <a:rPr lang="en-GB" dirty="0" err="1" smtClean="0"/>
              <a:t>Pythia</a:t>
            </a:r>
            <a:r>
              <a:rPr lang="en-GB" dirty="0" smtClean="0"/>
              <a:t>, and interpreted by the </a:t>
            </a:r>
            <a:r>
              <a:rPr lang="en-GB" i="1" dirty="0" err="1" smtClean="0"/>
              <a:t>prophetai</a:t>
            </a:r>
            <a:endParaRPr lang="en-GB" i="1" dirty="0" smtClean="0"/>
          </a:p>
          <a:p>
            <a:r>
              <a:rPr lang="en-GB" dirty="0" smtClean="0"/>
              <a:t>Several oracular sites in Greece, but Delphi was the preeminent one</a:t>
            </a:r>
          </a:p>
          <a:p>
            <a:endParaRPr lang="en-GB" dirty="0"/>
          </a:p>
        </p:txBody>
      </p:sp>
      <p:pic>
        <p:nvPicPr>
          <p:cNvPr id="1026" name="Picture 2" descr="http://www.smb-digital.de/eMuseumPlus?service=DynamicAsset&amp;sp=SU5mxm4Yx%2FVbg9LVP7MZLDqo6z5lhONBxez%2FYx5EhVSCZjU0bcvvsnPxkoLiFJnF9QzRY98OZwV1b%0AfnOjhdzPJCrGy%2BOIZxfXys9Yi8S8yOKmJbjtNRMoDdZB9DZfvgZw&amp;sp=Simage%2Fjpeg"/>
          <p:cNvPicPr>
            <a:picLocks noChangeAspect="1" noChangeArrowheads="1"/>
          </p:cNvPicPr>
          <p:nvPr/>
        </p:nvPicPr>
        <p:blipFill rotWithShape="1">
          <a:blip r:embed="rId2">
            <a:extLst>
              <a:ext uri="{28A0092B-C50C-407E-A947-70E740481C1C}">
                <a14:useLocalDpi xmlns:a14="http://schemas.microsoft.com/office/drawing/2010/main" val="0"/>
              </a:ext>
            </a:extLst>
          </a:blip>
          <a:srcRect l="20125" t="17883" r="21042" b="28334"/>
          <a:stretch/>
        </p:blipFill>
        <p:spPr bwMode="auto">
          <a:xfrm>
            <a:off x="6019800" y="0"/>
            <a:ext cx="6172200" cy="627711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4800" y="6277110"/>
            <a:ext cx="11722100" cy="369332"/>
          </a:xfrm>
          <a:prstGeom prst="rect">
            <a:avLst/>
          </a:prstGeom>
          <a:noFill/>
        </p:spPr>
        <p:txBody>
          <a:bodyPr wrap="square" rtlCol="0">
            <a:spAutoFit/>
          </a:bodyPr>
          <a:lstStyle/>
          <a:p>
            <a:r>
              <a:rPr lang="en-GB" dirty="0" smtClean="0"/>
              <a:t>440-430 BCE, Attic, </a:t>
            </a:r>
            <a:r>
              <a:rPr lang="en-GB" dirty="0" err="1" smtClean="0"/>
              <a:t>Kylix</a:t>
            </a:r>
            <a:r>
              <a:rPr lang="en-GB" dirty="0" smtClean="0"/>
              <a:t>, </a:t>
            </a:r>
            <a:r>
              <a:rPr lang="en-GB" dirty="0" err="1" smtClean="0"/>
              <a:t>Codrus</a:t>
            </a:r>
            <a:r>
              <a:rPr lang="en-GB" dirty="0" smtClean="0"/>
              <a:t> Painter, </a:t>
            </a:r>
            <a:r>
              <a:rPr lang="en-GB" dirty="0" err="1" smtClean="0"/>
              <a:t>Staatlich</a:t>
            </a:r>
            <a:r>
              <a:rPr lang="en-GB" dirty="0" smtClean="0"/>
              <a:t> </a:t>
            </a:r>
            <a:r>
              <a:rPr lang="en-GB" dirty="0" err="1" smtClean="0"/>
              <a:t>Museen</a:t>
            </a:r>
            <a:r>
              <a:rPr lang="en-GB" dirty="0" smtClean="0"/>
              <a:t> du Berlin</a:t>
            </a:r>
            <a:endParaRPr lang="en-GB" dirty="0"/>
          </a:p>
        </p:txBody>
      </p:sp>
    </p:spTree>
    <p:extLst>
      <p:ext uri="{BB962C8B-B14F-4D97-AF65-F5344CB8AC3E}">
        <p14:creationId xmlns:p14="http://schemas.microsoft.com/office/powerpoint/2010/main" val="3179823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6741" y="145143"/>
            <a:ext cx="11829143" cy="6712858"/>
          </a:xfrm>
        </p:spPr>
        <p:txBody>
          <a:bodyPr>
            <a:normAutofit fontScale="85000" lnSpcReduction="10000"/>
          </a:bodyPr>
          <a:lstStyle/>
          <a:p>
            <a:pPr marL="0" indent="0">
              <a:buNone/>
            </a:pPr>
            <a:r>
              <a:rPr lang="en-GB" dirty="0"/>
              <a:t>And when </a:t>
            </a:r>
            <a:r>
              <a:rPr lang="en-GB" dirty="0" smtClean="0"/>
              <a:t>[Croesus] sent </a:t>
            </a:r>
            <a:r>
              <a:rPr lang="en-GB" dirty="0"/>
              <a:t>to test these shrines he gave the </a:t>
            </a:r>
            <a:r>
              <a:rPr lang="en-GB" dirty="0" err="1"/>
              <a:t>Lydians</a:t>
            </a:r>
            <a:r>
              <a:rPr lang="en-GB" dirty="0"/>
              <a:t> these instructions: they were to keep track of the time from the day they </a:t>
            </a:r>
            <a:r>
              <a:rPr lang="en-GB" dirty="0" smtClean="0"/>
              <a:t>left Sardis</a:t>
            </a:r>
            <a:r>
              <a:rPr lang="en-GB" dirty="0"/>
              <a:t>, and on the hundredth day inquire of the oracles what </a:t>
            </a:r>
            <a:r>
              <a:rPr lang="en-GB" b="1" dirty="0"/>
              <a:t>Croesus, king of Lydia</a:t>
            </a:r>
            <a:r>
              <a:rPr lang="en-GB" dirty="0"/>
              <a:t>, son of </a:t>
            </a:r>
            <a:r>
              <a:rPr lang="en-GB" dirty="0" err="1"/>
              <a:t>Alyattes</a:t>
            </a:r>
            <a:r>
              <a:rPr lang="en-GB" dirty="0"/>
              <a:t>, was doing then; then they were to write down whatever the oracles answered and bring the reports back to him. </a:t>
            </a:r>
            <a:r>
              <a:rPr lang="en-GB" dirty="0" smtClean="0"/>
              <a:t>Now </a:t>
            </a:r>
            <a:r>
              <a:rPr lang="en-GB" dirty="0"/>
              <a:t>none relate what answer was given by the rest of the oracles. </a:t>
            </a:r>
            <a:r>
              <a:rPr lang="en-GB" b="1" dirty="0"/>
              <a:t>But at Delphi, no sooner had the </a:t>
            </a:r>
            <a:r>
              <a:rPr lang="en-GB" b="1" dirty="0" err="1"/>
              <a:t>Lydians</a:t>
            </a:r>
            <a:r>
              <a:rPr lang="en-GB" b="1" dirty="0"/>
              <a:t> entered the hall to inquire of the god and asked the question with which they were entrusted, than the </a:t>
            </a:r>
            <a:r>
              <a:rPr lang="en-GB" b="1" dirty="0" err="1"/>
              <a:t>Pythian</a:t>
            </a:r>
            <a:r>
              <a:rPr lang="en-GB" b="1" dirty="0"/>
              <a:t> priestess uttered the following hexameter verses</a:t>
            </a:r>
            <a:r>
              <a:rPr lang="en-GB" dirty="0"/>
              <a:t>: </a:t>
            </a:r>
            <a:endParaRPr lang="en-GB" dirty="0" smtClean="0"/>
          </a:p>
          <a:p>
            <a:pPr marL="0" indent="0" algn="ctr">
              <a:buNone/>
            </a:pPr>
            <a:r>
              <a:rPr lang="en-GB" dirty="0" smtClean="0"/>
              <a:t>“I </a:t>
            </a:r>
            <a:r>
              <a:rPr lang="en-GB" dirty="0"/>
              <a:t>know the number of the grains of sand and the extent of the sea,</a:t>
            </a:r>
            <a:br>
              <a:rPr lang="en-GB" dirty="0"/>
            </a:br>
            <a:r>
              <a:rPr lang="en-GB" dirty="0"/>
              <a:t>And understand the mute and hear the voiceless.</a:t>
            </a:r>
            <a:br>
              <a:rPr lang="en-GB" dirty="0"/>
            </a:br>
            <a:r>
              <a:rPr lang="en-GB" dirty="0"/>
              <a:t>The smell has come to my senses of a strong-shelled tortoise</a:t>
            </a:r>
            <a:br>
              <a:rPr lang="en-GB" dirty="0"/>
            </a:br>
            <a:r>
              <a:rPr lang="en-GB" dirty="0"/>
              <a:t>Boiling in a cauldron together with a lamb's flesh,</a:t>
            </a:r>
            <a:br>
              <a:rPr lang="en-GB" dirty="0"/>
            </a:br>
            <a:r>
              <a:rPr lang="en-GB" dirty="0"/>
              <a:t>Under which is bronze and over which is bronze</a:t>
            </a:r>
            <a:r>
              <a:rPr lang="en-GB" dirty="0" smtClean="0"/>
              <a:t>.”</a:t>
            </a:r>
          </a:p>
          <a:p>
            <a:pPr marL="0" indent="0">
              <a:buNone/>
            </a:pPr>
            <a:r>
              <a:rPr lang="en-GB" dirty="0" smtClean="0"/>
              <a:t>Having </a:t>
            </a:r>
            <a:r>
              <a:rPr lang="en-GB" dirty="0"/>
              <a:t>written down this inspired utterance of the </a:t>
            </a:r>
            <a:r>
              <a:rPr lang="en-GB" dirty="0" err="1"/>
              <a:t>Pythian</a:t>
            </a:r>
            <a:r>
              <a:rPr lang="en-GB" dirty="0"/>
              <a:t> priestess, the </a:t>
            </a:r>
            <a:r>
              <a:rPr lang="en-GB" dirty="0" err="1"/>
              <a:t>Lydians</a:t>
            </a:r>
            <a:r>
              <a:rPr lang="en-GB" dirty="0"/>
              <a:t> went back to Sardis. </a:t>
            </a:r>
            <a:r>
              <a:rPr lang="en-GB" dirty="0" smtClean="0"/>
              <a:t>… when </a:t>
            </a:r>
            <a:r>
              <a:rPr lang="en-GB" dirty="0"/>
              <a:t>he read the </a:t>
            </a:r>
            <a:r>
              <a:rPr lang="en-GB" dirty="0" err="1"/>
              <a:t>Delphian</a:t>
            </a:r>
            <a:r>
              <a:rPr lang="en-GB" dirty="0"/>
              <a:t> message, he acknowledged it with worship and welcome, </a:t>
            </a:r>
            <a:r>
              <a:rPr lang="en-GB" b="1" dirty="0"/>
              <a:t>considering Delphi as the only true place of divination</a:t>
            </a:r>
            <a:r>
              <a:rPr lang="en-GB" dirty="0"/>
              <a:t>, because it had discovered what he himself had done</a:t>
            </a:r>
            <a:r>
              <a:rPr lang="en-GB" dirty="0" smtClean="0"/>
              <a:t>. For </a:t>
            </a:r>
            <a:r>
              <a:rPr lang="en-GB" dirty="0"/>
              <a:t>after sending his envoys to the oracles, he had thought up something which no conjecture could discover, and carried it out on the appointed day: namely, he had cut up a tortoise and a lamb, and then boiled them in a cauldron of bronze covered with a lid of the same</a:t>
            </a:r>
            <a:r>
              <a:rPr lang="en-GB" dirty="0" smtClean="0"/>
              <a:t>.</a:t>
            </a:r>
          </a:p>
          <a:p>
            <a:pPr marL="0" indent="0" algn="r">
              <a:buNone/>
            </a:pPr>
            <a:r>
              <a:rPr lang="en-GB" dirty="0" smtClean="0"/>
              <a:t>Herodotus </a:t>
            </a:r>
            <a:r>
              <a:rPr lang="en-GB" i="1" dirty="0" smtClean="0"/>
              <a:t>Histories</a:t>
            </a:r>
            <a:r>
              <a:rPr lang="en-GB" dirty="0" smtClean="0"/>
              <a:t> 1.47-48</a:t>
            </a:r>
            <a:endParaRPr lang="en-GB" dirty="0"/>
          </a:p>
        </p:txBody>
      </p:sp>
    </p:spTree>
    <p:extLst>
      <p:ext uri="{BB962C8B-B14F-4D97-AF65-F5344CB8AC3E}">
        <p14:creationId xmlns:p14="http://schemas.microsoft.com/office/powerpoint/2010/main" val="3774819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5622924"/>
            <a:ext cx="10515600" cy="1146175"/>
          </a:xfrm>
        </p:spPr>
        <p:txBody>
          <a:bodyPr/>
          <a:lstStyle/>
          <a:p>
            <a:pPr marL="0" indent="0">
              <a:buNone/>
            </a:pPr>
            <a:r>
              <a:rPr lang="en-GB" dirty="0" smtClean="0"/>
              <a:t>425-350 BCE, from Croton (Italy), silver. British Museum.</a:t>
            </a:r>
            <a:endParaRPr lang="en-GB" dirty="0"/>
          </a:p>
        </p:txBody>
      </p:sp>
      <p:pic>
        <p:nvPicPr>
          <p:cNvPr id="4098" name="Picture 2" descr="Silver co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66700"/>
            <a:ext cx="105156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186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5877121"/>
            <a:ext cx="10515600" cy="980879"/>
          </a:xfrm>
        </p:spPr>
        <p:txBody>
          <a:bodyPr>
            <a:normAutofit/>
          </a:bodyPr>
          <a:lstStyle/>
          <a:p>
            <a:pPr marL="0" indent="0">
              <a:buNone/>
            </a:pPr>
            <a:r>
              <a:rPr lang="en-GB" dirty="0" smtClean="0"/>
              <a:t>117-138 CE, silver </a:t>
            </a:r>
            <a:r>
              <a:rPr lang="en-GB" dirty="0" err="1" smtClean="0"/>
              <a:t>tetradrachm</a:t>
            </a:r>
            <a:r>
              <a:rPr lang="en-GB" dirty="0" smtClean="0"/>
              <a:t>, minted in Seleucia </a:t>
            </a:r>
            <a:r>
              <a:rPr lang="en-GB" dirty="0"/>
              <a:t>ad </a:t>
            </a:r>
            <a:r>
              <a:rPr lang="en-GB" dirty="0" err="1" smtClean="0"/>
              <a:t>Calycadnum</a:t>
            </a:r>
            <a:r>
              <a:rPr lang="en-GB" dirty="0" smtClean="0"/>
              <a:t>, British Museum</a:t>
            </a:r>
            <a:endParaRPr lang="en-GB" dirty="0"/>
          </a:p>
        </p:txBody>
      </p:sp>
      <p:pic>
        <p:nvPicPr>
          <p:cNvPr id="3074" name="Picture 2" descr="Silver co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375" y="38894"/>
            <a:ext cx="10512425" cy="5410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7382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5807689"/>
            <a:ext cx="10515600" cy="1036784"/>
          </a:xfrm>
        </p:spPr>
        <p:txBody>
          <a:bodyPr>
            <a:normAutofit/>
          </a:bodyPr>
          <a:lstStyle/>
          <a:p>
            <a:pPr marL="0" indent="0">
              <a:buNone/>
            </a:pPr>
            <a:r>
              <a:rPr lang="en-GB" dirty="0" smtClean="0"/>
              <a:t>180-170 BCE, Greco-Bactrian (Afghanistan), British Museum</a:t>
            </a:r>
          </a:p>
          <a:p>
            <a:pPr marL="0" indent="0">
              <a:buNone/>
            </a:pPr>
            <a:r>
              <a:rPr lang="en-GB" dirty="0" smtClean="0"/>
              <a:t>‘(Great) king </a:t>
            </a:r>
            <a:r>
              <a:rPr lang="en-GB" dirty="0" err="1" smtClean="0"/>
              <a:t>Apollodotus</a:t>
            </a:r>
            <a:r>
              <a:rPr lang="en-GB" dirty="0" smtClean="0"/>
              <a:t> the Saviour’ in Greek and </a:t>
            </a:r>
            <a:r>
              <a:rPr lang="en-GB" dirty="0" err="1" smtClean="0"/>
              <a:t>Prakrit</a:t>
            </a:r>
            <a:endParaRPr lang="en-GB" dirty="0"/>
          </a:p>
        </p:txBody>
      </p:sp>
      <p:pic>
        <p:nvPicPr>
          <p:cNvPr id="2050" name="Picture 2" descr="Alloy coin."/>
          <p:cNvPicPr>
            <a:picLocks noChangeAspect="1" noChangeArrowheads="1"/>
          </p:cNvPicPr>
          <p:nvPr/>
        </p:nvPicPr>
        <p:blipFill rotWithShape="1">
          <a:blip r:embed="rId2">
            <a:extLst>
              <a:ext uri="{28A0092B-C50C-407E-A947-70E740481C1C}">
                <a14:useLocalDpi xmlns:a14="http://schemas.microsoft.com/office/drawing/2010/main" val="0"/>
              </a:ext>
            </a:extLst>
          </a:blip>
          <a:srcRect t="15406" b="14524"/>
          <a:stretch/>
        </p:blipFill>
        <p:spPr bwMode="auto">
          <a:xfrm>
            <a:off x="546100" y="139699"/>
            <a:ext cx="11290300" cy="557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194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Founding Delphi</a:t>
            </a:r>
            <a:endParaRPr lang="en-GB" u="sng" dirty="0"/>
          </a:p>
        </p:txBody>
      </p:sp>
      <p:sp>
        <p:nvSpPr>
          <p:cNvPr id="3" name="Content Placeholder 2"/>
          <p:cNvSpPr>
            <a:spLocks noGrp="1"/>
          </p:cNvSpPr>
          <p:nvPr>
            <p:ph idx="1"/>
          </p:nvPr>
        </p:nvSpPr>
        <p:spPr>
          <a:xfrm>
            <a:off x="838200" y="1690688"/>
            <a:ext cx="10515600" cy="4486275"/>
          </a:xfrm>
        </p:spPr>
        <p:txBody>
          <a:bodyPr/>
          <a:lstStyle/>
          <a:p>
            <a:r>
              <a:rPr lang="en-GB" dirty="0" smtClean="0"/>
              <a:t>Apollo founded the sanctuary either just before/after killing Python</a:t>
            </a:r>
          </a:p>
          <a:p>
            <a:pPr lvl="1"/>
            <a:r>
              <a:rPr lang="en-GB" dirty="0" smtClean="0"/>
              <a:t>Another narrative of foundation connected to a serpentine monster</a:t>
            </a:r>
          </a:p>
          <a:p>
            <a:r>
              <a:rPr lang="en-GB" dirty="0" smtClean="0"/>
              <a:t>In some narratives he took over the site from Gaia or Themis</a:t>
            </a:r>
          </a:p>
          <a:p>
            <a:pPr lvl="1"/>
            <a:r>
              <a:rPr lang="en-GB" dirty="0" smtClean="0"/>
              <a:t>Shows the power of the Olympian</a:t>
            </a:r>
          </a:p>
          <a:p>
            <a:pPr lvl="1"/>
            <a:r>
              <a:rPr lang="en-GB" dirty="0" smtClean="0"/>
              <a:t>Also the longevity of the site</a:t>
            </a:r>
          </a:p>
          <a:p>
            <a:pPr marL="0" indent="0">
              <a:buNone/>
            </a:pPr>
            <a:endParaRPr lang="en-GB" dirty="0"/>
          </a:p>
        </p:txBody>
      </p:sp>
    </p:spTree>
    <p:extLst>
      <p:ext uri="{BB962C8B-B14F-4D97-AF65-F5344CB8AC3E}">
        <p14:creationId xmlns:p14="http://schemas.microsoft.com/office/powerpoint/2010/main" val="3751456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057"/>
            <a:ext cx="10515600" cy="5610906"/>
          </a:xfrm>
        </p:spPr>
        <p:txBody>
          <a:bodyPr>
            <a:normAutofit/>
          </a:bodyPr>
          <a:lstStyle/>
          <a:p>
            <a:pPr marL="0" indent="0">
              <a:buNone/>
            </a:pPr>
            <a:r>
              <a:rPr lang="en-GB" dirty="0"/>
              <a:t>When he had said this, Phoebus Apollo laid out all the foundations </a:t>
            </a:r>
            <a:r>
              <a:rPr lang="en-GB" dirty="0" smtClean="0"/>
              <a:t>throughout</a:t>
            </a:r>
            <a:r>
              <a:rPr lang="en-GB" dirty="0"/>
              <a:t>, wide and very long; and upon these the sons of </a:t>
            </a:r>
            <a:r>
              <a:rPr lang="en-GB" dirty="0" err="1"/>
              <a:t>Erginus</a:t>
            </a:r>
            <a:r>
              <a:rPr lang="en-GB" dirty="0"/>
              <a:t>, </a:t>
            </a:r>
            <a:r>
              <a:rPr lang="en-GB" dirty="0" err="1"/>
              <a:t>Trophonius</a:t>
            </a:r>
            <a:r>
              <a:rPr lang="en-GB" dirty="0"/>
              <a:t> and </a:t>
            </a:r>
            <a:r>
              <a:rPr lang="en-GB" dirty="0" err="1"/>
              <a:t>Agamedes</a:t>
            </a:r>
            <a:r>
              <a:rPr lang="en-GB" dirty="0"/>
              <a:t>, dear to the deathless gods, laid a footing of stone. And the countless tribes of men built the whole temple of wrought stones, to be sung of for ever.</a:t>
            </a:r>
          </a:p>
          <a:p>
            <a:pPr marL="0" indent="0">
              <a:buNone/>
            </a:pPr>
            <a:r>
              <a:rPr lang="en-GB" dirty="0" smtClean="0"/>
              <a:t>But </a:t>
            </a:r>
            <a:r>
              <a:rPr lang="en-GB" dirty="0"/>
              <a:t>near by was a sweet flowing spring, and there with his strong bow the lord, the son of Zeus, killed the bloated, great she-dragon, a fierce monster wont to do great mischief to men upon earth, to men themselves and to their thin-shanked sheep; for she was a very bloody plague. </a:t>
            </a:r>
            <a:endParaRPr lang="en-GB" dirty="0" smtClean="0"/>
          </a:p>
          <a:p>
            <a:pPr marL="0" indent="0" algn="r">
              <a:buNone/>
            </a:pPr>
            <a:r>
              <a:rPr lang="en-GB" i="1" dirty="0" smtClean="0"/>
              <a:t>Homeric Hymn to Apollo</a:t>
            </a:r>
            <a:r>
              <a:rPr lang="en-GB" dirty="0" smtClean="0"/>
              <a:t> 294-305</a:t>
            </a:r>
            <a:endParaRPr lang="en-GB" i="1" dirty="0"/>
          </a:p>
          <a:p>
            <a:endParaRPr lang="en-GB" dirty="0"/>
          </a:p>
        </p:txBody>
      </p:sp>
    </p:spTree>
    <p:extLst>
      <p:ext uri="{BB962C8B-B14F-4D97-AF65-F5344CB8AC3E}">
        <p14:creationId xmlns:p14="http://schemas.microsoft.com/office/powerpoint/2010/main" val="413498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1950" y="244475"/>
            <a:ext cx="10515600" cy="4351338"/>
          </a:xfrm>
        </p:spPr>
        <p:txBody>
          <a:bodyPr/>
          <a:lstStyle/>
          <a:p>
            <a:r>
              <a:rPr lang="en-GB" dirty="0" smtClean="0"/>
              <a:t>c. 340-330 BCE</a:t>
            </a:r>
          </a:p>
          <a:p>
            <a:r>
              <a:rPr lang="en-GB" dirty="0" smtClean="0"/>
              <a:t>Louvre</a:t>
            </a:r>
          </a:p>
          <a:p>
            <a:endParaRPr lang="en-GB" dirty="0" smtClean="0"/>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7457" y="2895600"/>
            <a:ext cx="3096768" cy="3962400"/>
          </a:xfrm>
          <a:prstGeom prst="rect">
            <a:avLst/>
          </a:prstGeom>
        </p:spPr>
      </p:pic>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44225" y="0"/>
            <a:ext cx="7147775" cy="6858000"/>
          </a:xfrm>
          <a:prstGeom prst="rect">
            <a:avLst/>
          </a:prstGeom>
        </p:spPr>
      </p:pic>
    </p:spTree>
    <p:extLst>
      <p:ext uri="{BB962C8B-B14F-4D97-AF65-F5344CB8AC3E}">
        <p14:creationId xmlns:p14="http://schemas.microsoft.com/office/powerpoint/2010/main" val="4286484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525-475 BCE</a:t>
            </a:r>
          </a:p>
          <a:p>
            <a:r>
              <a:rPr lang="en-GB" dirty="0" smtClean="0"/>
              <a:t>Attic</a:t>
            </a:r>
          </a:p>
          <a:p>
            <a:r>
              <a:rPr lang="en-GB" dirty="0" smtClean="0"/>
              <a:t>White ground </a:t>
            </a:r>
            <a:r>
              <a:rPr lang="en-GB" dirty="0" err="1" smtClean="0"/>
              <a:t>lekythos</a:t>
            </a:r>
            <a:endParaRPr lang="en-GB" dirty="0" smtClean="0"/>
          </a:p>
          <a:p>
            <a:r>
              <a:rPr lang="en-GB" dirty="0" smtClean="0"/>
              <a:t>Louvre</a:t>
            </a:r>
          </a:p>
          <a:p>
            <a:r>
              <a:rPr lang="en-GB" dirty="0" smtClean="0"/>
              <a:t>Beazley </a:t>
            </a:r>
            <a:r>
              <a:rPr lang="en-GB" dirty="0"/>
              <a:t>352170</a:t>
            </a:r>
          </a:p>
          <a:p>
            <a:endParaRPr lang="en-GB" b="1" dirty="0" smtClean="0"/>
          </a:p>
        </p:txBody>
      </p:sp>
      <p:pic>
        <p:nvPicPr>
          <p:cNvPr id="5122" name="Picture 2" descr="http://www.beazley.ox.ac.uk/Watermark/displayImage.asp?id=%7b68C9531D-7299-4B19-8B5F-87B694822376%7d"/>
          <p:cNvPicPr>
            <a:picLocks noChangeAspect="1" noChangeArrowheads="1"/>
          </p:cNvPicPr>
          <p:nvPr/>
        </p:nvPicPr>
        <p:blipFill rotWithShape="1">
          <a:blip r:embed="rId2">
            <a:extLst>
              <a:ext uri="{28A0092B-C50C-407E-A947-70E740481C1C}">
                <a14:useLocalDpi xmlns:a14="http://schemas.microsoft.com/office/drawing/2010/main" val="0"/>
              </a:ext>
            </a:extLst>
          </a:blip>
          <a:srcRect t="37333" b="29905"/>
          <a:stretch/>
        </p:blipFill>
        <p:spPr bwMode="auto">
          <a:xfrm>
            <a:off x="5762171" y="24379"/>
            <a:ext cx="6467929" cy="6909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207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c. 300 BCE</a:t>
            </a:r>
          </a:p>
          <a:p>
            <a:r>
              <a:rPr lang="en-GB" dirty="0" smtClean="0"/>
              <a:t>Greek </a:t>
            </a:r>
          </a:p>
          <a:p>
            <a:r>
              <a:rPr lang="en-GB" dirty="0" smtClean="0"/>
              <a:t>Louvre</a:t>
            </a:r>
          </a:p>
        </p:txBody>
      </p:sp>
      <p:pic>
        <p:nvPicPr>
          <p:cNvPr id="5" name="Picture 4"/>
          <p:cNvPicPr>
            <a:picLocks noChangeAspect="1"/>
          </p:cNvPicPr>
          <p:nvPr/>
        </p:nvPicPr>
        <p:blipFill>
          <a:blip r:embed="rId2"/>
          <a:stretch>
            <a:fillRect/>
          </a:stretch>
        </p:blipFill>
        <p:spPr>
          <a:xfrm>
            <a:off x="6506029" y="0"/>
            <a:ext cx="4847771" cy="6940641"/>
          </a:xfrm>
          <a:prstGeom prst="rect">
            <a:avLst/>
          </a:prstGeom>
        </p:spPr>
      </p:pic>
    </p:spTree>
    <p:extLst>
      <p:ext uri="{BB962C8B-B14F-4D97-AF65-F5344CB8AC3E}">
        <p14:creationId xmlns:p14="http://schemas.microsoft.com/office/powerpoint/2010/main" val="318507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0" y="625475"/>
            <a:ext cx="10515600" cy="4351338"/>
          </a:xfrm>
        </p:spPr>
        <p:txBody>
          <a:bodyPr/>
          <a:lstStyle/>
          <a:p>
            <a:r>
              <a:rPr lang="en-GB" dirty="0" smtClean="0"/>
              <a:t>1</a:t>
            </a:r>
            <a:r>
              <a:rPr lang="en-GB" baseline="30000" dirty="0" smtClean="0"/>
              <a:t>st</a:t>
            </a:r>
            <a:r>
              <a:rPr lang="en-GB" dirty="0" smtClean="0"/>
              <a:t>-2</a:t>
            </a:r>
            <a:r>
              <a:rPr lang="en-GB" baseline="30000" dirty="0" smtClean="0"/>
              <a:t>nd</a:t>
            </a:r>
            <a:r>
              <a:rPr lang="en-GB" dirty="0" smtClean="0"/>
              <a:t> century CE</a:t>
            </a:r>
          </a:p>
          <a:p>
            <a:r>
              <a:rPr lang="en-GB" dirty="0" smtClean="0"/>
              <a:t>Roman</a:t>
            </a:r>
          </a:p>
          <a:p>
            <a:r>
              <a:rPr lang="en-GB" dirty="0" smtClean="0"/>
              <a:t>Louvre</a:t>
            </a:r>
            <a:endParaRPr lang="en-GB" dirty="0"/>
          </a:p>
        </p:txBody>
      </p:sp>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l="24264" t="3846" r="21527" b="2000"/>
          <a:stretch/>
        </p:blipFill>
        <p:spPr>
          <a:xfrm>
            <a:off x="8737600" y="-1730"/>
            <a:ext cx="2959100" cy="6859730"/>
          </a:xfrm>
          <a:prstGeom prst="rect">
            <a:avLst/>
          </a:prstGeom>
        </p:spPr>
      </p:pic>
      <p:pic>
        <p:nvPicPr>
          <p:cNvPr id="6" name="Picture 5"/>
          <p:cNvPicPr>
            <a:picLocks noChangeAspect="1"/>
          </p:cNvPicPr>
          <p:nvPr/>
        </p:nvPicPr>
        <p:blipFill rotWithShape="1">
          <a:blip r:embed="rId2" cstate="email">
            <a:extLst>
              <a:ext uri="{28A0092B-C50C-407E-A947-70E740481C1C}">
                <a14:useLocalDpi xmlns:a14="http://schemas.microsoft.com/office/drawing/2010/main"/>
              </a:ext>
            </a:extLst>
          </a:blip>
          <a:srcRect l="24962" t="3672" r="20829" b="69614"/>
          <a:stretch/>
        </p:blipFill>
        <p:spPr>
          <a:xfrm>
            <a:off x="3307589" y="2681117"/>
            <a:ext cx="5202993" cy="3422140"/>
          </a:xfrm>
          <a:prstGeom prst="rect">
            <a:avLst/>
          </a:prstGeom>
        </p:spPr>
      </p:pic>
      <p:pic>
        <p:nvPicPr>
          <p:cNvPr id="7" name="Picture 6"/>
          <p:cNvPicPr>
            <a:picLocks noChangeAspect="1"/>
          </p:cNvPicPr>
          <p:nvPr/>
        </p:nvPicPr>
        <p:blipFill rotWithShape="1">
          <a:blip r:embed="rId2" cstate="email">
            <a:extLst>
              <a:ext uri="{28A0092B-C50C-407E-A947-70E740481C1C}">
                <a14:useLocalDpi xmlns:a14="http://schemas.microsoft.com/office/drawing/2010/main"/>
              </a:ext>
            </a:extLst>
          </a:blip>
          <a:srcRect l="50903" t="62416" r="22923" b="2000"/>
          <a:stretch/>
        </p:blipFill>
        <p:spPr>
          <a:xfrm>
            <a:off x="1194621" y="2681117"/>
            <a:ext cx="1885950" cy="3422140"/>
          </a:xfrm>
          <a:prstGeom prst="rect">
            <a:avLst/>
          </a:prstGeom>
        </p:spPr>
      </p:pic>
    </p:spTree>
    <p:extLst>
      <p:ext uri="{BB962C8B-B14F-4D97-AF65-F5344CB8AC3E}">
        <p14:creationId xmlns:p14="http://schemas.microsoft.com/office/powerpoint/2010/main" val="570276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Apollo </a:t>
            </a:r>
            <a:r>
              <a:rPr lang="en-GB" dirty="0" err="1" smtClean="0"/>
              <a:t>Saruoktonos</a:t>
            </a:r>
            <a:endParaRPr lang="en-GB" dirty="0"/>
          </a:p>
        </p:txBody>
      </p:sp>
      <p:sp>
        <p:nvSpPr>
          <p:cNvPr id="3" name="Content Placeholder 2"/>
          <p:cNvSpPr>
            <a:spLocks noGrp="1"/>
          </p:cNvSpPr>
          <p:nvPr>
            <p:ph idx="1"/>
          </p:nvPr>
        </p:nvSpPr>
        <p:spPr>
          <a:xfrm>
            <a:off x="838200" y="1825625"/>
            <a:ext cx="5829300" cy="4351338"/>
          </a:xfrm>
        </p:spPr>
        <p:txBody>
          <a:bodyPr/>
          <a:lstStyle/>
          <a:p>
            <a:r>
              <a:rPr lang="en-GB" dirty="0" smtClean="0"/>
              <a:t>2</a:t>
            </a:r>
            <a:r>
              <a:rPr lang="en-GB" baseline="30000" dirty="0" smtClean="0"/>
              <a:t>nd</a:t>
            </a:r>
            <a:r>
              <a:rPr lang="en-GB" dirty="0" smtClean="0"/>
              <a:t> century BCE</a:t>
            </a:r>
          </a:p>
          <a:p>
            <a:r>
              <a:rPr lang="en-GB" dirty="0" smtClean="0"/>
              <a:t>Marble copy of bronze original</a:t>
            </a:r>
            <a:r>
              <a:rPr lang="en-GB" dirty="0"/>
              <a:t> </a:t>
            </a:r>
            <a:endParaRPr lang="en-GB" dirty="0" smtClean="0"/>
          </a:p>
          <a:p>
            <a:pPr lvl="1"/>
            <a:r>
              <a:rPr lang="en-GB" dirty="0" smtClean="0"/>
              <a:t>4</a:t>
            </a:r>
            <a:r>
              <a:rPr lang="en-GB" baseline="30000" dirty="0" smtClean="0"/>
              <a:t>th</a:t>
            </a:r>
            <a:r>
              <a:rPr lang="en-GB" dirty="0" smtClean="0"/>
              <a:t> century BCE</a:t>
            </a:r>
          </a:p>
          <a:p>
            <a:pPr lvl="1"/>
            <a:r>
              <a:rPr lang="en-GB" dirty="0" smtClean="0"/>
              <a:t>Attributed to </a:t>
            </a:r>
            <a:r>
              <a:rPr lang="en-GB" dirty="0" err="1" smtClean="0"/>
              <a:t>Praxitiles</a:t>
            </a:r>
            <a:endParaRPr lang="en-GB" dirty="0" smtClean="0"/>
          </a:p>
          <a:p>
            <a:r>
              <a:rPr lang="en-GB" dirty="0" smtClean="0"/>
              <a:t>Louvre</a:t>
            </a:r>
          </a:p>
          <a:p>
            <a:r>
              <a:rPr lang="en-GB" dirty="0" smtClean="0"/>
              <a:t>Other copies at the Vatican and Liverpool Museums</a:t>
            </a:r>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l="18041" r="4897"/>
          <a:stretch/>
        </p:blipFill>
        <p:spPr>
          <a:xfrm>
            <a:off x="7277100" y="-15262"/>
            <a:ext cx="3797300" cy="6873262"/>
          </a:xfrm>
          <a:prstGeom prst="rect">
            <a:avLst/>
          </a:prstGeom>
        </p:spPr>
      </p:pic>
    </p:spTree>
    <p:extLst>
      <p:ext uri="{BB962C8B-B14F-4D97-AF65-F5344CB8AC3E}">
        <p14:creationId xmlns:p14="http://schemas.microsoft.com/office/powerpoint/2010/main" val="2636651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Pliny 36.4</a:t>
            </a:r>
            <a:endParaRPr lang="en-GB" dirty="0"/>
          </a:p>
        </p:txBody>
      </p:sp>
      <p:sp>
        <p:nvSpPr>
          <p:cNvPr id="5" name="Content Placeholder 4"/>
          <p:cNvSpPr>
            <a:spLocks noGrp="1"/>
          </p:cNvSpPr>
          <p:nvPr>
            <p:ph idx="1"/>
          </p:nvPr>
        </p:nvSpPr>
        <p:spPr>
          <a:xfrm>
            <a:off x="838200" y="2452913"/>
            <a:ext cx="10515600" cy="3724049"/>
          </a:xfrm>
        </p:spPr>
        <p:txBody>
          <a:bodyPr>
            <a:normAutofit/>
          </a:bodyPr>
          <a:lstStyle/>
          <a:p>
            <a:pPr marL="0" indent="0">
              <a:buNone/>
            </a:pPr>
            <a:r>
              <a:rPr lang="en-GB" dirty="0"/>
              <a:t>P</a:t>
            </a:r>
            <a:r>
              <a:rPr lang="en-GB" dirty="0" smtClean="0"/>
              <a:t>raxiteles</a:t>
            </a:r>
            <a:r>
              <a:rPr lang="en-GB" dirty="0"/>
              <a:t>, who excelled more particularly in marble, and thence acquired his chief celebrity, also executed some very beautiful works in </a:t>
            </a:r>
            <a:r>
              <a:rPr lang="en-GB" dirty="0" smtClean="0"/>
              <a:t>brass … He </a:t>
            </a:r>
            <a:r>
              <a:rPr lang="en-GB" dirty="0"/>
              <a:t>also made the youthful Apollo, known as the "</a:t>
            </a:r>
            <a:r>
              <a:rPr lang="en-GB" dirty="0" err="1"/>
              <a:t>Sauroctonos</a:t>
            </a:r>
            <a:r>
              <a:rPr lang="en-GB" dirty="0" smtClean="0"/>
              <a:t>,"</a:t>
            </a:r>
            <a:r>
              <a:rPr lang="en-GB" dirty="0"/>
              <a:t> because he is aiming an arrow at a lizard which is stealing towards him. </a:t>
            </a:r>
          </a:p>
        </p:txBody>
      </p:sp>
    </p:spTree>
    <p:extLst>
      <p:ext uri="{BB962C8B-B14F-4D97-AF65-F5344CB8AC3E}">
        <p14:creationId xmlns:p14="http://schemas.microsoft.com/office/powerpoint/2010/main" val="1985495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Martial 14.172</a:t>
            </a:r>
            <a:endParaRPr lang="en-GB" dirty="0"/>
          </a:p>
        </p:txBody>
      </p:sp>
      <p:sp>
        <p:nvSpPr>
          <p:cNvPr id="3" name="Content Placeholder 2"/>
          <p:cNvSpPr>
            <a:spLocks noGrp="1"/>
          </p:cNvSpPr>
          <p:nvPr>
            <p:ph idx="1"/>
          </p:nvPr>
        </p:nvSpPr>
        <p:spPr/>
        <p:txBody>
          <a:bodyPr/>
          <a:lstStyle/>
          <a:p>
            <a:pPr marL="0" indent="0">
              <a:buNone/>
            </a:pPr>
            <a:r>
              <a:rPr lang="en-GB" dirty="0" smtClean="0"/>
              <a:t>Ad </a:t>
            </a:r>
            <a:r>
              <a:rPr lang="en-GB" dirty="0" err="1"/>
              <a:t>te</a:t>
            </a:r>
            <a:r>
              <a:rPr lang="en-GB" dirty="0"/>
              <a:t> </a:t>
            </a:r>
            <a:r>
              <a:rPr lang="en-GB" dirty="0" err="1"/>
              <a:t>reptanti</a:t>
            </a:r>
            <a:r>
              <a:rPr lang="en-GB" dirty="0"/>
              <a:t>, </a:t>
            </a:r>
            <a:r>
              <a:rPr lang="en-GB" dirty="0" err="1"/>
              <a:t>puer</a:t>
            </a:r>
            <a:r>
              <a:rPr lang="en-GB" dirty="0"/>
              <a:t> </a:t>
            </a:r>
            <a:r>
              <a:rPr lang="en-GB" dirty="0" err="1"/>
              <a:t>insidiose</a:t>
            </a:r>
            <a:r>
              <a:rPr lang="en-GB" dirty="0"/>
              <a:t>, </a:t>
            </a:r>
            <a:r>
              <a:rPr lang="en-GB" dirty="0" err="1"/>
              <a:t>lacertae</a:t>
            </a:r>
            <a:r>
              <a:rPr lang="en-GB" dirty="0"/>
              <a:t> </a:t>
            </a:r>
          </a:p>
          <a:p>
            <a:pPr marL="0" indent="0">
              <a:buNone/>
            </a:pPr>
            <a:r>
              <a:rPr lang="en-GB" dirty="0" err="1"/>
              <a:t>Parce</a:t>
            </a:r>
            <a:r>
              <a:rPr lang="en-GB" dirty="0"/>
              <a:t>: </a:t>
            </a:r>
            <a:r>
              <a:rPr lang="en-GB" dirty="0" err="1" smtClean="0"/>
              <a:t>cupit</a:t>
            </a:r>
            <a:r>
              <a:rPr lang="en-GB" dirty="0" smtClean="0"/>
              <a:t> </a:t>
            </a:r>
            <a:r>
              <a:rPr lang="en-GB" dirty="0" err="1"/>
              <a:t>digitis</a:t>
            </a:r>
            <a:r>
              <a:rPr lang="en-GB" dirty="0"/>
              <a:t> </a:t>
            </a:r>
            <a:r>
              <a:rPr lang="en-GB" dirty="0" err="1"/>
              <a:t>illa</a:t>
            </a:r>
            <a:r>
              <a:rPr lang="en-GB" dirty="0"/>
              <a:t> </a:t>
            </a:r>
            <a:r>
              <a:rPr lang="en-GB" dirty="0" err="1"/>
              <a:t>perire</a:t>
            </a:r>
            <a:r>
              <a:rPr lang="en-GB" dirty="0"/>
              <a:t> </a:t>
            </a:r>
            <a:r>
              <a:rPr lang="en-GB" dirty="0" err="1"/>
              <a:t>tuis</a:t>
            </a:r>
            <a:r>
              <a:rPr lang="en-GB" dirty="0" smtClean="0"/>
              <a:t>.</a:t>
            </a:r>
          </a:p>
          <a:p>
            <a:pPr marL="0" indent="0">
              <a:buNone/>
            </a:pPr>
            <a:endParaRPr lang="en-GB" dirty="0"/>
          </a:p>
          <a:p>
            <a:pPr marL="0" indent="0">
              <a:buNone/>
            </a:pPr>
            <a:r>
              <a:rPr lang="en-GB" dirty="0" smtClean="0"/>
              <a:t>The </a:t>
            </a:r>
            <a:r>
              <a:rPr lang="en-GB" dirty="0"/>
              <a:t>lizard which is crawling towards </a:t>
            </a:r>
            <a:r>
              <a:rPr lang="en-GB" dirty="0" smtClean="0"/>
              <a:t>you, </a:t>
            </a:r>
            <a:r>
              <a:rPr lang="en-GB" dirty="0"/>
              <a:t>treacherous </a:t>
            </a:r>
            <a:r>
              <a:rPr lang="en-GB" dirty="0" smtClean="0"/>
              <a:t>child</a:t>
            </a:r>
            <a:r>
              <a:rPr lang="en-GB" dirty="0"/>
              <a:t>,</a:t>
            </a:r>
            <a:r>
              <a:rPr lang="en-GB" dirty="0" smtClean="0"/>
              <a:t> </a:t>
            </a:r>
          </a:p>
          <a:p>
            <a:pPr marL="0" indent="0">
              <a:buNone/>
            </a:pPr>
            <a:r>
              <a:rPr lang="en-GB" dirty="0"/>
              <a:t>Spare </a:t>
            </a:r>
            <a:r>
              <a:rPr lang="en-GB" dirty="0" smtClean="0"/>
              <a:t>it. It </a:t>
            </a:r>
            <a:r>
              <a:rPr lang="en-GB" dirty="0"/>
              <a:t>is eager to perish by your hands.</a:t>
            </a:r>
          </a:p>
        </p:txBody>
      </p:sp>
    </p:spTree>
    <p:extLst>
      <p:ext uri="{BB962C8B-B14F-4D97-AF65-F5344CB8AC3E}">
        <p14:creationId xmlns:p14="http://schemas.microsoft.com/office/powerpoint/2010/main" val="3768153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6743"/>
            <a:ext cx="10515600" cy="5930220"/>
          </a:xfrm>
        </p:spPr>
        <p:txBody>
          <a:bodyPr>
            <a:normAutofit fontScale="92500"/>
          </a:bodyPr>
          <a:lstStyle/>
          <a:p>
            <a:pPr marL="0" indent="0">
              <a:buNone/>
            </a:pPr>
            <a:r>
              <a:rPr lang="en-GB" dirty="0" smtClean="0"/>
              <a:t>An </a:t>
            </a:r>
            <a:r>
              <a:rPr lang="en-GB" dirty="0"/>
              <a:t>awful noise swelled up unspeakable as she writhed continually this way and that amid the wood: and so she left her life, breathing it forth in blood. Then Phoebus Apollo boasted over her:</a:t>
            </a:r>
          </a:p>
          <a:p>
            <a:pPr marL="0" indent="0">
              <a:buNone/>
            </a:pPr>
            <a:r>
              <a:rPr lang="en-GB" dirty="0"/>
              <a:t>“Now rot here upon the soil that feeds man' You at least shall live no more to be a fell bane to men </a:t>
            </a:r>
            <a:r>
              <a:rPr lang="en-GB" dirty="0" smtClean="0"/>
              <a:t>who </a:t>
            </a:r>
            <a:r>
              <a:rPr lang="en-GB" dirty="0"/>
              <a:t>eat the fruit of the all-nourishing earth, and who will bring hither perfect hecatombs. Against cruel death neither </a:t>
            </a:r>
            <a:r>
              <a:rPr lang="en-GB" dirty="0" err="1"/>
              <a:t>Typhoeus</a:t>
            </a:r>
            <a:r>
              <a:rPr lang="en-GB" dirty="0"/>
              <a:t> shall avail you nor ill-famed Chimera, but here shall the Earth and shining Hyperion make you rot.”</a:t>
            </a:r>
          </a:p>
          <a:p>
            <a:pPr marL="0" indent="0">
              <a:buNone/>
            </a:pPr>
            <a:r>
              <a:rPr lang="en-GB" dirty="0" smtClean="0"/>
              <a:t>Thus </a:t>
            </a:r>
            <a:r>
              <a:rPr lang="en-GB" dirty="0"/>
              <a:t>said Phoebus, exulting over her: and darkness covered her eyes. And the holy strength of Helios made her rot away there; wherefore the place is now called Pytho, and men call the lord Apollo by another name, </a:t>
            </a:r>
            <a:r>
              <a:rPr lang="en-GB" dirty="0" err="1"/>
              <a:t>Pythian</a:t>
            </a:r>
            <a:r>
              <a:rPr lang="en-GB" dirty="0"/>
              <a:t>; because on that spot the power of piercing Helios made the monster rot away</a:t>
            </a:r>
            <a:r>
              <a:rPr lang="en-GB" dirty="0" smtClean="0"/>
              <a:t>.</a:t>
            </a:r>
          </a:p>
          <a:p>
            <a:pPr marL="0" indent="0" algn="r">
              <a:buNone/>
            </a:pPr>
            <a:r>
              <a:rPr lang="en-GB" i="1" dirty="0" smtClean="0"/>
              <a:t>Homeric Hymn to Apollo</a:t>
            </a:r>
            <a:r>
              <a:rPr lang="en-GB" dirty="0" smtClean="0"/>
              <a:t> 360-375 </a:t>
            </a:r>
            <a:endParaRPr lang="en-GB" i="1" dirty="0"/>
          </a:p>
          <a:p>
            <a:endParaRPr lang="en-GB" dirty="0"/>
          </a:p>
        </p:txBody>
      </p:sp>
    </p:spTree>
    <p:extLst>
      <p:ext uri="{BB962C8B-B14F-4D97-AF65-F5344CB8AC3E}">
        <p14:creationId xmlns:p14="http://schemas.microsoft.com/office/powerpoint/2010/main" val="798761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Fight for the Tripod</a:t>
            </a:r>
            <a:endParaRPr lang="en-GB" u="sng" dirty="0"/>
          </a:p>
        </p:txBody>
      </p:sp>
      <p:sp>
        <p:nvSpPr>
          <p:cNvPr id="3" name="Content Placeholder 2"/>
          <p:cNvSpPr>
            <a:spLocks noGrp="1"/>
          </p:cNvSpPr>
          <p:nvPr>
            <p:ph idx="1"/>
          </p:nvPr>
        </p:nvSpPr>
        <p:spPr/>
        <p:txBody>
          <a:bodyPr/>
          <a:lstStyle/>
          <a:p>
            <a:r>
              <a:rPr lang="en-GB" dirty="0" err="1" smtClean="0"/>
              <a:t>Herakles</a:t>
            </a:r>
            <a:r>
              <a:rPr lang="en-GB" dirty="0" smtClean="0"/>
              <a:t> visited the oracle at Delphi, but she was unable to help him</a:t>
            </a:r>
          </a:p>
          <a:p>
            <a:r>
              <a:rPr lang="en-GB" dirty="0" smtClean="0"/>
              <a:t>In his rage he began destroying the temple, then decided to steal the tripod</a:t>
            </a:r>
          </a:p>
          <a:p>
            <a:r>
              <a:rPr lang="en-GB" dirty="0" smtClean="0"/>
              <a:t>Apollo saw this and there was a fight between them</a:t>
            </a:r>
          </a:p>
          <a:p>
            <a:r>
              <a:rPr lang="en-GB" dirty="0" smtClean="0"/>
              <a:t>Zeus intervened and returned the tripod to Apollo</a:t>
            </a:r>
            <a:endParaRPr lang="en-GB" dirty="0"/>
          </a:p>
        </p:txBody>
      </p:sp>
    </p:spTree>
    <p:extLst>
      <p:ext uri="{BB962C8B-B14F-4D97-AF65-F5344CB8AC3E}">
        <p14:creationId xmlns:p14="http://schemas.microsoft.com/office/powerpoint/2010/main" val="498276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5525629"/>
            <a:ext cx="10515600" cy="651334"/>
          </a:xfrm>
        </p:spPr>
        <p:txBody>
          <a:bodyPr>
            <a:normAutofit fontScale="70000" lnSpcReduction="20000"/>
          </a:bodyPr>
          <a:lstStyle/>
          <a:p>
            <a:pPr marL="0" indent="0">
              <a:buNone/>
            </a:pPr>
            <a:r>
              <a:rPr lang="en-GB" dirty="0" smtClean="0"/>
              <a:t>Cast of East Pediment of the </a:t>
            </a:r>
            <a:r>
              <a:rPr lang="en-GB" dirty="0" err="1" smtClean="0"/>
              <a:t>Siphnian</a:t>
            </a:r>
            <a:r>
              <a:rPr lang="en-GB" dirty="0" smtClean="0"/>
              <a:t> Treasury, Delphi, </a:t>
            </a:r>
          </a:p>
          <a:p>
            <a:pPr marL="0" indent="0">
              <a:buNone/>
            </a:pPr>
            <a:r>
              <a:rPr lang="en-GB" dirty="0" smtClean="0"/>
              <a:t>c. 525 BCE, Beazley Archive</a:t>
            </a:r>
            <a:endParaRPr lang="en-GB" dirty="0"/>
          </a:p>
        </p:txBody>
      </p:sp>
      <p:pic>
        <p:nvPicPr>
          <p:cNvPr id="9218" name="Picture 2" descr="Photo of Cast of pedi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587" y="186190"/>
            <a:ext cx="11426825" cy="5160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749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2430" y="320675"/>
            <a:ext cx="10515600" cy="4351338"/>
          </a:xfrm>
        </p:spPr>
        <p:txBody>
          <a:bodyPr/>
          <a:lstStyle/>
          <a:p>
            <a:r>
              <a:rPr lang="en-GB" dirty="0" smtClean="0"/>
              <a:t>c. 520-510 BCE</a:t>
            </a:r>
          </a:p>
          <a:p>
            <a:r>
              <a:rPr lang="en-GB" dirty="0" smtClean="0"/>
              <a:t>Attic</a:t>
            </a:r>
          </a:p>
          <a:p>
            <a:r>
              <a:rPr lang="en-GB" dirty="0" err="1" smtClean="0"/>
              <a:t>Lykomedes</a:t>
            </a:r>
            <a:r>
              <a:rPr lang="en-GB" dirty="0" smtClean="0"/>
              <a:t> Painter</a:t>
            </a:r>
          </a:p>
          <a:p>
            <a:r>
              <a:rPr lang="en-GB" dirty="0" smtClean="0"/>
              <a:t>Met Museum</a:t>
            </a:r>
            <a:endParaRPr lang="en-GB" dirty="0"/>
          </a:p>
        </p:txBody>
      </p:sp>
      <p:pic>
        <p:nvPicPr>
          <p:cNvPr id="1026" name="Picture 2" descr="http://images.metmuseum.org/CRDImages/gr/original/DT5496.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312430" y="3094038"/>
            <a:ext cx="3078521" cy="287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metmuseum.org/CRDImages/gr/original/DT5496.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788543" y="1690688"/>
            <a:ext cx="8167227" cy="427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298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550" y="225322"/>
            <a:ext cx="3004420" cy="4351338"/>
          </a:xfrm>
        </p:spPr>
        <p:txBody>
          <a:bodyPr/>
          <a:lstStyle/>
          <a:p>
            <a:r>
              <a:rPr lang="en-GB" dirty="0" smtClean="0"/>
              <a:t>c. 530 BCE</a:t>
            </a:r>
          </a:p>
          <a:p>
            <a:r>
              <a:rPr lang="en-GB" dirty="0" smtClean="0"/>
              <a:t>Attic</a:t>
            </a:r>
          </a:p>
          <a:p>
            <a:r>
              <a:rPr lang="en-GB" dirty="0" err="1" smtClean="0"/>
              <a:t>Andokides</a:t>
            </a:r>
            <a:r>
              <a:rPr lang="en-GB" dirty="0" smtClean="0"/>
              <a:t> Painter</a:t>
            </a:r>
          </a:p>
          <a:p>
            <a:r>
              <a:rPr lang="en-GB" dirty="0" smtClean="0"/>
              <a:t>Met Museum</a:t>
            </a:r>
            <a:endParaRPr lang="en-GB" dirty="0"/>
          </a:p>
        </p:txBody>
      </p:sp>
      <p:pic>
        <p:nvPicPr>
          <p:cNvPr id="3074" name="Picture 2" descr="http://images.metmuseum.org/CRDImages/gr/original/DP11693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906" t="7462" r="11740" b="5361"/>
          <a:stretch/>
        </p:blipFill>
        <p:spPr bwMode="auto">
          <a:xfrm>
            <a:off x="470770" y="3000964"/>
            <a:ext cx="2076450" cy="311964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mages.metmuseum.org/CRDImages/gr/original/DP116936.jpg"/>
          <p:cNvPicPr>
            <a:picLocks noChangeAspect="1" noChangeArrowheads="1"/>
          </p:cNvPicPr>
          <p:nvPr/>
        </p:nvPicPr>
        <p:blipFill rotWithShape="1">
          <a:blip r:embed="rId3">
            <a:extLst>
              <a:ext uri="{28A0092B-C50C-407E-A947-70E740481C1C}">
                <a14:useLocalDpi xmlns:a14="http://schemas.microsoft.com/office/drawing/2010/main" val="0"/>
              </a:ext>
            </a:extLst>
          </a:blip>
          <a:srcRect l="18018" t="33046" r="17380" b="38878"/>
          <a:stretch/>
        </p:blipFill>
        <p:spPr bwMode="auto">
          <a:xfrm>
            <a:off x="3213970" y="746124"/>
            <a:ext cx="8806580" cy="510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613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374197"/>
            <a:ext cx="3341914" cy="4351338"/>
          </a:xfrm>
        </p:spPr>
        <p:txBody>
          <a:bodyPr/>
          <a:lstStyle/>
          <a:p>
            <a:r>
              <a:rPr lang="en-GB" dirty="0" smtClean="0"/>
              <a:t>c. 490-480 BCE</a:t>
            </a:r>
          </a:p>
          <a:p>
            <a:r>
              <a:rPr lang="en-GB" dirty="0" smtClean="0"/>
              <a:t>Attic</a:t>
            </a:r>
          </a:p>
          <a:p>
            <a:r>
              <a:rPr lang="en-GB" dirty="0" err="1" smtClean="0"/>
              <a:t>Kleophrades</a:t>
            </a:r>
            <a:r>
              <a:rPr lang="en-GB" dirty="0" smtClean="0"/>
              <a:t> Painter</a:t>
            </a:r>
          </a:p>
          <a:p>
            <a:r>
              <a:rPr lang="en-GB" dirty="0" smtClean="0"/>
              <a:t>Met Museum</a:t>
            </a:r>
          </a:p>
        </p:txBody>
      </p:sp>
      <p:pic>
        <p:nvPicPr>
          <p:cNvPr id="2050" name="Picture 2" descr="http://images.metmuseum.org/CRDImages/gr/web-large/GR1055.jpg"/>
          <p:cNvPicPr>
            <a:picLocks noChangeAspect="1" noChangeArrowheads="1"/>
          </p:cNvPicPr>
          <p:nvPr/>
        </p:nvPicPr>
        <p:blipFill rotWithShape="1">
          <a:blip r:embed="rId3">
            <a:extLst>
              <a:ext uri="{28A0092B-C50C-407E-A947-70E740481C1C}">
                <a14:useLocalDpi xmlns:a14="http://schemas.microsoft.com/office/drawing/2010/main" val="0"/>
              </a:ext>
            </a:extLst>
          </a:blip>
          <a:srcRect l="19460" t="5070" r="16203" b="9284"/>
          <a:stretch/>
        </p:blipFill>
        <p:spPr bwMode="auto">
          <a:xfrm>
            <a:off x="1084945" y="3415846"/>
            <a:ext cx="1400956" cy="234530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images.metmuseum.org/CRDImages/gr/original/GR1055.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3759201" y="-13153"/>
            <a:ext cx="4499428" cy="68579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images.metmuseum.org/CRDImages/gr/original/GR1056.jpg"/>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8258629" y="-1"/>
            <a:ext cx="3933371" cy="6844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8135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46800" y="2285999"/>
            <a:ext cx="5435600" cy="2430463"/>
          </a:xfrm>
        </p:spPr>
        <p:txBody>
          <a:bodyPr/>
          <a:lstStyle/>
          <a:p>
            <a:r>
              <a:rPr lang="en-GB" dirty="0" smtClean="0"/>
              <a:t>c. 100-200 CE</a:t>
            </a:r>
          </a:p>
          <a:p>
            <a:r>
              <a:rPr lang="en-GB" dirty="0" smtClean="0"/>
              <a:t>Roman Mosaic</a:t>
            </a:r>
          </a:p>
          <a:p>
            <a:r>
              <a:rPr lang="en-GB" dirty="0" err="1" smtClean="0"/>
              <a:t>Hatay</a:t>
            </a:r>
            <a:r>
              <a:rPr lang="en-GB" dirty="0" smtClean="0"/>
              <a:t> </a:t>
            </a:r>
            <a:r>
              <a:rPr lang="en-GB" dirty="0" err="1" smtClean="0"/>
              <a:t>Archaology</a:t>
            </a:r>
            <a:r>
              <a:rPr lang="en-GB" dirty="0" smtClean="0"/>
              <a:t> Museum</a:t>
            </a:r>
            <a:endParaRPr lang="en-GB" dirty="0"/>
          </a:p>
        </p:txBody>
      </p:sp>
      <p:pic>
        <p:nvPicPr>
          <p:cNvPr id="5122" name="Picture 2" descr="Antioch, baby Herac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365125"/>
            <a:ext cx="5238750" cy="5248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542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8629"/>
            <a:ext cx="10515600" cy="5538334"/>
          </a:xfrm>
        </p:spPr>
        <p:txBody>
          <a:bodyPr/>
          <a:lstStyle/>
          <a:p>
            <a:pPr marL="0" indent="0">
              <a:buNone/>
            </a:pPr>
            <a:r>
              <a:rPr lang="en-GB" dirty="0"/>
              <a:t>when the son of Zeus suddenly came out of his mother's womb into the brilliant light, escaping her birth-pangs, with his twin brother, he did not escape the notice of gold-</a:t>
            </a:r>
            <a:r>
              <a:rPr lang="en-GB" dirty="0" err="1"/>
              <a:t>throned</a:t>
            </a:r>
            <a:r>
              <a:rPr lang="en-GB" dirty="0"/>
              <a:t> Hera when he was placed in his saffron swaddling-clothes. But the queen of the gods, </a:t>
            </a:r>
            <a:r>
              <a:rPr lang="en-GB" dirty="0" smtClean="0"/>
              <a:t>stung </a:t>
            </a:r>
            <a:r>
              <a:rPr lang="en-GB" dirty="0"/>
              <a:t>in her heart, immediately sent serpents. The doors opened, and they crept into the spacious inner-chamber, eager to coil their swift jaws around the babies. But Heracles lifted his head straight up, and had his first experience of battle, seizing </a:t>
            </a:r>
            <a:r>
              <a:rPr lang="en-GB" dirty="0" smtClean="0"/>
              <a:t>the </a:t>
            </a:r>
            <a:r>
              <a:rPr lang="en-GB" dirty="0"/>
              <a:t>two necks of the serpents in his two irresistible hands. </a:t>
            </a:r>
            <a:endParaRPr lang="en-GB" dirty="0" smtClean="0"/>
          </a:p>
          <a:p>
            <a:pPr marL="0" indent="0" algn="r">
              <a:buNone/>
            </a:pPr>
            <a:r>
              <a:rPr lang="en-GB" dirty="0" smtClean="0"/>
              <a:t>Pindar </a:t>
            </a:r>
            <a:r>
              <a:rPr lang="en-GB" i="1" dirty="0" err="1" smtClean="0"/>
              <a:t>Nemian</a:t>
            </a:r>
            <a:r>
              <a:rPr lang="en-GB" i="1" dirty="0" smtClean="0"/>
              <a:t> </a:t>
            </a:r>
            <a:r>
              <a:rPr lang="en-GB" dirty="0" smtClean="0"/>
              <a:t>1.35-45</a:t>
            </a:r>
            <a:endParaRPr lang="en-GB" dirty="0"/>
          </a:p>
        </p:txBody>
      </p:sp>
    </p:spTree>
    <p:extLst>
      <p:ext uri="{BB962C8B-B14F-4D97-AF65-F5344CB8AC3E}">
        <p14:creationId xmlns:p14="http://schemas.microsoft.com/office/powerpoint/2010/main" val="3031293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400" y="365125"/>
            <a:ext cx="10515600" cy="4351338"/>
          </a:xfrm>
        </p:spPr>
        <p:txBody>
          <a:bodyPr/>
          <a:lstStyle/>
          <a:p>
            <a:r>
              <a:rPr lang="en-GB" dirty="0" smtClean="0"/>
              <a:t>5</a:t>
            </a:r>
            <a:r>
              <a:rPr lang="en-GB" baseline="30000" dirty="0" smtClean="0"/>
              <a:t>th</a:t>
            </a:r>
            <a:r>
              <a:rPr lang="en-GB" dirty="0" smtClean="0"/>
              <a:t> century BCE</a:t>
            </a:r>
          </a:p>
          <a:p>
            <a:r>
              <a:rPr lang="en-GB" dirty="0" smtClean="0"/>
              <a:t>Attic</a:t>
            </a:r>
          </a:p>
          <a:p>
            <a:r>
              <a:rPr lang="en-GB" dirty="0" smtClean="0"/>
              <a:t>Berlin Painter</a:t>
            </a:r>
          </a:p>
          <a:p>
            <a:r>
              <a:rPr lang="en-GB" dirty="0" smtClean="0"/>
              <a:t>c. 50x40cm</a:t>
            </a:r>
            <a:endParaRPr lang="en-GB" dirty="0"/>
          </a:p>
        </p:txBody>
      </p:sp>
      <p:pic>
        <p:nvPicPr>
          <p:cNvPr id="5" name="Pictur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74700" y="2997200"/>
            <a:ext cx="2321800" cy="2870200"/>
          </a:xfrm>
          <a:prstGeom prst="rect">
            <a:avLst/>
          </a:prstGeom>
        </p:spPr>
      </p:pic>
      <p:pic>
        <p:nvPicPr>
          <p:cNvPr id="7" name="Picture 6"/>
          <p:cNvPicPr>
            <a:picLocks noChangeAspect="1"/>
          </p:cNvPicPr>
          <p:nvPr/>
        </p:nvPicPr>
        <p:blipFill>
          <a:blip r:embed="rId3"/>
          <a:stretch>
            <a:fillRect/>
          </a:stretch>
        </p:blipFill>
        <p:spPr>
          <a:xfrm>
            <a:off x="4330701" y="365125"/>
            <a:ext cx="7616680" cy="5707485"/>
          </a:xfrm>
          <a:prstGeom prst="rect">
            <a:avLst/>
          </a:prstGeom>
        </p:spPr>
      </p:pic>
    </p:spTree>
    <p:extLst>
      <p:ext uri="{BB962C8B-B14F-4D97-AF65-F5344CB8AC3E}">
        <p14:creationId xmlns:p14="http://schemas.microsoft.com/office/powerpoint/2010/main" val="2734119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21300" y="1825625"/>
            <a:ext cx="6032500" cy="4351338"/>
          </a:xfrm>
        </p:spPr>
        <p:txBody>
          <a:bodyPr/>
          <a:lstStyle/>
          <a:p>
            <a:r>
              <a:rPr lang="en-GB" dirty="0" smtClean="0"/>
              <a:t>2</a:t>
            </a:r>
            <a:r>
              <a:rPr lang="en-GB" baseline="30000" dirty="0" smtClean="0"/>
              <a:t>nd</a:t>
            </a:r>
            <a:r>
              <a:rPr lang="en-GB" dirty="0" smtClean="0"/>
              <a:t> century CE</a:t>
            </a:r>
          </a:p>
          <a:p>
            <a:r>
              <a:rPr lang="en-GB" dirty="0" smtClean="0"/>
              <a:t>Roman</a:t>
            </a:r>
          </a:p>
          <a:p>
            <a:r>
              <a:rPr lang="en-GB" dirty="0" smtClean="0"/>
              <a:t>Marble</a:t>
            </a:r>
          </a:p>
          <a:p>
            <a:r>
              <a:rPr lang="en-GB" dirty="0" smtClean="0"/>
              <a:t>Capitoline Museum</a:t>
            </a:r>
            <a:endParaRPr lang="en-GB" dirty="0"/>
          </a:p>
        </p:txBody>
      </p:sp>
      <p:pic>
        <p:nvPicPr>
          <p:cNvPr id="5" name="Picture 4"/>
          <p:cNvPicPr>
            <a:picLocks noChangeAspect="1"/>
          </p:cNvPicPr>
          <p:nvPr/>
        </p:nvPicPr>
        <p:blipFill>
          <a:blip r:embed="rId2"/>
          <a:stretch>
            <a:fillRect/>
          </a:stretch>
        </p:blipFill>
        <p:spPr>
          <a:xfrm>
            <a:off x="838200" y="365125"/>
            <a:ext cx="4267200" cy="5705475"/>
          </a:xfrm>
          <a:prstGeom prst="rect">
            <a:avLst/>
          </a:prstGeom>
        </p:spPr>
      </p:pic>
    </p:spTree>
    <p:extLst>
      <p:ext uri="{BB962C8B-B14F-4D97-AF65-F5344CB8AC3E}">
        <p14:creationId xmlns:p14="http://schemas.microsoft.com/office/powerpoint/2010/main" val="4025202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5622924"/>
            <a:ext cx="10515600" cy="1146175"/>
          </a:xfrm>
        </p:spPr>
        <p:txBody>
          <a:bodyPr/>
          <a:lstStyle/>
          <a:p>
            <a:pPr marL="0" indent="0">
              <a:buNone/>
            </a:pPr>
            <a:r>
              <a:rPr lang="en-GB" dirty="0" smtClean="0"/>
              <a:t>425-350 BCE, from Croton (Italy), silver. British Museum.</a:t>
            </a:r>
            <a:endParaRPr lang="en-GB" dirty="0"/>
          </a:p>
        </p:txBody>
      </p:sp>
      <p:pic>
        <p:nvPicPr>
          <p:cNvPr id="4098" name="Picture 2" descr="Silver co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66700"/>
            <a:ext cx="105156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448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Apollo and </a:t>
            </a:r>
            <a:r>
              <a:rPr lang="en-GB" u="sng" dirty="0" err="1" smtClean="0"/>
              <a:t>Herakles</a:t>
            </a:r>
            <a:endParaRPr lang="en-GB" u="sng" dirty="0"/>
          </a:p>
        </p:txBody>
      </p:sp>
      <p:sp>
        <p:nvSpPr>
          <p:cNvPr id="3" name="Content Placeholder 2"/>
          <p:cNvSpPr>
            <a:spLocks noGrp="1"/>
          </p:cNvSpPr>
          <p:nvPr>
            <p:ph idx="1"/>
          </p:nvPr>
        </p:nvSpPr>
        <p:spPr/>
        <p:txBody>
          <a:bodyPr numCol="2"/>
          <a:lstStyle/>
          <a:p>
            <a:r>
              <a:rPr lang="en-GB" dirty="0" smtClean="0"/>
              <a:t>Similarities</a:t>
            </a:r>
          </a:p>
          <a:p>
            <a:pPr lvl="1"/>
            <a:r>
              <a:rPr lang="en-GB" dirty="0" smtClean="0"/>
              <a:t>Archery</a:t>
            </a:r>
          </a:p>
          <a:p>
            <a:pPr lvl="1"/>
            <a:r>
              <a:rPr lang="en-GB" dirty="0" smtClean="0"/>
              <a:t>Serpentine opponents</a:t>
            </a:r>
            <a:endParaRPr lang="en-GB" dirty="0" smtClean="0"/>
          </a:p>
          <a:p>
            <a:pPr lvl="1"/>
            <a:r>
              <a:rPr lang="en-GB" dirty="0" smtClean="0"/>
              <a:t>Sons of Zeus</a:t>
            </a:r>
          </a:p>
          <a:p>
            <a:pPr lvl="2"/>
            <a:r>
              <a:rPr lang="en-GB" dirty="0" smtClean="0"/>
              <a:t>Anger of Hera</a:t>
            </a:r>
            <a:endParaRPr lang="en-GB" dirty="0" smtClean="0"/>
          </a:p>
          <a:p>
            <a:pPr lvl="1"/>
            <a:r>
              <a:rPr lang="en-GB" dirty="0" smtClean="0"/>
              <a:t>Monster killers/civilizing</a:t>
            </a:r>
            <a:endParaRPr lang="en-GB" dirty="0" smtClean="0"/>
          </a:p>
          <a:p>
            <a:pPr lvl="1"/>
            <a:r>
              <a:rPr lang="en-GB" dirty="0" smtClean="0"/>
              <a:t>Twins (more prominent)</a:t>
            </a:r>
          </a:p>
          <a:p>
            <a:pPr lvl="1"/>
            <a:r>
              <a:rPr lang="en-GB" dirty="0" smtClean="0"/>
              <a:t>Ambivalent depictions (violence/madness)</a:t>
            </a:r>
          </a:p>
          <a:p>
            <a:pPr lvl="1"/>
            <a:r>
              <a:rPr lang="en-GB" dirty="0" smtClean="0"/>
              <a:t>Youthful depictions</a:t>
            </a:r>
            <a:endParaRPr lang="en-GB" dirty="0"/>
          </a:p>
          <a:p>
            <a:pPr marL="457200" lvl="1" indent="0">
              <a:buNone/>
            </a:pPr>
            <a:endParaRPr lang="en-GB" dirty="0" smtClean="0"/>
          </a:p>
          <a:p>
            <a:r>
              <a:rPr lang="en-GB" dirty="0" smtClean="0"/>
              <a:t>Differences</a:t>
            </a:r>
            <a:endParaRPr lang="en-GB" dirty="0"/>
          </a:p>
          <a:p>
            <a:pPr lvl="1"/>
            <a:r>
              <a:rPr lang="en-GB" dirty="0" smtClean="0"/>
              <a:t>Madness/rage</a:t>
            </a:r>
          </a:p>
          <a:p>
            <a:pPr lvl="1"/>
            <a:r>
              <a:rPr lang="en-GB" dirty="0" smtClean="0"/>
              <a:t>Masculine/feminine</a:t>
            </a:r>
            <a:endParaRPr lang="en-GB" dirty="0" smtClean="0"/>
          </a:p>
          <a:p>
            <a:endParaRPr lang="en-GB" dirty="0"/>
          </a:p>
        </p:txBody>
      </p:sp>
    </p:spTree>
    <p:extLst>
      <p:ext uri="{BB962C8B-B14F-4D97-AF65-F5344CB8AC3E}">
        <p14:creationId xmlns:p14="http://schemas.microsoft.com/office/powerpoint/2010/main" val="301538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Apollo</a:t>
            </a:r>
            <a:endParaRPr lang="en-GB" u="sng" dirty="0"/>
          </a:p>
        </p:txBody>
      </p:sp>
      <p:sp>
        <p:nvSpPr>
          <p:cNvPr id="3" name="Content Placeholder 2"/>
          <p:cNvSpPr>
            <a:spLocks noGrp="1"/>
          </p:cNvSpPr>
          <p:nvPr>
            <p:ph idx="1"/>
          </p:nvPr>
        </p:nvSpPr>
        <p:spPr/>
        <p:txBody>
          <a:bodyPr/>
          <a:lstStyle/>
          <a:p>
            <a:r>
              <a:rPr lang="en-GB" dirty="0" smtClean="0"/>
              <a:t>Due to religious sites, Apollo has very strong links to certain locations</a:t>
            </a:r>
          </a:p>
          <a:p>
            <a:pPr lvl="1"/>
            <a:r>
              <a:rPr lang="en-GB" dirty="0" smtClean="0"/>
              <a:t>especially Delphi</a:t>
            </a:r>
          </a:p>
          <a:p>
            <a:r>
              <a:rPr lang="en-GB" dirty="0" smtClean="0"/>
              <a:t>Myths about the locations describe how they came to exist or highlight key features of the sites</a:t>
            </a:r>
          </a:p>
          <a:p>
            <a:r>
              <a:rPr lang="en-GB" dirty="0" smtClean="0"/>
              <a:t>These location are associated with the other attributes of the god</a:t>
            </a:r>
          </a:p>
          <a:p>
            <a:pPr lvl="1"/>
            <a:r>
              <a:rPr lang="en-GB" dirty="0" smtClean="0"/>
              <a:t>Prophecy/music/poetry</a:t>
            </a:r>
          </a:p>
          <a:p>
            <a:pPr lvl="1"/>
            <a:r>
              <a:rPr lang="en-GB" dirty="0" smtClean="0"/>
              <a:t>Healing/purification</a:t>
            </a:r>
          </a:p>
          <a:p>
            <a:pPr lvl="1"/>
            <a:endParaRPr lang="en-GB" dirty="0" smtClean="0"/>
          </a:p>
        </p:txBody>
      </p:sp>
    </p:spTree>
    <p:extLst>
      <p:ext uri="{BB962C8B-B14F-4D97-AF65-F5344CB8AC3E}">
        <p14:creationId xmlns:p14="http://schemas.microsoft.com/office/powerpoint/2010/main" val="41763251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RedLineBusiness_16x9">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RedLineBusiness_16x9">
      <a:dk1>
        <a:srgbClr val="514A40"/>
      </a:dk1>
      <a:lt1>
        <a:sysClr val="window" lastClr="FFFFFF"/>
      </a:lt1>
      <a:dk2>
        <a:srgbClr val="000000"/>
      </a:dk2>
      <a:lt2>
        <a:srgbClr val="F9F7F3"/>
      </a:lt2>
      <a:accent1>
        <a:srgbClr val="A85229"/>
      </a:accent1>
      <a:accent2>
        <a:srgbClr val="98916E"/>
      </a:accent2>
      <a:accent3>
        <a:srgbClr val="C9A645"/>
      </a:accent3>
      <a:accent4>
        <a:srgbClr val="76A7B2"/>
      </a:accent4>
      <a:accent5>
        <a:srgbClr val="82A670"/>
      </a:accent5>
      <a:accent6>
        <a:srgbClr val="896170"/>
      </a:accent6>
      <a:hlink>
        <a:srgbClr val="A85229"/>
      </a:hlink>
      <a:folHlink>
        <a:srgbClr val="98916E"/>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8F180B1C-2212-497F-A259-C959ADD048C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1221</Words>
  <Application>Microsoft Office PowerPoint</Application>
  <PresentationFormat>Widescreen</PresentationFormat>
  <Paragraphs>161</Paragraphs>
  <Slides>40</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Cambria</vt:lpstr>
      <vt:lpstr>Wingdings</vt:lpstr>
      <vt:lpstr>Office Theme</vt:lpstr>
      <vt:lpstr>Myth and Art</vt:lpstr>
      <vt:lpstr>Apollo</vt:lpstr>
      <vt:lpstr>PowerPoint Presentation</vt:lpstr>
      <vt:lpstr>PowerPoint Presentation</vt:lpstr>
      <vt:lpstr>PowerPoint Presentation</vt:lpstr>
      <vt:lpstr>PowerPoint Presentation</vt:lpstr>
      <vt:lpstr>PowerPoint Presentation</vt:lpstr>
      <vt:lpstr>Sanctuaries and Cult Sites</vt:lpstr>
      <vt:lpstr>Apollo and Artemis’ Birth</vt:lpstr>
      <vt:lpstr>PowerPoint Presentation</vt:lpstr>
      <vt:lpstr>PowerPoint Presentation</vt:lpstr>
      <vt:lpstr>Delphi</vt:lpstr>
      <vt:lpstr>PowerPoint Presentation</vt:lpstr>
      <vt:lpstr>The Pythia</vt:lpstr>
      <vt:lpstr>PowerPoint Presentation</vt:lpstr>
      <vt:lpstr>PowerPoint Presentation</vt:lpstr>
      <vt:lpstr>PowerPoint Presentation</vt:lpstr>
      <vt:lpstr>PowerPoint Presentation</vt:lpstr>
      <vt:lpstr>Founding Delphi</vt:lpstr>
      <vt:lpstr>PowerPoint Presentation</vt:lpstr>
      <vt:lpstr>PowerPoint Presentation</vt:lpstr>
      <vt:lpstr>PowerPoint Presentation</vt:lpstr>
      <vt:lpstr>PowerPoint Presentation</vt:lpstr>
      <vt:lpstr>PowerPoint Presentation</vt:lpstr>
      <vt:lpstr>Apollo Saruoktonos</vt:lpstr>
      <vt:lpstr>Pliny 36.4</vt:lpstr>
      <vt:lpstr>Martial 14.172</vt:lpstr>
      <vt:lpstr>PowerPoint Presentation</vt:lpstr>
      <vt:lpstr>The Fight for the Tripod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Apollo and Herakles</vt:lpstr>
      <vt:lpstr>Apollo</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2016-01-11T10:14:50Z</dcterms:created>
  <dcterms:modified xsi:type="dcterms:W3CDTF">2016-04-19T09:46:52Z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TC030310239991</vt:lpwstr>
  </property>
</Properties>
</file>