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F6178E-F6FB-416A-9A58-A075CA217F93}" v="179" dt="2023-11-04T06:28:37.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26" d="100"/>
          <a:sy n="126" d="100"/>
        </p:scale>
        <p:origin x="208"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1A38E2-6D6E-45F1-B72A-5139517EBC43}" type="datetimeFigureOut">
              <a:t>11/4/23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0B1B1F-CE8E-4445-B1C1-A4F6D4C9AE78}" type="slidenum">
              <a:t>‹#›</a:t>
            </a:fld>
            <a:endParaRPr lang="en-US"/>
          </a:p>
        </p:txBody>
      </p:sp>
    </p:spTree>
    <p:extLst>
      <p:ext uri="{BB962C8B-B14F-4D97-AF65-F5344CB8AC3E}">
        <p14:creationId xmlns:p14="http://schemas.microsoft.com/office/powerpoint/2010/main" val="525044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a:t>
            </a:r>
          </a:p>
          <a:p>
            <a:r>
              <a:rPr lang="en-US"/>
              <a:t>This presentation will explore the essential role of Knowledge Management (KM) systems within the operations of Emirates and British Airways. It will present an overview of the extensive report’s findings, highlighting how effective KM can significantly contribute to both airlines' strategic advantage and operational effectiveness. The focus will be on the benefits of KM as a core asset in fostering innovation and maintaining a competitive stance in the ever-evolving aviation industry. Additionally, the presentation will address the potential challenges and limitations that could restrict the successful implementation of the recommended KM enhancements. The objective is to provide a comprehensive synthesis of the critical analysis conducted in the report, outlining the strategic KM imperatives that these leading airlines must navigate to achieve sustained knowledge-centric growth.</a:t>
            </a:r>
          </a:p>
          <a:p>
            <a:endParaRPr lang="en-US" dirty="0">
              <a:cs typeface="Calibri"/>
            </a:endParaRPr>
          </a:p>
        </p:txBody>
      </p:sp>
      <p:sp>
        <p:nvSpPr>
          <p:cNvPr id="4" name="Slide Number Placeholder 3"/>
          <p:cNvSpPr>
            <a:spLocks noGrp="1"/>
          </p:cNvSpPr>
          <p:nvPr>
            <p:ph type="sldNum" sz="quarter" idx="5"/>
          </p:nvPr>
        </p:nvSpPr>
        <p:spPr/>
        <p:txBody>
          <a:bodyPr/>
          <a:lstStyle/>
          <a:p>
            <a:fld id="{C00B1B1F-CE8E-4445-B1C1-A4F6D4C9AE78}" type="slidenum">
              <a:t>2</a:t>
            </a:fld>
            <a:endParaRPr lang="en-US"/>
          </a:p>
        </p:txBody>
      </p:sp>
    </p:spTree>
    <p:extLst>
      <p:ext uri="{BB962C8B-B14F-4D97-AF65-F5344CB8AC3E}">
        <p14:creationId xmlns:p14="http://schemas.microsoft.com/office/powerpoint/2010/main" val="4008324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Important Points Discussed</a:t>
            </a:r>
          </a:p>
          <a:p>
            <a:r>
              <a:rPr lang="en-US"/>
              <a:t>Knowledge Management Imperatives</a:t>
            </a:r>
          </a:p>
          <a:p>
            <a:r>
              <a:rPr lang="en-US" dirty="0"/>
              <a:t>The analysis of Emirates and British Airways’ Knowledge Management (KM) systems highlights their critical role in sustaining competitive advantage. KM is not just about managing information but leveraging knowledge to align closely with evolving business strategies (Masenya, 2022). For Emirates, the priority is to consolidate and utilize the diverse knowledge across its global operations effectively. British Airways, with its rich historical data, faces the challenge of integrating legacy knowledge with new technologies to remain agile and responsive.</a:t>
            </a:r>
            <a:endParaRPr lang="en-US" dirty="0">
              <a:cs typeface="Calibri"/>
            </a:endParaRPr>
          </a:p>
          <a:p>
            <a:r>
              <a:rPr lang="en-US" dirty="0"/>
              <a:t> </a:t>
            </a:r>
            <a:endParaRPr lang="en-US" dirty="0">
              <a:cs typeface="Calibri"/>
            </a:endParaRPr>
          </a:p>
          <a:p>
            <a:r>
              <a:rPr lang="en-US" dirty="0"/>
              <a:t>Integration and Innovation in KM Practices</a:t>
            </a:r>
            <a:endParaRPr lang="en-US" dirty="0">
              <a:cs typeface="Calibri"/>
            </a:endParaRPr>
          </a:p>
          <a:p>
            <a:r>
              <a:rPr lang="en-US" dirty="0"/>
              <a:t>The assessment uncovered that while both airlines are in different stages of KM maturity, they share common ground in needing to improve collaboration and innovation within their KM practices. Emirates benefits from a broad international network but must enhance its data synthesis for actionable insights. British Airways can capitalize on its wealth of experience by digitizing and mobilizing its extensive archival knowledge. For both, the integration of advanced IT systems, capable of real-time analytics and cross-departmental communication, is essential (Al Mansoori et al., 2020).</a:t>
            </a:r>
            <a:endParaRPr lang="en-US" dirty="0">
              <a:cs typeface="Calibri"/>
            </a:endParaRPr>
          </a:p>
          <a:p>
            <a:r>
              <a:rPr lang="en-US" dirty="0"/>
              <a:t> </a:t>
            </a:r>
            <a:endParaRPr lang="en-US" dirty="0">
              <a:cs typeface="Calibri"/>
            </a:endParaRPr>
          </a:p>
          <a:p>
            <a:r>
              <a:rPr lang="en-US" dirty="0"/>
              <a:t>Future-Proofing Through Knowledge Enhancement</a:t>
            </a:r>
            <a:endParaRPr lang="en-US" dirty="0">
              <a:cs typeface="Calibri"/>
            </a:endParaRPr>
          </a:p>
          <a:p>
            <a:r>
              <a:rPr lang="en-US" dirty="0"/>
              <a:t>A significant point of analysis is the necessity for both airlines to future-proof their KM strategies. This involves not just a technological upgrade but a cultural shift towards continuous learning and innovation. Recommendations stress the importance of talent development, with an emphasis on creating a knowledge-sharing ecosystem that embraces both internal insights and customer feedback (Hock-</a:t>
            </a:r>
            <a:r>
              <a:rPr lang="en-US" dirty="0" err="1"/>
              <a:t>Doepgen</a:t>
            </a:r>
            <a:r>
              <a:rPr lang="en-US" dirty="0"/>
              <a:t> et al., 2021). Proactive measures in cybersecurity and data governance will protect their KM assets, ensuring the longevity and adaptability of their knowledge base in the face of future challenges.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00B1B1F-CE8E-4445-B1C1-A4F6D4C9AE78}" type="slidenum">
              <a:t>3</a:t>
            </a:fld>
            <a:endParaRPr lang="en-US"/>
          </a:p>
        </p:txBody>
      </p:sp>
    </p:spTree>
    <p:extLst>
      <p:ext uri="{BB962C8B-B14F-4D97-AF65-F5344CB8AC3E}">
        <p14:creationId xmlns:p14="http://schemas.microsoft.com/office/powerpoint/2010/main" val="2299745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Issues Discussed</a:t>
            </a:r>
          </a:p>
          <a:p>
            <a:r>
              <a:rPr lang="en-US" dirty="0"/>
              <a:t>Knowledge Integration and Utilization</a:t>
            </a:r>
          </a:p>
          <a:p>
            <a:r>
              <a:rPr lang="en-US" dirty="0"/>
              <a:t>Emirates, with its expansive global network, requires a KM system that integrates diverse operational insights into a cohesive whole. British Airways, laden with rich historical data, faces the need to digitize and activate this knowledge to enhance operational efficiency and decision-making. The report underscores the criticality of converting data and information into actionable knowledge, which is a core component of an advanced KM system.</a:t>
            </a:r>
          </a:p>
          <a:p>
            <a:r>
              <a:rPr lang="en-US" dirty="0"/>
              <a:t> </a:t>
            </a:r>
            <a:endParaRPr lang="en-US" dirty="0">
              <a:cs typeface="Calibri"/>
            </a:endParaRPr>
          </a:p>
          <a:p>
            <a:r>
              <a:rPr lang="en-US" dirty="0"/>
              <a:t>Technological Synergy with KM</a:t>
            </a:r>
          </a:p>
          <a:p>
            <a:r>
              <a:rPr lang="en-US" dirty="0"/>
              <a:t>The interplay between KM and technology within both airlines has been critically evaluated. Emirates needs a KM system that can swiftly adapt to its rapid growth trajectory, while British Airways requires a platform that merges its longstanding data with contemporary analytics tools (Bashir and Farooq, 2019). The report reveals a thorough understanding of how information technology enhances KM capabilities, emphasizing the necessity for these systems to be resilient, scalable, and aligned with the organizations' strategic goals.</a:t>
            </a:r>
          </a:p>
          <a:p>
            <a:r>
              <a:rPr lang="en-US" dirty="0"/>
              <a:t> </a:t>
            </a:r>
            <a:endParaRPr lang="en-US" dirty="0">
              <a:cs typeface="Calibri"/>
            </a:endParaRPr>
          </a:p>
          <a:p>
            <a:r>
              <a:rPr lang="en-US" dirty="0"/>
              <a:t>Cultural and Strategic Alignment</a:t>
            </a:r>
          </a:p>
          <a:p>
            <a:r>
              <a:rPr lang="en-US" dirty="0"/>
              <a:t>A key issue brought to light is the cultural aspect of KM, where both airlines must cultivate a knowledge-sharing ethos. The report discusses how fostering an innovative culture can bridge the gap between existing KM practices and the need for continuous improvement. It also highlights the importance of aligning KM strategies with business objectives, ensuring that knowledge resources directly contribute to organizational performance and customer satisfaction (Abbas et al., 2020).</a:t>
            </a:r>
          </a:p>
          <a:p>
            <a:r>
              <a:rPr lang="en-US" dirty="0"/>
              <a:t> </a:t>
            </a:r>
            <a:endParaRPr lang="en-US" dirty="0">
              <a:cs typeface="Calibri"/>
            </a:endParaRPr>
          </a:p>
          <a:p>
            <a:r>
              <a:rPr lang="en-US" dirty="0"/>
              <a:t>Security and Knowledge Continuity</a:t>
            </a:r>
          </a:p>
          <a:p>
            <a:r>
              <a:rPr lang="en-US" dirty="0"/>
              <a:t>Both airlines operate in a landscape where cybersecurity threats are ever-present. The robust knowledge presented in the report around this issue showcases the importance of securing KM systems against potential breaches, which is vital for the integrity and reliability of knowledge assets (Masenya, 2022). Additionally, the emphasis on knowledge continuity through staff turnover and market changes demonstrates an acute understanding of the long-term preservation and sustainability of KM resources.</a:t>
            </a:r>
          </a:p>
          <a:p>
            <a:endParaRPr lang="en-US" dirty="0">
              <a:cs typeface="Calibri"/>
            </a:endParaRPr>
          </a:p>
        </p:txBody>
      </p:sp>
      <p:sp>
        <p:nvSpPr>
          <p:cNvPr id="4" name="Slide Number Placeholder 3"/>
          <p:cNvSpPr>
            <a:spLocks noGrp="1"/>
          </p:cNvSpPr>
          <p:nvPr>
            <p:ph type="sldNum" sz="quarter" idx="5"/>
          </p:nvPr>
        </p:nvSpPr>
        <p:spPr/>
        <p:txBody>
          <a:bodyPr/>
          <a:lstStyle/>
          <a:p>
            <a:fld id="{C00B1B1F-CE8E-4445-B1C1-A4F6D4C9AE78}" type="slidenum">
              <a:t>4</a:t>
            </a:fld>
            <a:endParaRPr lang="en-US"/>
          </a:p>
        </p:txBody>
      </p:sp>
    </p:spTree>
    <p:extLst>
      <p:ext uri="{BB962C8B-B14F-4D97-AF65-F5344CB8AC3E}">
        <p14:creationId xmlns:p14="http://schemas.microsoft.com/office/powerpoint/2010/main" val="1806281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Key Findings and Conclusions</a:t>
            </a:r>
          </a:p>
          <a:p>
            <a:r>
              <a:rPr lang="en-US" dirty="0"/>
              <a:t>The investigation into the Knowledge Management (KM) systems of Emirates and British Airways revealed key findings that underline the importance of integrated, adaptable, and strategic KM practices. A major conclusion is that both airlines stand at a crossroads where the effective management of knowledge can significantly influence their operational efficiency and competitive positioning (Al Mansoori et al., 2020). Emirates, with its extensive global network, must better integrate and leverage its knowledge assets, while British Airways faces the challenge of modernizing its KM practices to keep pace with industry evolution.</a:t>
            </a:r>
          </a:p>
          <a:p>
            <a:endParaRPr lang="en-US" dirty="0">
              <a:cs typeface="Calibri"/>
            </a:endParaRPr>
          </a:p>
        </p:txBody>
      </p:sp>
      <p:sp>
        <p:nvSpPr>
          <p:cNvPr id="4" name="Slide Number Placeholder 3"/>
          <p:cNvSpPr>
            <a:spLocks noGrp="1"/>
          </p:cNvSpPr>
          <p:nvPr>
            <p:ph type="sldNum" sz="quarter" idx="5"/>
          </p:nvPr>
        </p:nvSpPr>
        <p:spPr/>
        <p:txBody>
          <a:bodyPr/>
          <a:lstStyle/>
          <a:p>
            <a:fld id="{C00B1B1F-CE8E-4445-B1C1-A4F6D4C9AE78}" type="slidenum">
              <a:t>5</a:t>
            </a:fld>
            <a:endParaRPr lang="en-US"/>
          </a:p>
        </p:txBody>
      </p:sp>
    </p:spTree>
    <p:extLst>
      <p:ext uri="{BB962C8B-B14F-4D97-AF65-F5344CB8AC3E}">
        <p14:creationId xmlns:p14="http://schemas.microsoft.com/office/powerpoint/2010/main" val="109539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Challenges and Limitations</a:t>
            </a:r>
          </a:p>
          <a:p>
            <a:r>
              <a:rPr lang="en-US"/>
              <a:t>Integration Complexity: One of the major challenges that may impede the implementation of the recommendations is the complexity of integrating new KM systems with existing IT infrastructure. For Emirates, the sheer scale of operations introduces complexities in harmonizing knowledge across varied geographies and cultures. British Airways, with its legacy systems, may face hurdles in transitioning to more advanced KM practices without disrupting ongoing operations (Bashir and Farooq, 2019).</a:t>
            </a:r>
          </a:p>
          <a:p>
            <a:r>
              <a:rPr lang="en-US" dirty="0"/>
              <a:t>Cultural Resistance: Both organizations might encounter cultural resistance to change, as effective KM is not solely a technological </a:t>
            </a:r>
            <a:r>
              <a:rPr lang="en-US" dirty="0" err="1"/>
              <a:t>endeavour</a:t>
            </a:r>
            <a:r>
              <a:rPr lang="en-US" dirty="0"/>
              <a:t> but also a human one. Encouraging a culture of sharing and innovation may be met with reluctance from employees accustomed to traditional methods of operation. This cultural inertia can be a significant barrier to adopting new KM systems and practices.</a:t>
            </a:r>
            <a:endParaRPr lang="en-US" dirty="0">
              <a:cs typeface="Calibri"/>
            </a:endParaRPr>
          </a:p>
          <a:p>
            <a:r>
              <a:rPr lang="en-US" dirty="0"/>
              <a:t>Resource Allocation: Allocating the appropriate resources for the development and implementation of advanced KM systems could pose another limitation. Investment in KM may compete with other strategic priorities, particularly in a post-pandemic economic landscape where airlines are recovering from financial strains (Bashir and Farooq, 2019).</a:t>
            </a:r>
            <a:endParaRPr lang="en-US" dirty="0">
              <a:cs typeface="Calibri"/>
            </a:endParaRPr>
          </a:p>
          <a:p>
            <a:r>
              <a:rPr lang="en-US" dirty="0"/>
              <a:t>Cybersecurity Threats: As KM systems become increasingly digitized and interconnected, the potential for cybersecurity threats grows. Ensuring the security of KM resources is paramount, yet establishing robust cybersecurity measures is an ongoing challenge that requires continuous attention and investment.</a:t>
            </a:r>
            <a:br>
              <a:rPr lang="en-US" dirty="0">
                <a:cs typeface="+mn-lt"/>
              </a:rPr>
            </a:br>
            <a:r>
              <a:rPr lang="en-US" dirty="0"/>
              <a:t>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00B1B1F-CE8E-4445-B1C1-A4F6D4C9AE78}" type="slidenum">
              <a:t>6</a:t>
            </a:fld>
            <a:endParaRPr lang="en-US"/>
          </a:p>
        </p:txBody>
      </p:sp>
    </p:spTree>
    <p:extLst>
      <p:ext uri="{BB962C8B-B14F-4D97-AF65-F5344CB8AC3E}">
        <p14:creationId xmlns:p14="http://schemas.microsoft.com/office/powerpoint/2010/main" val="3047270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References</a:t>
            </a:r>
          </a:p>
          <a:p>
            <a:r>
              <a:rPr lang="en-US" dirty="0"/>
              <a:t>Abbas, J., Zhang, Q., Hussain, I., Akram, S., Afaq, A. and Shad, M.A., 2020. Sustainable innovation in small medium enterprises: the impact of knowledge management on organizational innovation through a mediation analysis by using SEM approach. </a:t>
            </a:r>
            <a:r>
              <a:rPr lang="en-US" i="1" dirty="0"/>
              <a:t>Sustainability</a:t>
            </a:r>
            <a:r>
              <a:rPr lang="en-US" dirty="0"/>
              <a:t>, </a:t>
            </a:r>
            <a:r>
              <a:rPr lang="en-US" i="1" dirty="0"/>
              <a:t>12</a:t>
            </a:r>
            <a:r>
              <a:rPr lang="en-US" dirty="0"/>
              <a:t>(6), p.2407.</a:t>
            </a:r>
            <a:endParaRPr lang="en-US" dirty="0">
              <a:cs typeface="Calibri"/>
            </a:endParaRPr>
          </a:p>
          <a:p>
            <a:r>
              <a:rPr lang="en-US" dirty="0"/>
              <a:t>Bashir, M. and Farooq, R., 2019. The synergetic effect of knowledge management and business model innovation on firm competence: A systematic review. </a:t>
            </a:r>
            <a:r>
              <a:rPr lang="en-US" i="1" dirty="0"/>
              <a:t>International Journal of Innovation Science</a:t>
            </a:r>
            <a:r>
              <a:rPr lang="en-US" dirty="0"/>
              <a:t>, </a:t>
            </a:r>
            <a:r>
              <a:rPr lang="en-US" i="1" dirty="0"/>
              <a:t>11</a:t>
            </a:r>
            <a:r>
              <a:rPr lang="en-US" dirty="0"/>
              <a:t>(3), pp.362-387.</a:t>
            </a:r>
            <a:endParaRPr lang="en-US" dirty="0">
              <a:cs typeface="Calibri"/>
            </a:endParaRPr>
          </a:p>
          <a:p>
            <a:r>
              <a:rPr lang="en-US" dirty="0"/>
              <a:t>Hock-</a:t>
            </a:r>
            <a:r>
              <a:rPr lang="en-US" dirty="0" err="1"/>
              <a:t>Doepgen</a:t>
            </a:r>
            <a:r>
              <a:rPr lang="en-US" dirty="0"/>
              <a:t>, M., Clauss, T., Kraus, S. and Cheng, C.F., 2021. Knowledge management capabilities and organizational risk-taking for business model innovation in SMEs. </a:t>
            </a:r>
            <a:r>
              <a:rPr lang="en-US" i="1" dirty="0"/>
              <a:t>Journal of Business Research</a:t>
            </a:r>
            <a:r>
              <a:rPr lang="en-US" dirty="0"/>
              <a:t>, </a:t>
            </a:r>
            <a:r>
              <a:rPr lang="en-US" i="1" dirty="0"/>
              <a:t>130</a:t>
            </a:r>
            <a:r>
              <a:rPr lang="en-US" dirty="0"/>
              <a:t>, pp.683-697.</a:t>
            </a:r>
            <a:endParaRPr lang="en-US" dirty="0">
              <a:cs typeface="Calibri"/>
            </a:endParaRPr>
          </a:p>
          <a:p>
            <a:r>
              <a:rPr lang="en-US" dirty="0"/>
              <a:t>Al Mansoori, S., Salloum, S.A. and Shaalan, K., 2020. The impact of artificial intelligence and information technologies on the efficiency of knowledge management at modern organizations: a systematic review. </a:t>
            </a:r>
            <a:r>
              <a:rPr lang="en-US" i="1" dirty="0"/>
              <a:t>Recent advances in intelligent systems and smart applications</a:t>
            </a:r>
            <a:r>
              <a:rPr lang="en-US" dirty="0"/>
              <a:t>, pp.163-182.</a:t>
            </a:r>
            <a:endParaRPr lang="en-US" dirty="0">
              <a:cs typeface="Calibri"/>
            </a:endParaRPr>
          </a:p>
          <a:p>
            <a:r>
              <a:rPr lang="en-US" dirty="0"/>
              <a:t>Masenya, T.M., 2022. Integrating talent and knowledge management practices in the new normal business environment: developing future leaders in public sector organizations. In </a:t>
            </a:r>
            <a:r>
              <a:rPr lang="en-US" i="1" dirty="0"/>
              <a:t>Navigating the new normal of business with enhanced human resource management strategies</a:t>
            </a:r>
            <a:r>
              <a:rPr lang="en-US" dirty="0"/>
              <a:t> (pp. 113-144). IGI global.</a:t>
            </a:r>
          </a:p>
        </p:txBody>
      </p:sp>
      <p:sp>
        <p:nvSpPr>
          <p:cNvPr id="4" name="Slide Number Placeholder 3"/>
          <p:cNvSpPr>
            <a:spLocks noGrp="1"/>
          </p:cNvSpPr>
          <p:nvPr>
            <p:ph type="sldNum" sz="quarter" idx="5"/>
          </p:nvPr>
        </p:nvSpPr>
        <p:spPr/>
        <p:txBody>
          <a:bodyPr/>
          <a:lstStyle/>
          <a:p>
            <a:fld id="{C00B1B1F-CE8E-4445-B1C1-A4F6D4C9AE78}" type="slidenum">
              <a:t>7</a:t>
            </a:fld>
            <a:endParaRPr lang="en-US"/>
          </a:p>
        </p:txBody>
      </p:sp>
    </p:spTree>
    <p:extLst>
      <p:ext uri="{BB962C8B-B14F-4D97-AF65-F5344CB8AC3E}">
        <p14:creationId xmlns:p14="http://schemas.microsoft.com/office/powerpoint/2010/main" val="3801157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11/4/23</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06625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11/4/23</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2813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11/4/23</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24491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11/4/23</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434793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11/4/23</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55553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11/4/23</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535211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11/4/23</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292947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11/4/23</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87235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11/4/23</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041404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11/4/23</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128614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11/4/23</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54891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11/4/23</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1124418002"/>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aphic 38">
            <a:extLst>
              <a:ext uri="{FF2B5EF4-FFF2-40B4-BE49-F238E27FC236}">
                <a16:creationId xmlns:a16="http://schemas.microsoft.com/office/drawing/2014/main" id="{8D5A7C7F-E3B1-44B8-9FDE-52A4B74F34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1257" y="285652"/>
            <a:ext cx="1910252" cy="709660"/>
            <a:chOff x="2267504" y="2540250"/>
            <a:chExt cx="1990951" cy="739640"/>
          </a:xfrm>
          <a:solidFill>
            <a:schemeClr val="tx1"/>
          </a:solidFill>
        </p:grpSpPr>
        <p:sp>
          <p:nvSpPr>
            <p:cNvPr id="13" name="Freeform: Shape 12">
              <a:extLst>
                <a:ext uri="{FF2B5EF4-FFF2-40B4-BE49-F238E27FC236}">
                  <a16:creationId xmlns:a16="http://schemas.microsoft.com/office/drawing/2014/main" id="{6D551F61-E0D5-44DC-BB30-6A62E23A2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F5A4CF26-BA16-4F51-9327-A4077E384F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6" name="Graphic 38">
            <a:extLst>
              <a:ext uri="{FF2B5EF4-FFF2-40B4-BE49-F238E27FC236}">
                <a16:creationId xmlns:a16="http://schemas.microsoft.com/office/drawing/2014/main" id="{D405E706-6901-4726-A0FD-F352E0897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1257" y="285652"/>
            <a:ext cx="1910252" cy="709660"/>
            <a:chOff x="2267504" y="2540250"/>
            <a:chExt cx="1990951" cy="739640"/>
          </a:xfrm>
          <a:solidFill>
            <a:schemeClr val="tx1">
              <a:alpha val="20000"/>
            </a:schemeClr>
          </a:solidFill>
        </p:grpSpPr>
        <p:sp>
          <p:nvSpPr>
            <p:cNvPr id="17" name="Freeform: Shape 16">
              <a:extLst>
                <a:ext uri="{FF2B5EF4-FFF2-40B4-BE49-F238E27FC236}">
                  <a16:creationId xmlns:a16="http://schemas.microsoft.com/office/drawing/2014/main" id="{EAE1B075-9F48-41D0-A3D1-82A9BC434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0E15D66E-AA4C-4B80-9271-41A345A78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0" name="Group 19">
            <a:extLst>
              <a:ext uri="{FF2B5EF4-FFF2-40B4-BE49-F238E27FC236}">
                <a16:creationId xmlns:a16="http://schemas.microsoft.com/office/drawing/2014/main" id="{99864689-43D0-436E-B71E-6F61D95EFA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8555" y="1289904"/>
            <a:ext cx="5145145" cy="4483168"/>
            <a:chOff x="1674895" y="1345036"/>
            <a:chExt cx="5428610" cy="4210939"/>
          </a:xfrm>
        </p:grpSpPr>
        <p:sp>
          <p:nvSpPr>
            <p:cNvPr id="21" name="Rectangle 20">
              <a:extLst>
                <a:ext uri="{FF2B5EF4-FFF2-40B4-BE49-F238E27FC236}">
                  <a16:creationId xmlns:a16="http://schemas.microsoft.com/office/drawing/2014/main" id="{9ED12A06-5C25-497A-9033-BA32B5D3E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D52755A-7F46-4B03-B1C9-F0C605CD0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24" name="Rectangle 23">
            <a:extLst>
              <a:ext uri="{FF2B5EF4-FFF2-40B4-BE49-F238E27FC236}">
                <a16:creationId xmlns:a16="http://schemas.microsoft.com/office/drawing/2014/main" id="{9CAF21A9-6F58-4C27-ABB4-F704F8757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699" y="1187311"/>
            <a:ext cx="5089552" cy="4483379"/>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48299" y="1640598"/>
            <a:ext cx="3624471" cy="2577893"/>
          </a:xfrm>
        </p:spPr>
        <p:txBody>
          <a:bodyPr vert="horz" lIns="91440" tIns="45720" rIns="91440" bIns="45720" rtlCol="0" anchor="b">
            <a:noAutofit/>
          </a:bodyPr>
          <a:lstStyle/>
          <a:p>
            <a:r>
              <a:rPr lang="en-US" sz="2000" b="0" dirty="0">
                <a:ea typeface="+mj-lt"/>
                <a:cs typeface="+mj-lt"/>
              </a:rPr>
              <a:t>Knowledge and Information Management Skills for the Workplace</a:t>
            </a:r>
            <a:endParaRPr lang="en-US" sz="2000"/>
          </a:p>
        </p:txBody>
      </p:sp>
      <p:sp>
        <p:nvSpPr>
          <p:cNvPr id="3" name="Subtitle 2"/>
          <p:cNvSpPr>
            <a:spLocks noGrp="1"/>
          </p:cNvSpPr>
          <p:nvPr>
            <p:ph type="subTitle" idx="1"/>
          </p:nvPr>
        </p:nvSpPr>
        <p:spPr>
          <a:xfrm>
            <a:off x="1676412" y="4684379"/>
            <a:ext cx="3624471" cy="811604"/>
          </a:xfrm>
        </p:spPr>
        <p:txBody>
          <a:bodyPr vert="horz" lIns="91440" tIns="45720" rIns="91440" bIns="45720" rtlCol="0" anchor="t">
            <a:normAutofit fontScale="92500"/>
          </a:bodyPr>
          <a:lstStyle/>
          <a:p>
            <a:r>
              <a:rPr lang="en-US" dirty="0">
                <a:ea typeface="+mn-lt"/>
                <a:cs typeface="+mn-lt"/>
              </a:rPr>
              <a:t>Task 2: (Individual Presentation)</a:t>
            </a:r>
            <a:endParaRPr lang="en-US" dirty="0"/>
          </a:p>
        </p:txBody>
      </p:sp>
      <p:pic>
        <p:nvPicPr>
          <p:cNvPr id="4" name="Picture 3" descr="An abstract burst of blue and pink">
            <a:extLst>
              <a:ext uri="{FF2B5EF4-FFF2-40B4-BE49-F238E27FC236}">
                <a16:creationId xmlns:a16="http://schemas.microsoft.com/office/drawing/2014/main" id="{2AC30F54-4E46-E09D-1DF5-CD9DC74BCD30}"/>
              </a:ext>
            </a:extLst>
          </p:cNvPr>
          <p:cNvPicPr>
            <a:picLocks noChangeAspect="1"/>
          </p:cNvPicPr>
          <p:nvPr/>
        </p:nvPicPr>
        <p:blipFill>
          <a:blip r:embed="rId2"/>
          <a:stretch>
            <a:fillRect/>
          </a:stretch>
        </p:blipFill>
        <p:spPr>
          <a:xfrm>
            <a:off x="6365174" y="1187520"/>
            <a:ext cx="3874885" cy="2179623"/>
          </a:xfrm>
          <a:prstGeom prst="rect">
            <a:avLst/>
          </a:prstGeom>
        </p:spPr>
      </p:pic>
      <p:sp>
        <p:nvSpPr>
          <p:cNvPr id="26" name="Graphic 212">
            <a:extLst>
              <a:ext uri="{FF2B5EF4-FFF2-40B4-BE49-F238E27FC236}">
                <a16:creationId xmlns:a16="http://schemas.microsoft.com/office/drawing/2014/main" id="{FC6B31EB-41A1-4598-9355-9BA3E1702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0647" y="1635889"/>
            <a:ext cx="663342" cy="66334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Graphic 212">
            <a:extLst>
              <a:ext uri="{FF2B5EF4-FFF2-40B4-BE49-F238E27FC236}">
                <a16:creationId xmlns:a16="http://schemas.microsoft.com/office/drawing/2014/main" id="{133B2AAB-4B79-4B0A-8F9F-4D58D0FF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50647" y="1635889"/>
            <a:ext cx="663342" cy="66334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Oval 29">
            <a:extLst>
              <a:ext uri="{FF2B5EF4-FFF2-40B4-BE49-F238E27FC236}">
                <a16:creationId xmlns:a16="http://schemas.microsoft.com/office/drawing/2014/main" id="{D94D3E2A-B9E7-4003-A145-9FC44168D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307" y="4580404"/>
            <a:ext cx="406409" cy="40640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351E04DE-FFB1-44B7-AD73-813D33AC1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307" y="4580404"/>
            <a:ext cx="406409" cy="406409"/>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An abstract burst of blue and pink">
            <a:extLst>
              <a:ext uri="{FF2B5EF4-FFF2-40B4-BE49-F238E27FC236}">
                <a16:creationId xmlns:a16="http://schemas.microsoft.com/office/drawing/2014/main" id="{03F0751D-6135-931D-3CF7-6E0C1BB37E5E}"/>
              </a:ext>
            </a:extLst>
          </p:cNvPr>
          <p:cNvPicPr>
            <a:picLocks noChangeAspect="1"/>
          </p:cNvPicPr>
          <p:nvPr/>
        </p:nvPicPr>
        <p:blipFill>
          <a:blip r:embed="rId2"/>
          <a:stretch>
            <a:fillRect/>
          </a:stretch>
        </p:blipFill>
        <p:spPr>
          <a:xfrm>
            <a:off x="6365174" y="3488804"/>
            <a:ext cx="3874885" cy="2179623"/>
          </a:xfrm>
          <a:prstGeom prst="rect">
            <a:avLst/>
          </a:prstGeom>
        </p:spPr>
      </p:pic>
      <p:sp>
        <p:nvSpPr>
          <p:cNvPr id="8" name="TextBox 7">
            <a:extLst>
              <a:ext uri="{FF2B5EF4-FFF2-40B4-BE49-F238E27FC236}">
                <a16:creationId xmlns:a16="http://schemas.microsoft.com/office/drawing/2014/main" id="{9ABA2FB1-4D44-BC4F-8FD8-D4FBA1ACDA02}"/>
              </a:ext>
            </a:extLst>
          </p:cNvPr>
          <p:cNvSpPr txBox="1"/>
          <p:nvPr/>
        </p:nvSpPr>
        <p:spPr>
          <a:xfrm>
            <a:off x="6888785" y="436880"/>
            <a:ext cx="3293082" cy="768287"/>
          </a:xfrm>
          <a:prstGeom prst="rect">
            <a:avLst/>
          </a:prstGeom>
          <a:noFill/>
        </p:spPr>
        <p:txBody>
          <a:bodyPr wrap="none" rtlCol="0">
            <a:spAutoFit/>
          </a:bodyPr>
          <a:lstStyle/>
          <a:p>
            <a:pPr marL="0" marR="0" algn="ctr">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Arial" panose="020B0604020202020204" pitchFamily="34" charset="0"/>
              </a:rPr>
              <a:t>Name: Nicoleta </a:t>
            </a:r>
            <a:r>
              <a:rPr lang="en-US" sz="1800" kern="100" dirty="0" err="1">
                <a:effectLst/>
                <a:latin typeface="Times New Roman" panose="02020603050405020304" pitchFamily="18" charset="0"/>
                <a:ea typeface="Calibri" panose="020F0502020204030204" pitchFamily="34" charset="0"/>
                <a:cs typeface="Arial" panose="020B0604020202020204" pitchFamily="34" charset="0"/>
              </a:rPr>
              <a:t>Mocanu</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r>
              <a:rPr lang="en-US" sz="1800">
                <a:effectLst/>
                <a:latin typeface="Times New Roman" panose="02020603050405020304" pitchFamily="18" charset="0"/>
                <a:ea typeface="Calibri" panose="020F0502020204030204" pitchFamily="34" charset="0"/>
              </a:rPr>
              <a:t>Student ID: 2118432</a:t>
            </a:r>
            <a:r>
              <a:rPr lang="en-US">
                <a:effectLst/>
              </a:rPr>
              <a:t> </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ED6F6-CF9C-C191-8A27-185D90F1470E}"/>
              </a:ext>
            </a:extLst>
          </p:cNvPr>
          <p:cNvSpPr>
            <a:spLocks noGrp="1"/>
          </p:cNvSpPr>
          <p:nvPr>
            <p:ph type="title"/>
          </p:nvPr>
        </p:nvSpPr>
        <p:spPr/>
        <p:txBody>
          <a:bodyPr/>
          <a:lstStyle/>
          <a:p>
            <a:r>
              <a:rPr lang="en-US" dirty="0">
                <a:ea typeface="Source Sans Pro"/>
              </a:rPr>
              <a:t>Introduction</a:t>
            </a:r>
            <a:endParaRPr lang="en-US" dirty="0"/>
          </a:p>
        </p:txBody>
      </p:sp>
      <p:sp>
        <p:nvSpPr>
          <p:cNvPr id="3" name="Content Placeholder 2">
            <a:extLst>
              <a:ext uri="{FF2B5EF4-FFF2-40B4-BE49-F238E27FC236}">
                <a16:creationId xmlns:a16="http://schemas.microsoft.com/office/drawing/2014/main" id="{B37E298C-402F-8B77-80D7-2B3844E847BB}"/>
              </a:ext>
            </a:extLst>
          </p:cNvPr>
          <p:cNvSpPr>
            <a:spLocks noGrp="1"/>
          </p:cNvSpPr>
          <p:nvPr>
            <p:ph idx="1"/>
          </p:nvPr>
        </p:nvSpPr>
        <p:spPr/>
        <p:txBody>
          <a:bodyPr vert="horz" lIns="91440" tIns="45720" rIns="91440" bIns="45720" rtlCol="0" anchor="t">
            <a:normAutofit/>
          </a:bodyPr>
          <a:lstStyle/>
          <a:p>
            <a:r>
              <a:rPr lang="en-US" dirty="0">
                <a:ea typeface="+mn-lt"/>
                <a:cs typeface="+mn-lt"/>
              </a:rPr>
              <a:t>The following Presentation explores the role of Knowledge Management (KM) in Emirates and British Airways operations.</a:t>
            </a:r>
            <a:endParaRPr lang="en-US" dirty="0">
              <a:ea typeface="Source Sans Pro"/>
            </a:endParaRPr>
          </a:p>
          <a:p>
            <a:r>
              <a:rPr lang="en-US" dirty="0">
                <a:ea typeface="+mn-lt"/>
                <a:cs typeface="+mn-lt"/>
              </a:rPr>
              <a:t>It Highlights the benefits of effective KM for strategic advantage and operational effectiveness in the aviation industry.</a:t>
            </a:r>
            <a:endParaRPr lang="en-US" dirty="0"/>
          </a:p>
          <a:p>
            <a:r>
              <a:rPr lang="en-US" dirty="0">
                <a:ea typeface="+mn-lt"/>
                <a:cs typeface="+mn-lt"/>
              </a:rPr>
              <a:t>The presentation will discuss potential challenges and limitations in implementing KM enhancements.</a:t>
            </a:r>
            <a:endParaRPr lang="en-US" dirty="0"/>
          </a:p>
          <a:p>
            <a:r>
              <a:rPr lang="en-US" dirty="0">
                <a:ea typeface="+mn-lt"/>
                <a:cs typeface="+mn-lt"/>
              </a:rPr>
              <a:t>The aim of the presentation is to provide a comprehensive analysis of strategic KM imperatives for sustained knowledge-centric growth in these airlines.</a:t>
            </a:r>
            <a:endParaRPr lang="en-US" dirty="0"/>
          </a:p>
        </p:txBody>
      </p:sp>
    </p:spTree>
    <p:extLst>
      <p:ext uri="{BB962C8B-B14F-4D97-AF65-F5344CB8AC3E}">
        <p14:creationId xmlns:p14="http://schemas.microsoft.com/office/powerpoint/2010/main" val="2053599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A9EFC-3CAA-33BD-0D2B-489D6D2DA23A}"/>
              </a:ext>
            </a:extLst>
          </p:cNvPr>
          <p:cNvSpPr>
            <a:spLocks noGrp="1"/>
          </p:cNvSpPr>
          <p:nvPr>
            <p:ph type="title"/>
          </p:nvPr>
        </p:nvSpPr>
        <p:spPr/>
        <p:txBody>
          <a:bodyPr/>
          <a:lstStyle/>
          <a:p>
            <a:r>
              <a:rPr lang="en-US" dirty="0">
                <a:ea typeface="+mj-lt"/>
                <a:cs typeface="+mj-lt"/>
              </a:rPr>
              <a:t>Important Points Discussed</a:t>
            </a:r>
            <a:endParaRPr lang="en-US" dirty="0"/>
          </a:p>
        </p:txBody>
      </p:sp>
      <p:sp>
        <p:nvSpPr>
          <p:cNvPr id="3" name="Content Placeholder 2">
            <a:extLst>
              <a:ext uri="{FF2B5EF4-FFF2-40B4-BE49-F238E27FC236}">
                <a16:creationId xmlns:a16="http://schemas.microsoft.com/office/drawing/2014/main" id="{DEF9EA61-6296-63ED-720A-DBF8FFBF0DB1}"/>
              </a:ext>
            </a:extLst>
          </p:cNvPr>
          <p:cNvSpPr>
            <a:spLocks noGrp="1"/>
          </p:cNvSpPr>
          <p:nvPr>
            <p:ph idx="1"/>
          </p:nvPr>
        </p:nvSpPr>
        <p:spPr>
          <a:xfrm>
            <a:off x="464389" y="1538078"/>
            <a:ext cx="10889411" cy="4955186"/>
          </a:xfrm>
        </p:spPr>
        <p:txBody>
          <a:bodyPr vert="horz" lIns="91440" tIns="45720" rIns="91440" bIns="45720" rtlCol="0" anchor="t">
            <a:normAutofit fontScale="77500" lnSpcReduction="20000"/>
          </a:bodyPr>
          <a:lstStyle/>
          <a:p>
            <a:r>
              <a:rPr lang="en-US" b="1" dirty="0">
                <a:ea typeface="+mn-lt"/>
                <a:cs typeface="+mn-lt"/>
              </a:rPr>
              <a:t>Knowledge Management Imperatives:</a:t>
            </a:r>
            <a:endParaRPr lang="en-US" dirty="0">
              <a:ea typeface="Source Sans Pro"/>
            </a:endParaRPr>
          </a:p>
          <a:p>
            <a:pPr lvl="1"/>
            <a:r>
              <a:rPr lang="en-US" dirty="0">
                <a:ea typeface="+mn-lt"/>
                <a:cs typeface="+mn-lt"/>
              </a:rPr>
              <a:t>Sustaining Competitive Advantage: Highlighting the critical role of Knowledge Management (KM) in Emirates and British Airways for maintaining a competitive edge by leveraging knowledge aligned with evolving business strategies.</a:t>
            </a:r>
            <a:endParaRPr lang="en-US" dirty="0"/>
          </a:p>
          <a:p>
            <a:pPr lvl="1"/>
            <a:r>
              <a:rPr lang="en-US" dirty="0">
                <a:ea typeface="+mn-lt"/>
                <a:cs typeface="+mn-lt"/>
              </a:rPr>
              <a:t>Diverse Challenges: Emirates aims to consolidate and utilize diverse global knowledge effectively, while British Airways needs to integrate legacy knowledge with new technologies for agility.</a:t>
            </a:r>
            <a:endParaRPr lang="en-US" dirty="0"/>
          </a:p>
          <a:p>
            <a:r>
              <a:rPr lang="en-US" b="1" dirty="0">
                <a:ea typeface="+mn-lt"/>
                <a:cs typeface="+mn-lt"/>
              </a:rPr>
              <a:t>Integration and Innovation in KM Practices:</a:t>
            </a:r>
            <a:endParaRPr lang="en-US" dirty="0"/>
          </a:p>
          <a:p>
            <a:pPr lvl="1"/>
            <a:r>
              <a:rPr lang="en-US" dirty="0">
                <a:ea typeface="+mn-lt"/>
                <a:cs typeface="+mn-lt"/>
              </a:rPr>
              <a:t>Differing KM Maturity: Both airlines are at different stages of KM maturity but share common needs to enhance collaboration and innovation within their KM practices.</a:t>
            </a:r>
            <a:endParaRPr lang="en-US" dirty="0"/>
          </a:p>
          <a:p>
            <a:pPr lvl="1"/>
            <a:r>
              <a:rPr lang="en-US" dirty="0">
                <a:ea typeface="+mn-lt"/>
                <a:cs typeface="+mn-lt"/>
              </a:rPr>
              <a:t>Leveraging Unique Strengths: Emirates needs better data synthesis for actionable insights, whereas British Airways can benefit from digitizing extensive historical knowledge.</a:t>
            </a:r>
            <a:endParaRPr lang="en-US" dirty="0"/>
          </a:p>
          <a:p>
            <a:r>
              <a:rPr lang="en-US" b="1" dirty="0">
                <a:ea typeface="+mn-lt"/>
                <a:cs typeface="+mn-lt"/>
              </a:rPr>
              <a:t>Future-Proofing Through Knowledge Enhancement:</a:t>
            </a:r>
            <a:endParaRPr lang="en-US" dirty="0"/>
          </a:p>
          <a:p>
            <a:pPr lvl="1"/>
            <a:r>
              <a:rPr lang="en-US" dirty="0">
                <a:ea typeface="+mn-lt"/>
                <a:cs typeface="+mn-lt"/>
              </a:rPr>
              <a:t>Cultural Shift for Continuous Learning: Both airlines must undergo a cultural shift towards continuous learning and innovation for future-proofing their KM strategies.</a:t>
            </a:r>
            <a:endParaRPr lang="en-US" dirty="0"/>
          </a:p>
          <a:p>
            <a:pPr lvl="1"/>
            <a:r>
              <a:rPr lang="en-US" dirty="0">
                <a:ea typeface="+mn-lt"/>
                <a:cs typeface="+mn-lt"/>
              </a:rPr>
              <a:t>Talent Development and Ecosystem: Recommendations emphasize the creation of a knowledge-sharing ecosystem that integrates internal insights and customer feedback, with a focus on talent development.</a:t>
            </a:r>
            <a:endParaRPr lang="en-US" dirty="0"/>
          </a:p>
          <a:p>
            <a:pPr lvl="1"/>
            <a:r>
              <a:rPr lang="en-US" dirty="0">
                <a:ea typeface="+mn-lt"/>
                <a:cs typeface="+mn-lt"/>
              </a:rPr>
              <a:t>Cybersecurity and Data Governance: Proactive measures in cybersecurity and data governance are crucial to protect KM assets for adaptability and longevity in the face of future challenges.</a:t>
            </a:r>
            <a:endParaRPr lang="en-US" dirty="0"/>
          </a:p>
        </p:txBody>
      </p:sp>
    </p:spTree>
    <p:extLst>
      <p:ext uri="{BB962C8B-B14F-4D97-AF65-F5344CB8AC3E}">
        <p14:creationId xmlns:p14="http://schemas.microsoft.com/office/powerpoint/2010/main" val="2576554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8198C-C918-8A34-8FA6-703E4543A991}"/>
              </a:ext>
            </a:extLst>
          </p:cNvPr>
          <p:cNvSpPr>
            <a:spLocks noGrp="1"/>
          </p:cNvSpPr>
          <p:nvPr>
            <p:ph type="title"/>
          </p:nvPr>
        </p:nvSpPr>
        <p:spPr/>
        <p:txBody>
          <a:bodyPr/>
          <a:lstStyle/>
          <a:p>
            <a:r>
              <a:rPr lang="en-US" dirty="0">
                <a:ea typeface="Source Sans Pro"/>
              </a:rPr>
              <a:t>Main Issues Discussed</a:t>
            </a:r>
            <a:endParaRPr lang="en-US" dirty="0"/>
          </a:p>
        </p:txBody>
      </p:sp>
      <p:sp>
        <p:nvSpPr>
          <p:cNvPr id="3" name="Content Placeholder 2">
            <a:extLst>
              <a:ext uri="{FF2B5EF4-FFF2-40B4-BE49-F238E27FC236}">
                <a16:creationId xmlns:a16="http://schemas.microsoft.com/office/drawing/2014/main" id="{CEDA4404-91C1-B89D-0BFE-EB141926AC65}"/>
              </a:ext>
            </a:extLst>
          </p:cNvPr>
          <p:cNvSpPr>
            <a:spLocks noGrp="1"/>
          </p:cNvSpPr>
          <p:nvPr>
            <p:ph idx="1"/>
          </p:nvPr>
        </p:nvSpPr>
        <p:spPr/>
        <p:txBody>
          <a:bodyPr vert="horz" lIns="91440" tIns="45720" rIns="91440" bIns="45720" rtlCol="0" anchor="t">
            <a:normAutofit fontScale="92500"/>
          </a:bodyPr>
          <a:lstStyle/>
          <a:p>
            <a:r>
              <a:rPr lang="en-US" dirty="0">
                <a:ea typeface="+mn-lt"/>
                <a:cs typeface="+mn-lt"/>
              </a:rPr>
              <a:t>Emirates needs to integrate diverse operational insights; British Airways must digitize historical data for efficiency.</a:t>
            </a:r>
            <a:endParaRPr lang="en-US" dirty="0">
              <a:ea typeface="Source Sans Pro"/>
            </a:endParaRPr>
          </a:p>
          <a:p>
            <a:r>
              <a:rPr lang="en-US" dirty="0">
                <a:ea typeface="+mn-lt"/>
                <a:cs typeface="+mn-lt"/>
              </a:rPr>
              <a:t>Emirates requires adaptable KM for rapid growth; British Airways needs modern tools for traditional data.</a:t>
            </a:r>
            <a:endParaRPr lang="en-US" dirty="0"/>
          </a:p>
          <a:p>
            <a:r>
              <a:rPr lang="en-US" dirty="0">
                <a:ea typeface="+mn-lt"/>
                <a:cs typeface="+mn-lt"/>
              </a:rPr>
              <a:t>Cultivating a knowledge-sharing culture bridges gaps in KM practices.</a:t>
            </a:r>
            <a:endParaRPr lang="en-US" dirty="0"/>
          </a:p>
          <a:p>
            <a:r>
              <a:rPr lang="en-US" dirty="0">
                <a:ea typeface="+mn-lt"/>
                <a:cs typeface="+mn-lt"/>
              </a:rPr>
              <a:t>Aligning KM with business goals is vital for organizational performance.</a:t>
            </a:r>
            <a:endParaRPr lang="en-US" dirty="0"/>
          </a:p>
          <a:p>
            <a:r>
              <a:rPr lang="en-US" dirty="0">
                <a:ea typeface="+mn-lt"/>
                <a:cs typeface="+mn-lt"/>
              </a:rPr>
              <a:t>Protecting KM systems from cybersecurity threats is crucial for reliability.</a:t>
            </a:r>
            <a:endParaRPr lang="en-US" dirty="0"/>
          </a:p>
          <a:p>
            <a:r>
              <a:rPr lang="en-US" dirty="0">
                <a:ea typeface="+mn-lt"/>
                <a:cs typeface="+mn-lt"/>
              </a:rPr>
              <a:t>Ensuring knowledge continuity through staff turnover is essential for sustained resources.</a:t>
            </a:r>
            <a:endParaRPr lang="en-US" dirty="0"/>
          </a:p>
        </p:txBody>
      </p:sp>
    </p:spTree>
    <p:extLst>
      <p:ext uri="{BB962C8B-B14F-4D97-AF65-F5344CB8AC3E}">
        <p14:creationId xmlns:p14="http://schemas.microsoft.com/office/powerpoint/2010/main" val="1290305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B04D0-47DC-DBE9-B58F-BB2C2891CE70}"/>
              </a:ext>
            </a:extLst>
          </p:cNvPr>
          <p:cNvSpPr>
            <a:spLocks noGrp="1"/>
          </p:cNvSpPr>
          <p:nvPr>
            <p:ph type="title"/>
          </p:nvPr>
        </p:nvSpPr>
        <p:spPr/>
        <p:txBody>
          <a:bodyPr/>
          <a:lstStyle/>
          <a:p>
            <a:r>
              <a:rPr lang="en-US" dirty="0">
                <a:ea typeface="+mj-lt"/>
                <a:cs typeface="+mj-lt"/>
              </a:rPr>
              <a:t>Key Findings and Conclusions</a:t>
            </a:r>
            <a:endParaRPr lang="en-US" dirty="0"/>
          </a:p>
        </p:txBody>
      </p:sp>
      <p:sp>
        <p:nvSpPr>
          <p:cNvPr id="3" name="Content Placeholder 2">
            <a:extLst>
              <a:ext uri="{FF2B5EF4-FFF2-40B4-BE49-F238E27FC236}">
                <a16:creationId xmlns:a16="http://schemas.microsoft.com/office/drawing/2014/main" id="{0B2DB364-835F-9D24-A610-6C98970171FF}"/>
              </a:ext>
            </a:extLst>
          </p:cNvPr>
          <p:cNvSpPr>
            <a:spLocks noGrp="1"/>
          </p:cNvSpPr>
          <p:nvPr>
            <p:ph idx="1"/>
          </p:nvPr>
        </p:nvSpPr>
        <p:spPr>
          <a:xfrm>
            <a:off x="334993" y="1566833"/>
            <a:ext cx="11018807" cy="4797036"/>
          </a:xfrm>
        </p:spPr>
        <p:txBody>
          <a:bodyPr vert="horz" lIns="91440" tIns="45720" rIns="91440" bIns="45720" rtlCol="0" anchor="t">
            <a:noAutofit/>
          </a:bodyPr>
          <a:lstStyle/>
          <a:p>
            <a:r>
              <a:rPr lang="en-US" sz="1800" dirty="0">
                <a:ea typeface="+mn-lt"/>
                <a:cs typeface="+mn-lt"/>
              </a:rPr>
              <a:t>Integrated, adaptable, and strategic Knowledge Management (KM) practices were identified as crucial for both Emirates and British Airways, reflecting the need for comprehensive KM strategies that evolve with the industry's changes and demands.</a:t>
            </a:r>
            <a:endParaRPr lang="en-US" sz="1800">
              <a:ea typeface="Source Sans Pro"/>
            </a:endParaRPr>
          </a:p>
          <a:p>
            <a:r>
              <a:rPr lang="en-US" sz="1800" dirty="0">
                <a:ea typeface="+mn-lt"/>
                <a:cs typeface="+mn-lt"/>
              </a:rPr>
              <a:t>The investigation revealed that effective management of knowledge can significantly influence the operational efficiency and competitive positioning of both airlines. It emphasized the pivotal role of KM in shaping their competitive advantage and operational effectiveness.</a:t>
            </a:r>
            <a:endParaRPr lang="en-US" sz="1800">
              <a:ea typeface="Source Sans Pro"/>
            </a:endParaRPr>
          </a:p>
          <a:p>
            <a:r>
              <a:rPr lang="en-US" sz="1800" dirty="0">
                <a:ea typeface="+mn-lt"/>
                <a:cs typeface="+mn-lt"/>
              </a:rPr>
              <a:t>Emirates, with its extensive global network, was found to require better integration and leverage of its diverse knowledge assets. The airline faces the challenge of consolidating information from its widespread operations and translating it into actionable insights for enhanced performance.</a:t>
            </a:r>
            <a:endParaRPr lang="en-US" sz="1800">
              <a:ea typeface="Source Sans Pro"/>
            </a:endParaRPr>
          </a:p>
          <a:p>
            <a:r>
              <a:rPr lang="en-US" sz="1800" dirty="0">
                <a:ea typeface="+mn-lt"/>
                <a:cs typeface="+mn-lt"/>
              </a:rPr>
              <a:t>British Airways was identified to be in need of modernizing its KM practices to align with the rapidly evolving aviation landscape. The airline must digitize its extensive historical knowledge to keep pace with industry advancements and maintain operational efficiency.</a:t>
            </a:r>
            <a:endParaRPr lang="en-US" sz="1800">
              <a:ea typeface="Source Sans Pro"/>
            </a:endParaRPr>
          </a:p>
          <a:p>
            <a:r>
              <a:rPr lang="en-US" sz="1800" dirty="0">
                <a:ea typeface="+mn-lt"/>
                <a:cs typeface="+mn-lt"/>
              </a:rPr>
              <a:t>Conclusively, both airlines stand at a critical juncture where embracing effective knowledge management practices is essential for adapting to the changing industry, ensuring operational excellence, and sustaining a competitive edge. This involves not only integrating and leveraging their existing knowledge but also innovating and evolving their KM strategies to meet current and future industry requirements.</a:t>
            </a:r>
            <a:endParaRPr lang="en-US" sz="1800">
              <a:ea typeface="Source Sans Pro"/>
            </a:endParaRPr>
          </a:p>
        </p:txBody>
      </p:sp>
    </p:spTree>
    <p:extLst>
      <p:ext uri="{BB962C8B-B14F-4D97-AF65-F5344CB8AC3E}">
        <p14:creationId xmlns:p14="http://schemas.microsoft.com/office/powerpoint/2010/main" val="4021749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6B6A-DB74-34EF-EF42-45143773EB63}"/>
              </a:ext>
            </a:extLst>
          </p:cNvPr>
          <p:cNvSpPr>
            <a:spLocks noGrp="1"/>
          </p:cNvSpPr>
          <p:nvPr>
            <p:ph type="title"/>
          </p:nvPr>
        </p:nvSpPr>
        <p:spPr/>
        <p:txBody>
          <a:bodyPr/>
          <a:lstStyle/>
          <a:p>
            <a:r>
              <a:rPr lang="en-US" dirty="0">
                <a:ea typeface="+mj-lt"/>
                <a:cs typeface="+mj-lt"/>
              </a:rPr>
              <a:t>Challenges and Limitations</a:t>
            </a:r>
            <a:endParaRPr lang="en-US" dirty="0"/>
          </a:p>
        </p:txBody>
      </p:sp>
      <p:sp>
        <p:nvSpPr>
          <p:cNvPr id="3" name="Content Placeholder 2">
            <a:extLst>
              <a:ext uri="{FF2B5EF4-FFF2-40B4-BE49-F238E27FC236}">
                <a16:creationId xmlns:a16="http://schemas.microsoft.com/office/drawing/2014/main" id="{7402B607-9673-E7DE-CDB3-B43CC91DE8DB}"/>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Integration complexity: Merging new KM systems with existing IT infrastructure poses a challenge due to the scale of operations for Emirates and the transition from legacy systems for British Airways.</a:t>
            </a:r>
            <a:endParaRPr lang="en-US" dirty="0">
              <a:ea typeface="Source Sans Pro"/>
            </a:endParaRPr>
          </a:p>
          <a:p>
            <a:r>
              <a:rPr lang="en-US" dirty="0">
                <a:ea typeface="+mn-lt"/>
                <a:cs typeface="+mn-lt"/>
              </a:rPr>
              <a:t>Cultural resistance: Encountering resistance to change, as effective KM involves cultural shifts towards sharing and innovation, potentially facing employee reluctance in departing from traditional methods.</a:t>
            </a:r>
            <a:endParaRPr lang="en-US" dirty="0"/>
          </a:p>
          <a:p>
            <a:r>
              <a:rPr lang="en-US" dirty="0">
                <a:ea typeface="+mn-lt"/>
                <a:cs typeface="+mn-lt"/>
              </a:rPr>
              <a:t>Resource allocation: Allocating resources for advanced KM system development might conflict with other strategic priorities, particularly in the post-pandemic economic recovery phase for airlines.</a:t>
            </a:r>
            <a:endParaRPr lang="en-US" dirty="0"/>
          </a:p>
          <a:p>
            <a:r>
              <a:rPr lang="en-US" dirty="0">
                <a:ea typeface="+mn-lt"/>
                <a:cs typeface="+mn-lt"/>
              </a:rPr>
              <a:t>Cybersecurity threats: Growing digitalization of KM systems increases the risk of cybersecurity threats, demanding continuous attention and investment for robust security measures.</a:t>
            </a:r>
            <a:endParaRPr lang="en-US" dirty="0"/>
          </a:p>
        </p:txBody>
      </p:sp>
    </p:spTree>
    <p:extLst>
      <p:ext uri="{BB962C8B-B14F-4D97-AF65-F5344CB8AC3E}">
        <p14:creationId xmlns:p14="http://schemas.microsoft.com/office/powerpoint/2010/main" val="3863871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FB275-D564-D3F9-3C11-864827BBB163}"/>
              </a:ext>
            </a:extLst>
          </p:cNvPr>
          <p:cNvSpPr>
            <a:spLocks noGrp="1"/>
          </p:cNvSpPr>
          <p:nvPr>
            <p:ph type="title"/>
          </p:nvPr>
        </p:nvSpPr>
        <p:spPr/>
        <p:txBody>
          <a:bodyPr/>
          <a:lstStyle/>
          <a:p>
            <a:r>
              <a:rPr lang="en-US" dirty="0">
                <a:ea typeface="Source Sans Pro"/>
              </a:rPr>
              <a:t>References</a:t>
            </a:r>
            <a:endParaRPr lang="en-US" dirty="0"/>
          </a:p>
        </p:txBody>
      </p:sp>
      <p:sp>
        <p:nvSpPr>
          <p:cNvPr id="3" name="Content Placeholder 2">
            <a:extLst>
              <a:ext uri="{FF2B5EF4-FFF2-40B4-BE49-F238E27FC236}">
                <a16:creationId xmlns:a16="http://schemas.microsoft.com/office/drawing/2014/main" id="{C916A73B-0261-E3B8-AFCE-B529671E8063}"/>
              </a:ext>
            </a:extLst>
          </p:cNvPr>
          <p:cNvSpPr>
            <a:spLocks noGrp="1"/>
          </p:cNvSpPr>
          <p:nvPr>
            <p:ph idx="1"/>
          </p:nvPr>
        </p:nvSpPr>
        <p:spPr/>
        <p:txBody>
          <a:bodyPr vert="horz" lIns="91440" tIns="45720" rIns="91440" bIns="45720" rtlCol="0" anchor="t">
            <a:noAutofit/>
          </a:bodyPr>
          <a:lstStyle/>
          <a:p>
            <a:r>
              <a:rPr lang="en-US" sz="1800" dirty="0">
                <a:solidFill>
                  <a:srgbClr val="222222"/>
                </a:solidFill>
                <a:latin typeface="Arial"/>
                <a:cs typeface="Arial"/>
              </a:rPr>
              <a:t>Abbas, J., Zhang, Q., Hussain, I., Akram, S., Afaq, A. and Shad, M.A., 2020. Sustainable innovation in small medium enterprises: the impact of knowledge management on organizational innovation through a mediation analysis by using SEM approach. </a:t>
            </a:r>
            <a:r>
              <a:rPr lang="en-US" sz="1800" i="1" dirty="0">
                <a:solidFill>
                  <a:srgbClr val="222222"/>
                </a:solidFill>
                <a:latin typeface="Arial"/>
                <a:cs typeface="Arial"/>
              </a:rPr>
              <a:t>Sustainability</a:t>
            </a:r>
            <a:r>
              <a:rPr lang="en-US" sz="1800" dirty="0">
                <a:solidFill>
                  <a:srgbClr val="222222"/>
                </a:solidFill>
                <a:latin typeface="Arial"/>
                <a:cs typeface="Arial"/>
              </a:rPr>
              <a:t>, </a:t>
            </a:r>
            <a:r>
              <a:rPr lang="en-US" sz="1800" i="1" dirty="0">
                <a:solidFill>
                  <a:srgbClr val="222222"/>
                </a:solidFill>
                <a:latin typeface="Arial"/>
                <a:cs typeface="Arial"/>
              </a:rPr>
              <a:t>12</a:t>
            </a:r>
            <a:r>
              <a:rPr lang="en-US" sz="1800" dirty="0">
                <a:solidFill>
                  <a:srgbClr val="222222"/>
                </a:solidFill>
                <a:latin typeface="Arial"/>
                <a:cs typeface="Arial"/>
              </a:rPr>
              <a:t>(6), p.2407.</a:t>
            </a:r>
            <a:endParaRPr lang="en-US" sz="1800">
              <a:ea typeface="Source Sans Pro"/>
            </a:endParaRPr>
          </a:p>
          <a:p>
            <a:r>
              <a:rPr lang="en-US" sz="1800" dirty="0">
                <a:solidFill>
                  <a:srgbClr val="222222"/>
                </a:solidFill>
                <a:latin typeface="Arial"/>
                <a:cs typeface="Arial"/>
              </a:rPr>
              <a:t>Bashir, M. and Farooq, R., 2019. The synergetic effect of knowledge management and business model innovation on firm competence: A systematic review. </a:t>
            </a:r>
            <a:r>
              <a:rPr lang="en-US" sz="1800" i="1" dirty="0">
                <a:solidFill>
                  <a:srgbClr val="222222"/>
                </a:solidFill>
                <a:latin typeface="Arial"/>
                <a:cs typeface="Arial"/>
              </a:rPr>
              <a:t>International Journal of Innovation Science</a:t>
            </a:r>
            <a:r>
              <a:rPr lang="en-US" sz="1800" dirty="0">
                <a:solidFill>
                  <a:srgbClr val="222222"/>
                </a:solidFill>
                <a:latin typeface="Arial"/>
                <a:cs typeface="Arial"/>
              </a:rPr>
              <a:t>, </a:t>
            </a:r>
            <a:r>
              <a:rPr lang="en-US" sz="1800" i="1" dirty="0">
                <a:solidFill>
                  <a:srgbClr val="222222"/>
                </a:solidFill>
                <a:latin typeface="Arial"/>
                <a:cs typeface="Arial"/>
              </a:rPr>
              <a:t>11</a:t>
            </a:r>
            <a:r>
              <a:rPr lang="en-US" sz="1800" dirty="0">
                <a:solidFill>
                  <a:srgbClr val="222222"/>
                </a:solidFill>
                <a:latin typeface="Arial"/>
                <a:cs typeface="Arial"/>
              </a:rPr>
              <a:t>(3), pp.362-387.</a:t>
            </a:r>
            <a:endParaRPr lang="en-US" sz="1800">
              <a:ea typeface="Source Sans Pro"/>
            </a:endParaRPr>
          </a:p>
          <a:p>
            <a:r>
              <a:rPr lang="en-US" sz="1800" dirty="0">
                <a:solidFill>
                  <a:srgbClr val="222222"/>
                </a:solidFill>
                <a:latin typeface="Arial"/>
                <a:cs typeface="Arial"/>
              </a:rPr>
              <a:t>Hock-</a:t>
            </a:r>
            <a:r>
              <a:rPr lang="en-US" sz="1800" err="1">
                <a:solidFill>
                  <a:srgbClr val="222222"/>
                </a:solidFill>
                <a:latin typeface="Arial"/>
                <a:cs typeface="Arial"/>
              </a:rPr>
              <a:t>Doepgen</a:t>
            </a:r>
            <a:r>
              <a:rPr lang="en-US" sz="1800" dirty="0">
                <a:solidFill>
                  <a:srgbClr val="222222"/>
                </a:solidFill>
                <a:latin typeface="Arial"/>
                <a:cs typeface="Arial"/>
              </a:rPr>
              <a:t>, M., Clauss, T., Kraus, S. and Cheng, C.F., 2021. Knowledge management capabilities and organizational risk-taking for business model innovation in SMEs. </a:t>
            </a:r>
            <a:r>
              <a:rPr lang="en-US" sz="1800" i="1" dirty="0">
                <a:solidFill>
                  <a:srgbClr val="222222"/>
                </a:solidFill>
                <a:latin typeface="Arial"/>
                <a:cs typeface="Arial"/>
              </a:rPr>
              <a:t>Journal of Business Research</a:t>
            </a:r>
            <a:r>
              <a:rPr lang="en-US" sz="1800" dirty="0">
                <a:solidFill>
                  <a:srgbClr val="222222"/>
                </a:solidFill>
                <a:latin typeface="Arial"/>
                <a:cs typeface="Arial"/>
              </a:rPr>
              <a:t>, </a:t>
            </a:r>
            <a:r>
              <a:rPr lang="en-US" sz="1800" i="1" dirty="0">
                <a:solidFill>
                  <a:srgbClr val="222222"/>
                </a:solidFill>
                <a:latin typeface="Arial"/>
                <a:cs typeface="Arial"/>
              </a:rPr>
              <a:t>130</a:t>
            </a:r>
            <a:r>
              <a:rPr lang="en-US" sz="1800" dirty="0">
                <a:solidFill>
                  <a:srgbClr val="222222"/>
                </a:solidFill>
                <a:latin typeface="Arial"/>
                <a:cs typeface="Arial"/>
              </a:rPr>
              <a:t>, pp.683-697.</a:t>
            </a:r>
            <a:endParaRPr lang="en-US" sz="1800">
              <a:ea typeface="Source Sans Pro"/>
            </a:endParaRPr>
          </a:p>
          <a:p>
            <a:r>
              <a:rPr lang="en-US" sz="1800" dirty="0">
                <a:solidFill>
                  <a:srgbClr val="222222"/>
                </a:solidFill>
                <a:latin typeface="Arial"/>
                <a:cs typeface="Arial"/>
              </a:rPr>
              <a:t>Al Mansoori, S., Salloum, S.A. and Shaalan, K., 2020. The impact of artificial intelligence and information technologies on the efficiency of knowledge management at modern organizations: a systematic review. </a:t>
            </a:r>
            <a:r>
              <a:rPr lang="en-US" sz="1800" i="1" dirty="0">
                <a:solidFill>
                  <a:srgbClr val="222222"/>
                </a:solidFill>
                <a:latin typeface="Arial"/>
                <a:cs typeface="Arial"/>
              </a:rPr>
              <a:t>Recent advances in intelligent systems and smart applications</a:t>
            </a:r>
            <a:r>
              <a:rPr lang="en-US" sz="1800" dirty="0">
                <a:solidFill>
                  <a:srgbClr val="222222"/>
                </a:solidFill>
                <a:latin typeface="Arial"/>
                <a:cs typeface="Arial"/>
              </a:rPr>
              <a:t>, pp.163-182.</a:t>
            </a:r>
            <a:endParaRPr lang="en-US" sz="1800">
              <a:ea typeface="Source Sans Pro"/>
            </a:endParaRPr>
          </a:p>
          <a:p>
            <a:r>
              <a:rPr lang="en-US" sz="1800" dirty="0">
                <a:solidFill>
                  <a:srgbClr val="222222"/>
                </a:solidFill>
                <a:latin typeface="Arial"/>
                <a:cs typeface="Arial"/>
              </a:rPr>
              <a:t>Masenya, T.M., 2022. Integrating talent and knowledge management practices in the new normal business environment: developing future leaders in public sector organizations. In </a:t>
            </a:r>
            <a:r>
              <a:rPr lang="en-US" sz="1800" i="1" dirty="0">
                <a:solidFill>
                  <a:srgbClr val="222222"/>
                </a:solidFill>
                <a:latin typeface="Arial"/>
                <a:cs typeface="Arial"/>
              </a:rPr>
              <a:t>Navigating the new normal of business with enhanced human resource management strategies</a:t>
            </a:r>
            <a:r>
              <a:rPr lang="en-US" sz="1800" dirty="0">
                <a:solidFill>
                  <a:srgbClr val="222222"/>
                </a:solidFill>
                <a:latin typeface="Arial"/>
                <a:cs typeface="Arial"/>
              </a:rPr>
              <a:t> (pp. 113-144). IGI global.</a:t>
            </a:r>
            <a:endParaRPr lang="en-US" sz="1800">
              <a:ea typeface="Source Sans Pro"/>
            </a:endParaRPr>
          </a:p>
        </p:txBody>
      </p:sp>
    </p:spTree>
    <p:extLst>
      <p:ext uri="{BB962C8B-B14F-4D97-AF65-F5344CB8AC3E}">
        <p14:creationId xmlns:p14="http://schemas.microsoft.com/office/powerpoint/2010/main" val="509945340"/>
      </p:ext>
    </p:extLst>
  </p:cSld>
  <p:clrMapOvr>
    <a:masterClrMapping/>
  </p:clrMapOvr>
</p:sld>
</file>

<file path=ppt/theme/theme1.xml><?xml version="1.0" encoding="utf-8"?>
<a:theme xmlns:a="http://schemas.openxmlformats.org/drawingml/2006/main" name="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2349</Words>
  <Application>Microsoft Macintosh PowerPoint</Application>
  <PresentationFormat>Widescreen</PresentationFormat>
  <Paragraphs>86</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Source Sans Pro</vt:lpstr>
      <vt:lpstr>Times New Roman</vt:lpstr>
      <vt:lpstr>FunkyShapesVTI</vt:lpstr>
      <vt:lpstr>Knowledge and Information Management Skills for the Workplace</vt:lpstr>
      <vt:lpstr>Introduction</vt:lpstr>
      <vt:lpstr>Important Points Discussed</vt:lpstr>
      <vt:lpstr>Main Issues Discussed</vt:lpstr>
      <vt:lpstr>Key Findings and Conclusions</vt:lpstr>
      <vt:lpstr>Challenges and Limitations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Microsoft Office User</cp:lastModifiedBy>
  <cp:revision>48</cp:revision>
  <dcterms:created xsi:type="dcterms:W3CDTF">2023-11-04T06:20:50Z</dcterms:created>
  <dcterms:modified xsi:type="dcterms:W3CDTF">2023-11-04T12:18:18Z</dcterms:modified>
</cp:coreProperties>
</file>