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2" d="100"/>
          <a:sy n="52" d="100"/>
        </p:scale>
        <p:origin x="-84" y="-36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530DFA-2FA4-49F0-A59D-91A2CB6147B1}" type="datetimeFigureOut">
              <a:rPr lang="en-US" smtClean="0"/>
              <a:pPr/>
              <a:t>9/30/2012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81B74C-F5A4-4341-9864-C3934AD6A56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7730" name="Rectangle 7"/>
          <p:cNvSpPr>
            <a:spLocks noGrp="1" noChangeArrowheads="1"/>
          </p:cNvSpPr>
          <p:nvPr>
            <p:ph type="sldNum" sz="quarter" idx="5"/>
          </p:nvPr>
        </p:nvSpPr>
        <p:spPr>
          <a:noFill/>
        </p:spPr>
        <p:txBody>
          <a:bodyPr/>
          <a:lstStyle/>
          <a:p>
            <a:fld id="{9E88309C-167E-4049-B6E1-16838011D422}" type="slidenum">
              <a:rPr lang="en-US" smtClean="0"/>
              <a:pPr/>
              <a:t>3</a:t>
            </a:fld>
            <a:endParaRPr lang="en-US" smtClean="0"/>
          </a:p>
        </p:txBody>
      </p:sp>
      <p:sp>
        <p:nvSpPr>
          <p:cNvPr id="457731" name="Rectangle 2"/>
          <p:cNvSpPr>
            <a:spLocks noGrp="1" noRot="1" noChangeAspect="1" noChangeArrowheads="1" noTextEdit="1"/>
          </p:cNvSpPr>
          <p:nvPr>
            <p:ph type="sldImg"/>
          </p:nvPr>
        </p:nvSpPr>
        <p:spPr>
          <a:ln/>
        </p:spPr>
      </p:sp>
      <p:sp>
        <p:nvSpPr>
          <p:cNvPr id="4577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754" name="Slide Image Placeholder 1"/>
          <p:cNvSpPr>
            <a:spLocks noGrp="1" noRot="1" noChangeAspect="1" noTextEdit="1"/>
          </p:cNvSpPr>
          <p:nvPr>
            <p:ph type="sldImg"/>
          </p:nvPr>
        </p:nvSpPr>
        <p:spPr>
          <a:ln/>
        </p:spPr>
      </p:sp>
      <p:sp>
        <p:nvSpPr>
          <p:cNvPr id="458755" name="Notes Placeholder 2"/>
          <p:cNvSpPr>
            <a:spLocks noGrp="1"/>
          </p:cNvSpPr>
          <p:nvPr>
            <p:ph type="body" idx="1"/>
          </p:nvPr>
        </p:nvSpPr>
        <p:spPr>
          <a:noFill/>
          <a:ln/>
        </p:spPr>
        <p:txBody>
          <a:bodyPr/>
          <a:lstStyle/>
          <a:p>
            <a:r>
              <a:rPr lang="en-GB" smtClean="0"/>
              <a:t>Meridith and Mantel (2009) pp552-555 definitions</a:t>
            </a:r>
          </a:p>
          <a:p>
            <a:endParaRPr lang="en-GB" smtClean="0"/>
          </a:p>
          <a:p>
            <a:r>
              <a:rPr lang="en-GB" smtClean="0"/>
              <a:t>Extinction:  Project no longer required because;</a:t>
            </a:r>
          </a:p>
          <a:p>
            <a:r>
              <a:rPr lang="en-GB" smtClean="0"/>
              <a:t>	Project is successful, goals achieved</a:t>
            </a:r>
          </a:p>
          <a:p>
            <a:r>
              <a:rPr lang="en-GB" smtClean="0"/>
              <a:t>	Project is not successful and is superseded by another project</a:t>
            </a:r>
          </a:p>
          <a:p>
            <a:r>
              <a:rPr lang="en-GB" smtClean="0"/>
              <a:t>	Project is not successful and is cancelled TERMINATION BY MURDER is a special case of termination by extinction</a:t>
            </a:r>
          </a:p>
          <a:p>
            <a:r>
              <a:rPr lang="en-GB" smtClean="0"/>
              <a:t>	Change in operating environment mean that project is no longer viable/desirable/needed  OBSOLETE</a:t>
            </a:r>
          </a:p>
          <a:p>
            <a:r>
              <a:rPr lang="en-GB" smtClean="0"/>
              <a:t>Addition:  Project is successful (or behaving successfully but not yet achieved all of its goals) and is integrated into the organisation and carries on as new operational arm or process</a:t>
            </a:r>
          </a:p>
          <a:p>
            <a:r>
              <a:rPr lang="en-GB" smtClean="0"/>
              <a:t>Integration:  Project is successful and the deliverables (products or services) are integrated into the organisation</a:t>
            </a:r>
          </a:p>
          <a:p>
            <a:r>
              <a:rPr lang="en-GB" smtClean="0"/>
              <a:t>Starvation:  Project is not successful or now obsolete but is not terminated through extinction and suffers ‘slow starvation’ by resource (primarily budget) decrement</a:t>
            </a:r>
          </a:p>
        </p:txBody>
      </p:sp>
      <p:sp>
        <p:nvSpPr>
          <p:cNvPr id="458756" name="Slide Number Placeholder 3"/>
          <p:cNvSpPr>
            <a:spLocks noGrp="1"/>
          </p:cNvSpPr>
          <p:nvPr>
            <p:ph type="sldNum" sz="quarter" idx="5"/>
          </p:nvPr>
        </p:nvSpPr>
        <p:spPr>
          <a:noFill/>
        </p:spPr>
        <p:txBody>
          <a:bodyPr/>
          <a:lstStyle/>
          <a:p>
            <a:fld id="{0427E0E5-47C0-493E-94B4-D2283C1B42F0}" type="slidenum">
              <a:rPr lang="en-US" smtClean="0"/>
              <a:pPr/>
              <a:t>5</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9778" name="Slide Image Placeholder 1"/>
          <p:cNvSpPr>
            <a:spLocks noGrp="1" noRot="1" noChangeAspect="1" noTextEdit="1"/>
          </p:cNvSpPr>
          <p:nvPr>
            <p:ph type="sldImg"/>
          </p:nvPr>
        </p:nvSpPr>
        <p:spPr>
          <a:ln/>
        </p:spPr>
      </p:sp>
      <p:sp>
        <p:nvSpPr>
          <p:cNvPr id="459779" name="Notes Placeholder 2"/>
          <p:cNvSpPr>
            <a:spLocks noGrp="1"/>
          </p:cNvSpPr>
          <p:nvPr>
            <p:ph type="body" idx="1"/>
          </p:nvPr>
        </p:nvSpPr>
        <p:spPr>
          <a:noFill/>
          <a:ln/>
        </p:spPr>
        <p:txBody>
          <a:bodyPr/>
          <a:lstStyle/>
          <a:p>
            <a:r>
              <a:rPr lang="en-GB" smtClean="0"/>
              <a:t>Note this is not a linear process, often these activities will happen in parallel and there will be dependencies.  If anything this represents a high level ‘checklist’.</a:t>
            </a:r>
          </a:p>
        </p:txBody>
      </p:sp>
      <p:sp>
        <p:nvSpPr>
          <p:cNvPr id="459780" name="Slide Number Placeholder 3"/>
          <p:cNvSpPr>
            <a:spLocks noGrp="1"/>
          </p:cNvSpPr>
          <p:nvPr>
            <p:ph type="sldNum" sz="quarter" idx="5"/>
          </p:nvPr>
        </p:nvSpPr>
        <p:spPr>
          <a:noFill/>
        </p:spPr>
        <p:txBody>
          <a:bodyPr/>
          <a:lstStyle/>
          <a:p>
            <a:fld id="{D97FE0A6-89B9-45A9-8DE7-B3EBC9686282}" type="slidenum">
              <a:rPr lang="en-US" smtClean="0"/>
              <a:pPr/>
              <a:t>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02" name="Slide Image Placeholder 1"/>
          <p:cNvSpPr>
            <a:spLocks noGrp="1" noRot="1" noChangeAspect="1" noTextEdit="1"/>
          </p:cNvSpPr>
          <p:nvPr>
            <p:ph type="sldImg"/>
          </p:nvPr>
        </p:nvSpPr>
        <p:spPr>
          <a:ln/>
        </p:spPr>
      </p:sp>
      <p:sp>
        <p:nvSpPr>
          <p:cNvPr id="460803" name="Notes Placeholder 2"/>
          <p:cNvSpPr>
            <a:spLocks noGrp="1"/>
          </p:cNvSpPr>
          <p:nvPr>
            <p:ph type="body" idx="1"/>
          </p:nvPr>
        </p:nvSpPr>
        <p:spPr>
          <a:noFill/>
          <a:ln/>
        </p:spPr>
        <p:txBody>
          <a:bodyPr/>
          <a:lstStyle/>
          <a:p>
            <a:endParaRPr lang="en-GB" smtClean="0"/>
          </a:p>
        </p:txBody>
      </p:sp>
      <p:sp>
        <p:nvSpPr>
          <p:cNvPr id="460804" name="Slide Number Placeholder 3"/>
          <p:cNvSpPr>
            <a:spLocks noGrp="1"/>
          </p:cNvSpPr>
          <p:nvPr>
            <p:ph type="sldNum" sz="quarter" idx="5"/>
          </p:nvPr>
        </p:nvSpPr>
        <p:spPr>
          <a:noFill/>
        </p:spPr>
        <p:txBody>
          <a:bodyPr/>
          <a:lstStyle/>
          <a:p>
            <a:fld id="{67E2C4B7-978F-4986-8624-FC21F6D7B138}" type="slidenum">
              <a:rPr lang="en-US" smtClean="0"/>
              <a:pPr/>
              <a:t>9</a:t>
            </a:fld>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826" name="Slide Image Placeholder 1"/>
          <p:cNvSpPr>
            <a:spLocks noGrp="1" noRot="1" noChangeAspect="1" noTextEdit="1"/>
          </p:cNvSpPr>
          <p:nvPr>
            <p:ph type="sldImg"/>
          </p:nvPr>
        </p:nvSpPr>
        <p:spPr>
          <a:ln/>
        </p:spPr>
      </p:sp>
      <p:sp>
        <p:nvSpPr>
          <p:cNvPr id="461827" name="Notes Placeholder 2"/>
          <p:cNvSpPr>
            <a:spLocks noGrp="1"/>
          </p:cNvSpPr>
          <p:nvPr>
            <p:ph type="body" idx="1"/>
          </p:nvPr>
        </p:nvSpPr>
        <p:spPr>
          <a:noFill/>
          <a:ln/>
        </p:spPr>
        <p:txBody>
          <a:bodyPr/>
          <a:lstStyle/>
          <a:p>
            <a:r>
              <a:rPr lang="en-GB" smtClean="0"/>
              <a:t>Emphasis this point ALL RISKS MUST BE CLOSED OR HANDED ON </a:t>
            </a:r>
            <a:r>
              <a:rPr lang="en-GB" b="1" smtClean="0"/>
              <a:t>BEFORE</a:t>
            </a:r>
            <a:r>
              <a:rPr lang="en-GB" smtClean="0"/>
              <a:t> the project can be finally closed</a:t>
            </a:r>
          </a:p>
        </p:txBody>
      </p:sp>
      <p:sp>
        <p:nvSpPr>
          <p:cNvPr id="461828" name="Slide Number Placeholder 3"/>
          <p:cNvSpPr>
            <a:spLocks noGrp="1"/>
          </p:cNvSpPr>
          <p:nvPr>
            <p:ph type="sldNum" sz="quarter" idx="5"/>
          </p:nvPr>
        </p:nvSpPr>
        <p:spPr>
          <a:noFill/>
        </p:spPr>
        <p:txBody>
          <a:bodyPr/>
          <a:lstStyle/>
          <a:p>
            <a:fld id="{7D51C045-948B-409E-BE05-31C77C7733A9}" type="slidenum">
              <a:rPr lang="en-US" smtClean="0"/>
              <a:pPr/>
              <a:t>10</a:t>
            </a:fld>
            <a:endParaRPr 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2850" name="Slide Image Placeholder 1"/>
          <p:cNvSpPr>
            <a:spLocks noGrp="1" noRot="1" noChangeAspect="1" noTextEdit="1"/>
          </p:cNvSpPr>
          <p:nvPr>
            <p:ph type="sldImg"/>
          </p:nvPr>
        </p:nvSpPr>
        <p:spPr>
          <a:ln/>
        </p:spPr>
      </p:sp>
      <p:sp>
        <p:nvSpPr>
          <p:cNvPr id="462851" name="Notes Placeholder 2"/>
          <p:cNvSpPr>
            <a:spLocks noGrp="1"/>
          </p:cNvSpPr>
          <p:nvPr>
            <p:ph type="body" idx="1"/>
          </p:nvPr>
        </p:nvSpPr>
        <p:spPr>
          <a:noFill/>
          <a:ln/>
        </p:spPr>
        <p:txBody>
          <a:bodyPr/>
          <a:lstStyle/>
          <a:p>
            <a:endParaRPr lang="en-GB" smtClean="0"/>
          </a:p>
        </p:txBody>
      </p:sp>
      <p:sp>
        <p:nvSpPr>
          <p:cNvPr id="462852" name="Slide Number Placeholder 3"/>
          <p:cNvSpPr>
            <a:spLocks noGrp="1"/>
          </p:cNvSpPr>
          <p:nvPr>
            <p:ph type="sldNum" sz="quarter" idx="5"/>
          </p:nvPr>
        </p:nvSpPr>
        <p:spPr>
          <a:noFill/>
        </p:spPr>
        <p:txBody>
          <a:bodyPr/>
          <a:lstStyle/>
          <a:p>
            <a:fld id="{6F0A1FA9-1D44-4A8C-8DB3-313996557F94}" type="slidenum">
              <a:rPr lang="en-US" smtClean="0"/>
              <a:pPr/>
              <a:t>11</a:t>
            </a:fld>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3874" name="Rectangle 7"/>
          <p:cNvSpPr>
            <a:spLocks noGrp="1" noChangeArrowheads="1"/>
          </p:cNvSpPr>
          <p:nvPr>
            <p:ph type="sldNum" sz="quarter" idx="5"/>
          </p:nvPr>
        </p:nvSpPr>
        <p:spPr>
          <a:noFill/>
        </p:spPr>
        <p:txBody>
          <a:bodyPr/>
          <a:lstStyle/>
          <a:p>
            <a:fld id="{48E8AF1B-0F9C-43AC-9FB1-D2DE57C9B0B3}" type="slidenum">
              <a:rPr lang="en-US" smtClean="0"/>
              <a:pPr/>
              <a:t>17</a:t>
            </a:fld>
            <a:endParaRPr lang="en-US" smtClean="0"/>
          </a:p>
        </p:txBody>
      </p:sp>
      <p:sp>
        <p:nvSpPr>
          <p:cNvPr id="463875" name="Rectangle 2"/>
          <p:cNvSpPr>
            <a:spLocks noGrp="1" noRot="1" noChangeAspect="1" noChangeArrowheads="1" noTextEdit="1"/>
          </p:cNvSpPr>
          <p:nvPr>
            <p:ph type="sldImg"/>
          </p:nvPr>
        </p:nvSpPr>
        <p:spPr>
          <a:ln/>
        </p:spPr>
      </p:sp>
      <p:sp>
        <p:nvSpPr>
          <p:cNvPr id="46387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EC81B74C-F5A4-4341-9864-C3934AD6A562}"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9/30/2012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9/30/2012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D2DF93A-7C88-42EC-8836-4A1D5803C206}" type="datetimeFigureOut">
              <a:rPr lang="en-US" smtClean="0"/>
              <a:pPr/>
              <a:t>9/30/2012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D2DF93A-7C88-42EC-8836-4A1D5803C206}" type="datetimeFigureOut">
              <a:rPr lang="en-US" smtClean="0"/>
              <a:pPr/>
              <a:t>9/30/2012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D2DF93A-7C88-42EC-8836-4A1D5803C206}" type="datetimeFigureOut">
              <a:rPr lang="en-US" smtClean="0"/>
              <a:pPr/>
              <a:t>9/30/2012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2DF93A-7C88-42EC-8836-4A1D5803C206}" type="datetimeFigureOut">
              <a:rPr lang="en-US" smtClean="0"/>
              <a:pPr/>
              <a:t>9/30/2012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2DF93A-7C88-42EC-8836-4A1D5803C206}" type="datetimeFigureOut">
              <a:rPr lang="en-US" smtClean="0"/>
              <a:pPr/>
              <a:t>9/30/2012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9/30/2012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2DF93A-7C88-42EC-8836-4A1D5803C206}" type="datetimeFigureOut">
              <a:rPr lang="en-US" smtClean="0"/>
              <a:pPr/>
              <a:t>9/30/2012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9/30/2012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D2DF93A-7C88-42EC-8836-4A1D5803C206}" type="datetimeFigureOut">
              <a:rPr lang="en-US" smtClean="0"/>
              <a:pPr/>
              <a:t>9/30/2012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01B7DF-3D5B-4F94-89BA-A1CB63132D6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2DF93A-7C88-42EC-8836-4A1D5803C206}" type="datetimeFigureOut">
              <a:rPr lang="en-US" smtClean="0"/>
              <a:pPr/>
              <a:t>9/30/2012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1B7DF-3D5B-4F94-89BA-A1CB63132D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wm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w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ctrTitle"/>
          </p:nvPr>
        </p:nvSpPr>
        <p:spPr/>
        <p:txBody>
          <a:bodyPr>
            <a:normAutofit fontScale="90000"/>
          </a:bodyPr>
          <a:lstStyle/>
          <a:p>
            <a:pPr eaLnBrk="1" fontAlgn="auto" hangingPunct="1">
              <a:spcAft>
                <a:spcPts val="0"/>
              </a:spcAft>
              <a:defRPr/>
            </a:pPr>
            <a:r>
              <a:rPr lang="en-GB" sz="4000" dirty="0" smtClean="0">
                <a:solidFill>
                  <a:schemeClr val="accent1">
                    <a:satMod val="150000"/>
                  </a:schemeClr>
                </a:solidFill>
              </a:rPr>
              <a:t>Closing the Project</a:t>
            </a:r>
            <a:br>
              <a:rPr lang="en-GB" sz="4000" dirty="0" smtClean="0">
                <a:solidFill>
                  <a:schemeClr val="accent1">
                    <a:satMod val="150000"/>
                  </a:schemeClr>
                </a:solidFill>
              </a:rPr>
            </a:br>
            <a:r>
              <a:rPr lang="en-GB" sz="2000" dirty="0" smtClean="0">
                <a:solidFill>
                  <a:schemeClr val="accent1">
                    <a:satMod val="150000"/>
                  </a:schemeClr>
                </a:solidFill>
              </a:rPr>
              <a:t>&amp;</a:t>
            </a:r>
            <a:br>
              <a:rPr lang="en-GB" sz="2000" dirty="0" smtClean="0">
                <a:solidFill>
                  <a:schemeClr val="accent1">
                    <a:satMod val="150000"/>
                  </a:schemeClr>
                </a:solidFill>
              </a:rPr>
            </a:br>
            <a:r>
              <a:rPr lang="en-GB" sz="2000" dirty="0" smtClean="0">
                <a:solidFill>
                  <a:schemeClr val="accent1">
                    <a:satMod val="150000"/>
                  </a:schemeClr>
                </a:solidFill>
              </a:rPr>
              <a:t>Closing the module</a:t>
            </a:r>
            <a:r>
              <a:rPr lang="en-GB" sz="4000" dirty="0" smtClean="0">
                <a:solidFill>
                  <a:schemeClr val="accent1">
                    <a:satMod val="150000"/>
                  </a:schemeClr>
                </a:solidFill>
              </a:rPr>
              <a:t/>
            </a:r>
            <a:br>
              <a:rPr lang="en-GB" sz="4000" dirty="0" smtClean="0">
                <a:solidFill>
                  <a:schemeClr val="accent1">
                    <a:satMod val="150000"/>
                  </a:schemeClr>
                </a:solidFill>
              </a:rPr>
            </a:br>
            <a:endParaRPr lang="en-US" sz="2000" dirty="0" smtClean="0">
              <a:solidFill>
                <a:schemeClr val="accent1">
                  <a:satMod val="150000"/>
                </a:schemeClr>
              </a:solidFill>
            </a:endParaRPr>
          </a:p>
        </p:txBody>
      </p:sp>
      <p:sp>
        <p:nvSpPr>
          <p:cNvPr id="288771" name="Rectangle 3"/>
          <p:cNvSpPr>
            <a:spLocks noGrp="1" noChangeArrowheads="1"/>
          </p:cNvSpPr>
          <p:nvPr>
            <p:ph type="subTitle" idx="1"/>
          </p:nvPr>
        </p:nvSpPr>
        <p:spPr>
          <a:xfrm>
            <a:off x="685800" y="1828800"/>
            <a:ext cx="8077200" cy="1500188"/>
          </a:xfrm>
        </p:spPr>
        <p:txBody>
          <a:bodyPr/>
          <a:lstStyle/>
          <a:p>
            <a:pPr eaLnBrk="1" hangingPunct="1"/>
            <a:endParaRPr lang="en-US" dirty="0" smtClean="0"/>
          </a:p>
        </p:txBody>
      </p:sp>
      <p:sp>
        <p:nvSpPr>
          <p:cNvPr id="4" name="Rectangle 3"/>
          <p:cNvSpPr/>
          <p:nvPr/>
        </p:nvSpPr>
        <p:spPr>
          <a:xfrm>
            <a:off x="1714500" y="5500688"/>
            <a:ext cx="5857875" cy="830262"/>
          </a:xfrm>
          <a:prstGeom prst="rect">
            <a:avLst/>
          </a:prstGeom>
        </p:spPr>
        <p:txBody>
          <a:bodyPr>
            <a:spAutoFit/>
          </a:bodyPr>
          <a:lstStyle/>
          <a:p>
            <a:pPr>
              <a:defRPr/>
            </a:pPr>
            <a:r>
              <a:rPr lang="en-US" sz="1600" b="1" dirty="0">
                <a:latin typeface="+mn-lt"/>
              </a:rPr>
              <a:t>“The time to stop a revolution is at the beginning, not the end.”</a:t>
            </a:r>
          </a:p>
          <a:p>
            <a:pPr>
              <a:defRPr/>
            </a:pPr>
            <a:endParaRPr lang="en-US" sz="1600" b="1" dirty="0">
              <a:latin typeface="+mn-lt"/>
            </a:endParaRPr>
          </a:p>
          <a:p>
            <a:pPr>
              <a:defRPr/>
            </a:pPr>
            <a:r>
              <a:rPr lang="en-US" sz="1600" b="1" dirty="0">
                <a:latin typeface="+mn-lt"/>
              </a:rPr>
              <a:t>				Adlai E. Stevenson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Objectives</a:t>
            </a:r>
            <a:endParaRPr lang="en-US" smtClean="0">
              <a:solidFill>
                <a:schemeClr val="accent1">
                  <a:satMod val="150000"/>
                </a:schemeClr>
              </a:solidFill>
            </a:endParaRPr>
          </a:p>
        </p:txBody>
      </p:sp>
      <p:sp>
        <p:nvSpPr>
          <p:cNvPr id="289795" name="Rectangle 3"/>
          <p:cNvSpPr>
            <a:spLocks noGrp="1" noChangeArrowheads="1"/>
          </p:cNvSpPr>
          <p:nvPr>
            <p:ph idx="1"/>
          </p:nvPr>
        </p:nvSpPr>
        <p:spPr/>
        <p:txBody>
          <a:bodyPr/>
          <a:lstStyle/>
          <a:p>
            <a:pPr eaLnBrk="1" hangingPunct="1"/>
            <a:r>
              <a:rPr lang="en-GB" sz="2800" smtClean="0"/>
              <a:t>At the end of this session you will be able to;</a:t>
            </a:r>
          </a:p>
          <a:p>
            <a:pPr lvl="1" eaLnBrk="1" hangingPunct="1"/>
            <a:r>
              <a:rPr lang="en-GB" sz="2400" smtClean="0"/>
              <a:t>Describe the link between project initiation and project close</a:t>
            </a:r>
          </a:p>
          <a:p>
            <a:pPr lvl="1" eaLnBrk="1" hangingPunct="1"/>
            <a:r>
              <a:rPr lang="en-GB" sz="2400" smtClean="0"/>
              <a:t>List the activities which the project manager has to complete in order to close a project</a:t>
            </a:r>
          </a:p>
          <a:p>
            <a:pPr lvl="1" eaLnBrk="1" hangingPunct="1"/>
            <a:r>
              <a:rPr lang="en-GB" sz="2400" smtClean="0"/>
              <a:t>Identify lessons learned</a:t>
            </a:r>
          </a:p>
          <a:p>
            <a:pPr lvl="1" eaLnBrk="1" hangingPunct="1"/>
            <a:endParaRPr 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Review Test : Preview</a:t>
            </a:r>
            <a:endParaRPr lang="en-US" smtClean="0">
              <a:solidFill>
                <a:schemeClr val="accent1">
                  <a:satMod val="150000"/>
                </a:schemeClr>
              </a:solidFill>
            </a:endParaRPr>
          </a:p>
        </p:txBody>
      </p:sp>
      <p:sp>
        <p:nvSpPr>
          <p:cNvPr id="290819" name="Rectangle 3"/>
          <p:cNvSpPr>
            <a:spLocks noGrp="1" noChangeArrowheads="1"/>
          </p:cNvSpPr>
          <p:nvPr>
            <p:ph idx="1"/>
          </p:nvPr>
        </p:nvSpPr>
        <p:spPr/>
        <p:txBody>
          <a:bodyPr/>
          <a:lstStyle/>
          <a:p>
            <a:pPr eaLnBrk="1" hangingPunct="1">
              <a:lnSpc>
                <a:spcPct val="90000"/>
              </a:lnSpc>
            </a:pPr>
            <a:r>
              <a:rPr lang="en-US" sz="2800" smtClean="0"/>
              <a:t>In your own words explain the reasoning behind the following statement </a:t>
            </a:r>
          </a:p>
          <a:p>
            <a:pPr lvl="1" eaLnBrk="1" hangingPunct="1">
              <a:lnSpc>
                <a:spcPct val="90000"/>
              </a:lnSpc>
            </a:pPr>
            <a:r>
              <a:rPr lang="en-US" sz="2400" smtClean="0"/>
              <a:t>‘Project closure starts with project initiation’</a:t>
            </a:r>
          </a:p>
          <a:p>
            <a:pPr eaLnBrk="1" hangingPunct="1">
              <a:lnSpc>
                <a:spcPct val="90000"/>
              </a:lnSpc>
            </a:pPr>
            <a:r>
              <a:rPr lang="en-US" sz="2800" smtClean="0"/>
              <a:t>What are the main areas of focus for a PM during project closure?</a:t>
            </a:r>
          </a:p>
          <a:p>
            <a:pPr eaLnBrk="1" hangingPunct="1">
              <a:lnSpc>
                <a:spcPct val="90000"/>
              </a:lnSpc>
            </a:pPr>
            <a:r>
              <a:rPr lang="en-US" sz="2800" smtClean="0"/>
              <a:t>Lessons Learned:</a:t>
            </a:r>
          </a:p>
          <a:p>
            <a:pPr lvl="1" eaLnBrk="1" hangingPunct="1">
              <a:lnSpc>
                <a:spcPct val="90000"/>
              </a:lnSpc>
            </a:pPr>
            <a:r>
              <a:rPr lang="en-US" sz="2400" smtClean="0"/>
              <a:t>In groups: discuss the main themes which have been presented in this module</a:t>
            </a:r>
          </a:p>
          <a:p>
            <a:pPr lvl="1" eaLnBrk="1" hangingPunct="1">
              <a:lnSpc>
                <a:spcPct val="90000"/>
              </a:lnSpc>
            </a:pPr>
            <a:r>
              <a:rPr lang="en-US" sz="2400" smtClean="0"/>
              <a:t>Individually:  reflect on these themes and how they relate to the module assignment</a:t>
            </a:r>
          </a:p>
          <a:p>
            <a:pPr eaLnBrk="1" hangingPunct="1">
              <a:lnSpc>
                <a:spcPct val="90000"/>
              </a:lnSpc>
            </a:pPr>
            <a:endParaRPr lang="en-US" sz="28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Project Closure</a:t>
            </a:r>
            <a:endParaRPr lang="en-GB" dirty="0"/>
          </a:p>
        </p:txBody>
      </p:sp>
      <p:sp>
        <p:nvSpPr>
          <p:cNvPr id="291843" name="Content Placeholder 2"/>
          <p:cNvSpPr>
            <a:spLocks noGrp="1"/>
          </p:cNvSpPr>
          <p:nvPr>
            <p:ph idx="1"/>
          </p:nvPr>
        </p:nvSpPr>
        <p:spPr/>
        <p:txBody>
          <a:bodyPr/>
          <a:lstStyle/>
          <a:p>
            <a:r>
              <a:rPr lang="en-GB" smtClean="0"/>
              <a:t>Formally terminate all the activities of a project</a:t>
            </a:r>
          </a:p>
          <a:p>
            <a:pPr lvl="1"/>
            <a:r>
              <a:rPr lang="en-GB" smtClean="0"/>
              <a:t>Hand off completed product or service to others</a:t>
            </a:r>
          </a:p>
          <a:p>
            <a:pPr lvl="1"/>
            <a:r>
              <a:rPr lang="en-GB" smtClean="0"/>
              <a:t>Close a cancelled project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Project Closure:</a:t>
            </a:r>
            <a:br>
              <a:rPr lang="en-GB" dirty="0" smtClean="0"/>
            </a:br>
            <a:r>
              <a:rPr lang="en-GB" dirty="0" smtClean="0"/>
              <a:t>The Problem</a:t>
            </a:r>
            <a:endParaRPr lang="en-GB" dirty="0"/>
          </a:p>
        </p:txBody>
      </p:sp>
      <p:sp>
        <p:nvSpPr>
          <p:cNvPr id="3" name="Content Placeholder 2"/>
          <p:cNvSpPr>
            <a:spLocks noGrp="1"/>
          </p:cNvSpPr>
          <p:nvPr>
            <p:ph idx="1"/>
          </p:nvPr>
        </p:nvSpPr>
        <p:spPr/>
        <p:txBody>
          <a:bodyPr>
            <a:normAutofit lnSpcReduction="10000"/>
          </a:bodyPr>
          <a:lstStyle/>
          <a:p>
            <a:pPr indent="0">
              <a:buFont typeface="Wingdings 2" pitchFamily="18" charset="2"/>
              <a:buNone/>
              <a:defRPr/>
            </a:pPr>
            <a:r>
              <a:rPr lang="en-GB" sz="2600" dirty="0" smtClean="0"/>
              <a:t>“As it must to all things, termination comes to every project.  At times, project death is quick and clean, but more often it is a long process; and there are times when it is practically impossible to establish that death has occurred.”</a:t>
            </a:r>
          </a:p>
          <a:p>
            <a:pPr>
              <a:buFont typeface="Wingdings 2" pitchFamily="18" charset="2"/>
              <a:buNone/>
              <a:defRPr/>
            </a:pPr>
            <a:r>
              <a:rPr lang="en-GB" sz="2600" dirty="0" smtClean="0"/>
              <a:t>			</a:t>
            </a:r>
            <a:r>
              <a:rPr lang="en-GB" sz="2600" smtClean="0"/>
              <a:t>	Meridith</a:t>
            </a:r>
            <a:r>
              <a:rPr lang="en-GB" sz="2600" dirty="0" smtClean="0"/>
              <a:t> and Mantel (2009) p551</a:t>
            </a:r>
          </a:p>
          <a:p>
            <a:pPr>
              <a:defRPr/>
            </a:pPr>
            <a:r>
              <a:rPr lang="en-GB" sz="2800" dirty="0" smtClean="0"/>
              <a:t>Termination by:</a:t>
            </a:r>
          </a:p>
          <a:p>
            <a:pPr lvl="1">
              <a:defRPr/>
            </a:pPr>
            <a:r>
              <a:rPr lang="en-GB" sz="2400" dirty="0" smtClean="0"/>
              <a:t>Extinction</a:t>
            </a:r>
          </a:p>
          <a:p>
            <a:pPr lvl="1">
              <a:defRPr/>
            </a:pPr>
            <a:r>
              <a:rPr lang="en-GB" sz="2400" dirty="0" smtClean="0"/>
              <a:t>Addition</a:t>
            </a:r>
          </a:p>
          <a:p>
            <a:pPr lvl="1">
              <a:defRPr/>
            </a:pPr>
            <a:r>
              <a:rPr lang="en-GB" sz="2400" dirty="0" smtClean="0"/>
              <a:t>Integration</a:t>
            </a:r>
          </a:p>
          <a:p>
            <a:pPr lvl="1">
              <a:defRPr/>
            </a:pPr>
            <a:r>
              <a:rPr lang="en-GB" sz="2400" dirty="0" smtClean="0"/>
              <a:t>Starvation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Project Closure:</a:t>
            </a:r>
            <a:br>
              <a:rPr lang="en-GB" dirty="0" smtClean="0"/>
            </a:br>
            <a:r>
              <a:rPr lang="en-GB" dirty="0" smtClean="0"/>
              <a:t>PM Responsibilities</a:t>
            </a:r>
            <a:endParaRPr lang="en-GB" dirty="0"/>
          </a:p>
        </p:txBody>
      </p:sp>
      <p:sp>
        <p:nvSpPr>
          <p:cNvPr id="293891" name="Content Placeholder 2"/>
          <p:cNvSpPr>
            <a:spLocks noGrp="1"/>
          </p:cNvSpPr>
          <p:nvPr>
            <p:ph idx="1"/>
          </p:nvPr>
        </p:nvSpPr>
        <p:spPr/>
        <p:txBody>
          <a:bodyPr>
            <a:normAutofit lnSpcReduction="10000"/>
          </a:bodyPr>
          <a:lstStyle/>
          <a:p>
            <a:r>
              <a:rPr lang="en-GB" sz="2800" smtClean="0"/>
              <a:t>Administrative closure procedure</a:t>
            </a:r>
          </a:p>
          <a:p>
            <a:pPr lvl="1"/>
            <a:r>
              <a:rPr lang="en-GB" sz="2600" smtClean="0"/>
              <a:t>Schedule Closure</a:t>
            </a:r>
          </a:p>
          <a:p>
            <a:pPr lvl="1"/>
            <a:r>
              <a:rPr lang="en-GB" sz="2600" smtClean="0"/>
              <a:t>Budget Closure</a:t>
            </a:r>
          </a:p>
          <a:p>
            <a:pPr lvl="1"/>
            <a:r>
              <a:rPr lang="en-GB" sz="2600" smtClean="0"/>
              <a:t>Contract Closure</a:t>
            </a:r>
          </a:p>
          <a:p>
            <a:r>
              <a:rPr lang="en-GB" sz="2800" smtClean="0"/>
              <a:t>Hand over product or service</a:t>
            </a:r>
          </a:p>
          <a:p>
            <a:pPr lvl="1"/>
            <a:r>
              <a:rPr lang="en-GB" sz="2600" smtClean="0"/>
              <a:t>Requires formal acceptance (sign-off) on all agreed deliverables</a:t>
            </a:r>
          </a:p>
          <a:p>
            <a:r>
              <a:rPr lang="en-GB" sz="2800" smtClean="0"/>
              <a:t>Update organisational process</a:t>
            </a:r>
          </a:p>
          <a:p>
            <a:pPr lvl="1"/>
            <a:r>
              <a:rPr lang="en-GB" sz="2600" smtClean="0"/>
              <a:t>Project Review</a:t>
            </a:r>
          </a:p>
          <a:p>
            <a:pPr lvl="1"/>
            <a:r>
              <a:rPr lang="en-GB" sz="2600" smtClean="0"/>
              <a:t>Lessons Learned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Title 1"/>
          <p:cNvSpPr>
            <a:spLocks noGrp="1"/>
          </p:cNvSpPr>
          <p:nvPr>
            <p:ph type="title"/>
          </p:nvPr>
        </p:nvSpPr>
        <p:spPr>
          <a:xfrm>
            <a:off x="457200" y="155575"/>
            <a:ext cx="8229600" cy="1252538"/>
          </a:xfrm>
        </p:spPr>
        <p:txBody>
          <a:bodyPr/>
          <a:lstStyle/>
          <a:p>
            <a:pPr eaLnBrk="1" fontAlgn="auto" hangingPunct="1">
              <a:spcAft>
                <a:spcPts val="0"/>
              </a:spcAft>
              <a:defRPr/>
            </a:pPr>
            <a:r>
              <a:rPr lang="en-US" dirty="0" smtClean="0">
                <a:solidFill>
                  <a:schemeClr val="accent1">
                    <a:satMod val="150000"/>
                  </a:schemeClr>
                </a:solidFill>
              </a:rPr>
              <a:t>Schedule Closure</a:t>
            </a:r>
          </a:p>
        </p:txBody>
      </p:sp>
      <p:sp>
        <p:nvSpPr>
          <p:cNvPr id="294915" name="Content Placeholder 2"/>
          <p:cNvSpPr>
            <a:spLocks noGrp="1"/>
          </p:cNvSpPr>
          <p:nvPr>
            <p:ph idx="1"/>
          </p:nvPr>
        </p:nvSpPr>
        <p:spPr/>
        <p:txBody>
          <a:bodyPr/>
          <a:lstStyle/>
          <a:p>
            <a:pPr eaLnBrk="1" hangingPunct="1"/>
            <a:r>
              <a:rPr lang="en-US" sz="2800" smtClean="0"/>
              <a:t>Ensure all scheduled activities have been fully completed</a:t>
            </a:r>
          </a:p>
          <a:p>
            <a:pPr eaLnBrk="1" hangingPunct="1"/>
            <a:r>
              <a:rPr lang="en-US" sz="2800" smtClean="0"/>
              <a:t>Ensure that all schedule related risks are closed off</a:t>
            </a:r>
          </a:p>
          <a:p>
            <a:pPr eaLnBrk="1" hangingPunct="1"/>
            <a:r>
              <a:rPr lang="en-US" sz="2800" smtClean="0"/>
              <a:t>Release project team members as they become free, however</a:t>
            </a:r>
          </a:p>
          <a:p>
            <a:pPr lvl="1" eaLnBrk="1" hangingPunct="1"/>
            <a:r>
              <a:rPr lang="en-US" sz="2400" smtClean="0"/>
              <a:t>Secure agreed support from resources for as long as the project may need to support or advise the client.  This may be ‘part-time’ or ‘ad-hoc’ request for services</a:t>
            </a:r>
          </a:p>
          <a:p>
            <a:pPr eaLnBrk="1" hangingPunct="1"/>
            <a:r>
              <a:rPr lang="en-US" sz="2800" smtClean="0"/>
              <a:t>Prepare final report comparing schedule performance to current and original baseline</a:t>
            </a:r>
          </a:p>
          <a:p>
            <a:pPr eaLnBrk="1" hangingPunct="1"/>
            <a:endParaRPr lang="en-US" sz="2800" smtClean="0"/>
          </a:p>
          <a:p>
            <a:pPr eaLnBrk="1" hangingPunct="1"/>
            <a:endParaRPr lang="en-US" sz="280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Title 1"/>
          <p:cNvSpPr>
            <a:spLocks noGrp="1"/>
          </p:cNvSpPr>
          <p:nvPr>
            <p:ph type="title"/>
          </p:nvPr>
        </p:nvSpPr>
        <p:spPr>
          <a:xfrm>
            <a:off x="457200" y="155575"/>
            <a:ext cx="8229600" cy="1252538"/>
          </a:xfrm>
        </p:spPr>
        <p:txBody>
          <a:bodyPr/>
          <a:lstStyle/>
          <a:p>
            <a:pPr eaLnBrk="1" fontAlgn="auto" hangingPunct="1">
              <a:spcAft>
                <a:spcPts val="0"/>
              </a:spcAft>
              <a:defRPr/>
            </a:pPr>
            <a:r>
              <a:rPr lang="en-US" dirty="0" smtClean="0">
                <a:solidFill>
                  <a:schemeClr val="accent1">
                    <a:satMod val="150000"/>
                  </a:schemeClr>
                </a:solidFill>
              </a:rPr>
              <a:t>Budget Closure</a:t>
            </a:r>
          </a:p>
        </p:txBody>
      </p:sp>
      <p:sp>
        <p:nvSpPr>
          <p:cNvPr id="295939" name="Content Placeholder 2"/>
          <p:cNvSpPr>
            <a:spLocks noGrp="1"/>
          </p:cNvSpPr>
          <p:nvPr>
            <p:ph idx="1"/>
          </p:nvPr>
        </p:nvSpPr>
        <p:spPr/>
        <p:txBody>
          <a:bodyPr>
            <a:normAutofit lnSpcReduction="10000"/>
          </a:bodyPr>
          <a:lstStyle/>
          <a:p>
            <a:pPr eaLnBrk="1" hangingPunct="1"/>
            <a:r>
              <a:rPr lang="en-US" sz="2800" smtClean="0"/>
              <a:t>Reconcile payments</a:t>
            </a:r>
          </a:p>
          <a:p>
            <a:pPr lvl="1" eaLnBrk="1" hangingPunct="1"/>
            <a:r>
              <a:rPr lang="en-US" smtClean="0"/>
              <a:t>Ensure all payments out have been processed</a:t>
            </a:r>
          </a:p>
          <a:p>
            <a:pPr lvl="1" eaLnBrk="1" hangingPunct="1"/>
            <a:r>
              <a:rPr lang="en-US" smtClean="0"/>
              <a:t>If applicable, ensure all payments into the project have been processed</a:t>
            </a:r>
          </a:p>
          <a:p>
            <a:pPr eaLnBrk="1" hangingPunct="1"/>
            <a:r>
              <a:rPr lang="en-US" sz="2800" smtClean="0"/>
              <a:t>Close down ‘cost codes’</a:t>
            </a:r>
          </a:p>
          <a:p>
            <a:pPr lvl="1" eaLnBrk="1" hangingPunct="1"/>
            <a:r>
              <a:rPr lang="en-US" sz="2600" smtClean="0"/>
              <a:t>Disallow any future requests for payment or cross charging</a:t>
            </a:r>
          </a:p>
          <a:p>
            <a:pPr eaLnBrk="1" hangingPunct="1"/>
            <a:r>
              <a:rPr lang="en-US" sz="2800" smtClean="0"/>
              <a:t>Ensure that all schedule related risks are closed off</a:t>
            </a:r>
          </a:p>
          <a:p>
            <a:pPr eaLnBrk="1" hangingPunct="1"/>
            <a:r>
              <a:rPr lang="en-US" sz="2800" smtClean="0"/>
              <a:t>Prepare final report comparing schedule performance to current and original baseline</a:t>
            </a:r>
          </a:p>
          <a:p>
            <a:pPr lvl="1" eaLnBrk="1" hangingPunct="1"/>
            <a:endParaRPr 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Title 1"/>
          <p:cNvSpPr>
            <a:spLocks noGrp="1"/>
          </p:cNvSpPr>
          <p:nvPr>
            <p:ph type="title"/>
          </p:nvPr>
        </p:nvSpPr>
        <p:spPr>
          <a:xfrm>
            <a:off x="457200" y="155575"/>
            <a:ext cx="8229600" cy="1252538"/>
          </a:xfrm>
        </p:spPr>
        <p:txBody>
          <a:bodyPr/>
          <a:lstStyle/>
          <a:p>
            <a:pPr eaLnBrk="1" fontAlgn="auto" hangingPunct="1">
              <a:spcAft>
                <a:spcPts val="0"/>
              </a:spcAft>
              <a:defRPr/>
            </a:pPr>
            <a:r>
              <a:rPr lang="en-US" dirty="0" smtClean="0">
                <a:solidFill>
                  <a:schemeClr val="accent1">
                    <a:satMod val="150000"/>
                  </a:schemeClr>
                </a:solidFill>
              </a:rPr>
              <a:t>Contract Closure</a:t>
            </a:r>
          </a:p>
        </p:txBody>
      </p:sp>
      <p:sp>
        <p:nvSpPr>
          <p:cNvPr id="286723" name="Content Placeholder 2"/>
          <p:cNvSpPr>
            <a:spLocks noGrp="1"/>
          </p:cNvSpPr>
          <p:nvPr>
            <p:ph idx="1"/>
          </p:nvPr>
        </p:nvSpPr>
        <p:spPr/>
        <p:txBody>
          <a:bodyPr/>
          <a:lstStyle/>
          <a:p>
            <a:pPr eaLnBrk="1" hangingPunct="1">
              <a:defRPr/>
            </a:pPr>
            <a:r>
              <a:rPr lang="en-US" sz="2800" dirty="0" smtClean="0"/>
              <a:t>Debrief suppliers</a:t>
            </a:r>
          </a:p>
          <a:p>
            <a:pPr lvl="1" eaLnBrk="1" hangingPunct="1">
              <a:defRPr/>
            </a:pPr>
            <a:r>
              <a:rPr lang="en-US" sz="2600" dirty="0" smtClean="0"/>
              <a:t>Lessons learned</a:t>
            </a:r>
          </a:p>
          <a:p>
            <a:pPr lvl="1" eaLnBrk="1" hangingPunct="1">
              <a:defRPr/>
            </a:pPr>
            <a:r>
              <a:rPr lang="en-US" sz="2600" dirty="0" smtClean="0"/>
              <a:t>Verify contractual obligations met</a:t>
            </a:r>
          </a:p>
          <a:p>
            <a:pPr lvl="2" eaLnBrk="1" hangingPunct="1">
              <a:defRPr/>
            </a:pPr>
            <a:r>
              <a:rPr lang="en-US" dirty="0" smtClean="0"/>
              <a:t>Product verification</a:t>
            </a:r>
          </a:p>
          <a:p>
            <a:pPr lvl="2" eaLnBrk="1" hangingPunct="1">
              <a:defRPr/>
            </a:pPr>
            <a:r>
              <a:rPr lang="en-US" dirty="0" smtClean="0"/>
              <a:t>Other?</a:t>
            </a:r>
          </a:p>
          <a:p>
            <a:pPr lvl="1" eaLnBrk="1" hangingPunct="1">
              <a:defRPr/>
            </a:pPr>
            <a:r>
              <a:rPr lang="en-US" sz="2600" dirty="0" smtClean="0"/>
              <a:t>Ensure that all schedule related risks are closed off</a:t>
            </a:r>
          </a:p>
          <a:p>
            <a:pPr marL="438150" lvl="1" indent="-319088" eaLnBrk="1" hangingPunct="1">
              <a:spcBef>
                <a:spcPct val="0"/>
              </a:spcBef>
              <a:buClr>
                <a:schemeClr val="accent1"/>
              </a:buClr>
              <a:buSzPct val="80000"/>
              <a:buFont typeface="Wingdings 2" pitchFamily="18" charset="2"/>
              <a:buChar char=""/>
              <a:defRPr/>
            </a:pPr>
            <a:r>
              <a:rPr lang="en-US" sz="2600" dirty="0" smtClean="0"/>
              <a:t>Reconcile payments and close down ‘cost codes’</a:t>
            </a:r>
          </a:p>
          <a:p>
            <a:pPr marL="438150" lvl="1" indent="-319088" eaLnBrk="1" hangingPunct="1">
              <a:spcBef>
                <a:spcPct val="0"/>
              </a:spcBef>
              <a:buClr>
                <a:schemeClr val="accent1"/>
              </a:buClr>
              <a:buSzPct val="80000"/>
              <a:buFont typeface="Wingdings 2" pitchFamily="18" charset="2"/>
              <a:buChar char=""/>
              <a:defRPr/>
            </a:pPr>
            <a:endParaRPr lang="en-US" sz="2600" dirty="0" smtClean="0"/>
          </a:p>
          <a:p>
            <a:pPr marL="438150" lvl="1" indent="-319088" eaLnBrk="1" hangingPunct="1">
              <a:spcBef>
                <a:spcPct val="0"/>
              </a:spcBef>
              <a:buClr>
                <a:schemeClr val="accent1"/>
              </a:buClr>
              <a:buSzPct val="80000"/>
              <a:buFont typeface="Wingdings 2" pitchFamily="18" charset="2"/>
              <a:buChar char=""/>
              <a:defRPr/>
            </a:pPr>
            <a:r>
              <a:rPr lang="en-US" sz="2600" dirty="0" smtClean="0"/>
              <a:t>Links closely to schedule and budget closure procedures</a:t>
            </a:r>
            <a:endParaRPr lang="en-US" dirty="0" smtClean="0"/>
          </a:p>
          <a:p>
            <a:pPr lvl="1" eaLnBrk="1" hangingPunct="1">
              <a:defRPr/>
            </a:pPr>
            <a:endParaRPr lang="en-US"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Title 1"/>
          <p:cNvSpPr>
            <a:spLocks noGrp="1"/>
          </p:cNvSpPr>
          <p:nvPr>
            <p:ph type="title"/>
          </p:nvPr>
        </p:nvSpPr>
        <p:spPr>
          <a:xfrm>
            <a:off x="457200" y="155575"/>
            <a:ext cx="8229600" cy="1252538"/>
          </a:xfrm>
        </p:spPr>
        <p:txBody>
          <a:bodyPr/>
          <a:lstStyle/>
          <a:p>
            <a:pPr eaLnBrk="1" fontAlgn="auto" hangingPunct="1">
              <a:spcAft>
                <a:spcPts val="0"/>
              </a:spcAft>
              <a:defRPr/>
            </a:pPr>
            <a:r>
              <a:rPr lang="en-US" dirty="0" smtClean="0">
                <a:solidFill>
                  <a:schemeClr val="accent1">
                    <a:satMod val="150000"/>
                  </a:schemeClr>
                </a:solidFill>
              </a:rPr>
              <a:t>Risk Closure</a:t>
            </a:r>
          </a:p>
        </p:txBody>
      </p:sp>
      <p:sp>
        <p:nvSpPr>
          <p:cNvPr id="297987" name="Content Placeholder 2"/>
          <p:cNvSpPr>
            <a:spLocks noGrp="1"/>
          </p:cNvSpPr>
          <p:nvPr>
            <p:ph idx="1"/>
          </p:nvPr>
        </p:nvSpPr>
        <p:spPr/>
        <p:txBody>
          <a:bodyPr/>
          <a:lstStyle/>
          <a:p>
            <a:pPr eaLnBrk="1" hangingPunct="1"/>
            <a:r>
              <a:rPr lang="en-US" sz="2800" smtClean="0"/>
              <a:t>Ensure that risks are closed by the project.  Either:</a:t>
            </a:r>
          </a:p>
          <a:p>
            <a:pPr lvl="1" eaLnBrk="1" hangingPunct="1"/>
            <a:r>
              <a:rPr lang="en-US" sz="2000" smtClean="0"/>
              <a:t> </a:t>
            </a:r>
            <a:r>
              <a:rPr lang="en-US" sz="2600" smtClean="0"/>
              <a:t>they are past and cannot happen now </a:t>
            </a:r>
          </a:p>
          <a:p>
            <a:pPr lvl="1" eaLnBrk="1" hangingPunct="1"/>
            <a:r>
              <a:rPr lang="en-US" sz="2600" smtClean="0"/>
              <a:t>the project managed and eliminated the risk</a:t>
            </a:r>
          </a:p>
          <a:p>
            <a:pPr eaLnBrk="1" hangingPunct="1"/>
            <a:r>
              <a:rPr lang="en-US" sz="2800" smtClean="0"/>
              <a:t>Risks that cannot be closed must be transferred to the owner of the project delivered product</a:t>
            </a:r>
          </a:p>
          <a:p>
            <a:pPr lvl="1" eaLnBrk="1" hangingPunct="1"/>
            <a:r>
              <a:rPr lang="en-US" sz="2600" smtClean="0"/>
              <a:t>They must accept the future management of the risk</a:t>
            </a:r>
          </a:p>
          <a:p>
            <a:pPr eaLnBrk="1" hangingPunct="1"/>
            <a:endParaRPr lang="en-US" sz="280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Pre-requisites</a:t>
            </a:r>
            <a:endParaRPr lang="en-GB" dirty="0"/>
          </a:p>
        </p:txBody>
      </p:sp>
      <p:sp>
        <p:nvSpPr>
          <p:cNvPr id="299011" name="Content Placeholder 2"/>
          <p:cNvSpPr>
            <a:spLocks noGrp="1"/>
          </p:cNvSpPr>
          <p:nvPr>
            <p:ph idx="1"/>
          </p:nvPr>
        </p:nvSpPr>
        <p:spPr/>
        <p:txBody>
          <a:bodyPr/>
          <a:lstStyle/>
          <a:p>
            <a:r>
              <a:rPr lang="en-GB" sz="2800" smtClean="0"/>
              <a:t>The MINIMUM mandatory pre-requisites to successful schedule, budget and risk closure are:</a:t>
            </a:r>
          </a:p>
          <a:p>
            <a:pPr lvl="1"/>
            <a:r>
              <a:rPr lang="en-GB" sz="2600" smtClean="0"/>
              <a:t>A comprehensive baseline plan including:</a:t>
            </a:r>
          </a:p>
          <a:p>
            <a:pPr lvl="2"/>
            <a:r>
              <a:rPr lang="en-GB" smtClean="0"/>
              <a:t>Activity list</a:t>
            </a:r>
          </a:p>
          <a:p>
            <a:pPr lvl="2"/>
            <a:r>
              <a:rPr lang="en-GB" smtClean="0"/>
              <a:t>Schedule with resource allocation</a:t>
            </a:r>
          </a:p>
          <a:p>
            <a:pPr lvl="2"/>
            <a:r>
              <a:rPr lang="en-GB" smtClean="0"/>
              <a:t>Budget</a:t>
            </a:r>
          </a:p>
          <a:p>
            <a:pPr lvl="2"/>
            <a:r>
              <a:rPr lang="en-GB" smtClean="0"/>
              <a:t>Cashflow</a:t>
            </a:r>
          </a:p>
          <a:p>
            <a:pPr lvl="2"/>
            <a:r>
              <a:rPr lang="en-GB" smtClean="0"/>
              <a:t>Milestone list</a:t>
            </a:r>
          </a:p>
          <a:p>
            <a:pPr lvl="2"/>
            <a:r>
              <a:rPr lang="en-GB" smtClean="0"/>
              <a:t>Risk log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Handover (1)</a:t>
            </a:r>
            <a:endParaRPr lang="en-GB" dirty="0"/>
          </a:p>
        </p:txBody>
      </p:sp>
      <p:sp>
        <p:nvSpPr>
          <p:cNvPr id="3" name="Content Placeholder 2"/>
          <p:cNvSpPr>
            <a:spLocks noGrp="1"/>
          </p:cNvSpPr>
          <p:nvPr>
            <p:ph idx="1"/>
          </p:nvPr>
        </p:nvSpPr>
        <p:spPr/>
        <p:txBody>
          <a:bodyPr/>
          <a:lstStyle/>
          <a:p>
            <a:pPr>
              <a:defRPr/>
            </a:pPr>
            <a:r>
              <a:rPr lang="en-GB" sz="2800" dirty="0" smtClean="0"/>
              <a:t>Remember this part of the earlier quotation?</a:t>
            </a:r>
          </a:p>
          <a:p>
            <a:pPr>
              <a:defRPr/>
            </a:pPr>
            <a:endParaRPr lang="en-GB" sz="2800" dirty="0" smtClean="0"/>
          </a:p>
          <a:p>
            <a:pPr indent="0">
              <a:buFont typeface="Wingdings 2" pitchFamily="18" charset="2"/>
              <a:buNone/>
              <a:defRPr/>
            </a:pPr>
            <a:r>
              <a:rPr lang="en-GB" sz="2600" dirty="0" smtClean="0"/>
              <a:t>“At times, project death is quick and clean, but more often it is a long process; and there are times when it is practically impossible to establish that death has occurred.”</a:t>
            </a:r>
          </a:p>
          <a:p>
            <a:pPr indent="0">
              <a:buFont typeface="Wingdings 2" pitchFamily="18" charset="2"/>
              <a:buNone/>
              <a:defRPr/>
            </a:pPr>
            <a:endParaRPr lang="en-GB" sz="2600" dirty="0" smtClean="0"/>
          </a:p>
          <a:p>
            <a:pPr>
              <a:defRPr/>
            </a:pPr>
            <a:r>
              <a:rPr lang="en-GB" sz="2800" dirty="0" smtClean="0"/>
              <a:t>What do you think might cause this?</a:t>
            </a:r>
          </a:p>
          <a:p>
            <a:pPr>
              <a:defRPr/>
            </a:pPr>
            <a:endParaRPr lang="en-GB" sz="2800" dirty="0"/>
          </a:p>
        </p:txBody>
      </p:sp>
      <p:pic>
        <p:nvPicPr>
          <p:cNvPr id="300036"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4643438"/>
            <a:ext cx="485775" cy="63976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Handover (2)</a:t>
            </a:r>
            <a:endParaRPr lang="en-GB" dirty="0"/>
          </a:p>
        </p:txBody>
      </p:sp>
      <p:sp>
        <p:nvSpPr>
          <p:cNvPr id="301059" name="Content Placeholder 2"/>
          <p:cNvSpPr>
            <a:spLocks noGrp="1"/>
          </p:cNvSpPr>
          <p:nvPr>
            <p:ph idx="1"/>
          </p:nvPr>
        </p:nvSpPr>
        <p:spPr/>
        <p:txBody>
          <a:bodyPr>
            <a:normAutofit fontScale="92500" lnSpcReduction="10000"/>
          </a:bodyPr>
          <a:lstStyle/>
          <a:p>
            <a:r>
              <a:rPr lang="en-GB" sz="2800" smtClean="0"/>
              <a:t>Complete execution of that part of the plan that delivers the customer product or service</a:t>
            </a:r>
          </a:p>
          <a:p>
            <a:pPr lvl="1"/>
            <a:r>
              <a:rPr lang="en-GB" sz="2400" smtClean="0"/>
              <a:t>AKA implementation or ‘cut-over’ or ‘roll-out’</a:t>
            </a:r>
          </a:p>
          <a:p>
            <a:r>
              <a:rPr lang="en-GB" sz="2800" smtClean="0"/>
              <a:t>Ensure customer facing products meet quality expectations</a:t>
            </a:r>
          </a:p>
          <a:p>
            <a:r>
              <a:rPr lang="en-GB" sz="2800" smtClean="0"/>
              <a:t>Receive final acceptance (sign-off)</a:t>
            </a:r>
          </a:p>
          <a:p>
            <a:endParaRPr lang="en-GB" sz="2800" smtClean="0"/>
          </a:p>
          <a:p>
            <a:r>
              <a:rPr lang="en-GB" sz="2800" smtClean="0"/>
              <a:t>What might cause the customer to refuse to accept or sign-off on the final product?</a:t>
            </a:r>
          </a:p>
          <a:p>
            <a:r>
              <a:rPr lang="en-GB" sz="2800" smtClean="0"/>
              <a:t>Dispute over quality and even existence of the deliverable</a:t>
            </a:r>
          </a:p>
        </p:txBody>
      </p:sp>
      <p:pic>
        <p:nvPicPr>
          <p:cNvPr id="301060" name="Picture 3" descr="C:\Documents and Settings\Dave\Local Settings\Temporary Internet Files\Content.IE5\UTTAJMDC\MCj03631680000[1].wmf"/>
          <p:cNvPicPr>
            <a:picLocks noChangeAspect="1" noChangeArrowheads="1"/>
          </p:cNvPicPr>
          <p:nvPr/>
        </p:nvPicPr>
        <p:blipFill>
          <a:blip r:embed="rId3" cstate="print"/>
          <a:srcRect/>
          <a:stretch>
            <a:fillRect/>
          </a:stretch>
        </p:blipFill>
        <p:spPr bwMode="auto">
          <a:xfrm>
            <a:off x="428625" y="4786313"/>
            <a:ext cx="485775" cy="639762"/>
          </a:xfrm>
          <a:prstGeom prst="rect">
            <a:avLst/>
          </a:prstGeom>
          <a:noFill/>
          <a:ln w="9525">
            <a:noFill/>
            <a:miter lim="800000"/>
            <a:headEnd/>
            <a:tailEnd/>
          </a:ln>
        </p:spPr>
      </p:pic>
      <p:pic>
        <p:nvPicPr>
          <p:cNvPr id="301061" name="Picture 6" descr="C:\Documents and Settings\Dave\Local Settings\Temporary Internet Files\Content.IE5\NQ03J5W9\MCj01560530000[1].wmf"/>
          <p:cNvPicPr>
            <a:picLocks noChangeAspect="1" noChangeArrowheads="1"/>
          </p:cNvPicPr>
          <p:nvPr/>
        </p:nvPicPr>
        <p:blipFill>
          <a:blip r:embed="rId4" cstate="print"/>
          <a:srcRect/>
          <a:stretch>
            <a:fillRect/>
          </a:stretch>
        </p:blipFill>
        <p:spPr bwMode="auto">
          <a:xfrm>
            <a:off x="428625" y="5643563"/>
            <a:ext cx="500063" cy="571500"/>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Handover (3)</a:t>
            </a:r>
            <a:br>
              <a:rPr lang="en-GB" dirty="0" smtClean="0"/>
            </a:br>
            <a:r>
              <a:rPr lang="en-GB" dirty="0" smtClean="0"/>
              <a:t>SMART Metrics</a:t>
            </a:r>
            <a:endParaRPr lang="en-GB" dirty="0"/>
          </a:p>
        </p:txBody>
      </p:sp>
      <p:sp>
        <p:nvSpPr>
          <p:cNvPr id="302083" name="Content Placeholder 2"/>
          <p:cNvSpPr>
            <a:spLocks noGrp="1"/>
          </p:cNvSpPr>
          <p:nvPr>
            <p:ph idx="1"/>
          </p:nvPr>
        </p:nvSpPr>
        <p:spPr/>
        <p:txBody>
          <a:bodyPr/>
          <a:lstStyle/>
          <a:p>
            <a:r>
              <a:rPr lang="en-GB" sz="2800" smtClean="0"/>
              <a:t>In session two we introduced the concept of SMART metrics which we used to define the goals and deliverables of the project</a:t>
            </a:r>
          </a:p>
          <a:p>
            <a:r>
              <a:rPr lang="en-GB" sz="2800" smtClean="0"/>
              <a:t>SMART metrics are vital now to the successful handover of deliverables and the successful closure of the project</a:t>
            </a:r>
          </a:p>
          <a:p>
            <a:r>
              <a:rPr lang="en-GB" sz="2800" smtClean="0"/>
              <a:t>Each deliverable we have already agreed with the customer</a:t>
            </a:r>
          </a:p>
          <a:p>
            <a:pPr lvl="1"/>
            <a:r>
              <a:rPr lang="en-GB" sz="2400" smtClean="0"/>
              <a:t>Specific - what it is that should have been/has been produced describe in detail</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Handover (4)</a:t>
            </a:r>
            <a:br>
              <a:rPr lang="en-GB" dirty="0" smtClean="0"/>
            </a:br>
            <a:r>
              <a:rPr lang="en-GB" dirty="0" smtClean="0"/>
              <a:t>From Initiation to Closure</a:t>
            </a:r>
            <a:endParaRPr lang="en-GB" dirty="0"/>
          </a:p>
        </p:txBody>
      </p:sp>
      <p:sp>
        <p:nvSpPr>
          <p:cNvPr id="303107" name="Content Placeholder 2"/>
          <p:cNvSpPr>
            <a:spLocks noGrp="1"/>
          </p:cNvSpPr>
          <p:nvPr>
            <p:ph idx="1"/>
          </p:nvPr>
        </p:nvSpPr>
        <p:spPr/>
        <p:txBody>
          <a:bodyPr>
            <a:normAutofit lnSpcReduction="10000"/>
          </a:bodyPr>
          <a:lstStyle/>
          <a:p>
            <a:r>
              <a:rPr lang="en-GB" sz="2800" smtClean="0"/>
              <a:t>Each deliverable we have already agreed with the customer is</a:t>
            </a:r>
          </a:p>
          <a:p>
            <a:pPr lvl="1"/>
            <a:r>
              <a:rPr lang="en-GB" sz="2400" smtClean="0"/>
              <a:t>Specific - what it is that should have been/has been produced describe in detail</a:t>
            </a:r>
          </a:p>
          <a:p>
            <a:pPr lvl="1"/>
            <a:r>
              <a:rPr lang="en-GB" sz="2400" smtClean="0"/>
              <a:t>Measurable – the quality and performance metrics (the acceptance criteria) have been agreed in detail</a:t>
            </a:r>
          </a:p>
          <a:p>
            <a:pPr lvl="1"/>
            <a:r>
              <a:rPr lang="en-GB" sz="2400" smtClean="0"/>
              <a:t>Time Bound – when we should have delivered was agreed in advance</a:t>
            </a:r>
          </a:p>
          <a:p>
            <a:r>
              <a:rPr lang="en-GB" sz="2800" smtClean="0"/>
              <a:t>This is the ‘contract’ between the project team and the customer</a:t>
            </a:r>
          </a:p>
          <a:p>
            <a:pPr lvl="1"/>
            <a:r>
              <a:rPr lang="en-GB" sz="2400" smtClean="0"/>
              <a:t>Acceptance is now an objective decision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Project Review and </a:t>
            </a:r>
            <a:br>
              <a:rPr lang="en-GB" dirty="0" smtClean="0"/>
            </a:br>
            <a:r>
              <a:rPr lang="en-GB" dirty="0" smtClean="0"/>
              <a:t>Lessons Learned</a:t>
            </a:r>
            <a:endParaRPr lang="en-GB" dirty="0"/>
          </a:p>
        </p:txBody>
      </p:sp>
      <p:sp>
        <p:nvSpPr>
          <p:cNvPr id="304131" name="Content Placeholder 2"/>
          <p:cNvSpPr>
            <a:spLocks noGrp="1"/>
          </p:cNvSpPr>
          <p:nvPr>
            <p:ph idx="1"/>
          </p:nvPr>
        </p:nvSpPr>
        <p:spPr/>
        <p:txBody>
          <a:bodyPr>
            <a:normAutofit lnSpcReduction="10000"/>
          </a:bodyPr>
          <a:lstStyle/>
          <a:p>
            <a:r>
              <a:rPr lang="en-GB" sz="2800" smtClean="0"/>
              <a:t>Projects are ‘one off’, unique events.</a:t>
            </a:r>
          </a:p>
          <a:p>
            <a:r>
              <a:rPr lang="en-GB" sz="2800" smtClean="0"/>
              <a:t>There is no opportunity to practice and rehearse for a project</a:t>
            </a:r>
          </a:p>
          <a:p>
            <a:r>
              <a:rPr lang="en-GB" sz="2800" smtClean="0"/>
              <a:t>However, at the end of each project a period of reflection to review performance and to identify what worked well and what did not work so well can be used to update internal processes and ‘feed forward’ to future projects.</a:t>
            </a:r>
          </a:p>
          <a:p>
            <a:r>
              <a:rPr lang="en-GB" sz="2800" smtClean="0"/>
              <a:t>Project review and Lessons learned form a cycle of ‘continuous improvement’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Review Test</a:t>
            </a:r>
            <a:endParaRPr lang="en-US" dirty="0" smtClean="0">
              <a:solidFill>
                <a:schemeClr val="accent1">
                  <a:satMod val="150000"/>
                </a:schemeClr>
              </a:solidFill>
            </a:endParaRPr>
          </a:p>
        </p:txBody>
      </p:sp>
      <p:sp>
        <p:nvSpPr>
          <p:cNvPr id="305155" name="Rectangle 3"/>
          <p:cNvSpPr>
            <a:spLocks noGrp="1" noChangeArrowheads="1"/>
          </p:cNvSpPr>
          <p:nvPr>
            <p:ph idx="1"/>
          </p:nvPr>
        </p:nvSpPr>
        <p:spPr/>
        <p:txBody>
          <a:bodyPr/>
          <a:lstStyle/>
          <a:p>
            <a:pPr eaLnBrk="1" hangingPunct="1">
              <a:lnSpc>
                <a:spcPct val="90000"/>
              </a:lnSpc>
            </a:pPr>
            <a:r>
              <a:rPr lang="en-US" sz="2800" smtClean="0"/>
              <a:t>In your own words explain the reasoning behind the following statement </a:t>
            </a:r>
          </a:p>
          <a:p>
            <a:pPr lvl="1" eaLnBrk="1" hangingPunct="1">
              <a:lnSpc>
                <a:spcPct val="90000"/>
              </a:lnSpc>
            </a:pPr>
            <a:r>
              <a:rPr lang="en-US" sz="2400" smtClean="0"/>
              <a:t>‘Project closure starts with project initiation’</a:t>
            </a:r>
          </a:p>
          <a:p>
            <a:pPr eaLnBrk="1" hangingPunct="1">
              <a:lnSpc>
                <a:spcPct val="90000"/>
              </a:lnSpc>
            </a:pPr>
            <a:r>
              <a:rPr lang="en-US" sz="2800" smtClean="0"/>
              <a:t>What are the main areas of focus for a PM during project closure?</a:t>
            </a:r>
          </a:p>
          <a:p>
            <a:pPr eaLnBrk="1" hangingPunct="1">
              <a:lnSpc>
                <a:spcPct val="90000"/>
              </a:lnSpc>
            </a:pPr>
            <a:r>
              <a:rPr lang="en-US" sz="2800" smtClean="0"/>
              <a:t>Lessons Learned:</a:t>
            </a:r>
          </a:p>
          <a:p>
            <a:pPr lvl="1" eaLnBrk="1" hangingPunct="1">
              <a:lnSpc>
                <a:spcPct val="90000"/>
              </a:lnSpc>
            </a:pPr>
            <a:r>
              <a:rPr lang="en-US" sz="2400" smtClean="0"/>
              <a:t>In groups: discuss the main themes which have been presented in this module</a:t>
            </a:r>
          </a:p>
          <a:p>
            <a:pPr lvl="1" eaLnBrk="1" hangingPunct="1">
              <a:lnSpc>
                <a:spcPct val="90000"/>
              </a:lnSpc>
            </a:pPr>
            <a:r>
              <a:rPr lang="en-US" sz="2400" smtClean="0"/>
              <a:t>Individually:  reflect on these themes and how they relate to the module assignment</a:t>
            </a:r>
          </a:p>
          <a:p>
            <a:pPr eaLnBrk="1" hangingPunct="1">
              <a:lnSpc>
                <a:spcPct val="90000"/>
              </a:lnSpc>
            </a:pPr>
            <a:endParaRPr lang="en-US" sz="2800" smtClean="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698" name="Rectangle 2"/>
          <p:cNvSpPr>
            <a:spLocks noGrp="1" noChangeArrowheads="1"/>
          </p:cNvSpPr>
          <p:nvPr>
            <p:ph type="title"/>
          </p:nvPr>
        </p:nvSpPr>
        <p:spPr/>
        <p:txBody>
          <a:bodyPr/>
          <a:lstStyle/>
          <a:p>
            <a:pPr eaLnBrk="1" fontAlgn="auto" hangingPunct="1">
              <a:spcAft>
                <a:spcPts val="0"/>
              </a:spcAft>
              <a:defRPr/>
            </a:pPr>
            <a:r>
              <a:rPr lang="en-GB" dirty="0" smtClean="0">
                <a:solidFill>
                  <a:schemeClr val="accent1">
                    <a:satMod val="150000"/>
                  </a:schemeClr>
                </a:solidFill>
              </a:rPr>
              <a:t>Session Recap</a:t>
            </a:r>
            <a:endParaRPr lang="en-US" dirty="0" smtClean="0">
              <a:solidFill>
                <a:schemeClr val="accent1">
                  <a:satMod val="150000"/>
                </a:schemeClr>
              </a:solidFill>
            </a:endParaRPr>
          </a:p>
        </p:txBody>
      </p:sp>
      <p:sp>
        <p:nvSpPr>
          <p:cNvPr id="306179" name="Rectangle 3"/>
          <p:cNvSpPr>
            <a:spLocks noGrp="1" noChangeArrowheads="1"/>
          </p:cNvSpPr>
          <p:nvPr>
            <p:ph idx="1"/>
          </p:nvPr>
        </p:nvSpPr>
        <p:spPr/>
        <p:txBody>
          <a:bodyPr/>
          <a:lstStyle/>
          <a:p>
            <a:pPr eaLnBrk="1" hangingPunct="1"/>
            <a:r>
              <a:rPr lang="en-GB" sz="2800" smtClean="0"/>
              <a:t>You are now able to;</a:t>
            </a:r>
          </a:p>
          <a:p>
            <a:pPr lvl="1" eaLnBrk="1" hangingPunct="1"/>
            <a:r>
              <a:rPr lang="en-GB" sz="2400" smtClean="0"/>
              <a:t>Describe the link between project initiation and project close</a:t>
            </a:r>
          </a:p>
          <a:p>
            <a:pPr lvl="1" eaLnBrk="1" hangingPunct="1"/>
            <a:r>
              <a:rPr lang="en-GB" sz="2400" smtClean="0"/>
              <a:t>List the activities which the project manager has to complete in order to close a project</a:t>
            </a:r>
          </a:p>
          <a:p>
            <a:pPr lvl="1" eaLnBrk="1" hangingPunct="1"/>
            <a:r>
              <a:rPr lang="en-GB" sz="2400" smtClean="0"/>
              <a:t>Identify Lessons Learned</a:t>
            </a:r>
          </a:p>
          <a:p>
            <a:pPr lvl="1" eaLnBrk="1" hangingPunct="1"/>
            <a:endParaRPr lang="en-US" smtClean="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2"/>
          <p:cNvSpPr>
            <a:spLocks noGrp="1" noChangeArrowheads="1"/>
          </p:cNvSpPr>
          <p:nvPr>
            <p:ph type="title"/>
          </p:nvPr>
        </p:nvSpPr>
        <p:spPr/>
        <p:txBody>
          <a:bodyPr/>
          <a:lstStyle/>
          <a:p>
            <a:pPr eaLnBrk="1" fontAlgn="auto" hangingPunct="1">
              <a:spcAft>
                <a:spcPts val="0"/>
              </a:spcAft>
              <a:defRPr/>
            </a:pPr>
            <a:r>
              <a:rPr lang="en-GB" smtClean="0">
                <a:solidFill>
                  <a:schemeClr val="accent1">
                    <a:satMod val="150000"/>
                  </a:schemeClr>
                </a:solidFill>
              </a:rPr>
              <a:t>Session Close</a:t>
            </a:r>
            <a:endParaRPr lang="en-US" smtClean="0">
              <a:solidFill>
                <a:schemeClr val="accent1">
                  <a:satMod val="150000"/>
                </a:schemeClr>
              </a:solidFill>
            </a:endParaRPr>
          </a:p>
        </p:txBody>
      </p:sp>
      <p:sp>
        <p:nvSpPr>
          <p:cNvPr id="276483" name="Rectangle 3"/>
          <p:cNvSpPr>
            <a:spLocks noGrp="1" noChangeArrowheads="1"/>
          </p:cNvSpPr>
          <p:nvPr>
            <p:ph idx="1"/>
          </p:nvPr>
        </p:nvSpPr>
        <p:spPr/>
        <p:txBody>
          <a:bodyPr/>
          <a:lstStyle/>
          <a:p>
            <a:pPr marL="438912" indent="-320040" eaLnBrk="1" fontAlgn="auto" hangingPunct="1">
              <a:spcBef>
                <a:spcPts val="0"/>
              </a:spcBef>
              <a:spcAft>
                <a:spcPts val="0"/>
              </a:spcAft>
              <a:buFont typeface="Wingdings 2"/>
              <a:buChar char=""/>
              <a:defRPr/>
            </a:pPr>
            <a:r>
              <a:rPr lang="en-GB" sz="2800" dirty="0" smtClean="0"/>
              <a:t>Indicative Reading</a:t>
            </a:r>
          </a:p>
          <a:p>
            <a:pPr marL="731520" lvl="1" indent="-274320" eaLnBrk="1" fontAlgn="auto" hangingPunct="1">
              <a:spcAft>
                <a:spcPts val="0"/>
              </a:spcAft>
              <a:buFont typeface="Wingdings"/>
              <a:buChar char=""/>
              <a:defRPr/>
            </a:pPr>
            <a:r>
              <a:rPr lang="en-GB" sz="2400" dirty="0" smtClean="0"/>
              <a:t>References</a:t>
            </a:r>
          </a:p>
          <a:p>
            <a:pPr marL="996696" lvl="2" eaLnBrk="1" fontAlgn="auto" hangingPunct="1">
              <a:spcAft>
                <a:spcPts val="0"/>
              </a:spcAft>
              <a:buClr>
                <a:schemeClr val="accent3"/>
              </a:buClr>
              <a:buFont typeface="Arial"/>
              <a:buChar char="▪"/>
              <a:defRPr/>
            </a:pPr>
            <a:r>
              <a:rPr lang="en-US" sz="1800" dirty="0" smtClean="0"/>
              <a:t>PMI (2004) </a:t>
            </a:r>
            <a:r>
              <a:rPr lang="en-US" sz="1800" i="1" dirty="0" smtClean="0"/>
              <a:t>The Guide to the Project Management Body of Knowledge (</a:t>
            </a:r>
            <a:r>
              <a:rPr lang="en-US" sz="1800" i="1" dirty="0" err="1" smtClean="0"/>
              <a:t>PMBoK</a:t>
            </a:r>
            <a:r>
              <a:rPr lang="en-US" sz="1800" i="1" dirty="0" smtClean="0"/>
              <a:t>)</a:t>
            </a:r>
            <a:r>
              <a:rPr lang="en-US" sz="1800" dirty="0" smtClean="0"/>
              <a:t>, 5th Edition: PMI</a:t>
            </a:r>
          </a:p>
          <a:p>
            <a:pPr marL="996696" lvl="2" eaLnBrk="1" fontAlgn="auto" hangingPunct="1">
              <a:spcAft>
                <a:spcPts val="0"/>
              </a:spcAft>
              <a:buClr>
                <a:schemeClr val="accent3"/>
              </a:buClr>
              <a:buFont typeface="Arial"/>
              <a:buChar char="▪"/>
              <a:defRPr/>
            </a:pPr>
            <a:r>
              <a:rPr lang="en-US" sz="1800" dirty="0" smtClean="0"/>
              <a:t>Meredith, J. &amp; Mantel, S. (2009) </a:t>
            </a:r>
            <a:r>
              <a:rPr lang="en-US" sz="1800" i="1" dirty="0" smtClean="0"/>
              <a:t>Project Management: A Managerial Approach</a:t>
            </a:r>
            <a:r>
              <a:rPr lang="en-US" sz="1800" dirty="0" smtClean="0"/>
              <a:t>, Asia:  John Wiley &amp; Sons</a:t>
            </a:r>
          </a:p>
          <a:p>
            <a:pPr marL="438912" indent="-320040" eaLnBrk="1" fontAlgn="auto" hangingPunct="1">
              <a:spcBef>
                <a:spcPts val="0"/>
              </a:spcBef>
              <a:spcAft>
                <a:spcPts val="0"/>
              </a:spcAft>
              <a:buFont typeface="Wingdings 2"/>
              <a:buChar char=""/>
              <a:defRPr/>
            </a:pPr>
            <a:r>
              <a:rPr lang="en-GB" sz="2800" dirty="0" smtClean="0"/>
              <a:t>Level 6 Directed Learning</a:t>
            </a:r>
          </a:p>
          <a:p>
            <a:pPr marL="731520" lvl="1" indent="-274320" eaLnBrk="1" fontAlgn="auto" hangingPunct="1">
              <a:spcAft>
                <a:spcPts val="0"/>
              </a:spcAft>
              <a:buFont typeface="Wingdings"/>
              <a:buChar char=""/>
              <a:defRPr/>
            </a:pPr>
            <a:r>
              <a:rPr lang="en-GB" sz="1800" dirty="0" smtClean="0"/>
              <a:t>PMI (2004), Section 4.7</a:t>
            </a:r>
          </a:p>
          <a:p>
            <a:pPr marL="731520" lvl="1" indent="-274320" eaLnBrk="1" fontAlgn="auto" hangingPunct="1">
              <a:spcAft>
                <a:spcPts val="0"/>
              </a:spcAft>
              <a:buFont typeface="Wingdings"/>
              <a:buChar char=""/>
              <a:defRPr/>
            </a:pPr>
            <a:r>
              <a:rPr lang="en-GB" sz="1800" dirty="0" err="1" smtClean="0"/>
              <a:t>Meridith</a:t>
            </a:r>
            <a:r>
              <a:rPr lang="en-GB" sz="1800" dirty="0" smtClean="0"/>
              <a:t> and Mantel (2009), pp 551-568</a:t>
            </a:r>
          </a:p>
          <a:p>
            <a:pPr marL="438912" indent="-320040" eaLnBrk="1" fontAlgn="auto" hangingPunct="1">
              <a:spcBef>
                <a:spcPts val="0"/>
              </a:spcBef>
              <a:spcAft>
                <a:spcPts val="0"/>
              </a:spcAft>
              <a:buFont typeface="Wingdings 2"/>
              <a:buChar char=""/>
              <a:defRPr/>
            </a:pPr>
            <a:r>
              <a:rPr lang="en-GB" sz="2800" dirty="0" smtClean="0"/>
              <a:t>Any Questions?</a:t>
            </a:r>
            <a:endParaRPr lang="en-US" sz="2800" dirty="0" smtClean="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1099</Words>
  <Application>Microsoft Office PowerPoint</Application>
  <PresentationFormat>On-screen Show (4:3)</PresentationFormat>
  <Paragraphs>160</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Closing the Project &amp; Closing the module </vt:lpstr>
      <vt:lpstr>Session Objectives</vt:lpstr>
      <vt:lpstr>Session Review Test : Preview</vt:lpstr>
      <vt:lpstr>Project Closure</vt:lpstr>
      <vt:lpstr>Project Closure: The Problem</vt:lpstr>
      <vt:lpstr>Project Closure: PM Responsibilities</vt:lpstr>
      <vt:lpstr>Schedule Closure</vt:lpstr>
      <vt:lpstr>Budget Closure</vt:lpstr>
      <vt:lpstr>Contract Closure</vt:lpstr>
      <vt:lpstr>Risk Closure</vt:lpstr>
      <vt:lpstr>Pre-requisites</vt:lpstr>
      <vt:lpstr>Handover (1)</vt:lpstr>
      <vt:lpstr>Handover (2)</vt:lpstr>
      <vt:lpstr>Handover (3) SMART Metrics</vt:lpstr>
      <vt:lpstr>Handover (4) From Initiation to Closure</vt:lpstr>
      <vt:lpstr>Project Review and  Lessons Learned</vt:lpstr>
      <vt:lpstr>Session Review Test</vt:lpstr>
      <vt:lpstr>Session Recap</vt:lpstr>
      <vt:lpstr>Session Close</vt:lpstr>
    </vt:vector>
  </TitlesOfParts>
  <Company>Seba Systems Ltd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Tools and Techniques </dc:title>
  <dc:creator> </dc:creator>
  <cp:lastModifiedBy>Glenn Studio Laptop</cp:lastModifiedBy>
  <cp:revision>12</cp:revision>
  <dcterms:created xsi:type="dcterms:W3CDTF">2009-12-05T16:40:21Z</dcterms:created>
  <dcterms:modified xsi:type="dcterms:W3CDTF">2012-09-30T16:20:58Z</dcterms:modified>
</cp:coreProperties>
</file>