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sldIdLst>
    <p:sldId id="256" r:id="rId2"/>
    <p:sldId id="298" r:id="rId3"/>
    <p:sldId id="270" r:id="rId4"/>
    <p:sldId id="299" r:id="rId5"/>
    <p:sldId id="300" r:id="rId6"/>
    <p:sldId id="308" r:id="rId7"/>
    <p:sldId id="271" r:id="rId8"/>
    <p:sldId id="272" r:id="rId9"/>
    <p:sldId id="301" r:id="rId10"/>
    <p:sldId id="302" r:id="rId11"/>
    <p:sldId id="303" r:id="rId12"/>
    <p:sldId id="304" r:id="rId13"/>
    <p:sldId id="257" r:id="rId14"/>
    <p:sldId id="309" r:id="rId15"/>
    <p:sldId id="305" r:id="rId16"/>
    <p:sldId id="306" r:id="rId17"/>
    <p:sldId id="30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1671"/>
  </p:normalViewPr>
  <p:slideViewPr>
    <p:cSldViewPr snapToGrid="0" snapToObjects="1">
      <p:cViewPr varScale="1">
        <p:scale>
          <a:sx n="93" d="100"/>
          <a:sy n="93" d="100"/>
        </p:scale>
        <p:origin x="12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2-13T13:06:51.203" idx="6">
    <p:pos x="10" y="10"/>
    <p:text>Beth am bynciau statudol megis Addysg Grefyddol (ers 1944), ag ati?</p:text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41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Llywodraeth Prydain yn rhoi 315 biliwn i Lywodraeth Cymru bob blwyddyn</a:t>
            </a:r>
          </a:p>
          <a:p>
            <a:r>
              <a:rPr lang="cy-GB" dirty="0"/>
              <a:t>2019-20 – gwariant ar addysg yn £1.89 biliwn. Hwn yn cael ei roi i awdurdodau lleol i wario</a:t>
            </a:r>
          </a:p>
          <a:p>
            <a:r>
              <a:rPr lang="cy-GB" dirty="0"/>
              <a:t>Awdurdodau lleol sy’n rheoli cyllideb pob ysgol (dibynnu ar nifer plant)</a:t>
            </a:r>
          </a:p>
          <a:p>
            <a:r>
              <a:rPr lang="cy-GB" dirty="0"/>
              <a:t>Estyn yn gorff sy’n mesur perfformiad ysgol, y consrtia addysg yn cynnig cefnogaeth (ar ffurf ‘her’)</a:t>
            </a:r>
          </a:p>
          <a:p>
            <a:r>
              <a:rPr lang="cy-GB" dirty="0"/>
              <a:t>Llywodraethwyr yn rheoli ysgolion unigol – gyfrifol am gyllidebau a chyfeiriad strategol</a:t>
            </a:r>
          </a:p>
          <a:p>
            <a:r>
              <a:rPr lang="cy-GB" dirty="0"/>
              <a:t>Rhieni yn cefnogi disgyblion adref gyda gwaith cartref ac addysg yn gyffredinol (moesau, egwyddorion, deall y byd o’u cwmpas, ymddygiad)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000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Esbonio bod gem pan ddown nhw nol. Sawl ffordd i chwarae. Un ffordd fyddai defnyddio random name generator a chael un myfyriwr i ddarllen diffiniad. Dewis enw ar hap eto a’r myfyriwr yna i ateb pa fath o ysgol yw e. Ffordd arall yw herio ei gilydd mewn parau. Ffordd arall yw bod un myfyriwr yn ‘athro’ yn galw diffiniadau allan a rhoi aml ddewis. Pawb i chwarae gan nodi dewis.</a:t>
            </a:r>
          </a:p>
          <a:p>
            <a:endParaRPr lang="cy-GB" dirty="0"/>
          </a:p>
          <a:p>
            <a:r>
              <a:rPr lang="cy-GB" dirty="0"/>
              <a:t>Mae’n werth esbonio rheolau’r gem cyn iddyn nhw fynd i ymchwilio.</a:t>
            </a:r>
          </a:p>
          <a:p>
            <a:endParaRPr lang="cy-GB" dirty="0"/>
          </a:p>
          <a:p>
            <a:r>
              <a:rPr lang="cy-GB" dirty="0"/>
              <a:t>Rhoi deg munud iddyn nhw i ffeindio’r wybodaeth yn gyflym wedyn nol. Dechrau cloc ar y sgrin i ddangos bod angen gweithio yn gyflym?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1248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Atebion:</a:t>
            </a:r>
          </a:p>
          <a:p>
            <a:endParaRPr lang="cy-GB" dirty="0"/>
          </a:p>
          <a:p>
            <a:r>
              <a:rPr lang="cy-GB" dirty="0"/>
              <a:t>Cymraeg 364</a:t>
            </a:r>
          </a:p>
          <a:p>
            <a:r>
              <a:rPr lang="cy-GB" dirty="0"/>
              <a:t>Dwy ffrwd 68</a:t>
            </a:r>
          </a:p>
          <a:p>
            <a:r>
              <a:rPr lang="cy-GB" dirty="0"/>
              <a:t>Saesneg 806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48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Myfyrwyr i chwilio am wybodaeth wedyn dychwelyd i rannu fel dosbarth beth sydd ganddyn nhw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166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Myfyrwyr i chwilio am wybodaeth wedyn dychwelyd i rannu fel dosbarth beth sydd ganddyn nhw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710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professional-development/schools-as-learning-organisations/" TargetMode="External"/><Relationship Id="rId2" Type="http://schemas.openxmlformats.org/officeDocument/2006/relationships/hyperlink" Target="https://hwb.gov.wales/datblygiad-proffesiynol/ysgolion-fel-sefydliadau-sy-n-dysgu/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mathauoysgolio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bit.ly/typesofschool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classtools.net/random-name-picker/99_2SCe6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marthenshire.gov.wale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hyperlink" Target="mylocalschool.gov.wales/" TargetMode="External"/><Relationship Id="rId4" Type="http://schemas.openxmlformats.org/officeDocument/2006/relationships/hyperlink" Target="http://mylocalschool.gov.wales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87F6EF-67B3-47B1-883A-1E9497BAACDF}"/>
              </a:ext>
            </a:extLst>
          </p:cNvPr>
          <p:cNvSpPr txBox="1"/>
          <p:nvPr/>
        </p:nvSpPr>
        <p:spPr>
          <a:xfrm>
            <a:off x="1097922" y="355446"/>
            <a:ext cx="7105475" cy="526297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ECAD4009 – </a:t>
            </a:r>
          </a:p>
          <a:p>
            <a:r>
              <a:rPr lang="cy-GB" sz="3200" dirty="0">
                <a:solidFill>
                  <a:schemeClr val="bg1"/>
                </a:solidFill>
              </a:rPr>
              <a:t>Ble ydyn ni’n dysgu / </a:t>
            </a:r>
          </a:p>
          <a:p>
            <a:r>
              <a:rPr lang="cy-GB" sz="3200" i="1" dirty="0">
                <a:solidFill>
                  <a:schemeClr val="bg1"/>
                </a:solidFill>
              </a:rPr>
              <a:t>Where am I teaching?</a:t>
            </a:r>
          </a:p>
          <a:p>
            <a:endParaRPr lang="cy-GB" sz="4000" dirty="0">
              <a:solidFill>
                <a:schemeClr val="bg1"/>
              </a:solidFill>
            </a:endParaRPr>
          </a:p>
          <a:p>
            <a:r>
              <a:rPr lang="cy-GB" sz="4000" dirty="0">
                <a:solidFill>
                  <a:schemeClr val="bg1"/>
                </a:solidFill>
              </a:rPr>
              <a:t>Beth yw’r system ysgol yng Nghymru?</a:t>
            </a:r>
          </a:p>
          <a:p>
            <a:endParaRPr lang="cy-GB" sz="4000" i="1" dirty="0">
              <a:solidFill>
                <a:schemeClr val="bg1"/>
              </a:solidFill>
            </a:endParaRPr>
          </a:p>
          <a:p>
            <a:r>
              <a:rPr lang="cy-GB" sz="4000" i="1" dirty="0">
                <a:solidFill>
                  <a:schemeClr val="bg1"/>
                </a:solidFill>
              </a:rPr>
              <a:t>What is the school system in Wales?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16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Pwy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gyfrifol</a:t>
            </a:r>
            <a:r>
              <a:rPr lang="en-GB" sz="3200" dirty="0"/>
              <a:t> am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?</a:t>
            </a:r>
            <a:br>
              <a:rPr lang="en-GB" sz="3200" dirty="0"/>
            </a:br>
            <a:r>
              <a:rPr lang="en-GB" sz="3200" i="1" dirty="0"/>
              <a:t>Who is responsible for education in Wales?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2800" dirty="0"/>
              <a:t>Ar y sleid nesaf mae nifer o sefydliadau neu bobl sydd â rhan i’w chwarae mewn addysg yng Nghymru</a:t>
            </a:r>
          </a:p>
          <a:p>
            <a:endParaRPr lang="cy-GB" dirty="0"/>
          </a:p>
          <a:p>
            <a:r>
              <a:rPr lang="cy-GB" sz="2800" dirty="0"/>
              <a:t>TASG: Gosodwch nhw ar ffurf siart i ddangos y berthynas rhyngddyn nhw 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E3BC52-0AB6-4AD2-84D1-6FFDB67E1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660775"/>
          </a:xfrm>
        </p:spPr>
        <p:txBody>
          <a:bodyPr>
            <a:normAutofit fontScale="92500" lnSpcReduction="10000"/>
          </a:bodyPr>
          <a:lstStyle/>
          <a:p>
            <a:r>
              <a:rPr lang="cy-GB" i="1" dirty="0"/>
              <a:t>On the next slide there are a number of institutions or people who have a role to play in education in Wales</a:t>
            </a:r>
          </a:p>
          <a:p>
            <a:endParaRPr lang="cy-GB" i="1" dirty="0"/>
          </a:p>
          <a:p>
            <a:r>
              <a:rPr lang="cy-GB" i="1" dirty="0"/>
              <a:t>TASK: Set them out in a chart format to describe the relationship between them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22911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041151" y="965771"/>
            <a:ext cx="235278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Cymru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6984715" y="1095328"/>
            <a:ext cx="13065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Disgyblion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6202167" y="2380179"/>
            <a:ext cx="12260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Athrawon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4217542" y="4587411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Ysgolion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1111322" y="1616177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Awdurdod lleol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6041204" y="3638765"/>
            <a:ext cx="236305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Consortiwm addysg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616451" y="3143892"/>
            <a:ext cx="251716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Prydain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675526" y="553351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3781746" y="2396721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Rhieni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594190" y="4587411"/>
            <a:ext cx="253942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Llywodraethwyr ysgol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6835739" y="4587411"/>
            <a:ext cx="183051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Pennaeth ysgol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D03BD5-1B93-4554-ADE8-74A902057C50}"/>
              </a:ext>
            </a:extLst>
          </p:cNvPr>
          <p:cNvSpPr txBox="1"/>
          <p:nvPr/>
        </p:nvSpPr>
        <p:spPr>
          <a:xfrm>
            <a:off x="3661881" y="3359906"/>
            <a:ext cx="18202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 gymuned leol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087677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123344" y="1078188"/>
            <a:ext cx="235278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Cymru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3585682" y="4363382"/>
            <a:ext cx="13065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Disgyblion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3621639" y="3712729"/>
            <a:ext cx="12260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Athrawon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3697840" y="2460148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Ysgolion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3391328" y="1792806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Awdurdod lleol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5476126" y="2441259"/>
            <a:ext cx="236305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Consortiwm addysg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3041151" y="363570"/>
            <a:ext cx="251716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Prydain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1715784" y="2471189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6221858" y="4401058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Rhieni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351892" y="3102238"/>
            <a:ext cx="253942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Llywodraethwyr ysgol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3377629" y="3102238"/>
            <a:ext cx="183051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Pennaeth ysgol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B68C41-8A37-467A-86DE-97FA2D593CEF}"/>
              </a:ext>
            </a:extLst>
          </p:cNvPr>
          <p:cNvSpPr txBox="1"/>
          <p:nvPr/>
        </p:nvSpPr>
        <p:spPr>
          <a:xfrm>
            <a:off x="6465015" y="363570"/>
            <a:ext cx="13579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£15 biliwn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D3BD3D-8409-4AEB-85CE-E51664C9F184}"/>
              </a:ext>
            </a:extLst>
          </p:cNvPr>
          <p:cNvSpPr txBox="1"/>
          <p:nvPr/>
        </p:nvSpPr>
        <p:spPr>
          <a:xfrm>
            <a:off x="6481282" y="1078188"/>
            <a:ext cx="15017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£1.89 biliwn</a:t>
            </a:r>
            <a:endParaRPr lang="en-GB" sz="20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56E5559-68C3-44CE-B651-6815FF2C1A81}"/>
              </a:ext>
            </a:extLst>
          </p:cNvPr>
          <p:cNvCxnSpPr/>
          <p:nvPr/>
        </p:nvCxnSpPr>
        <p:spPr>
          <a:xfrm flipH="1">
            <a:off x="5630238" y="763680"/>
            <a:ext cx="591620" cy="51456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BBDC53D-1EDF-4908-AEE5-25239AF40218}"/>
              </a:ext>
            </a:extLst>
          </p:cNvPr>
          <p:cNvCxnSpPr>
            <a:cxnSpLocks/>
          </p:cNvCxnSpPr>
          <p:nvPr/>
        </p:nvCxnSpPr>
        <p:spPr>
          <a:xfrm flipH="1">
            <a:off x="5467565" y="1345188"/>
            <a:ext cx="884005" cy="6476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810B586-3DC9-4D00-BA21-0D6F4C55EDB9}"/>
              </a:ext>
            </a:extLst>
          </p:cNvPr>
          <p:cNvSpPr txBox="1"/>
          <p:nvPr/>
        </p:nvSpPr>
        <p:spPr>
          <a:xfrm>
            <a:off x="351892" y="1690959"/>
            <a:ext cx="223548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Mesur perfformiad</a:t>
            </a:r>
            <a:endParaRPr lang="en-GB" sz="2000" b="1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A861AE4-9F71-4684-803B-F2BB50F61E02}"/>
              </a:ext>
            </a:extLst>
          </p:cNvPr>
          <p:cNvCxnSpPr>
            <a:cxnSpLocks/>
          </p:cNvCxnSpPr>
          <p:nvPr/>
        </p:nvCxnSpPr>
        <p:spPr>
          <a:xfrm>
            <a:off x="2808485" y="2691921"/>
            <a:ext cx="70527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80BD5ED-C4C7-4B6A-ADE7-3CDF6A2E0AA7}"/>
              </a:ext>
            </a:extLst>
          </p:cNvPr>
          <p:cNvCxnSpPr>
            <a:cxnSpLocks/>
          </p:cNvCxnSpPr>
          <p:nvPr/>
        </p:nvCxnSpPr>
        <p:spPr>
          <a:xfrm flipV="1">
            <a:off x="3041151" y="3304367"/>
            <a:ext cx="272373" cy="1593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81F9677-295D-4372-BAC6-3FE0DB517384}"/>
              </a:ext>
            </a:extLst>
          </p:cNvPr>
          <p:cNvSpPr txBox="1"/>
          <p:nvPr/>
        </p:nvSpPr>
        <p:spPr>
          <a:xfrm>
            <a:off x="6026224" y="1770566"/>
            <a:ext cx="1067226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Cefnogi</a:t>
            </a:r>
            <a:endParaRPr lang="en-GB" sz="2000" b="1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078404F-933F-4B51-B42F-EFC7C08892E9}"/>
              </a:ext>
            </a:extLst>
          </p:cNvPr>
          <p:cNvCxnSpPr>
            <a:cxnSpLocks/>
          </p:cNvCxnSpPr>
          <p:nvPr/>
        </p:nvCxnSpPr>
        <p:spPr>
          <a:xfrm flipH="1">
            <a:off x="5044611" y="4621750"/>
            <a:ext cx="98161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D8FD234-5044-42CD-AC03-9952E5DA481C}"/>
              </a:ext>
            </a:extLst>
          </p:cNvPr>
          <p:cNvCxnSpPr>
            <a:cxnSpLocks/>
          </p:cNvCxnSpPr>
          <p:nvPr/>
        </p:nvCxnSpPr>
        <p:spPr>
          <a:xfrm flipH="1">
            <a:off x="4892212" y="2691921"/>
            <a:ext cx="428735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CAA74CB9-8D1A-4B92-B7A8-2A1641B6742B}"/>
              </a:ext>
            </a:extLst>
          </p:cNvPr>
          <p:cNvSpPr txBox="1"/>
          <p:nvPr/>
        </p:nvSpPr>
        <p:spPr>
          <a:xfrm>
            <a:off x="6058976" y="3152440"/>
            <a:ext cx="18202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 gymuned leol</a:t>
            </a:r>
            <a:endParaRPr lang="en-GB" sz="2000" b="1" dirty="0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BB2A76CD-CCAB-4691-A5A0-2075A18BB707}"/>
              </a:ext>
            </a:extLst>
          </p:cNvPr>
          <p:cNvCxnSpPr>
            <a:cxnSpLocks/>
          </p:cNvCxnSpPr>
          <p:nvPr/>
        </p:nvCxnSpPr>
        <p:spPr>
          <a:xfrm flipH="1" flipV="1">
            <a:off x="5044611" y="2871299"/>
            <a:ext cx="919542" cy="4622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407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C5F8D-9D20-4C3F-92D6-3660E223B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Ysgolion fel sefydliadau sy’n dysgu</a:t>
            </a:r>
            <a:br>
              <a:rPr lang="cy-GB" dirty="0"/>
            </a:br>
            <a:r>
              <a:rPr lang="cy-GB" i="1" dirty="0"/>
              <a:t>Schools as learning environments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B17E9-7F93-4C5A-AB1A-95D3BF1584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https://hwb.gov.wales/datblygiad-proffesiynol/ysgolion-fel-sefydliadau-sy-n-dysgu/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76E23-EB45-49A0-9C53-B7F228104B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https://hwb.gov.wales/professional-development/schools-as-learning-organisations/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923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5861110"/>
              </p:ext>
            </p:extLst>
          </p:nvPr>
        </p:nvGraphicFramePr>
        <p:xfrm>
          <a:off x="628650" y="1825625"/>
          <a:ext cx="3886200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Mae’n gymhleth!</a:t>
                      </a:r>
                      <a:endParaRPr lang="en-GB" sz="2400" dirty="0"/>
                    </a:p>
                  </a:txBody>
                  <a:tcPr marL="47385" marR="473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3398A-6218-4F7E-952F-2E3B5C9D0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1603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i="1" dirty="0"/>
              <a:t>It’s complex!</a:t>
            </a:r>
            <a:endParaRPr lang="en-GB" sz="2400" i="1" dirty="0"/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1C16DB5F-7873-4497-8401-14ED6AFB0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3305" y="2549336"/>
            <a:ext cx="3451689" cy="282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133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Mae 7 math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:</a:t>
            </a:r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cymunedol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 </a:t>
            </a:r>
            <a:r>
              <a:rPr lang="en-GB" dirty="0" err="1"/>
              <a:t>cymunedol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gwirfoddol</a:t>
            </a:r>
            <a:r>
              <a:rPr lang="en-GB" dirty="0"/>
              <a:t> a </a:t>
            </a:r>
            <a:r>
              <a:rPr lang="en-GB" dirty="0" err="1"/>
              <a:t>reolir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sefydledig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sefydledig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a </a:t>
            </a:r>
            <a:r>
              <a:rPr lang="en-GB" dirty="0" err="1"/>
              <a:t>gynhelir</a:t>
            </a: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i="1" dirty="0"/>
              <a:t>There are 7 different type of schools run by local authorities:</a:t>
            </a:r>
          </a:p>
          <a:p>
            <a:r>
              <a:rPr lang="cy-GB" i="1" dirty="0"/>
              <a:t>Community schools</a:t>
            </a:r>
          </a:p>
          <a:p>
            <a:r>
              <a:rPr lang="cy-GB" i="1" dirty="0"/>
              <a:t>Community special schools</a:t>
            </a:r>
          </a:p>
          <a:p>
            <a:r>
              <a:rPr lang="cy-GB" i="1" dirty="0"/>
              <a:t>Voluntary controlled schools</a:t>
            </a:r>
          </a:p>
          <a:p>
            <a:r>
              <a:rPr lang="cy-GB" i="1" dirty="0"/>
              <a:t>Voluntary aided schools</a:t>
            </a:r>
          </a:p>
          <a:p>
            <a:r>
              <a:rPr lang="cy-GB" i="1" dirty="0"/>
              <a:t>Foundation schools</a:t>
            </a:r>
          </a:p>
          <a:p>
            <a:r>
              <a:rPr lang="cy-GB" i="1" dirty="0"/>
              <a:t>Foundation special schools</a:t>
            </a:r>
          </a:p>
          <a:p>
            <a:r>
              <a:rPr lang="cy-GB" i="1" dirty="0"/>
              <a:t>Maintained nursery schools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52459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TASG: Edrychwch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.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ddiffiniad</a:t>
            </a:r>
            <a:r>
              <a:rPr lang="en-GB" dirty="0"/>
              <a:t> o bob math o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>
                <a:hlinkClick r:id="rId3"/>
              </a:rPr>
              <a:t>http://bit.ly/mathauoysgolion</a:t>
            </a:r>
            <a:r>
              <a:rPr lang="en-GB" sz="260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i="1" dirty="0"/>
              <a:t>TASK: Look at the government website to see the differences between the types of schools. Note a defninition for each one.</a:t>
            </a:r>
          </a:p>
          <a:p>
            <a:pPr marL="0" indent="0">
              <a:buNone/>
            </a:pPr>
            <a:r>
              <a:rPr lang="cy-GB" i="1" dirty="0"/>
              <a:t>This link will take you there: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sz="2600" i="1" dirty="0">
                <a:hlinkClick r:id="rId4"/>
              </a:rPr>
              <a:t>http://bit.ly/typesofschools</a:t>
            </a:r>
            <a:r>
              <a:rPr lang="cy-GB" sz="2600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1134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23982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– DYSGU!</a:t>
            </a:r>
            <a:br>
              <a:rPr lang="en-GB" dirty="0"/>
            </a:br>
            <a:r>
              <a:rPr lang="en-GB" i="1" dirty="0"/>
              <a:t>Types of schools – LEARNING!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1C6ACDB0-67BF-45ED-BE04-8D6F728B1C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405" t="6304" r="36629" b="45756"/>
          <a:stretch/>
        </p:blipFill>
        <p:spPr>
          <a:xfrm>
            <a:off x="2717514" y="1787702"/>
            <a:ext cx="3708971" cy="370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883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– MWY!</a:t>
            </a:r>
            <a:br>
              <a:rPr lang="en-GB" dirty="0"/>
            </a:br>
            <a:r>
              <a:rPr lang="en-GB" i="1" dirty="0"/>
              <a:t>Types of schools – MORE!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9957846"/>
              </p:ext>
            </p:extLst>
          </p:nvPr>
        </p:nvGraphicFramePr>
        <p:xfrm>
          <a:off x="628650" y="1825625"/>
          <a:ext cx="3886200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Mae’n FWY cymhleth!</a:t>
                      </a:r>
                      <a:endParaRPr lang="en-GB" sz="2400" dirty="0"/>
                    </a:p>
                  </a:txBody>
                  <a:tcPr marL="47385" marR="473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3398A-6218-4F7E-952F-2E3B5C9D0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1603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i="1" dirty="0"/>
              <a:t>It’s MORE complex!</a:t>
            </a:r>
            <a:endParaRPr lang="en-GB" sz="2400" i="1" dirty="0"/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11B2B9A-6621-4D8C-AFB5-74BFA67CC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349" y="2782228"/>
            <a:ext cx="2640938" cy="2640938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BE88E77D-3ECC-4A30-A784-BC4FE3B09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867" y="2743200"/>
            <a:ext cx="2679966" cy="2679966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C7AB1DE7-4565-46C6-BC9E-0358EB1C2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413" y="2743200"/>
            <a:ext cx="2718993" cy="271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740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- IAITH</a:t>
            </a:r>
            <a:br>
              <a:rPr lang="en-GB" dirty="0"/>
            </a:br>
            <a:r>
              <a:rPr lang="en-GB" i="1" dirty="0"/>
              <a:t>Types of schools -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gategoriau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(100%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70%+ CA2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ffrwd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trawsnewidiol</a:t>
            </a:r>
            <a:r>
              <a:rPr lang="en-GB" dirty="0"/>
              <a:t> (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50%-70% CA2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a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(20%-50% </a:t>
            </a:r>
            <a:r>
              <a:rPr lang="en-GB" dirty="0" err="1"/>
              <a:t>Cymraeg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i="1" dirty="0"/>
              <a:t>Schools are also defined by language in Wales: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Welsh medium school (100% Foundation Phase in Welsh, 70%+ KS2 in Welsh)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English medium schools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Dual stream schools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Transitional schools (Foundation phase mostly in Welsh, 50%-70% KS2 in Welsh)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English medium schools with significant use of Welsh (20%-50% Welsh)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05118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BA0BAB1B-5788-4919-AE71-1CB806878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922" y="130995"/>
            <a:ext cx="5196155" cy="519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A4AE42-2EEF-45DD-9CF1-D6588AB76B03}"/>
              </a:ext>
            </a:extLst>
          </p:cNvPr>
          <p:cNvSpPr txBox="1"/>
          <p:nvPr/>
        </p:nvSpPr>
        <p:spPr>
          <a:xfrm>
            <a:off x="760288" y="780836"/>
            <a:ext cx="7222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Ysgolion cynradd 2018-19 </a:t>
            </a:r>
            <a:r>
              <a:rPr lang="cy-GB" sz="3200" i="1" dirty="0"/>
              <a:t>Primary schools </a:t>
            </a:r>
            <a:endParaRPr lang="en-GB" sz="3200" i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713577B-CA68-4E0C-AE37-56939872C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79578"/>
              </p:ext>
            </p:extLst>
          </p:nvPr>
        </p:nvGraphicFramePr>
        <p:xfrm>
          <a:off x="1421259" y="1837242"/>
          <a:ext cx="6096000" cy="1994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5226333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0040765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78784509"/>
                    </a:ext>
                  </a:extLst>
                </a:gridCol>
              </a:tblGrid>
              <a:tr h="1080052">
                <a:tc>
                  <a:txBody>
                    <a:bodyPr/>
                    <a:lstStyle/>
                    <a:p>
                      <a:r>
                        <a:rPr lang="cy-GB" dirty="0"/>
                        <a:t>Cyfrwng Cymraeg</a:t>
                      </a:r>
                    </a:p>
                    <a:p>
                      <a:r>
                        <a:rPr lang="cy-GB" dirty="0"/>
                        <a:t>Welsh medium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Dwy Ffrwd</a:t>
                      </a:r>
                    </a:p>
                    <a:p>
                      <a:r>
                        <a:rPr lang="cy-GB" dirty="0"/>
                        <a:t>Dual Stream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Cyfrwng Saesneg</a:t>
                      </a:r>
                    </a:p>
                    <a:p>
                      <a:r>
                        <a:rPr lang="cy-GB" dirty="0"/>
                        <a:t>English medium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011755"/>
                  </a:ext>
                </a:extLst>
              </a:tr>
              <a:tr h="62574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69218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F2505A1-98E7-4E41-A9A4-78E63361D1F8}"/>
              </a:ext>
            </a:extLst>
          </p:cNvPr>
          <p:cNvSpPr txBox="1"/>
          <p:nvPr/>
        </p:nvSpPr>
        <p:spPr>
          <a:xfrm>
            <a:off x="2573676" y="4601110"/>
            <a:ext cx="112502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806</a:t>
            </a:r>
            <a:endParaRPr lang="en-GB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676E28-6C3B-4193-9C8C-5B5D5FFD608F}"/>
              </a:ext>
            </a:extLst>
          </p:cNvPr>
          <p:cNvSpPr txBox="1"/>
          <p:nvPr/>
        </p:nvSpPr>
        <p:spPr>
          <a:xfrm>
            <a:off x="4006923" y="4601110"/>
            <a:ext cx="112502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364</a:t>
            </a:r>
            <a:endParaRPr lang="en-GB" sz="4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A83947-23E0-4D86-AC8A-4702388EF548}"/>
              </a:ext>
            </a:extLst>
          </p:cNvPr>
          <p:cNvSpPr txBox="1"/>
          <p:nvPr/>
        </p:nvSpPr>
        <p:spPr>
          <a:xfrm>
            <a:off x="5440170" y="4613096"/>
            <a:ext cx="840769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68</a:t>
            </a:r>
            <a:endParaRPr lang="en-GB" sz="4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AB8C2E-1165-4A64-A4B2-7E62A901C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9364" y="3665305"/>
            <a:ext cx="1225078" cy="16526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443EB2-CC4B-4093-928C-6494101AC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749" y="3665304"/>
            <a:ext cx="1225078" cy="16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69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-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i="1" dirty="0"/>
              <a:t>Types of schools -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TASG: Edrychwch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wefannau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hlinkClick r:id="rId3"/>
              </a:rPr>
              <a:t>Cyngor</a:t>
            </a:r>
            <a:r>
              <a:rPr lang="en-GB" dirty="0">
                <a:hlinkClick r:id="rId3"/>
              </a:rPr>
              <a:t> Sir </a:t>
            </a:r>
            <a:r>
              <a:rPr lang="en-GB" dirty="0" err="1">
                <a:hlinkClick r:id="rId3"/>
              </a:rPr>
              <a:t>Caerfyrddin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</a:t>
            </a:r>
          </a:p>
          <a:p>
            <a:pPr marL="0" indent="0">
              <a:buNone/>
            </a:pPr>
            <a:r>
              <a:rPr lang="en-GB" dirty="0" err="1">
                <a:hlinkClick r:id="rId4"/>
              </a:rPr>
              <a:t>Fy</a:t>
            </a:r>
            <a:r>
              <a:rPr lang="en-GB" dirty="0">
                <a:hlinkClick r:id="rId4"/>
              </a:rPr>
              <a:t> Ysgol </a:t>
            </a:r>
            <a:r>
              <a:rPr lang="en-GB" dirty="0" err="1">
                <a:hlinkClick r:id="rId4"/>
              </a:rPr>
              <a:t>Leol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 weld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Nghaerfyrddin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Llenwch</a:t>
            </a:r>
            <a:r>
              <a:rPr lang="en-GB" dirty="0"/>
              <a:t> y </a:t>
            </a:r>
            <a:r>
              <a:rPr lang="en-GB" dirty="0" err="1"/>
              <a:t>tabl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wybodaeth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i="1" dirty="0"/>
              <a:t>TASK: Use the websites: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>
                <a:hlinkClick r:id="rId3"/>
              </a:rPr>
              <a:t>Carmarthenshire County Council</a:t>
            </a:r>
            <a:endParaRPr lang="cy-GB" i="1" dirty="0"/>
          </a:p>
          <a:p>
            <a:pPr marL="0" indent="0">
              <a:buNone/>
            </a:pPr>
            <a:r>
              <a:rPr lang="cy-GB" i="1" dirty="0"/>
              <a:t>and</a:t>
            </a:r>
          </a:p>
          <a:p>
            <a:pPr marL="0" indent="0">
              <a:buNone/>
            </a:pPr>
            <a:r>
              <a:rPr lang="cy-GB" i="1" dirty="0">
                <a:hlinkClick r:id="rId5" action="ppaction://hlinkfile"/>
              </a:rPr>
              <a:t>My Local School</a:t>
            </a:r>
            <a:endParaRPr lang="cy-GB" i="1" dirty="0"/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To find out what types of schools are in Carmarthen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Fill the table with the information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86860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5420AC-D0D8-4A90-8410-E4D7093F2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51" t="22684" r="51911" b="10199"/>
          <a:stretch/>
        </p:blipFill>
        <p:spPr>
          <a:xfrm>
            <a:off x="2404153" y="216227"/>
            <a:ext cx="4181582" cy="536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Crynodeb</a:t>
            </a:r>
            <a:br>
              <a:rPr lang="en-GB" dirty="0"/>
            </a:br>
            <a:r>
              <a:rPr lang="en-GB" i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Edrychwch </a:t>
            </a:r>
            <a:r>
              <a:rPr lang="en-GB" dirty="0" err="1"/>
              <a:t>i</a:t>
            </a:r>
            <a:r>
              <a:rPr lang="en-GB" dirty="0"/>
              <a:t> weld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fyddwch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mynychu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PAP1…</a:t>
            </a:r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i="1" dirty="0"/>
              <a:t>There are many types of schools in Wales.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Have a look to see what type of school you will be at during PTE1...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203647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557</TotalTime>
  <Words>943</Words>
  <Application>Microsoft Office PowerPoint</Application>
  <PresentationFormat>On-screen Show (4:3)</PresentationFormat>
  <Paragraphs>153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Pwy sy’n gyfrifol am addysg yng Nghymru? Who is responsible for education in Wales?</vt:lpstr>
      <vt:lpstr>PowerPoint Presentation</vt:lpstr>
      <vt:lpstr>PowerPoint Presentation</vt:lpstr>
      <vt:lpstr>Ysgolion fel sefydliadau sy’n dysgu Schools as learning environments</vt:lpstr>
      <vt:lpstr>Mathau o ysgolion Types of schools</vt:lpstr>
      <vt:lpstr>Mathau o ysgolion Types of schools</vt:lpstr>
      <vt:lpstr>Mathau o ysgolion Types of schools</vt:lpstr>
      <vt:lpstr>Mathau o ysgolion – DYSGU! Types of schools – LEARNING!</vt:lpstr>
      <vt:lpstr>Mathau o ysgolion – MWY! Types of schools – MORE!</vt:lpstr>
      <vt:lpstr>Mathau o ysgolion - IAITH Types of schools - LANGUAGE</vt:lpstr>
      <vt:lpstr>PowerPoint Presentation</vt:lpstr>
      <vt:lpstr>PowerPoint Presentation</vt:lpstr>
      <vt:lpstr>Mathau o ysgolion - ymchwil Types of schools - research</vt:lpstr>
      <vt:lpstr>PowerPoint Presentation</vt:lpstr>
      <vt:lpstr>Crynodeb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Williams</cp:lastModifiedBy>
  <cp:revision>32</cp:revision>
  <dcterms:created xsi:type="dcterms:W3CDTF">2017-02-08T11:33:06Z</dcterms:created>
  <dcterms:modified xsi:type="dcterms:W3CDTF">2020-01-05T22:15:26Z</dcterms:modified>
</cp:coreProperties>
</file>