
<file path=[Content_Types].xml><?xml version="1.0" encoding="utf-8"?>
<Types xmlns="http://schemas.openxmlformats.org/package/2006/content-types">
  <Default Extension="bin" ContentType="image/unknown"/>
  <Default Extension="jpeg" ContentType="image/jpeg"/>
  <Default Extension="jpg" ContentType="image/jp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19"/>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E789A0-4014-4183-B45F-37004F52A8C1}" v="21" dt="2026-07-16T17:52:08.4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8758" autoAdjust="0"/>
  </p:normalViewPr>
  <p:slideViewPr>
    <p:cSldViewPr snapToGrid="0">
      <p:cViewPr varScale="1">
        <p:scale>
          <a:sx n="112" d="100"/>
          <a:sy n="112" d="100"/>
        </p:scale>
        <p:origin x="55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2BEFD4-75E5-4125-BC77-39062E8A70D3}" type="datetimeFigureOut">
              <a:rPr lang="en-GB" smtClean="0"/>
              <a:t>17/07/2026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6C3849-495C-4149-A28A-30C9061694C4}" type="slidenum">
              <a:rPr lang="en-GB" smtClean="0"/>
              <a:t>‹#›</a:t>
            </a:fld>
            <a:endParaRPr lang="en-GB"/>
          </a:p>
        </p:txBody>
      </p:sp>
    </p:spTree>
    <p:extLst>
      <p:ext uri="{BB962C8B-B14F-4D97-AF65-F5344CB8AC3E}">
        <p14:creationId xmlns:p14="http://schemas.microsoft.com/office/powerpoint/2010/main" val="3603487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news.airbnb.com/2024-project-lighthouse-update/" TargetMode="External"/><Relationship Id="rId7" Type="http://schemas.openxmlformats.org/officeDocument/2006/relationships/hyperlink" Target="https://www.weforum.org/publications/the-future-of-jobs-report-2025/?utm_source=chatgpt.com" TargetMode="External"/><Relationship Id="rId2" Type="http://schemas.openxmlformats.org/officeDocument/2006/relationships/slide" Target="../slides/slide13.xml"/><Relationship Id="rId1" Type="http://schemas.openxmlformats.org/officeDocument/2006/relationships/notesMaster" Target="../notesMasters/notesMaster1.xml"/><Relationship Id="rId6" Type="http://schemas.openxmlformats.org/officeDocument/2006/relationships/hyperlink" Target="https://www.unilever.com/files/7e06124b-dd65-4f26-a152-b72fbaa1921f/2024-unilever-edi-report-final.pdf?utm_source=chatgpt.com" TargetMode="External"/><Relationship Id="rId5" Type="http://schemas.openxmlformats.org/officeDocument/2006/relationships/hyperlink" Target="https://news.microsoft.com/source/features/innovation/empathy-innovation-accessibility/" TargetMode="External"/><Relationship Id="rId4" Type="http://schemas.openxmlformats.org/officeDocument/2006/relationships/hyperlink" Target="https://www.ft.com/content/d14f425b-35c6-4c43-a5f6-c23760212ef0"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effectLst/>
                <a:latin typeface="Arial" panose="020B0604020202020204" pitchFamily="34" charset="0"/>
                <a:ea typeface="Aptos" panose="020B0004020202020204" pitchFamily="34" charset="0"/>
              </a:rPr>
              <a:t>This presentation will provide an understanding on the role of emotional intelligence &amp; cultural intelligence in a leader. I start with Edith Heard's statement. Her working methodology is based on empathy, listening and horizontal working with people. The purpose is to demonstrate how these competencies are used to control people, minimize conflict and facilitate improved teamwork</a:t>
            </a:r>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The statement is based on Edith Heard's definition of leadership. Her speech shows that leadership extends beyond just giving directions. It's also about listening, empathy and getting people on board. This is closely related to emotional intelligence where a leader must be able to grasp how people feel, respond, and in a calm manner. It also is connected to cultural intelligence since there may be differences in meaning regarding messages, language, values, hierarchy and social norms. The same sentence may be direct, helpful, rude or unclear depending on culture in a multicultural team. So, it is important for leaders to provide a safe space for people to speak, ask questions and disagree (Hill, 2022).</a:t>
            </a:r>
          </a:p>
          <a:p>
            <a:pPr>
              <a:buNone/>
            </a:pPr>
            <a:br>
              <a:rPr lang="en-GB" dirty="0">
                <a:effectLst/>
              </a:rPr>
            </a:br>
            <a:endParaRPr lang="en-GB" dirty="0">
              <a:effectLst/>
            </a:endParaRP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 </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Emotional Intelligence is the capacity to understand and control emotions in oneself and others (Coronado-Maldonado, 2023). The model of Goleman is useful because it puts the idea into action. Self-awareness can assist a leader to recognize how they feel and why. They can manage their negative responses, particularly in stressful or difficult situations, through self-regulation. Empathy allows the leader to see the team member as a person and not just a worker. Social Skills enable a leader to communicate, influence or problem solve. This relationship has been confirmed by recent studies. Emotionally intelligent leaders can enhance work team behaviour and business results. But emotional intelligence is not synonymous with being soft. Caring is not an excuse for making decisions. The bottom line is that the decisions are made in an emotionally controlled and human manner.</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Cultural intelligence is the skill to relate to other cultures (Ang, 2008). National culture, language, religion, and professional values, age, gender and organisational habits are examples of aspects of culture. The four-factor model of CQ can be helpful for leaders. Metacognitive CQ is the thoughtfulness of one's assumption before actions. Cognitive CQ is the learning of values and social systems. Motivational CQ is the interest and confidence we have in engaging differences. Behavioural CQ involves adjusting the mode, body language and style of communication. This is of great significance in international business as individuals can have differing opinions about time, authority, working in teams and disagreement. Paying attention and rewarding actions are also important mechanisms by which leaders influence culture (Schein and Schein, 2017). A culturally intelligent leader doesn't stereotype. Rather they ask, listen and adapt.</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This slide provides a comparison of the two key concepts. Emotional intelligence is all about emotions. It assists leaders to know how to listen to emotions, control reactions and foster trust. Cultural intelligence is about the meaning of culture. It assists leaders to be aware of values, assumptions and communication styles. Both ideas are distinct but are best combined. A leader might spot that an individual team member is silent. The leader's emotional intelligence is key in asking if the individual is feeling anxious or ignored. Cultural intelligence think about culture or organisation where speaking up before senior team is less common. The leader can then develop other means for them to contribute, such as providing written input or small group discussion (Goleman, 1998).</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The benefits of emotional and cultural intelligence to leadership are that they influence the way leaders communicate and make decisions (Earley, 2003). The first step in listening is to be an active listener! This helps to avoid confusion and demonstrates respect. Secondly, the leader is the one who understands the situation. They take into account the feeling as well as the culture prior to the judgement of the behaviour. Third, the leader modifies their communication, meeting style, and support. Fourth, the leader involves persons in the decision. This creates ownership. According to Google's research into the effective team, psychological safety is one of the important factors for the team's performance. It means that individuals can ask questions and put themselves out there for making a mistake. Empathy, active listening and collaboration are also cited as key work skills of the future (World Economic Forum, 2025). As such, EI and CQ are not add-on services. They are the practical leadership skills that are essential for complex organisations.</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Microsoft is a good example for emotional intelligence in Leadership. Empathy and growth mindset go hand in hand with Satya Nadella's leadership (Nadella,2017). According to Microsoft (2019), empathy is also said to have been “a springboard for innovation”, particularly in the development of accessible products. This proves it is not just the internal relationships of staff members that are the domain of empathy (Microsoft, 2019). It can also assist organisations to know their customers and create superior services. The example also demonstrates a restriction, though. Empathy isn't enough. It must be backed up by strategy, measurement and accountability. Otherwise, it could be a message that nobody is going to listen to. Emotional intelligence as a leadership approach is most effective when it is tied to actual business systems.</a:t>
            </a:r>
          </a:p>
          <a:p>
            <a:pPr>
              <a:buNone/>
            </a:pPr>
            <a:br>
              <a:rPr lang="en-GB" dirty="0">
                <a:effectLst/>
              </a:rPr>
            </a:br>
            <a:endParaRPr lang="en-GB" dirty="0">
              <a:effectLst/>
            </a:endParaRP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 </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Google provides an example of leadership in collaborative environments. It is a key component of effective teams, according to Project Aristotle research. This implies that team members are comfortable speaking up, seeking assistance and admitting errors. Emotional intelligence is helpful as a leader must be empathetic, controlled and listen (Edmondson 2019). It also goes with cultural intelligence, since a diverse team won't necessarily be sharing ideas with each other. A culturally intelligent leader plans meetings to ensure that everyone is heard (Hofstede, 2011). This may involve having clear agendas, taking turns, writing things down, and respectfully challenging. The lesson here is that diversity does not necessarily equate with the performance. It needs inclusive leadership.</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Airbnb is a useful example which demonstrates cultural intelligence on the system level. Airbnb works in many countries and links individuals of different backgrounds. But the site has been plagued by discrimination and bias. Project Lighthouse was created to quantify and identify potential variations on how the platform is used by people of different perceived races. According to Airbnb (2024), the project supports the shift of products, policies and programmes. In this scenario cultural intelligence isn't just about a manager being polite. It also places a responsibility on leaders to review systems which could lead to an inequitable situation. A culturally intelligent leader asks if policies, technology and customer journeys are fair for various groups (McKinsey &amp; Company, 2020). The problem is that simply measuring does not eliminate discrimination. Findings must be used by leaders to make changes to processes and leaders must be held accountable for change.</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Unilever is a good example as it operates in a lot of countries and consumer groups. Cultural intelligence enables leaders to better comprehend local needs, values and buying behaviour in a global consumer business. Emotional intelligence enables leaders to support their employees, listen to their concerns and build a supportive and respectful workplace. The connection between equity, diversity and inclusion and a fairer and more inclusive business. Diversity statements are not inclusion statements (McKinsey &amp; Company, 2020). Leaders need to be careful not to engage in “tokenism.” They require measurable targets, clear behaviours and accountability of employees. In this manner, EI and CQ are integrated into everyday management and are no longer a corporate branding.</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It is critical to evaluate because there is no perfect solution to EI and CQ. The strength of them is that they lead in a more human and more adaptive way. They assist leaders in developing trust, resolving conflicts and incorporating diverse perspectives. They also promote innovation since everyone is more likely to share ideas if they're respected. There are, of course, a number of restrictions. Models can deceive people into believing that behaviours are simple when they are not. If a leader assumes that all people from a particular country will act in a similar manner, then this cultural intelligence is simply a form of stereotyping. EI can also be misapplied if leaders only consider being liked and shun challenge. The areas I would be developing my leadership skills would be listening effectively, not making judgements on behaviour without checking, seeking feedback and implementing inclusive meeting techniques. These actions are achievable and can be carried out in study, work and group projects.</a:t>
            </a:r>
          </a:p>
          <a:p>
            <a:pPr>
              <a:buNone/>
            </a:pPr>
            <a:br>
              <a:rPr lang="en-GB" dirty="0">
                <a:effectLst/>
              </a:rPr>
            </a:br>
            <a:endParaRPr lang="en-GB" dirty="0">
              <a:effectLst/>
            </a:endParaRP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 </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In sum, emotional intelligence and cultural intelligence are key to good leadership in contemporary organisations. Emotional Intelligence is a skill that enables leaders to grasp what others are thinking, to manage their own emotions and to establish trust. Cultural intelligence supports leaders to operate in a respectful way across difference and to flex their communication style and values. These skills are particularly relevant in a multicultural and collaborative setting. The Microsoft, Google, Airbnb and Unilever examples demonstrate the potential of these skills to help create innovation, psychological safety, fairness and inclusion (Unilever, 2024). But leaders need to use them judiciously. Should not model others and must not be an empathetic slogan. Edith Heard's message is that leadership is effective when people feel they are listened to and respected. Empathy and cultural awareness go hand in hand and enable a leader to engage people and achieve organisational needs both past and present.</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buNone/>
            </a:pPr>
            <a:r>
              <a:rPr lang="en-GB" sz="1200" b="1" dirty="0">
                <a:effectLst/>
                <a:latin typeface="Arial" panose="020B0604020202020204" pitchFamily="34" charset="0"/>
                <a:ea typeface="Aptos" panose="020B0004020202020204" pitchFamily="34" charset="0"/>
                <a:cs typeface="Arial" panose="020B0604020202020204" pitchFamily="34" charset="0"/>
              </a:rPr>
              <a:t>Reference list</a:t>
            </a:r>
            <a:endParaRPr lang="en-GB" sz="1200" dirty="0">
              <a:effectLst/>
              <a:latin typeface="Arial" panose="020B0604020202020204" pitchFamily="34" charset="0"/>
              <a:ea typeface="Aptos" panose="020B0004020202020204" pitchFamily="34" charset="0"/>
              <a:cs typeface="Arial" panose="020B0604020202020204" pitchFamily="34" charset="0"/>
            </a:endParaRP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Airbnb (2024) 2024 Project Lighthouse Update. Available at: </a:t>
            </a:r>
            <a:r>
              <a:rPr lang="en-GB" sz="1200" u="sng" dirty="0">
                <a:solidFill>
                  <a:srgbClr val="467886"/>
                </a:solidFill>
                <a:effectLst/>
                <a:latin typeface="Arial" panose="020B0604020202020204" pitchFamily="34" charset="0"/>
                <a:ea typeface="Aptos" panose="020B0004020202020204" pitchFamily="34" charset="0"/>
                <a:cs typeface="Arial" panose="020B0604020202020204" pitchFamily="34" charset="0"/>
                <a:hlinkClick r:id="rId3"/>
              </a:rPr>
              <a:t>https://news.airbnb.com/2024-project-lighthouse-update/</a:t>
            </a:r>
            <a:r>
              <a:rPr lang="en-GB" sz="1200" dirty="0">
                <a:effectLst/>
                <a:latin typeface="Arial" panose="020B0604020202020204" pitchFamily="34" charset="0"/>
                <a:ea typeface="Aptos" panose="020B0004020202020204" pitchFamily="34" charset="0"/>
                <a:cs typeface="Arial" panose="020B0604020202020204" pitchFamily="34" charset="0"/>
              </a:rPr>
              <a:t>  (Accessed: 16 July 2026).</a:t>
            </a: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Ang, S. and Van Dyne, L. (2008) Handbook of Cultural Intelligence: Theory, Measurement, and Applications. New York: M.E. Sharpe.</a:t>
            </a: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Coronado-Maldonado, I. and Benítez-Márquez, M.D. (2023) 'Emotional intelligence, leadership, and work teams', </a:t>
            </a:r>
            <a:r>
              <a:rPr lang="en-GB" sz="1200" dirty="0" err="1">
                <a:effectLst/>
                <a:latin typeface="Arial" panose="020B0604020202020204" pitchFamily="34" charset="0"/>
                <a:ea typeface="Aptos" panose="020B0004020202020204" pitchFamily="34" charset="0"/>
                <a:cs typeface="Arial" panose="020B0604020202020204" pitchFamily="34" charset="0"/>
              </a:rPr>
              <a:t>Heliyon</a:t>
            </a:r>
            <a:r>
              <a:rPr lang="en-GB" sz="1200" dirty="0">
                <a:effectLst/>
                <a:latin typeface="Arial" panose="020B0604020202020204" pitchFamily="34" charset="0"/>
                <a:ea typeface="Aptos" panose="020B0004020202020204" pitchFamily="34" charset="0"/>
                <a:cs typeface="Arial" panose="020B0604020202020204" pitchFamily="34" charset="0"/>
              </a:rPr>
              <a:t>, 9(10), e20356. </a:t>
            </a:r>
            <a:r>
              <a:rPr lang="en-GB" sz="1200" dirty="0" err="1">
                <a:effectLst/>
                <a:latin typeface="Arial" panose="020B0604020202020204" pitchFamily="34" charset="0"/>
                <a:ea typeface="Aptos" panose="020B0004020202020204" pitchFamily="34" charset="0"/>
                <a:cs typeface="Arial" panose="020B0604020202020204" pitchFamily="34" charset="0"/>
              </a:rPr>
              <a:t>doi</a:t>
            </a:r>
            <a:r>
              <a:rPr lang="en-GB" sz="1200" dirty="0">
                <a:effectLst/>
                <a:latin typeface="Arial" panose="020B0604020202020204" pitchFamily="34" charset="0"/>
                <a:ea typeface="Aptos" panose="020B0004020202020204" pitchFamily="34" charset="0"/>
                <a:cs typeface="Arial" panose="020B0604020202020204" pitchFamily="34" charset="0"/>
              </a:rPr>
              <a:t>: 10.1016/j.heliyon.2023.e20356.</a:t>
            </a: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Earley, P.C. and Ang, S. (2003) Cultural Intelligence: Individual Interactions Across Cultures. Stanford: Stanford University Press.</a:t>
            </a: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Edmondson, A.C. (2019) The Fearless Organization. Creating Psychological Safety in the Workplace for Learning, Innovation, and Growth. Hoboken, NJ: John Wiley &amp; Sons.</a:t>
            </a: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Goleman, D. (1998) Working with Emotional Intelligence. London: Bloomsbury.</a:t>
            </a: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Hill, A. (2022) ‘EMBL’s Edith Heard: making European science work post-Brexit’, </a:t>
            </a:r>
            <a:r>
              <a:rPr lang="en-GB" sz="1200" i="1" dirty="0">
                <a:effectLst/>
                <a:latin typeface="Arial" panose="020B0604020202020204" pitchFamily="34" charset="0"/>
                <a:ea typeface="Aptos" panose="020B0004020202020204" pitchFamily="34" charset="0"/>
                <a:cs typeface="Arial" panose="020B0604020202020204" pitchFamily="34" charset="0"/>
              </a:rPr>
              <a:t>Financial Times</a:t>
            </a:r>
            <a:r>
              <a:rPr lang="en-GB" sz="1200" dirty="0">
                <a:effectLst/>
                <a:latin typeface="Arial" panose="020B0604020202020204" pitchFamily="34" charset="0"/>
                <a:ea typeface="Aptos" panose="020B0004020202020204" pitchFamily="34" charset="0"/>
                <a:cs typeface="Arial" panose="020B0604020202020204" pitchFamily="34" charset="0"/>
              </a:rPr>
              <a:t>, 27 February. Available at: </a:t>
            </a:r>
            <a:r>
              <a:rPr lang="en-GB" sz="1200" u="sng" dirty="0">
                <a:solidFill>
                  <a:srgbClr val="467886"/>
                </a:solidFill>
                <a:effectLst/>
                <a:latin typeface="Arial" panose="020B0604020202020204" pitchFamily="34" charset="0"/>
                <a:ea typeface="Aptos" panose="020B0004020202020204" pitchFamily="34" charset="0"/>
                <a:cs typeface="Arial" panose="020B0604020202020204" pitchFamily="34" charset="0"/>
                <a:hlinkClick r:id="rId4"/>
              </a:rPr>
              <a:t>https://www.ft.com/content/d14f425b-35c6-4c43-a5f6-c23760212ef0</a:t>
            </a:r>
            <a:r>
              <a:rPr lang="en-GB" sz="1200" dirty="0">
                <a:effectLst/>
                <a:latin typeface="Arial" panose="020B0604020202020204" pitchFamily="34" charset="0"/>
                <a:ea typeface="Aptos" panose="020B0004020202020204" pitchFamily="34" charset="0"/>
                <a:cs typeface="Arial" panose="020B0604020202020204" pitchFamily="34" charset="0"/>
              </a:rPr>
              <a:t> (Accessed: 16 July 2026).</a:t>
            </a: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Hofstede, G. (2011) '</a:t>
            </a:r>
            <a:r>
              <a:rPr lang="en-GB" sz="1200" dirty="0" err="1">
                <a:effectLst/>
                <a:latin typeface="Arial" panose="020B0604020202020204" pitchFamily="34" charset="0"/>
                <a:ea typeface="Aptos" panose="020B0004020202020204" pitchFamily="34" charset="0"/>
                <a:cs typeface="Arial" panose="020B0604020202020204" pitchFamily="34" charset="0"/>
              </a:rPr>
              <a:t>Dimensionalizing</a:t>
            </a:r>
            <a:r>
              <a:rPr lang="en-GB" sz="1200" dirty="0">
                <a:effectLst/>
                <a:latin typeface="Arial" panose="020B0604020202020204" pitchFamily="34" charset="0"/>
                <a:ea typeface="Aptos" panose="020B0004020202020204" pitchFamily="34" charset="0"/>
                <a:cs typeface="Arial" panose="020B0604020202020204" pitchFamily="34" charset="0"/>
              </a:rPr>
              <a:t> cultures: The Hofstede model in context', Online Readings in Psychology and Culture, 2(1), pp. 1-26. Article 8. </a:t>
            </a:r>
            <a:r>
              <a:rPr lang="en-GB" sz="1200" dirty="0" err="1">
                <a:effectLst/>
                <a:latin typeface="Arial" panose="020B0604020202020204" pitchFamily="34" charset="0"/>
                <a:ea typeface="Aptos" panose="020B0004020202020204" pitchFamily="34" charset="0"/>
                <a:cs typeface="Arial" panose="020B0604020202020204" pitchFamily="34" charset="0"/>
              </a:rPr>
              <a:t>doi</a:t>
            </a:r>
            <a:r>
              <a:rPr lang="en-GB" sz="1200" dirty="0">
                <a:effectLst/>
                <a:latin typeface="Arial" panose="020B0604020202020204" pitchFamily="34" charset="0"/>
                <a:ea typeface="Aptos" panose="020B0004020202020204" pitchFamily="34" charset="0"/>
                <a:cs typeface="Arial" panose="020B0604020202020204" pitchFamily="34" charset="0"/>
              </a:rPr>
              <a:t>: 10.9707/2307-0919.1014.</a:t>
            </a: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McKinsey &amp; Company (2020) Diversity wins: How inclusion matters. Available at: https://www.mckinsey.com/featured-insights/diversity-and-inclusion/diversity-wins-how-inclusion-matters (Accessed: 16 July 2026).</a:t>
            </a: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McKinsey &amp; Company (2023) Diversity matters even more. Available at: https://www.mckinsey.com/featured-insights/diversity-and-inclusion/diversity-matters-even-more-the-case-for-holistic-impact (Accessed: 16 July 2026).</a:t>
            </a: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Microsoft (2019) How Microsoft is using empathy to lead innovation. Available at: </a:t>
            </a:r>
            <a:r>
              <a:rPr lang="en-GB" sz="1200" u="sng" dirty="0">
                <a:solidFill>
                  <a:srgbClr val="467886"/>
                </a:solidFill>
                <a:effectLst/>
                <a:latin typeface="Arial" panose="020B0604020202020204" pitchFamily="34" charset="0"/>
                <a:ea typeface="Aptos" panose="020B0004020202020204" pitchFamily="34" charset="0"/>
                <a:cs typeface="Arial" panose="020B0604020202020204" pitchFamily="34" charset="0"/>
                <a:hlinkClick r:id="rId5"/>
              </a:rPr>
              <a:t>https://news.microsoft.com/source/features/innovation/empathy-innovation-accessibility/</a:t>
            </a:r>
            <a:r>
              <a:rPr lang="en-GB" sz="1200" dirty="0">
                <a:effectLst/>
                <a:latin typeface="Arial" panose="020B0604020202020204" pitchFamily="34" charset="0"/>
                <a:ea typeface="Aptos" panose="020B0004020202020204" pitchFamily="34" charset="0"/>
                <a:cs typeface="Arial" panose="020B0604020202020204" pitchFamily="34" charset="0"/>
              </a:rPr>
              <a:t>  (Accessed: 16 July 2026).</a:t>
            </a: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Nadella, S., Shaw, G. and Nichols, J.T. (2017) Hit Refresh. London: William Collins.</a:t>
            </a: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Schein, E.H. and Schein, P.A. (2017) Organizational Culture and Leadership. 5th </a:t>
            </a:r>
            <a:r>
              <a:rPr lang="en-GB" sz="1200" dirty="0" err="1">
                <a:effectLst/>
                <a:latin typeface="Arial" panose="020B0604020202020204" pitchFamily="34" charset="0"/>
                <a:ea typeface="Aptos" panose="020B0004020202020204" pitchFamily="34" charset="0"/>
                <a:cs typeface="Arial" panose="020B0604020202020204" pitchFamily="34" charset="0"/>
              </a:rPr>
              <a:t>edn</a:t>
            </a:r>
            <a:r>
              <a:rPr lang="en-GB" sz="1200" dirty="0">
                <a:effectLst/>
                <a:latin typeface="Arial" panose="020B0604020202020204" pitchFamily="34" charset="0"/>
                <a:ea typeface="Aptos" panose="020B0004020202020204" pitchFamily="34" charset="0"/>
                <a:cs typeface="Arial" panose="020B0604020202020204" pitchFamily="34" charset="0"/>
              </a:rPr>
              <a:t>. Hoboken: Wiley.</a:t>
            </a:r>
          </a:p>
          <a:p>
            <a:pPr marL="0" marR="0" algn="just">
              <a:lnSpc>
                <a:spcPct val="150000"/>
              </a:lnSpc>
              <a:spcAft>
                <a:spcPts val="800"/>
              </a:spcAft>
              <a:buNone/>
            </a:pPr>
            <a:r>
              <a:rPr lang="en-GB" sz="1200" dirty="0" err="1">
                <a:effectLst/>
                <a:latin typeface="Arial" panose="020B0604020202020204" pitchFamily="34" charset="0"/>
                <a:ea typeface="Aptos" panose="020B0004020202020204" pitchFamily="34" charset="0"/>
                <a:cs typeface="Arial" panose="020B0604020202020204" pitchFamily="34" charset="0"/>
              </a:rPr>
              <a:t>nilever</a:t>
            </a:r>
            <a:r>
              <a:rPr lang="en-GB" sz="1200" dirty="0">
                <a:effectLst/>
                <a:latin typeface="Arial" panose="020B0604020202020204" pitchFamily="34" charset="0"/>
                <a:ea typeface="Aptos" panose="020B0004020202020204" pitchFamily="34" charset="0"/>
                <a:cs typeface="Arial" panose="020B0604020202020204" pitchFamily="34" charset="0"/>
              </a:rPr>
              <a:t> (2024) </a:t>
            </a:r>
            <a:r>
              <a:rPr lang="en-GB" sz="1200" i="1" dirty="0">
                <a:effectLst/>
                <a:latin typeface="Arial" panose="020B0604020202020204" pitchFamily="34" charset="0"/>
                <a:ea typeface="Aptos" panose="020B0004020202020204" pitchFamily="34" charset="0"/>
                <a:cs typeface="Arial" panose="020B0604020202020204" pitchFamily="34" charset="0"/>
              </a:rPr>
              <a:t>Equity for Impact: Advancing Equity, Diversity and Inclusion to </a:t>
            </a:r>
            <a:r>
              <a:rPr lang="en-GB" sz="1200" i="1" dirty="0" err="1">
                <a:effectLst/>
                <a:latin typeface="Arial" panose="020B0604020202020204" pitchFamily="34" charset="0"/>
                <a:ea typeface="Aptos" panose="020B0004020202020204" pitchFamily="34" charset="0"/>
                <a:cs typeface="Arial" panose="020B0604020202020204" pitchFamily="34" charset="0"/>
              </a:rPr>
              <a:t>Unlimit</a:t>
            </a:r>
            <a:r>
              <a:rPr lang="en-GB" sz="1200" i="1" dirty="0">
                <a:effectLst/>
                <a:latin typeface="Arial" panose="020B0604020202020204" pitchFamily="34" charset="0"/>
                <a:ea typeface="Aptos" panose="020B0004020202020204" pitchFamily="34" charset="0"/>
                <a:cs typeface="Arial" panose="020B0604020202020204" pitchFamily="34" charset="0"/>
              </a:rPr>
              <a:t> Potential at Unilever</a:t>
            </a:r>
            <a:r>
              <a:rPr lang="en-GB" sz="1200" dirty="0">
                <a:effectLst/>
                <a:latin typeface="Arial" panose="020B0604020202020204" pitchFamily="34" charset="0"/>
                <a:ea typeface="Aptos" panose="020B0004020202020204" pitchFamily="34" charset="0"/>
                <a:cs typeface="Arial" panose="020B0604020202020204" pitchFamily="34" charset="0"/>
              </a:rPr>
              <a:t>. London: Unilever. Available at: </a:t>
            </a:r>
            <a:r>
              <a:rPr lang="en-GB" sz="1200" u="sng" dirty="0">
                <a:solidFill>
                  <a:srgbClr val="467886"/>
                </a:solidFill>
                <a:effectLst/>
                <a:latin typeface="Arial" panose="020B0604020202020204" pitchFamily="34" charset="0"/>
                <a:ea typeface="Aptos" panose="020B0004020202020204" pitchFamily="34" charset="0"/>
                <a:cs typeface="Arial" panose="020B0604020202020204" pitchFamily="34" charset="0"/>
                <a:hlinkClick r:id="rId6"/>
              </a:rPr>
              <a:t>https://www.unilever.com/files/7e06124b-dd65-4f26-a152-b72fbaa1921f/2024-unilever-edi-report-final.pdf</a:t>
            </a:r>
            <a:r>
              <a:rPr lang="en-GB" sz="1200" dirty="0">
                <a:effectLst/>
                <a:latin typeface="Arial" panose="020B0604020202020204" pitchFamily="34" charset="0"/>
                <a:ea typeface="Aptos" panose="020B0004020202020204" pitchFamily="34" charset="0"/>
                <a:cs typeface="Arial" panose="020B0604020202020204" pitchFamily="34" charset="0"/>
              </a:rPr>
              <a:t> (Accessed: 16 July 2026).</a:t>
            </a:r>
          </a:p>
          <a:p>
            <a:pPr marL="0" marR="0" algn="just">
              <a:lnSpc>
                <a:spcPct val="150000"/>
              </a:lnSpc>
              <a:spcAft>
                <a:spcPts val="800"/>
              </a:spcAft>
              <a:buNone/>
            </a:pPr>
            <a:r>
              <a:rPr lang="en-GB" sz="1200" dirty="0">
                <a:effectLst/>
                <a:latin typeface="Arial" panose="020B0604020202020204" pitchFamily="34" charset="0"/>
                <a:ea typeface="Aptos" panose="020B0004020202020204" pitchFamily="34" charset="0"/>
                <a:cs typeface="Arial" panose="020B0604020202020204" pitchFamily="34" charset="0"/>
              </a:rPr>
              <a:t>World Economic Forum (2025) </a:t>
            </a:r>
            <a:r>
              <a:rPr lang="en-GB" sz="1200" i="1" dirty="0">
                <a:effectLst/>
                <a:latin typeface="Arial" panose="020B0604020202020204" pitchFamily="34" charset="0"/>
                <a:ea typeface="Aptos" panose="020B0004020202020204" pitchFamily="34" charset="0"/>
                <a:cs typeface="Arial" panose="020B0604020202020204" pitchFamily="34" charset="0"/>
              </a:rPr>
              <a:t>The Future of Jobs Report 2025</a:t>
            </a:r>
            <a:r>
              <a:rPr lang="en-GB" sz="1200" dirty="0">
                <a:effectLst/>
                <a:latin typeface="Arial" panose="020B0604020202020204" pitchFamily="34" charset="0"/>
                <a:ea typeface="Aptos" panose="020B0004020202020204" pitchFamily="34" charset="0"/>
                <a:cs typeface="Arial" panose="020B0604020202020204" pitchFamily="34" charset="0"/>
              </a:rPr>
              <a:t>. Geneva: World Economic Forum. Available at: </a:t>
            </a:r>
            <a:r>
              <a:rPr lang="en-GB" sz="1200" u="sng" dirty="0">
                <a:solidFill>
                  <a:srgbClr val="467886"/>
                </a:solidFill>
                <a:effectLst/>
                <a:latin typeface="Arial" panose="020B0604020202020204" pitchFamily="34" charset="0"/>
                <a:ea typeface="Aptos" panose="020B0004020202020204" pitchFamily="34" charset="0"/>
                <a:cs typeface="Arial" panose="020B0604020202020204" pitchFamily="34" charset="0"/>
                <a:hlinkClick r:id="rId7"/>
              </a:rPr>
              <a:t>https://www.weforum.org/publications/the-future-of-jobs-report-2025/</a:t>
            </a:r>
            <a:r>
              <a:rPr lang="en-GB" sz="1200" dirty="0">
                <a:effectLst/>
                <a:latin typeface="Arial" panose="020B0604020202020204" pitchFamily="34" charset="0"/>
                <a:ea typeface="Aptos" panose="020B0004020202020204" pitchFamily="34" charset="0"/>
                <a:cs typeface="Arial" panose="020B0604020202020204" pitchFamily="34" charset="0"/>
              </a:rPr>
              <a:t> (Accessed: 16 July 2026).</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A17E0-5FFE-C2F5-B2EE-0719B521D38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B2E234F-E585-3AE7-BC4D-49BA5C6ACF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45A0AA3-028C-3126-18E2-8000540E2F5A}"/>
              </a:ext>
            </a:extLst>
          </p:cNvPr>
          <p:cNvSpPr>
            <a:spLocks noGrp="1"/>
          </p:cNvSpPr>
          <p:nvPr>
            <p:ph type="dt" sz="half" idx="10"/>
          </p:nvPr>
        </p:nvSpPr>
        <p:spPr/>
        <p:txBody>
          <a:bodyPr/>
          <a:lstStyle/>
          <a:p>
            <a:fld id="{75562993-8FFD-43ED-9464-E4357A74F754}" type="datetimeFigureOut">
              <a:rPr lang="en-GB" smtClean="0"/>
              <a:t>17/07/2026</a:t>
            </a:fld>
            <a:endParaRPr lang="en-GB"/>
          </a:p>
        </p:txBody>
      </p:sp>
      <p:sp>
        <p:nvSpPr>
          <p:cNvPr id="5" name="Footer Placeholder 4">
            <a:extLst>
              <a:ext uri="{FF2B5EF4-FFF2-40B4-BE49-F238E27FC236}">
                <a16:creationId xmlns:a16="http://schemas.microsoft.com/office/drawing/2014/main" id="{B12F24C5-F0B1-CE35-27DF-32E475D04A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EB7569-4164-101B-9C56-FD0142E9BF33}"/>
              </a:ext>
            </a:extLst>
          </p:cNvPr>
          <p:cNvSpPr>
            <a:spLocks noGrp="1"/>
          </p:cNvSpPr>
          <p:nvPr>
            <p:ph type="sldNum" sz="quarter" idx="12"/>
          </p:nvPr>
        </p:nvSpPr>
        <p:spPr/>
        <p:txBody>
          <a:bodyPr/>
          <a:lstStyle/>
          <a:p>
            <a:fld id="{29D3CC8B-AA5F-4CBB-BD1D-FA05C7D51C30}" type="slidenum">
              <a:rPr lang="en-GB" smtClean="0"/>
              <a:t>‹#›</a:t>
            </a:fld>
            <a:endParaRPr lang="en-GB"/>
          </a:p>
        </p:txBody>
      </p:sp>
    </p:spTree>
    <p:extLst>
      <p:ext uri="{BB962C8B-B14F-4D97-AF65-F5344CB8AC3E}">
        <p14:creationId xmlns:p14="http://schemas.microsoft.com/office/powerpoint/2010/main" val="3334014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3BA09-F256-9F84-E60F-6DB5048135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0BE7CC1-3EC6-23FF-7306-A7198F5CC33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4501A3-90C5-61AF-741C-F4086E22E8DA}"/>
              </a:ext>
            </a:extLst>
          </p:cNvPr>
          <p:cNvSpPr>
            <a:spLocks noGrp="1"/>
          </p:cNvSpPr>
          <p:nvPr>
            <p:ph type="dt" sz="half" idx="10"/>
          </p:nvPr>
        </p:nvSpPr>
        <p:spPr/>
        <p:txBody>
          <a:bodyPr/>
          <a:lstStyle/>
          <a:p>
            <a:fld id="{75562993-8FFD-43ED-9464-E4357A74F754}" type="datetimeFigureOut">
              <a:rPr lang="en-GB" smtClean="0"/>
              <a:t>17/07/2026</a:t>
            </a:fld>
            <a:endParaRPr lang="en-GB"/>
          </a:p>
        </p:txBody>
      </p:sp>
      <p:sp>
        <p:nvSpPr>
          <p:cNvPr id="5" name="Footer Placeholder 4">
            <a:extLst>
              <a:ext uri="{FF2B5EF4-FFF2-40B4-BE49-F238E27FC236}">
                <a16:creationId xmlns:a16="http://schemas.microsoft.com/office/drawing/2014/main" id="{070F2CF1-01E8-68BD-4E15-3D9250AED0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89DCB8-579A-D69C-1C9B-AEBBAFB98702}"/>
              </a:ext>
            </a:extLst>
          </p:cNvPr>
          <p:cNvSpPr>
            <a:spLocks noGrp="1"/>
          </p:cNvSpPr>
          <p:nvPr>
            <p:ph type="sldNum" sz="quarter" idx="12"/>
          </p:nvPr>
        </p:nvSpPr>
        <p:spPr/>
        <p:txBody>
          <a:bodyPr/>
          <a:lstStyle/>
          <a:p>
            <a:fld id="{29D3CC8B-AA5F-4CBB-BD1D-FA05C7D51C30}" type="slidenum">
              <a:rPr lang="en-GB" smtClean="0"/>
              <a:t>‹#›</a:t>
            </a:fld>
            <a:endParaRPr lang="en-GB"/>
          </a:p>
        </p:txBody>
      </p:sp>
    </p:spTree>
    <p:extLst>
      <p:ext uri="{BB962C8B-B14F-4D97-AF65-F5344CB8AC3E}">
        <p14:creationId xmlns:p14="http://schemas.microsoft.com/office/powerpoint/2010/main" val="16797439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1130A-4C4F-0AD0-348E-8079C811C9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40540CB-F55E-105B-5FD4-2D48064CAA6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A447A50-A7FD-9B81-DB81-EBF1CDB98B71}"/>
              </a:ext>
            </a:extLst>
          </p:cNvPr>
          <p:cNvSpPr>
            <a:spLocks noGrp="1"/>
          </p:cNvSpPr>
          <p:nvPr>
            <p:ph type="dt" sz="half" idx="10"/>
          </p:nvPr>
        </p:nvSpPr>
        <p:spPr/>
        <p:txBody>
          <a:bodyPr/>
          <a:lstStyle/>
          <a:p>
            <a:fld id="{75562993-8FFD-43ED-9464-E4357A74F754}" type="datetimeFigureOut">
              <a:rPr lang="en-GB" smtClean="0"/>
              <a:t>17/07/2026</a:t>
            </a:fld>
            <a:endParaRPr lang="en-GB"/>
          </a:p>
        </p:txBody>
      </p:sp>
      <p:sp>
        <p:nvSpPr>
          <p:cNvPr id="5" name="Footer Placeholder 4">
            <a:extLst>
              <a:ext uri="{FF2B5EF4-FFF2-40B4-BE49-F238E27FC236}">
                <a16:creationId xmlns:a16="http://schemas.microsoft.com/office/drawing/2014/main" id="{62D416BE-D98B-8484-521E-A40430708D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38B238-9F31-20DA-FAC7-DE6FD0F0177B}"/>
              </a:ext>
            </a:extLst>
          </p:cNvPr>
          <p:cNvSpPr>
            <a:spLocks noGrp="1"/>
          </p:cNvSpPr>
          <p:nvPr>
            <p:ph type="sldNum" sz="quarter" idx="12"/>
          </p:nvPr>
        </p:nvSpPr>
        <p:spPr/>
        <p:txBody>
          <a:bodyPr/>
          <a:lstStyle/>
          <a:p>
            <a:fld id="{29D3CC8B-AA5F-4CBB-BD1D-FA05C7D51C30}" type="slidenum">
              <a:rPr lang="en-GB" smtClean="0"/>
              <a:t>‹#›</a:t>
            </a:fld>
            <a:endParaRPr lang="en-GB"/>
          </a:p>
        </p:txBody>
      </p:sp>
    </p:spTree>
    <p:extLst>
      <p:ext uri="{BB962C8B-B14F-4D97-AF65-F5344CB8AC3E}">
        <p14:creationId xmlns:p14="http://schemas.microsoft.com/office/powerpoint/2010/main" val="1504378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A42B4-369D-8CE2-51CF-6BDA9E4AA9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69ECE8E-4D86-6C58-611D-604EF19ED73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9E53CB8-A2F0-E262-96A0-7AE803157A4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D321145-463D-CDF2-4CCC-789AAEC5006D}"/>
              </a:ext>
            </a:extLst>
          </p:cNvPr>
          <p:cNvSpPr>
            <a:spLocks noGrp="1"/>
          </p:cNvSpPr>
          <p:nvPr>
            <p:ph type="dt" sz="half" idx="10"/>
          </p:nvPr>
        </p:nvSpPr>
        <p:spPr/>
        <p:txBody>
          <a:bodyPr/>
          <a:lstStyle/>
          <a:p>
            <a:fld id="{75562993-8FFD-43ED-9464-E4357A74F754}" type="datetimeFigureOut">
              <a:rPr lang="en-GB" smtClean="0"/>
              <a:t>17/07/2026</a:t>
            </a:fld>
            <a:endParaRPr lang="en-GB"/>
          </a:p>
        </p:txBody>
      </p:sp>
      <p:sp>
        <p:nvSpPr>
          <p:cNvPr id="6" name="Footer Placeholder 5">
            <a:extLst>
              <a:ext uri="{FF2B5EF4-FFF2-40B4-BE49-F238E27FC236}">
                <a16:creationId xmlns:a16="http://schemas.microsoft.com/office/drawing/2014/main" id="{1C1E9ACC-D7BE-7AC0-9032-F278A5BFB6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87D7D4-1B99-90D2-96EA-D4F95B4DE8ED}"/>
              </a:ext>
            </a:extLst>
          </p:cNvPr>
          <p:cNvSpPr>
            <a:spLocks noGrp="1"/>
          </p:cNvSpPr>
          <p:nvPr>
            <p:ph type="sldNum" sz="quarter" idx="12"/>
          </p:nvPr>
        </p:nvSpPr>
        <p:spPr/>
        <p:txBody>
          <a:bodyPr/>
          <a:lstStyle/>
          <a:p>
            <a:fld id="{29D3CC8B-AA5F-4CBB-BD1D-FA05C7D51C30}" type="slidenum">
              <a:rPr lang="en-GB" smtClean="0"/>
              <a:t>‹#›</a:t>
            </a:fld>
            <a:endParaRPr lang="en-GB"/>
          </a:p>
        </p:txBody>
      </p:sp>
    </p:spTree>
    <p:extLst>
      <p:ext uri="{BB962C8B-B14F-4D97-AF65-F5344CB8AC3E}">
        <p14:creationId xmlns:p14="http://schemas.microsoft.com/office/powerpoint/2010/main" val="3945017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56AE2-981D-1A03-21C8-93BAC652048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F148FA6-6336-D4AE-34C7-BEBEF60E70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EAA735C-7E22-7FF4-B6AE-7ECBFC07F70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EDEB022-A94D-16E4-4456-997ACBCDFF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5610810-BDC7-8A11-6D99-604DAF9CC7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F4A43C9-DDF0-4DC3-A047-D0D349397F9B}"/>
              </a:ext>
            </a:extLst>
          </p:cNvPr>
          <p:cNvSpPr>
            <a:spLocks noGrp="1"/>
          </p:cNvSpPr>
          <p:nvPr>
            <p:ph type="dt" sz="half" idx="10"/>
          </p:nvPr>
        </p:nvSpPr>
        <p:spPr/>
        <p:txBody>
          <a:bodyPr/>
          <a:lstStyle/>
          <a:p>
            <a:fld id="{75562993-8FFD-43ED-9464-E4357A74F754}" type="datetimeFigureOut">
              <a:rPr lang="en-GB" smtClean="0"/>
              <a:t>17/07/2026</a:t>
            </a:fld>
            <a:endParaRPr lang="en-GB"/>
          </a:p>
        </p:txBody>
      </p:sp>
      <p:sp>
        <p:nvSpPr>
          <p:cNvPr id="8" name="Footer Placeholder 7">
            <a:extLst>
              <a:ext uri="{FF2B5EF4-FFF2-40B4-BE49-F238E27FC236}">
                <a16:creationId xmlns:a16="http://schemas.microsoft.com/office/drawing/2014/main" id="{B95B3D50-5C8E-3EF6-5BED-D6BEBC32CD4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EE4BBFC-2C84-4FDF-ACC6-86D59BEE0CB0}"/>
              </a:ext>
            </a:extLst>
          </p:cNvPr>
          <p:cNvSpPr>
            <a:spLocks noGrp="1"/>
          </p:cNvSpPr>
          <p:nvPr>
            <p:ph type="sldNum" sz="quarter" idx="12"/>
          </p:nvPr>
        </p:nvSpPr>
        <p:spPr/>
        <p:txBody>
          <a:bodyPr/>
          <a:lstStyle/>
          <a:p>
            <a:fld id="{29D3CC8B-AA5F-4CBB-BD1D-FA05C7D51C30}" type="slidenum">
              <a:rPr lang="en-GB" smtClean="0"/>
              <a:t>‹#›</a:t>
            </a:fld>
            <a:endParaRPr lang="en-GB"/>
          </a:p>
        </p:txBody>
      </p:sp>
    </p:spTree>
    <p:extLst>
      <p:ext uri="{BB962C8B-B14F-4D97-AF65-F5344CB8AC3E}">
        <p14:creationId xmlns:p14="http://schemas.microsoft.com/office/powerpoint/2010/main" val="2443768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6E29E-C1A6-6BDD-2BEA-A1C52CC7024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F2C95B9-2B93-31E3-475F-AC2190B45D52}"/>
              </a:ext>
            </a:extLst>
          </p:cNvPr>
          <p:cNvSpPr>
            <a:spLocks noGrp="1"/>
          </p:cNvSpPr>
          <p:nvPr>
            <p:ph type="dt" sz="half" idx="10"/>
          </p:nvPr>
        </p:nvSpPr>
        <p:spPr/>
        <p:txBody>
          <a:bodyPr/>
          <a:lstStyle/>
          <a:p>
            <a:fld id="{75562993-8FFD-43ED-9464-E4357A74F754}" type="datetimeFigureOut">
              <a:rPr lang="en-GB" smtClean="0"/>
              <a:t>17/07/2026</a:t>
            </a:fld>
            <a:endParaRPr lang="en-GB"/>
          </a:p>
        </p:txBody>
      </p:sp>
      <p:sp>
        <p:nvSpPr>
          <p:cNvPr id="4" name="Footer Placeholder 3">
            <a:extLst>
              <a:ext uri="{FF2B5EF4-FFF2-40B4-BE49-F238E27FC236}">
                <a16:creationId xmlns:a16="http://schemas.microsoft.com/office/drawing/2014/main" id="{F51FE57B-F92A-8E0E-C626-F93996494E9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D0C05F-FA6E-DF7E-B106-4C18A9CE08AA}"/>
              </a:ext>
            </a:extLst>
          </p:cNvPr>
          <p:cNvSpPr>
            <a:spLocks noGrp="1"/>
          </p:cNvSpPr>
          <p:nvPr>
            <p:ph type="sldNum" sz="quarter" idx="12"/>
          </p:nvPr>
        </p:nvSpPr>
        <p:spPr/>
        <p:txBody>
          <a:bodyPr/>
          <a:lstStyle/>
          <a:p>
            <a:fld id="{29D3CC8B-AA5F-4CBB-BD1D-FA05C7D51C30}" type="slidenum">
              <a:rPr lang="en-GB" smtClean="0"/>
              <a:t>‹#›</a:t>
            </a:fld>
            <a:endParaRPr lang="en-GB"/>
          </a:p>
        </p:txBody>
      </p:sp>
    </p:spTree>
    <p:extLst>
      <p:ext uri="{BB962C8B-B14F-4D97-AF65-F5344CB8AC3E}">
        <p14:creationId xmlns:p14="http://schemas.microsoft.com/office/powerpoint/2010/main" val="1250599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4D6BA2-78C8-785E-EACF-A338518C69BA}"/>
              </a:ext>
            </a:extLst>
          </p:cNvPr>
          <p:cNvSpPr>
            <a:spLocks noGrp="1"/>
          </p:cNvSpPr>
          <p:nvPr>
            <p:ph type="dt" sz="half" idx="10"/>
          </p:nvPr>
        </p:nvSpPr>
        <p:spPr/>
        <p:txBody>
          <a:bodyPr/>
          <a:lstStyle/>
          <a:p>
            <a:fld id="{75562993-8FFD-43ED-9464-E4357A74F754}" type="datetimeFigureOut">
              <a:rPr lang="en-GB" smtClean="0"/>
              <a:t>17/07/2026</a:t>
            </a:fld>
            <a:endParaRPr lang="en-GB"/>
          </a:p>
        </p:txBody>
      </p:sp>
      <p:sp>
        <p:nvSpPr>
          <p:cNvPr id="3" name="Footer Placeholder 2">
            <a:extLst>
              <a:ext uri="{FF2B5EF4-FFF2-40B4-BE49-F238E27FC236}">
                <a16:creationId xmlns:a16="http://schemas.microsoft.com/office/drawing/2014/main" id="{08DC8FC1-0E36-90D7-B99A-7AA43309A75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8CF1BE9-2B3D-4E42-674C-89969333AE1B}"/>
              </a:ext>
            </a:extLst>
          </p:cNvPr>
          <p:cNvSpPr>
            <a:spLocks noGrp="1"/>
          </p:cNvSpPr>
          <p:nvPr>
            <p:ph type="sldNum" sz="quarter" idx="12"/>
          </p:nvPr>
        </p:nvSpPr>
        <p:spPr/>
        <p:txBody>
          <a:bodyPr/>
          <a:lstStyle/>
          <a:p>
            <a:fld id="{29D3CC8B-AA5F-4CBB-BD1D-FA05C7D51C30}" type="slidenum">
              <a:rPr lang="en-GB" smtClean="0"/>
              <a:t>‹#›</a:t>
            </a:fld>
            <a:endParaRPr lang="en-GB"/>
          </a:p>
        </p:txBody>
      </p:sp>
    </p:spTree>
    <p:extLst>
      <p:ext uri="{BB962C8B-B14F-4D97-AF65-F5344CB8AC3E}">
        <p14:creationId xmlns:p14="http://schemas.microsoft.com/office/powerpoint/2010/main" val="1580918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B1AAA-3D94-EED7-395E-44F81F793C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E861FD8-8CBE-D6EB-613F-684B3B3231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E6E8CE-2F05-E49C-893A-3E152C3248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CDBB10-842F-CFF8-AD4F-DE227E7CD4E5}"/>
              </a:ext>
            </a:extLst>
          </p:cNvPr>
          <p:cNvSpPr>
            <a:spLocks noGrp="1"/>
          </p:cNvSpPr>
          <p:nvPr>
            <p:ph type="dt" sz="half" idx="10"/>
          </p:nvPr>
        </p:nvSpPr>
        <p:spPr/>
        <p:txBody>
          <a:bodyPr/>
          <a:lstStyle/>
          <a:p>
            <a:fld id="{75562993-8FFD-43ED-9464-E4357A74F754}" type="datetimeFigureOut">
              <a:rPr lang="en-GB" smtClean="0"/>
              <a:t>17/07/2026</a:t>
            </a:fld>
            <a:endParaRPr lang="en-GB"/>
          </a:p>
        </p:txBody>
      </p:sp>
      <p:sp>
        <p:nvSpPr>
          <p:cNvPr id="6" name="Footer Placeholder 5">
            <a:extLst>
              <a:ext uri="{FF2B5EF4-FFF2-40B4-BE49-F238E27FC236}">
                <a16:creationId xmlns:a16="http://schemas.microsoft.com/office/drawing/2014/main" id="{4A6C7710-BB45-8ABD-7E4B-0BB64F1357B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7AA3C46-FC9D-507E-FFC8-8AE00298F810}"/>
              </a:ext>
            </a:extLst>
          </p:cNvPr>
          <p:cNvSpPr>
            <a:spLocks noGrp="1"/>
          </p:cNvSpPr>
          <p:nvPr>
            <p:ph type="sldNum" sz="quarter" idx="12"/>
          </p:nvPr>
        </p:nvSpPr>
        <p:spPr/>
        <p:txBody>
          <a:bodyPr/>
          <a:lstStyle/>
          <a:p>
            <a:fld id="{29D3CC8B-AA5F-4CBB-BD1D-FA05C7D51C30}" type="slidenum">
              <a:rPr lang="en-GB" smtClean="0"/>
              <a:t>‹#›</a:t>
            </a:fld>
            <a:endParaRPr lang="en-GB"/>
          </a:p>
        </p:txBody>
      </p:sp>
    </p:spTree>
    <p:extLst>
      <p:ext uri="{BB962C8B-B14F-4D97-AF65-F5344CB8AC3E}">
        <p14:creationId xmlns:p14="http://schemas.microsoft.com/office/powerpoint/2010/main" val="1711710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5381A-815A-8B4D-F803-89916E8B67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592F8F-DD1A-1D20-23B4-55AA4C7492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C6D7428-0349-AE08-64D2-2683D0101F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BC0B3FC-A6FE-F83D-A9B4-3C87C525C652}"/>
              </a:ext>
            </a:extLst>
          </p:cNvPr>
          <p:cNvSpPr>
            <a:spLocks noGrp="1"/>
          </p:cNvSpPr>
          <p:nvPr>
            <p:ph type="dt" sz="half" idx="10"/>
          </p:nvPr>
        </p:nvSpPr>
        <p:spPr/>
        <p:txBody>
          <a:bodyPr/>
          <a:lstStyle/>
          <a:p>
            <a:fld id="{75562993-8FFD-43ED-9464-E4357A74F754}" type="datetimeFigureOut">
              <a:rPr lang="en-GB" smtClean="0"/>
              <a:t>17/07/2026</a:t>
            </a:fld>
            <a:endParaRPr lang="en-GB"/>
          </a:p>
        </p:txBody>
      </p:sp>
      <p:sp>
        <p:nvSpPr>
          <p:cNvPr id="6" name="Footer Placeholder 5">
            <a:extLst>
              <a:ext uri="{FF2B5EF4-FFF2-40B4-BE49-F238E27FC236}">
                <a16:creationId xmlns:a16="http://schemas.microsoft.com/office/drawing/2014/main" id="{E0B591FA-1B40-7FD2-3AC2-004E2D0AF4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6BDF88-FF00-3F9A-90A6-B3A4C49D7178}"/>
              </a:ext>
            </a:extLst>
          </p:cNvPr>
          <p:cNvSpPr>
            <a:spLocks noGrp="1"/>
          </p:cNvSpPr>
          <p:nvPr>
            <p:ph type="sldNum" sz="quarter" idx="12"/>
          </p:nvPr>
        </p:nvSpPr>
        <p:spPr/>
        <p:txBody>
          <a:bodyPr/>
          <a:lstStyle/>
          <a:p>
            <a:fld id="{29D3CC8B-AA5F-4CBB-BD1D-FA05C7D51C30}" type="slidenum">
              <a:rPr lang="en-GB" smtClean="0"/>
              <a:t>‹#›</a:t>
            </a:fld>
            <a:endParaRPr lang="en-GB"/>
          </a:p>
        </p:txBody>
      </p:sp>
    </p:spTree>
    <p:extLst>
      <p:ext uri="{BB962C8B-B14F-4D97-AF65-F5344CB8AC3E}">
        <p14:creationId xmlns:p14="http://schemas.microsoft.com/office/powerpoint/2010/main" val="236318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3C488-7912-30B4-6F2C-89AF74457EB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8F18791-ABD0-3470-4C83-6814D4A420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5FAADA-9469-E668-4D67-0E422C2EA5BD}"/>
              </a:ext>
            </a:extLst>
          </p:cNvPr>
          <p:cNvSpPr>
            <a:spLocks noGrp="1"/>
          </p:cNvSpPr>
          <p:nvPr>
            <p:ph type="dt" sz="half" idx="10"/>
          </p:nvPr>
        </p:nvSpPr>
        <p:spPr/>
        <p:txBody>
          <a:bodyPr/>
          <a:lstStyle/>
          <a:p>
            <a:fld id="{75562993-8FFD-43ED-9464-E4357A74F754}" type="datetimeFigureOut">
              <a:rPr lang="en-GB" smtClean="0"/>
              <a:t>17/07/2026</a:t>
            </a:fld>
            <a:endParaRPr lang="en-GB"/>
          </a:p>
        </p:txBody>
      </p:sp>
      <p:sp>
        <p:nvSpPr>
          <p:cNvPr id="5" name="Footer Placeholder 4">
            <a:extLst>
              <a:ext uri="{FF2B5EF4-FFF2-40B4-BE49-F238E27FC236}">
                <a16:creationId xmlns:a16="http://schemas.microsoft.com/office/drawing/2014/main" id="{22CEDA4A-0893-3819-9A9C-895A45BFB1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BD51D0-DDBC-FD3C-7A24-C4359C45A5B8}"/>
              </a:ext>
            </a:extLst>
          </p:cNvPr>
          <p:cNvSpPr>
            <a:spLocks noGrp="1"/>
          </p:cNvSpPr>
          <p:nvPr>
            <p:ph type="sldNum" sz="quarter" idx="12"/>
          </p:nvPr>
        </p:nvSpPr>
        <p:spPr/>
        <p:txBody>
          <a:bodyPr/>
          <a:lstStyle/>
          <a:p>
            <a:fld id="{29D3CC8B-AA5F-4CBB-BD1D-FA05C7D51C30}" type="slidenum">
              <a:rPr lang="en-GB" smtClean="0"/>
              <a:t>‹#›</a:t>
            </a:fld>
            <a:endParaRPr lang="en-GB"/>
          </a:p>
        </p:txBody>
      </p:sp>
    </p:spTree>
    <p:extLst>
      <p:ext uri="{BB962C8B-B14F-4D97-AF65-F5344CB8AC3E}">
        <p14:creationId xmlns:p14="http://schemas.microsoft.com/office/powerpoint/2010/main" val="2822833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EA1BA8-89F0-C8BC-479B-6B7A235B5E4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8630C0-8D0D-E979-9449-981EB029AA6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798778-3A6D-C5E2-9C7F-6BE2CF0F1C00}"/>
              </a:ext>
            </a:extLst>
          </p:cNvPr>
          <p:cNvSpPr>
            <a:spLocks noGrp="1"/>
          </p:cNvSpPr>
          <p:nvPr>
            <p:ph type="dt" sz="half" idx="10"/>
          </p:nvPr>
        </p:nvSpPr>
        <p:spPr/>
        <p:txBody>
          <a:bodyPr/>
          <a:lstStyle/>
          <a:p>
            <a:fld id="{75562993-8FFD-43ED-9464-E4357A74F754}" type="datetimeFigureOut">
              <a:rPr lang="en-GB" smtClean="0"/>
              <a:t>17/07/2026</a:t>
            </a:fld>
            <a:endParaRPr lang="en-GB"/>
          </a:p>
        </p:txBody>
      </p:sp>
      <p:sp>
        <p:nvSpPr>
          <p:cNvPr id="5" name="Footer Placeholder 4">
            <a:extLst>
              <a:ext uri="{FF2B5EF4-FFF2-40B4-BE49-F238E27FC236}">
                <a16:creationId xmlns:a16="http://schemas.microsoft.com/office/drawing/2014/main" id="{A68C78BD-8CB8-45AF-7588-DDD2DD3AC3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CAD674-B0CC-C61A-548C-EA4FAC31E92D}"/>
              </a:ext>
            </a:extLst>
          </p:cNvPr>
          <p:cNvSpPr>
            <a:spLocks noGrp="1"/>
          </p:cNvSpPr>
          <p:nvPr>
            <p:ph type="sldNum" sz="quarter" idx="12"/>
          </p:nvPr>
        </p:nvSpPr>
        <p:spPr/>
        <p:txBody>
          <a:bodyPr/>
          <a:lstStyle/>
          <a:p>
            <a:fld id="{29D3CC8B-AA5F-4CBB-BD1D-FA05C7D51C30}" type="slidenum">
              <a:rPr lang="en-GB" smtClean="0"/>
              <a:t>‹#›</a:t>
            </a:fld>
            <a:endParaRPr lang="en-GB"/>
          </a:p>
        </p:txBody>
      </p:sp>
    </p:spTree>
    <p:extLst>
      <p:ext uri="{BB962C8B-B14F-4D97-AF65-F5344CB8AC3E}">
        <p14:creationId xmlns:p14="http://schemas.microsoft.com/office/powerpoint/2010/main" val="3149053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53282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7C24FB3-EFB4-5B46-4CD3-500911F47D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AE51CA-0ADF-62E1-19DF-2B4140A6E8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9C526D-7CF1-F37B-1CD0-2CE6A3493A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5562993-8FFD-43ED-9464-E4357A74F754}" type="datetimeFigureOut">
              <a:rPr lang="en-GB" smtClean="0"/>
              <a:t>17/07/2026</a:t>
            </a:fld>
            <a:endParaRPr lang="en-GB"/>
          </a:p>
        </p:txBody>
      </p:sp>
      <p:sp>
        <p:nvSpPr>
          <p:cNvPr id="5" name="Footer Placeholder 4">
            <a:extLst>
              <a:ext uri="{FF2B5EF4-FFF2-40B4-BE49-F238E27FC236}">
                <a16:creationId xmlns:a16="http://schemas.microsoft.com/office/drawing/2014/main" id="{596BCBC9-3D34-7670-6144-85EAEDBF2F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F851416-AD4C-D1B1-C1EC-B3144B53C4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9D3CC8B-AA5F-4CBB-BD1D-FA05C7D51C30}" type="slidenum">
              <a:rPr lang="en-GB" smtClean="0"/>
              <a:t>‹#›</a:t>
            </a:fld>
            <a:endParaRPr lang="en-GB"/>
          </a:p>
        </p:txBody>
      </p:sp>
    </p:spTree>
    <p:extLst>
      <p:ext uri="{BB962C8B-B14F-4D97-AF65-F5344CB8AC3E}">
        <p14:creationId xmlns:p14="http://schemas.microsoft.com/office/powerpoint/2010/main" val="7203502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1750871"/>
      </p:ext>
    </p:extLst>
  </p:cSld>
  <p:clrMap bg1="lt1" tx1="dk1" bg2="lt2" tx2="dk2" accent1="accent1" accent2="accent2" accent3="accent3" accent4="accent4" accent5="accent5" accent6="accent6" hlink="hlink" folHlink="folHlink"/>
  <p:sldLayoutIdLst>
    <p:sldLayoutId id="2147483661"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bin"/><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bin"/><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3.bin"/><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hyperlink" Target="https://news.airbnb.com/2024-project-lighthouse-update/" TargetMode="External"/><Relationship Id="rId7" Type="http://schemas.openxmlformats.org/officeDocument/2006/relationships/hyperlink" Target="https://www.weforum.org/publications/the-future-of-jobs-report-2025/?utm_source=chatgpt.com" TargetMode="External"/><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hyperlink" Target="https://www.unilever.com/files/7e06124b-dd65-4f26-a152-b72fbaa1921f/2024-unilever-edi-report-final.pdf?utm_source=chatgpt.com" TargetMode="External"/><Relationship Id="rId5" Type="http://schemas.openxmlformats.org/officeDocument/2006/relationships/hyperlink" Target="https://news.microsoft.com/source/features/innovation/empathy-innovation-accessibility/" TargetMode="External"/><Relationship Id="rId4" Type="http://schemas.openxmlformats.org/officeDocument/2006/relationships/hyperlink" Target="https://www.ft.com/content/d14f425b-35c6-4c43-a5f6-c23760212ef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C1726"/>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00A6A6"/>
          </a:solidFill>
          <a:ln w="12700">
            <a:solidFill>
              <a:srgbClr val="00A6A6">
                <a:alpha val="0"/>
              </a:srgbClr>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pic>
        <p:nvPicPr>
          <p:cNvPr id="3" name="Image 0" descr="/mnt/data/lcbb_assets/diverse_team.jpg"/>
          <p:cNvPicPr>
            <a:picLocks noChangeAspect="1"/>
          </p:cNvPicPr>
          <p:nvPr/>
        </p:nvPicPr>
        <p:blipFill>
          <a:blip r:embed="rId3"/>
          <a:srcRect l="21009" r="21009"/>
          <a:stretch/>
        </p:blipFill>
        <p:spPr>
          <a:xfrm>
            <a:off x="6446520" y="457200"/>
            <a:ext cx="5166360" cy="5943600"/>
          </a:xfrm>
          <a:prstGeom prst="rect">
            <a:avLst/>
          </a:prstGeom>
        </p:spPr>
      </p:pic>
      <p:sp>
        <p:nvSpPr>
          <p:cNvPr id="4" name="Text 1"/>
          <p:cNvSpPr/>
          <p:nvPr/>
        </p:nvSpPr>
        <p:spPr>
          <a:xfrm>
            <a:off x="518160" y="1435399"/>
            <a:ext cx="5577840" cy="1417320"/>
          </a:xfrm>
          <a:prstGeom prst="rect">
            <a:avLst/>
          </a:prstGeom>
          <a:noFill/>
          <a:ln/>
        </p:spPr>
        <p:txBody>
          <a:bodyPr wrap="square" lIns="0" tIns="0" rIns="0" bIns="0" rtlCol="0" anchor="ctr">
            <a:normAutofit fontScale="925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2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Emotional and Cultural Intelligence in Leadership</a:t>
            </a:r>
            <a:endParaRPr kumimoji="0" lang="en-US" sz="420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Text 2"/>
          <p:cNvSpPr/>
          <p:nvPr/>
        </p:nvSpPr>
        <p:spPr>
          <a:xfrm>
            <a:off x="658368" y="996601"/>
            <a:ext cx="5577840" cy="292797"/>
          </a:xfrm>
          <a:prstGeom prst="rect">
            <a:avLst/>
          </a:prstGeom>
          <a:noFill/>
          <a:ln/>
        </p:spPr>
        <p:txBody>
          <a:bodyPr wrap="square" lIns="0" tIns="0" rIns="0" bIns="0" rtlCol="0" anchor="ctr"/>
          <a:lstStyle/>
          <a:p>
            <a:pPr lvl="0"/>
            <a:r>
              <a:rPr kumimoji="0" lang="en-US" sz="1600" b="0" i="0" u="none" strike="noStrike" kern="1200" cap="none" spc="0" normalizeH="0" baseline="0" noProof="0" dirty="0">
                <a:ln>
                  <a:noFill/>
                </a:ln>
                <a:solidFill>
                  <a:srgbClr val="C9D6E6"/>
                </a:solidFill>
                <a:effectLst/>
                <a:uLnTx/>
                <a:uFillTx/>
                <a:latin typeface="Aptos"/>
                <a:ea typeface="+mn-ea"/>
                <a:cs typeface="+mn-cs"/>
              </a:rPr>
              <a:t>LCBB6022 </a:t>
            </a:r>
            <a:r>
              <a:rPr lang="en-US" sz="1600" dirty="0">
                <a:solidFill>
                  <a:srgbClr val="AABBD3"/>
                </a:solidFill>
              </a:rPr>
              <a:t>Leadership and Management Theory and Practice</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6" name="Text 3"/>
          <p:cNvSpPr/>
          <p:nvPr/>
        </p:nvSpPr>
        <p:spPr>
          <a:xfrm>
            <a:off x="694944" y="3692125"/>
            <a:ext cx="5349240" cy="777240"/>
          </a:xfrm>
          <a:prstGeom prst="rect">
            <a:avLst/>
          </a:prstGeom>
          <a:noFill/>
          <a:ln/>
        </p:spPr>
        <p:txBody>
          <a:bodyPr wrap="square" lIns="0" tIns="0" rIns="0" bIns="0" rtlCol="0" anchor="ctr">
            <a:normAutofit fontScale="77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dirty="0">
                <a:ln>
                  <a:noFill/>
                </a:ln>
                <a:solidFill>
                  <a:schemeClr val="bg1"/>
                </a:solidFill>
                <a:effectLst/>
                <a:uLnTx/>
                <a:uFillTx/>
                <a:latin typeface="Aptos"/>
                <a:ea typeface="+mn-ea"/>
                <a:cs typeface="+mn-cs"/>
              </a:rPr>
              <a:t>How empathy, active listening and cultural awareness help leaders build trust in multicultural and collaborative </a:t>
            </a:r>
            <a:r>
              <a:rPr kumimoji="0" lang="en-US" sz="1700" b="1" i="0" u="none" strike="noStrike" kern="1200" cap="none" spc="0" normalizeH="0" baseline="0" noProof="0" dirty="0" err="1">
                <a:ln>
                  <a:noFill/>
                </a:ln>
                <a:solidFill>
                  <a:schemeClr val="bg1"/>
                </a:solidFill>
                <a:effectLst/>
                <a:uLnTx/>
                <a:uFillTx/>
                <a:latin typeface="Aptos"/>
                <a:ea typeface="+mn-ea"/>
                <a:cs typeface="+mn-cs"/>
              </a:rPr>
              <a:t>organisations</a:t>
            </a:r>
            <a:r>
              <a:rPr kumimoji="0" lang="en-US" sz="1700" b="1" i="0" u="none" strike="noStrike" kern="1200" cap="none" spc="0" normalizeH="0" baseline="0" noProof="0" dirty="0">
                <a:ln>
                  <a:noFill/>
                </a:ln>
                <a:solidFill>
                  <a:schemeClr val="bg1"/>
                </a:solidFill>
                <a:effectLst/>
                <a:uLnTx/>
                <a:uFillTx/>
                <a:latin typeface="Aptos"/>
                <a:ea typeface="+mn-ea"/>
                <a:cs typeface="+mn-cs"/>
              </a:rPr>
              <a:t>.</a:t>
            </a:r>
          </a:p>
          <a:p>
            <a:pPr algn="ctr"/>
            <a:r>
              <a:rPr lang="en-GB" sz="1600" b="1" dirty="0">
                <a:solidFill>
                  <a:schemeClr val="bg1"/>
                </a:solidFill>
              </a:rPr>
              <a:t>Name: Cristina Alexandra </a:t>
            </a:r>
            <a:r>
              <a:rPr lang="en-GB" sz="1600" b="1" dirty="0" err="1">
                <a:solidFill>
                  <a:schemeClr val="bg1"/>
                </a:solidFill>
              </a:rPr>
              <a:t>Ropota</a:t>
            </a:r>
            <a:endParaRPr lang="en-GB" sz="1600" b="1" dirty="0">
              <a:solidFill>
                <a:schemeClr val="bg1"/>
              </a:solidFill>
            </a:endParaRPr>
          </a:p>
          <a:p>
            <a:pPr algn="ctr"/>
            <a:r>
              <a:rPr lang="en-GB" sz="1600" b="1" dirty="0">
                <a:solidFill>
                  <a:schemeClr val="bg1"/>
                </a:solidFill>
              </a:rPr>
              <a:t> ID: 2439122</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700" dirty="0">
              <a:solidFill>
                <a:srgbClr val="FFFFFF"/>
              </a:solidFill>
              <a:latin typeface="Apto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4"/>
          <p:cNvSpPr/>
          <p:nvPr/>
        </p:nvSpPr>
        <p:spPr>
          <a:xfrm>
            <a:off x="694944" y="4389120"/>
            <a:ext cx="1874520" cy="0"/>
          </a:xfrm>
          <a:prstGeom prst="line">
            <a:avLst/>
          </a:prstGeom>
          <a:noFill/>
          <a:ln w="50800">
            <a:solidFill>
              <a:srgbClr val="FF6B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10" name="Text 6"/>
          <p:cNvSpPr/>
          <p:nvPr/>
        </p:nvSpPr>
        <p:spPr>
          <a:xfrm>
            <a:off x="11384280" y="6437376"/>
            <a:ext cx="411480" cy="16459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B9C6D8"/>
                </a:solidFill>
                <a:effectLst/>
                <a:uLnTx/>
                <a:uFillTx/>
                <a:latin typeface="Aptos"/>
                <a:ea typeface="+mn-ea"/>
                <a:cs typeface="+mn-cs"/>
              </a:rPr>
              <a:t>01</a:t>
            </a:r>
            <a:endParaRPr kumimoji="0" lang="en-US" sz="9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EA"/>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00A6A6"/>
          </a:solidFill>
          <a:ln w="12700">
            <a:solidFill>
              <a:srgbClr val="00A6A6">
                <a:alpha val="0"/>
              </a:srgbClr>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94360" y="310896"/>
            <a:ext cx="804672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13233A"/>
                </a:solidFill>
                <a:effectLst/>
                <a:uLnTx/>
                <a:uFillTx/>
                <a:latin typeface="Aptos Display" pitchFamily="34" charset="0"/>
                <a:ea typeface="Aptos Display" pitchFamily="34" charset="-122"/>
                <a:cs typeface="Aptos Display" pitchFamily="34" charset="-120"/>
              </a:rPr>
              <a:t>Starting point: Edith Heard’s leadership message</a:t>
            </a:r>
            <a:endParaRPr kumimoji="0" lang="en-US" sz="30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Text 2"/>
          <p:cNvSpPr/>
          <p:nvPr/>
        </p:nvSpPr>
        <p:spPr>
          <a:xfrm>
            <a:off x="621792" y="804672"/>
            <a:ext cx="8412480" cy="2286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B667A"/>
                </a:solidFill>
                <a:effectLst/>
                <a:uLnTx/>
                <a:uFillTx/>
                <a:latin typeface="Aptos"/>
                <a:ea typeface="+mn-ea"/>
                <a:cs typeface="+mn-cs"/>
              </a:rPr>
              <a:t>The brief asks for emotional and cultural intelligence in leadership</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Shape 3"/>
          <p:cNvSpPr/>
          <p:nvPr/>
        </p:nvSpPr>
        <p:spPr>
          <a:xfrm>
            <a:off x="594360" y="1088136"/>
            <a:ext cx="1325880" cy="0"/>
          </a:xfrm>
          <a:prstGeom prst="line">
            <a:avLst/>
          </a:prstGeom>
          <a:noFill/>
          <a:ln w="38100">
            <a:solidFill>
              <a:srgbClr val="FF6B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6" name="Text 4"/>
          <p:cNvSpPr/>
          <p:nvPr/>
        </p:nvSpPr>
        <p:spPr>
          <a:xfrm>
            <a:off x="713232" y="1508760"/>
            <a:ext cx="5074920" cy="3383280"/>
          </a:xfrm>
          <a:prstGeom prst="rect">
            <a:avLst/>
          </a:prstGeom>
          <a:solidFill>
            <a:srgbClr val="13233A"/>
          </a:solidFill>
          <a:ln>
            <a:solidFill>
              <a:srgbClr val="13233A">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FFFFFF"/>
                </a:solidFill>
                <a:effectLst/>
                <a:uLnTx/>
                <a:uFillTx/>
                <a:latin typeface="Aptos"/>
                <a:ea typeface="+mn-ea"/>
                <a:cs typeface="+mn-cs"/>
              </a:rPr>
              <a:t>“I believe in the importance of empathy, of trying to listen and tune into people to bring them on board.”</a:t>
            </a:r>
            <a:endParaRPr kumimoji="0" lang="en-US" sz="25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5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FFFFFF"/>
                </a:solidFill>
                <a:effectLst/>
                <a:uLnTx/>
                <a:uFillTx/>
                <a:latin typeface="Aptos"/>
                <a:ea typeface="+mn-ea"/>
                <a:cs typeface="+mn-cs"/>
              </a:rPr>
              <a:t>Edith Heard, 2022</a:t>
            </a:r>
            <a:endParaRPr kumimoji="0" lang="en-US" sz="25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Text 5"/>
          <p:cNvSpPr/>
          <p:nvPr/>
        </p:nvSpPr>
        <p:spPr>
          <a:xfrm>
            <a:off x="6629400" y="1508760"/>
            <a:ext cx="1463040" cy="347472"/>
          </a:xfrm>
          <a:prstGeom prst="rect">
            <a:avLst/>
          </a:prstGeom>
          <a:solidFill>
            <a:srgbClr val="EBF6F5"/>
          </a:solidFill>
          <a:ln>
            <a:solidFill>
              <a:srgbClr val="EBF6F5">
                <a:alpha val="0"/>
              </a:srgbClr>
            </a:solidFill>
          </a:ln>
        </p:spPr>
        <p:txBody>
          <a:bodyPr wrap="square" lIns="254" tIns="254" rIns="254" bIns="25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13233A"/>
                </a:solidFill>
                <a:effectLst/>
                <a:uLnTx/>
                <a:uFillTx/>
                <a:latin typeface="Aptos"/>
                <a:ea typeface="+mn-ea"/>
                <a:cs typeface="+mn-cs"/>
              </a:rPr>
              <a:t>Empathy</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6"/>
          <p:cNvSpPr/>
          <p:nvPr/>
        </p:nvSpPr>
        <p:spPr>
          <a:xfrm>
            <a:off x="8229600" y="1508760"/>
            <a:ext cx="1508760" cy="347472"/>
          </a:xfrm>
          <a:prstGeom prst="rect">
            <a:avLst/>
          </a:prstGeom>
          <a:solidFill>
            <a:srgbClr val="EEF0FF"/>
          </a:solidFill>
          <a:ln>
            <a:solidFill>
              <a:srgbClr val="EEF0FF">
                <a:alpha val="0"/>
              </a:srgbClr>
            </a:solidFill>
          </a:ln>
        </p:spPr>
        <p:txBody>
          <a:bodyPr wrap="square" lIns="254" tIns="254" rIns="254" bIns="25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13233A"/>
                </a:solidFill>
                <a:effectLst/>
                <a:uLnTx/>
                <a:uFillTx/>
                <a:latin typeface="Aptos"/>
                <a:ea typeface="+mn-ea"/>
                <a:cs typeface="+mn-cs"/>
              </a:rPr>
              <a:t>Listening</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Text 7"/>
          <p:cNvSpPr/>
          <p:nvPr/>
        </p:nvSpPr>
        <p:spPr>
          <a:xfrm>
            <a:off x="9875520" y="1508760"/>
            <a:ext cx="1463040" cy="347472"/>
          </a:xfrm>
          <a:prstGeom prst="rect">
            <a:avLst/>
          </a:prstGeom>
          <a:solidFill>
            <a:srgbClr val="FFE7E7"/>
          </a:solidFill>
          <a:ln>
            <a:solidFill>
              <a:srgbClr val="FFE7E7">
                <a:alpha val="0"/>
              </a:srgbClr>
            </a:solidFill>
          </a:ln>
        </p:spPr>
        <p:txBody>
          <a:bodyPr wrap="square" lIns="254" tIns="254" rIns="254" bIns="25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13233A"/>
                </a:solidFill>
                <a:effectLst/>
                <a:uLnTx/>
                <a:uFillTx/>
                <a:latin typeface="Aptos"/>
                <a:ea typeface="+mn-ea"/>
                <a:cs typeface="+mn-cs"/>
              </a:rPr>
              <a:t>Inclusion</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6583680" y="2212848"/>
            <a:ext cx="4617720" cy="2423160"/>
          </a:xfrm>
          <a:prstGeom prst="rect">
            <a:avLst/>
          </a:prstGeom>
          <a:noFill/>
          <a:ln/>
        </p:spPr>
        <p:txBody>
          <a:bodyPr wrap="square" lIns="254" tIns="254" rIns="254" bIns="254" rtlCol="0" anchor="ctr">
            <a:normAutofit/>
          </a:bodyPr>
          <a:lstStyle/>
          <a:p>
            <a:pPr marL="177800" marR="0" lvl="0" indent="-177800" algn="l" defTabSz="914400" rtl="0" eaLnBrk="1" fontAlgn="auto" latinLnBrk="0" hangingPunct="1">
              <a:lnSpc>
                <a:spcPct val="100000"/>
              </a:lnSpc>
              <a:spcBef>
                <a:spcPts val="0"/>
              </a:spcBef>
              <a:spcAft>
                <a:spcPts val="0"/>
              </a:spcAft>
              <a:buClrTx/>
              <a:buSzPct val="100000"/>
              <a:buFontTx/>
              <a:buChar char="•"/>
              <a:tabLst/>
              <a:defRPr/>
            </a:pPr>
            <a:r>
              <a:rPr kumimoji="0" lang="en-US" sz="2000" b="0" i="0" u="none" strike="noStrike" kern="1200" cap="none" spc="0" normalizeH="0" baseline="0" noProof="0" dirty="0">
                <a:ln>
                  <a:noFill/>
                </a:ln>
                <a:solidFill>
                  <a:srgbClr val="13233A"/>
                </a:solidFill>
                <a:effectLst/>
                <a:uLnTx/>
                <a:uFillTx/>
                <a:latin typeface="Aptos"/>
                <a:ea typeface="+mn-ea"/>
                <a:cs typeface="+mn-cs"/>
              </a:rPr>
              <a:t>Leadership is relational, not only positional</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177800" marR="0" lvl="0" indent="-177800" algn="l" defTabSz="914400" rtl="0" eaLnBrk="1" fontAlgn="auto" latinLnBrk="0" hangingPunct="1">
              <a:lnSpc>
                <a:spcPct val="100000"/>
              </a:lnSpc>
              <a:spcBef>
                <a:spcPts val="0"/>
              </a:spcBef>
              <a:spcAft>
                <a:spcPts val="0"/>
              </a:spcAft>
              <a:buClrTx/>
              <a:buSzPct val="100000"/>
              <a:buFontTx/>
              <a:buChar char="•"/>
              <a:tabLst/>
              <a:defRPr/>
            </a:pPr>
            <a:r>
              <a:rPr kumimoji="0" lang="en-US" sz="2000" b="0" i="0" u="none" strike="noStrike" kern="1200" cap="none" spc="0" normalizeH="0" baseline="0" noProof="0" dirty="0">
                <a:ln>
                  <a:noFill/>
                </a:ln>
                <a:solidFill>
                  <a:srgbClr val="13233A"/>
                </a:solidFill>
                <a:effectLst/>
                <a:uLnTx/>
                <a:uFillTx/>
                <a:latin typeface="Aptos"/>
                <a:ea typeface="+mn-ea"/>
                <a:cs typeface="+mn-cs"/>
              </a:rPr>
              <a:t>People support decisions when they feel understood</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177800" marR="0" lvl="0" indent="-177800" algn="l" defTabSz="914400" rtl="0" eaLnBrk="1" fontAlgn="auto" latinLnBrk="0" hangingPunct="1">
              <a:lnSpc>
                <a:spcPct val="100000"/>
              </a:lnSpc>
              <a:spcBef>
                <a:spcPts val="0"/>
              </a:spcBef>
              <a:spcAft>
                <a:spcPts val="0"/>
              </a:spcAft>
              <a:buClrTx/>
              <a:buSzPct val="100000"/>
              <a:buFontTx/>
              <a:buChar char="•"/>
              <a:tabLst/>
              <a:defRPr/>
            </a:pPr>
            <a:r>
              <a:rPr kumimoji="0" lang="en-US" sz="2000" b="0" i="0" u="none" strike="noStrike" kern="1200" cap="none" spc="0" normalizeH="0" baseline="0" noProof="0" dirty="0">
                <a:ln>
                  <a:noFill/>
                </a:ln>
                <a:solidFill>
                  <a:srgbClr val="13233A"/>
                </a:solidFill>
                <a:effectLst/>
                <a:uLnTx/>
                <a:uFillTx/>
                <a:latin typeface="Aptos"/>
                <a:ea typeface="+mn-ea"/>
                <a:cs typeface="+mn-cs"/>
              </a:rPr>
              <a:t>Multicultural teams need respect, clarity and psychological safety</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Text 9"/>
          <p:cNvSpPr/>
          <p:nvPr/>
        </p:nvSpPr>
        <p:spPr>
          <a:xfrm>
            <a:off x="6601968" y="4956048"/>
            <a:ext cx="4297680" cy="43891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A6A6"/>
                </a:solidFill>
                <a:effectLst/>
                <a:uLnTx/>
                <a:uFillTx/>
                <a:latin typeface="Aptos"/>
                <a:ea typeface="+mn-ea"/>
                <a:cs typeface="+mn-cs"/>
              </a:rPr>
              <a:t>Key idea: effective leaders manage emotions and cultural meaning at the same time.</a:t>
            </a:r>
            <a:endParaRPr kumimoji="0" lang="en-US" sz="180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1"/>
          <p:cNvSpPr/>
          <p:nvPr/>
        </p:nvSpPr>
        <p:spPr>
          <a:xfrm>
            <a:off x="11384280" y="6437376"/>
            <a:ext cx="411480" cy="16459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B667A"/>
                </a:solidFill>
                <a:effectLst/>
                <a:uLnTx/>
                <a:uFillTx/>
                <a:latin typeface="Aptos"/>
                <a:ea typeface="+mn-ea"/>
                <a:cs typeface="+mn-cs"/>
              </a:rPr>
              <a:t>02</a:t>
            </a:r>
            <a:endParaRPr kumimoji="0" lang="en-US" sz="9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EA"/>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00A6A6"/>
          </a:solidFill>
          <a:ln w="12700">
            <a:solidFill>
              <a:srgbClr val="00A6A6">
                <a:alpha val="0"/>
              </a:srgbClr>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94360" y="310896"/>
            <a:ext cx="804672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13233A"/>
                </a:solidFill>
                <a:effectLst/>
                <a:uLnTx/>
                <a:uFillTx/>
                <a:latin typeface="Aptos Display" pitchFamily="34" charset="0"/>
                <a:ea typeface="Aptos Display" pitchFamily="34" charset="-122"/>
                <a:cs typeface="Aptos Display" pitchFamily="34" charset="-120"/>
              </a:rPr>
              <a:t>Emotional intelligence: leading with awareness</a:t>
            </a:r>
            <a:endParaRPr kumimoji="0" lang="en-US" sz="30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Text 2"/>
          <p:cNvSpPr/>
          <p:nvPr/>
        </p:nvSpPr>
        <p:spPr>
          <a:xfrm>
            <a:off x="621792" y="804672"/>
            <a:ext cx="8412480" cy="2286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B667A"/>
                </a:solidFill>
                <a:effectLst/>
                <a:uLnTx/>
                <a:uFillTx/>
                <a:latin typeface="Aptos"/>
                <a:ea typeface="+mn-ea"/>
                <a:cs typeface="+mn-cs"/>
              </a:rPr>
              <a:t>A leader uses emotions as information, not as uncontrolled reactions</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Shape 3"/>
          <p:cNvSpPr/>
          <p:nvPr/>
        </p:nvSpPr>
        <p:spPr>
          <a:xfrm>
            <a:off x="594360" y="1088136"/>
            <a:ext cx="1325880" cy="0"/>
          </a:xfrm>
          <a:prstGeom prst="line">
            <a:avLst/>
          </a:prstGeom>
          <a:noFill/>
          <a:ln w="38100">
            <a:solidFill>
              <a:srgbClr val="FF6B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pic>
        <p:nvPicPr>
          <p:cNvPr id="6" name="Image 0" descr="/mnt/data/lcbb_assets/empathy.webp"/>
          <p:cNvPicPr>
            <a:picLocks noChangeAspect="1"/>
          </p:cNvPicPr>
          <p:nvPr/>
        </p:nvPicPr>
        <p:blipFill>
          <a:blip r:embed="rId3"/>
          <a:srcRect l="18746" r="18746"/>
          <a:stretch/>
        </p:blipFill>
        <p:spPr>
          <a:xfrm>
            <a:off x="7498080" y="1234440"/>
            <a:ext cx="4069080" cy="4343400"/>
          </a:xfrm>
          <a:prstGeom prst="rect">
            <a:avLst/>
          </a:prstGeom>
        </p:spPr>
      </p:pic>
      <p:sp>
        <p:nvSpPr>
          <p:cNvPr id="7" name="Text 4"/>
          <p:cNvSpPr/>
          <p:nvPr/>
        </p:nvSpPr>
        <p:spPr>
          <a:xfrm>
            <a:off x="777240" y="1353312"/>
            <a:ext cx="6172200" cy="713232"/>
          </a:xfrm>
          <a:prstGeom prst="rect">
            <a:avLst/>
          </a:prstGeom>
          <a:solidFill>
            <a:srgbClr val="FFFFFF"/>
          </a:solidFill>
          <a:ln>
            <a:solidFill>
              <a:srgbClr val="FFFFFF">
                <a:alpha val="0"/>
              </a:srgbClr>
            </a:solidFill>
          </a:ln>
        </p:spPr>
        <p:txBody>
          <a:bodyPr wrap="square" lIns="1524" tIns="1524" rIns="1524" bIns="1524"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20" b="1" i="0" u="none" strike="noStrike" kern="1200" cap="none" spc="0" normalizeH="0" baseline="0" noProof="0" dirty="0">
                <a:ln>
                  <a:noFill/>
                </a:ln>
                <a:solidFill>
                  <a:srgbClr val="13233A"/>
                </a:solidFill>
                <a:effectLst/>
                <a:uLnTx/>
                <a:uFillTx/>
                <a:latin typeface="Aptos"/>
                <a:ea typeface="+mn-ea"/>
                <a:cs typeface="+mn-cs"/>
              </a:rPr>
              <a:t>Self-awareness</a:t>
            </a:r>
            <a:endParaRPr kumimoji="0" lang="en-US" sz="17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20" b="1" i="0" u="none" strike="noStrike" kern="1200" cap="none" spc="0" normalizeH="0" baseline="0" noProof="0" dirty="0">
                <a:ln>
                  <a:noFill/>
                </a:ln>
                <a:solidFill>
                  <a:srgbClr val="13233A"/>
                </a:solidFill>
                <a:effectLst/>
                <a:uLnTx/>
                <a:uFillTx/>
                <a:latin typeface="Aptos"/>
                <a:ea typeface="+mn-ea"/>
                <a:cs typeface="+mn-cs"/>
              </a:rPr>
              <a:t>Recognise own feelings and triggers</a:t>
            </a:r>
            <a:endParaRPr kumimoji="0" lang="en-US" sz="172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5"/>
          <p:cNvSpPr/>
          <p:nvPr/>
        </p:nvSpPr>
        <p:spPr>
          <a:xfrm>
            <a:off x="777240" y="2414016"/>
            <a:ext cx="6172200" cy="713232"/>
          </a:xfrm>
          <a:prstGeom prst="rect">
            <a:avLst/>
          </a:prstGeom>
          <a:solidFill>
            <a:srgbClr val="F2FBFA"/>
          </a:solidFill>
          <a:ln>
            <a:solidFill>
              <a:srgbClr val="F2FBFA">
                <a:alpha val="0"/>
              </a:srgbClr>
            </a:solidFill>
          </a:ln>
        </p:spPr>
        <p:txBody>
          <a:bodyPr wrap="square" lIns="1524" tIns="1524" rIns="1524" bIns="1524"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20" b="1" i="0" u="none" strike="noStrike" kern="1200" cap="none" spc="0" normalizeH="0" baseline="0" noProof="0" dirty="0">
                <a:ln>
                  <a:noFill/>
                </a:ln>
                <a:solidFill>
                  <a:srgbClr val="13233A"/>
                </a:solidFill>
                <a:effectLst/>
                <a:uLnTx/>
                <a:uFillTx/>
                <a:latin typeface="Aptos"/>
                <a:ea typeface="+mn-ea"/>
                <a:cs typeface="+mn-cs"/>
              </a:rPr>
              <a:t>Self-regulation</a:t>
            </a:r>
            <a:endParaRPr kumimoji="0" lang="en-US" sz="17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20" b="1" i="0" u="none" strike="noStrike" kern="1200" cap="none" spc="0" normalizeH="0" baseline="0" noProof="0" dirty="0">
                <a:ln>
                  <a:noFill/>
                </a:ln>
                <a:solidFill>
                  <a:srgbClr val="13233A"/>
                </a:solidFill>
                <a:effectLst/>
                <a:uLnTx/>
                <a:uFillTx/>
                <a:latin typeface="Aptos"/>
                <a:ea typeface="+mn-ea"/>
                <a:cs typeface="+mn-cs"/>
              </a:rPr>
              <a:t>Stay calm and fair under pressure</a:t>
            </a:r>
            <a:endParaRPr kumimoji="0" lang="en-US" sz="172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Text 6"/>
          <p:cNvSpPr/>
          <p:nvPr/>
        </p:nvSpPr>
        <p:spPr>
          <a:xfrm>
            <a:off x="777240" y="3474720"/>
            <a:ext cx="6172200" cy="713232"/>
          </a:xfrm>
          <a:prstGeom prst="rect">
            <a:avLst/>
          </a:prstGeom>
          <a:solidFill>
            <a:srgbClr val="FFFFFF"/>
          </a:solidFill>
          <a:ln>
            <a:solidFill>
              <a:srgbClr val="FFFFFF">
                <a:alpha val="0"/>
              </a:srgbClr>
            </a:solidFill>
          </a:ln>
        </p:spPr>
        <p:txBody>
          <a:bodyPr wrap="square" lIns="1524" tIns="1524" rIns="1524" bIns="1524"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20" b="1" i="0" u="none" strike="noStrike" kern="1200" cap="none" spc="0" normalizeH="0" baseline="0" noProof="0" dirty="0">
                <a:ln>
                  <a:noFill/>
                </a:ln>
                <a:solidFill>
                  <a:srgbClr val="13233A"/>
                </a:solidFill>
                <a:effectLst/>
                <a:uLnTx/>
                <a:uFillTx/>
                <a:latin typeface="Aptos"/>
                <a:ea typeface="+mn-ea"/>
                <a:cs typeface="+mn-cs"/>
              </a:rPr>
              <a:t>Empathy</a:t>
            </a:r>
            <a:endParaRPr kumimoji="0" lang="en-US" sz="17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20" b="1" i="0" u="none" strike="noStrike" kern="1200" cap="none" spc="0" normalizeH="0" baseline="0" noProof="0" dirty="0">
                <a:ln>
                  <a:noFill/>
                </a:ln>
                <a:solidFill>
                  <a:srgbClr val="13233A"/>
                </a:solidFill>
                <a:effectLst/>
                <a:uLnTx/>
                <a:uFillTx/>
                <a:latin typeface="Aptos"/>
                <a:ea typeface="+mn-ea"/>
                <a:cs typeface="+mn-cs"/>
              </a:rPr>
              <a:t>Read emotions and needs of others</a:t>
            </a:r>
            <a:endParaRPr kumimoji="0" lang="en-US" sz="172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7"/>
          <p:cNvSpPr/>
          <p:nvPr/>
        </p:nvSpPr>
        <p:spPr>
          <a:xfrm>
            <a:off x="777240" y="4535424"/>
            <a:ext cx="6172200" cy="713232"/>
          </a:xfrm>
          <a:prstGeom prst="rect">
            <a:avLst/>
          </a:prstGeom>
          <a:solidFill>
            <a:srgbClr val="F2FBFA"/>
          </a:solidFill>
          <a:ln>
            <a:solidFill>
              <a:srgbClr val="F2FBFA">
                <a:alpha val="0"/>
              </a:srgbClr>
            </a:solidFill>
          </a:ln>
        </p:spPr>
        <p:txBody>
          <a:bodyPr wrap="square" lIns="1524" tIns="1524" rIns="1524" bIns="1524"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20" b="1" i="0" u="none" strike="noStrike" kern="1200" cap="none" spc="0" normalizeH="0" baseline="0" noProof="0" dirty="0">
                <a:ln>
                  <a:noFill/>
                </a:ln>
                <a:solidFill>
                  <a:srgbClr val="13233A"/>
                </a:solidFill>
                <a:effectLst/>
                <a:uLnTx/>
                <a:uFillTx/>
                <a:latin typeface="Aptos"/>
                <a:ea typeface="+mn-ea"/>
                <a:cs typeface="+mn-cs"/>
              </a:rPr>
              <a:t>Social skills</a:t>
            </a:r>
            <a:endParaRPr kumimoji="0" lang="en-US" sz="17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20" b="1" i="0" u="none" strike="noStrike" kern="1200" cap="none" spc="0" normalizeH="0" baseline="0" noProof="0" dirty="0">
                <a:ln>
                  <a:noFill/>
                </a:ln>
                <a:solidFill>
                  <a:srgbClr val="13233A"/>
                </a:solidFill>
                <a:effectLst/>
                <a:uLnTx/>
                <a:uFillTx/>
                <a:latin typeface="Aptos"/>
                <a:ea typeface="+mn-ea"/>
                <a:cs typeface="+mn-cs"/>
              </a:rPr>
              <a:t>Build trust, influence and collaboration</a:t>
            </a:r>
            <a:endParaRPr kumimoji="0" lang="en-US" sz="172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Text 8"/>
          <p:cNvSpPr/>
          <p:nvPr/>
        </p:nvSpPr>
        <p:spPr>
          <a:xfrm>
            <a:off x="786384" y="5486400"/>
            <a:ext cx="1508760" cy="219456"/>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FF6B6B"/>
                </a:solidFill>
                <a:effectLst/>
                <a:uLnTx/>
                <a:uFillTx/>
                <a:latin typeface="Aptos"/>
                <a:ea typeface="+mn-ea"/>
                <a:cs typeface="+mn-cs"/>
              </a:rPr>
              <a:t>Why it matters</a:t>
            </a:r>
            <a:endParaRPr kumimoji="0" lang="en-US" sz="1500" b="0" i="0" u="none" strike="noStrike" kern="1200" cap="none" spc="0" normalizeH="0" baseline="0" noProof="0" dirty="0">
              <a:ln>
                <a:noFill/>
              </a:ln>
              <a:solidFill>
                <a:prstClr val="black"/>
              </a:solidFill>
              <a:effectLst/>
              <a:uLnTx/>
              <a:uFillTx/>
              <a:latin typeface="Aptos"/>
              <a:ea typeface="+mn-ea"/>
              <a:cs typeface="+mn-cs"/>
            </a:endParaRPr>
          </a:p>
        </p:txBody>
      </p:sp>
      <p:sp>
        <p:nvSpPr>
          <p:cNvPr id="12" name="Text 9"/>
          <p:cNvSpPr/>
          <p:nvPr/>
        </p:nvSpPr>
        <p:spPr>
          <a:xfrm>
            <a:off x="2606040" y="5468112"/>
            <a:ext cx="448056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50" b="0" i="0" u="none" strike="noStrike" kern="1200" cap="none" spc="0" normalizeH="0" baseline="0" noProof="0" dirty="0">
                <a:ln>
                  <a:noFill/>
                </a:ln>
                <a:solidFill>
                  <a:srgbClr val="13233A"/>
                </a:solidFill>
                <a:effectLst/>
                <a:uLnTx/>
                <a:uFillTx/>
                <a:latin typeface="Aptos"/>
                <a:ea typeface="+mn-ea"/>
                <a:cs typeface="+mn-cs"/>
              </a:rPr>
              <a:t>Emotionally intelligent leaders can reduce conflict, support engagement and improve team behaviour.</a:t>
            </a:r>
            <a:endParaRPr kumimoji="0" lang="en-US" sz="1550" b="0" i="0" u="none" strike="noStrike" kern="1200" cap="none" spc="0" normalizeH="0" baseline="0" noProof="0" dirty="0">
              <a:ln>
                <a:noFill/>
              </a:ln>
              <a:solidFill>
                <a:prstClr val="black"/>
              </a:solidFill>
              <a:effectLst/>
              <a:uLnTx/>
              <a:uFillTx/>
              <a:latin typeface="Aptos"/>
              <a:ea typeface="+mn-ea"/>
              <a:cs typeface="+mn-cs"/>
            </a:endParaRPr>
          </a:p>
        </p:txBody>
      </p:sp>
      <p:sp>
        <p:nvSpPr>
          <p:cNvPr id="13" name="Text 10"/>
          <p:cNvSpPr/>
          <p:nvPr/>
        </p:nvSpPr>
        <p:spPr>
          <a:xfrm>
            <a:off x="594360" y="6364224"/>
            <a:ext cx="92354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50" b="0" i="0" u="none" strike="noStrike" kern="1200" cap="none" spc="0" normalizeH="0" baseline="0" noProof="0" dirty="0">
                <a:ln>
                  <a:noFill/>
                </a:ln>
                <a:solidFill>
                  <a:srgbClr val="5B667A"/>
                </a:solidFill>
                <a:effectLst/>
                <a:uLnTx/>
                <a:uFillTx/>
                <a:latin typeface="Aptos"/>
                <a:ea typeface="+mn-ea"/>
                <a:cs typeface="+mn-cs"/>
              </a:rPr>
              <a:t>Sources: Goleman (1998); Coronado-Maldonado and Benítez-Márquez (2023).</a:t>
            </a:r>
            <a:endParaRPr kumimoji="0" lang="en-US" sz="75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Text 11"/>
          <p:cNvSpPr/>
          <p:nvPr/>
        </p:nvSpPr>
        <p:spPr>
          <a:xfrm>
            <a:off x="11384280" y="6437376"/>
            <a:ext cx="411480" cy="16459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B667A"/>
                </a:solidFill>
                <a:effectLst/>
                <a:uLnTx/>
                <a:uFillTx/>
                <a:latin typeface="Aptos"/>
                <a:ea typeface="+mn-ea"/>
                <a:cs typeface="+mn-cs"/>
              </a:rPr>
              <a:t>03</a:t>
            </a:r>
            <a:endParaRPr kumimoji="0" lang="en-US" sz="9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EA"/>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00A6A6"/>
          </a:solidFill>
          <a:ln w="12700">
            <a:solidFill>
              <a:srgbClr val="00A6A6">
                <a:alpha val="0"/>
              </a:srgbClr>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94360" y="310896"/>
            <a:ext cx="804672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13233A"/>
                </a:solidFill>
                <a:effectLst/>
                <a:uLnTx/>
                <a:uFillTx/>
                <a:latin typeface="Aptos Display" pitchFamily="34" charset="0"/>
                <a:ea typeface="Aptos Display" pitchFamily="34" charset="-122"/>
                <a:cs typeface="Aptos Display" pitchFamily="34" charset="-120"/>
              </a:rPr>
              <a:t>Cultural intelligence: adapting across difference</a:t>
            </a:r>
            <a:endParaRPr kumimoji="0" lang="en-US" sz="30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Text 2"/>
          <p:cNvSpPr/>
          <p:nvPr/>
        </p:nvSpPr>
        <p:spPr>
          <a:xfrm>
            <a:off x="621792" y="804672"/>
            <a:ext cx="8412480" cy="2286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B667A"/>
                </a:solidFill>
                <a:effectLst/>
                <a:uLnTx/>
                <a:uFillTx/>
                <a:latin typeface="Aptos"/>
                <a:ea typeface="+mn-ea"/>
                <a:cs typeface="+mn-cs"/>
              </a:rPr>
              <a:t>CQ helps leaders work across national, organisational and social cultures</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Shape 3"/>
          <p:cNvSpPr/>
          <p:nvPr/>
        </p:nvSpPr>
        <p:spPr>
          <a:xfrm>
            <a:off x="594360" y="1088136"/>
            <a:ext cx="1325880" cy="0"/>
          </a:xfrm>
          <a:prstGeom prst="line">
            <a:avLst/>
          </a:prstGeom>
          <a:noFill/>
          <a:ln w="38100">
            <a:solidFill>
              <a:srgbClr val="FF6B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pic>
        <p:nvPicPr>
          <p:cNvPr id="6" name="Image 0" descr="/mnt/data/lcbb_assets/global_network.webp"/>
          <p:cNvPicPr>
            <a:picLocks noChangeAspect="1"/>
          </p:cNvPicPr>
          <p:nvPr/>
        </p:nvPicPr>
        <p:blipFill>
          <a:blip r:embed="rId3"/>
          <a:srcRect l="20545" r="20545"/>
          <a:stretch/>
        </p:blipFill>
        <p:spPr>
          <a:xfrm>
            <a:off x="594360" y="1325880"/>
            <a:ext cx="4572000" cy="4434840"/>
          </a:xfrm>
          <a:prstGeom prst="rect">
            <a:avLst/>
          </a:prstGeom>
        </p:spPr>
      </p:pic>
      <p:sp>
        <p:nvSpPr>
          <p:cNvPr id="7" name="Text 4"/>
          <p:cNvSpPr/>
          <p:nvPr/>
        </p:nvSpPr>
        <p:spPr>
          <a:xfrm>
            <a:off x="5669280" y="1234440"/>
            <a:ext cx="5440680" cy="713232"/>
          </a:xfrm>
          <a:prstGeom prst="rect">
            <a:avLst/>
          </a:prstGeom>
          <a:solidFill>
            <a:srgbClr val="FFFFFF"/>
          </a:solidFill>
          <a:ln>
            <a:solidFill>
              <a:srgbClr val="FFFFFF">
                <a:alpha val="0"/>
              </a:srgbClr>
            </a:solidFill>
          </a:ln>
        </p:spPr>
        <p:txBody>
          <a:bodyPr wrap="square" lIns="1524" tIns="1524" rIns="1524" bIns="1524"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30" b="1" i="0" u="none" strike="noStrike" kern="1200" cap="none" spc="0" normalizeH="0" baseline="0" noProof="0" dirty="0">
                <a:ln>
                  <a:noFill/>
                </a:ln>
                <a:solidFill>
                  <a:srgbClr val="13233A"/>
                </a:solidFill>
                <a:effectLst/>
                <a:uLnTx/>
                <a:uFillTx/>
                <a:latin typeface="Aptos"/>
                <a:ea typeface="+mn-ea"/>
                <a:cs typeface="+mn-cs"/>
              </a:rPr>
              <a:t>Metacognitive CQ</a:t>
            </a:r>
            <a:endParaRPr kumimoji="0" lang="en-US" sz="163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30" b="1" i="0" u="none" strike="noStrike" kern="1200" cap="none" spc="0" normalizeH="0" baseline="0" noProof="0" dirty="0">
                <a:ln>
                  <a:noFill/>
                </a:ln>
                <a:solidFill>
                  <a:srgbClr val="13233A"/>
                </a:solidFill>
                <a:effectLst/>
                <a:uLnTx/>
                <a:uFillTx/>
                <a:latin typeface="Aptos"/>
                <a:ea typeface="+mn-ea"/>
                <a:cs typeface="+mn-cs"/>
              </a:rPr>
              <a:t>Plan, check and reflect on cultural assumptions</a:t>
            </a:r>
            <a:endParaRPr kumimoji="0" lang="en-US" sz="163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5"/>
          <p:cNvSpPr/>
          <p:nvPr/>
        </p:nvSpPr>
        <p:spPr>
          <a:xfrm>
            <a:off x="5669280" y="2258568"/>
            <a:ext cx="5440680" cy="713232"/>
          </a:xfrm>
          <a:prstGeom prst="rect">
            <a:avLst/>
          </a:prstGeom>
          <a:solidFill>
            <a:srgbClr val="F5F5FF"/>
          </a:solidFill>
          <a:ln>
            <a:solidFill>
              <a:srgbClr val="F5F5FF">
                <a:alpha val="0"/>
              </a:srgbClr>
            </a:solidFill>
          </a:ln>
        </p:spPr>
        <p:txBody>
          <a:bodyPr wrap="square" lIns="1524" tIns="1524" rIns="1524" bIns="1524"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30" b="1" i="0" u="none" strike="noStrike" kern="1200" cap="none" spc="0" normalizeH="0" baseline="0" noProof="0" dirty="0">
                <a:ln>
                  <a:noFill/>
                </a:ln>
                <a:solidFill>
                  <a:srgbClr val="13233A"/>
                </a:solidFill>
                <a:effectLst/>
                <a:uLnTx/>
                <a:uFillTx/>
                <a:latin typeface="Aptos"/>
                <a:ea typeface="+mn-ea"/>
                <a:cs typeface="+mn-cs"/>
              </a:rPr>
              <a:t>Cognitive CQ</a:t>
            </a:r>
            <a:endParaRPr kumimoji="0" lang="en-US" sz="163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30" b="1" i="0" u="none" strike="noStrike" kern="1200" cap="none" spc="0" normalizeH="0" baseline="0" noProof="0" dirty="0">
                <a:ln>
                  <a:noFill/>
                </a:ln>
                <a:solidFill>
                  <a:srgbClr val="13233A"/>
                </a:solidFill>
                <a:effectLst/>
                <a:uLnTx/>
                <a:uFillTx/>
                <a:latin typeface="Aptos"/>
                <a:ea typeface="+mn-ea"/>
                <a:cs typeface="+mn-cs"/>
              </a:rPr>
              <a:t>Know values, norms and systems</a:t>
            </a:r>
            <a:endParaRPr kumimoji="0" lang="en-US" sz="163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Text 6"/>
          <p:cNvSpPr/>
          <p:nvPr/>
        </p:nvSpPr>
        <p:spPr>
          <a:xfrm>
            <a:off x="5669280" y="3282696"/>
            <a:ext cx="5440680" cy="713232"/>
          </a:xfrm>
          <a:prstGeom prst="rect">
            <a:avLst/>
          </a:prstGeom>
          <a:solidFill>
            <a:srgbClr val="FFFFFF"/>
          </a:solidFill>
          <a:ln>
            <a:solidFill>
              <a:srgbClr val="FFFFFF">
                <a:alpha val="0"/>
              </a:srgbClr>
            </a:solidFill>
          </a:ln>
        </p:spPr>
        <p:txBody>
          <a:bodyPr wrap="square" lIns="1524" tIns="1524" rIns="1524" bIns="1524"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30" b="1" i="0" u="none" strike="noStrike" kern="1200" cap="none" spc="0" normalizeH="0" baseline="0" noProof="0" dirty="0">
                <a:ln>
                  <a:noFill/>
                </a:ln>
                <a:solidFill>
                  <a:srgbClr val="13233A"/>
                </a:solidFill>
                <a:effectLst/>
                <a:uLnTx/>
                <a:uFillTx/>
                <a:latin typeface="Aptos"/>
                <a:ea typeface="+mn-ea"/>
                <a:cs typeface="+mn-cs"/>
              </a:rPr>
              <a:t>Motivational CQ</a:t>
            </a:r>
            <a:endParaRPr kumimoji="0" lang="en-US" sz="163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30" b="1" i="0" u="none" strike="noStrike" kern="1200" cap="none" spc="0" normalizeH="0" baseline="0" noProof="0" dirty="0">
                <a:ln>
                  <a:noFill/>
                </a:ln>
                <a:solidFill>
                  <a:srgbClr val="13233A"/>
                </a:solidFill>
                <a:effectLst/>
                <a:uLnTx/>
                <a:uFillTx/>
                <a:latin typeface="Aptos"/>
                <a:ea typeface="+mn-ea"/>
                <a:cs typeface="+mn-cs"/>
              </a:rPr>
              <a:t>Show interest and confidence across cultures</a:t>
            </a:r>
            <a:endParaRPr kumimoji="0" lang="en-US" sz="16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7"/>
          <p:cNvSpPr/>
          <p:nvPr/>
        </p:nvSpPr>
        <p:spPr>
          <a:xfrm>
            <a:off x="5669280" y="4306824"/>
            <a:ext cx="5440680" cy="713232"/>
          </a:xfrm>
          <a:prstGeom prst="rect">
            <a:avLst/>
          </a:prstGeom>
          <a:solidFill>
            <a:srgbClr val="F5F5FF"/>
          </a:solidFill>
          <a:ln>
            <a:solidFill>
              <a:srgbClr val="F5F5FF">
                <a:alpha val="0"/>
              </a:srgbClr>
            </a:solidFill>
          </a:ln>
        </p:spPr>
        <p:txBody>
          <a:bodyPr wrap="square" lIns="1524" tIns="1524" rIns="1524" bIns="1524"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30" b="1" i="0" u="none" strike="noStrike" kern="1200" cap="none" spc="0" normalizeH="0" baseline="0" noProof="0" dirty="0">
                <a:ln>
                  <a:noFill/>
                </a:ln>
                <a:solidFill>
                  <a:srgbClr val="13233A"/>
                </a:solidFill>
                <a:effectLst/>
                <a:uLnTx/>
                <a:uFillTx/>
                <a:latin typeface="Aptos"/>
                <a:ea typeface="+mn-ea"/>
                <a:cs typeface="+mn-cs"/>
              </a:rPr>
              <a:t>Behavioural CQ</a:t>
            </a:r>
            <a:endParaRPr kumimoji="0" lang="en-US" sz="163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30" b="1" i="0" u="none" strike="noStrike" kern="1200" cap="none" spc="0" normalizeH="0" baseline="0" noProof="0" dirty="0">
                <a:ln>
                  <a:noFill/>
                </a:ln>
                <a:solidFill>
                  <a:srgbClr val="13233A"/>
                </a:solidFill>
                <a:effectLst/>
                <a:uLnTx/>
                <a:uFillTx/>
                <a:latin typeface="Aptos"/>
                <a:ea typeface="+mn-ea"/>
                <a:cs typeface="+mn-cs"/>
              </a:rPr>
              <a:t>Adapt words, tone and body language</a:t>
            </a:r>
            <a:endParaRPr kumimoji="0" lang="en-US" sz="163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Text 8"/>
          <p:cNvSpPr/>
          <p:nvPr/>
        </p:nvSpPr>
        <p:spPr>
          <a:xfrm>
            <a:off x="5669280" y="5449824"/>
            <a:ext cx="4892040" cy="41148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A6A6"/>
                </a:solidFill>
                <a:effectLst/>
                <a:uLnTx/>
                <a:uFillTx/>
                <a:latin typeface="Aptos"/>
                <a:ea typeface="+mn-ea"/>
                <a:cs typeface="+mn-cs"/>
              </a:rPr>
              <a:t>CQ is not about stereotyping. It is about curiosity, reflection and respectful adaptation.</a:t>
            </a:r>
            <a:endParaRPr kumimoji="0" lang="en-US" sz="1800" b="0" i="0" u="none" strike="noStrike" kern="1200" cap="none" spc="0" normalizeH="0" baseline="0" noProof="0" dirty="0">
              <a:ln>
                <a:noFill/>
              </a:ln>
              <a:solidFill>
                <a:prstClr val="black"/>
              </a:solidFill>
              <a:effectLst/>
              <a:uLnTx/>
              <a:uFillTx/>
              <a:latin typeface="Aptos"/>
              <a:ea typeface="+mn-ea"/>
              <a:cs typeface="+mn-cs"/>
            </a:endParaRPr>
          </a:p>
        </p:txBody>
      </p:sp>
      <p:sp>
        <p:nvSpPr>
          <p:cNvPr id="12" name="Text 9"/>
          <p:cNvSpPr/>
          <p:nvPr/>
        </p:nvSpPr>
        <p:spPr>
          <a:xfrm>
            <a:off x="594360" y="6364224"/>
            <a:ext cx="92354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50" b="0" i="0" u="none" strike="noStrike" kern="1200" cap="none" spc="0" normalizeH="0" baseline="0" noProof="0" dirty="0">
                <a:ln>
                  <a:noFill/>
                </a:ln>
                <a:solidFill>
                  <a:srgbClr val="5B667A"/>
                </a:solidFill>
                <a:effectLst/>
                <a:uLnTx/>
                <a:uFillTx/>
                <a:latin typeface="Aptos"/>
                <a:ea typeface="+mn-ea"/>
                <a:cs typeface="+mn-cs"/>
              </a:rPr>
              <a:t>Sources: Earley and Ang (2003); Ang and Van Dyne (2008); Schein and Schein (2017).</a:t>
            </a:r>
            <a:endParaRPr kumimoji="0" lang="en-US" sz="75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0"/>
          <p:cNvSpPr/>
          <p:nvPr/>
        </p:nvSpPr>
        <p:spPr>
          <a:xfrm>
            <a:off x="11384280" y="6437376"/>
            <a:ext cx="411480" cy="16459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B667A"/>
                </a:solidFill>
                <a:effectLst/>
                <a:uLnTx/>
                <a:uFillTx/>
                <a:latin typeface="Aptos"/>
                <a:ea typeface="+mn-ea"/>
                <a:cs typeface="+mn-cs"/>
              </a:rPr>
              <a:t>04</a:t>
            </a:r>
            <a:endParaRPr kumimoji="0" lang="en-US" sz="9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EA"/>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00A6A6"/>
          </a:solidFill>
          <a:ln w="12700">
            <a:solidFill>
              <a:srgbClr val="00A6A6">
                <a:alpha val="0"/>
              </a:srgbClr>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94360" y="310896"/>
            <a:ext cx="804672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13233A"/>
                </a:solidFill>
                <a:effectLst/>
                <a:uLnTx/>
                <a:uFillTx/>
                <a:latin typeface="Aptos Display" pitchFamily="34" charset="0"/>
                <a:ea typeface="Aptos Display" pitchFamily="34" charset="-122"/>
                <a:cs typeface="Aptos Display" pitchFamily="34" charset="-120"/>
              </a:rPr>
              <a:t>Two models, one leadership purpose</a:t>
            </a:r>
            <a:endParaRPr kumimoji="0" lang="en-US" sz="30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Text 2"/>
          <p:cNvSpPr/>
          <p:nvPr/>
        </p:nvSpPr>
        <p:spPr>
          <a:xfrm>
            <a:off x="621792" y="804672"/>
            <a:ext cx="8412480" cy="2286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B667A"/>
                </a:solidFill>
                <a:effectLst/>
                <a:uLnTx/>
                <a:uFillTx/>
                <a:latin typeface="Aptos"/>
                <a:ea typeface="+mn-ea"/>
                <a:cs typeface="+mn-cs"/>
              </a:rPr>
              <a:t>EI and CQ are different, but they work together in practice</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Shape 3"/>
          <p:cNvSpPr/>
          <p:nvPr/>
        </p:nvSpPr>
        <p:spPr>
          <a:xfrm>
            <a:off x="594360" y="1088136"/>
            <a:ext cx="1325880" cy="0"/>
          </a:xfrm>
          <a:prstGeom prst="line">
            <a:avLst/>
          </a:prstGeom>
          <a:noFill/>
          <a:ln w="38100">
            <a:solidFill>
              <a:srgbClr val="FF6B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6" name="Text 4"/>
          <p:cNvSpPr/>
          <p:nvPr/>
        </p:nvSpPr>
        <p:spPr>
          <a:xfrm>
            <a:off x="804672" y="1325880"/>
            <a:ext cx="4754880" cy="4069080"/>
          </a:xfrm>
          <a:prstGeom prst="rect">
            <a:avLst/>
          </a:prstGeom>
          <a:solidFill>
            <a:srgbClr val="FFFFFF"/>
          </a:solidFill>
          <a:ln>
            <a:solidFill>
              <a:srgbClr val="FFFFFF">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13233A"/>
                </a:solidFill>
                <a:effectLst/>
                <a:uLnTx/>
                <a:uFillTx/>
                <a:latin typeface="Aptos"/>
                <a:ea typeface="+mn-ea"/>
                <a:cs typeface="+mn-cs"/>
              </a:rPr>
              <a:t>Emotional Intelligence</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13233A"/>
                </a:solidFill>
                <a:effectLst/>
                <a:uLnTx/>
                <a:uFillTx/>
                <a:latin typeface="Aptos"/>
                <a:ea typeface="+mn-ea"/>
                <a:cs typeface="+mn-cs"/>
              </a:rPr>
              <a:t>• Reads emotion</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13233A"/>
                </a:solidFill>
                <a:effectLst/>
                <a:uLnTx/>
                <a:uFillTx/>
                <a:latin typeface="Aptos"/>
                <a:ea typeface="+mn-ea"/>
                <a:cs typeface="+mn-cs"/>
              </a:rPr>
              <a:t>• Controls reaction</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13233A"/>
                </a:solidFill>
                <a:effectLst/>
                <a:uLnTx/>
                <a:uFillTx/>
                <a:latin typeface="Aptos"/>
                <a:ea typeface="+mn-ea"/>
                <a:cs typeface="+mn-cs"/>
              </a:rPr>
              <a:t>• Builds trust and motivation</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13233A"/>
                </a:solidFill>
                <a:effectLst/>
                <a:uLnTx/>
                <a:uFillTx/>
                <a:latin typeface="Aptos"/>
                <a:ea typeface="+mn-ea"/>
                <a:cs typeface="+mn-cs"/>
              </a:rPr>
              <a:t>• Best for conflict and change</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Text 5"/>
          <p:cNvSpPr/>
          <p:nvPr/>
        </p:nvSpPr>
        <p:spPr>
          <a:xfrm>
            <a:off x="6629400" y="1325880"/>
            <a:ext cx="4754880" cy="4069080"/>
          </a:xfrm>
          <a:prstGeom prst="rect">
            <a:avLst/>
          </a:prstGeom>
          <a:solidFill>
            <a:srgbClr val="FFFFFF"/>
          </a:solidFill>
          <a:ln>
            <a:solidFill>
              <a:srgbClr val="FFFFFF">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13233A"/>
                </a:solidFill>
                <a:effectLst/>
                <a:uLnTx/>
                <a:uFillTx/>
                <a:latin typeface="Aptos"/>
                <a:ea typeface="+mn-ea"/>
                <a:cs typeface="+mn-cs"/>
              </a:rPr>
              <a:t>Cultural Intelligence</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13233A"/>
                </a:solidFill>
                <a:effectLst/>
                <a:uLnTx/>
                <a:uFillTx/>
                <a:latin typeface="Aptos"/>
                <a:ea typeface="+mn-ea"/>
                <a:cs typeface="+mn-cs"/>
              </a:rPr>
              <a:t>• Reads cultural context</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13233A"/>
                </a:solidFill>
                <a:effectLst/>
                <a:uLnTx/>
                <a:uFillTx/>
                <a:latin typeface="Aptos"/>
                <a:ea typeface="+mn-ea"/>
                <a:cs typeface="+mn-cs"/>
              </a:rPr>
              <a:t>• Checks assumptions</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13233A"/>
                </a:solidFill>
                <a:effectLst/>
                <a:uLnTx/>
                <a:uFillTx/>
                <a:latin typeface="Aptos"/>
                <a:ea typeface="+mn-ea"/>
                <a:cs typeface="+mn-cs"/>
              </a:rPr>
              <a:t>• Adapts communication</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13233A"/>
                </a:solidFill>
                <a:effectLst/>
                <a:uLnTx/>
                <a:uFillTx/>
                <a:latin typeface="Aptos"/>
                <a:ea typeface="+mn-ea"/>
                <a:cs typeface="+mn-cs"/>
              </a:rPr>
              <a:t>• Best for global and diverse teams</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6"/>
          <p:cNvSpPr/>
          <p:nvPr/>
        </p:nvSpPr>
        <p:spPr>
          <a:xfrm>
            <a:off x="5632704" y="2798064"/>
            <a:ext cx="822960" cy="502920"/>
          </a:xfrm>
          <a:prstGeom prst="rect">
            <a:avLst/>
          </a:prstGeom>
          <a:solidFill>
            <a:srgbClr val="FF6B6B"/>
          </a:solidFill>
          <a:ln>
            <a:solidFill>
              <a:srgbClr val="FF6B6B">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FFFFFF"/>
                </a:solidFill>
                <a:effectLst/>
                <a:uLnTx/>
                <a:uFillTx/>
                <a:latin typeface="Aptos"/>
                <a:ea typeface="+mn-ea"/>
                <a:cs typeface="+mn-cs"/>
              </a:rPr>
              <a:t>Together</a:t>
            </a:r>
            <a:endParaRPr kumimoji="0" lang="en-US" sz="130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Text 7"/>
          <p:cNvSpPr/>
          <p:nvPr/>
        </p:nvSpPr>
        <p:spPr>
          <a:xfrm>
            <a:off x="2606040" y="5742432"/>
            <a:ext cx="6949440" cy="29260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A6A6"/>
                </a:solidFill>
                <a:effectLst/>
                <a:uLnTx/>
                <a:uFillTx/>
                <a:latin typeface="Aptos"/>
                <a:ea typeface="+mn-ea"/>
                <a:cs typeface="+mn-cs"/>
              </a:rPr>
              <a:t>Better judgement, inclusion and collaboration</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594360" y="6364224"/>
            <a:ext cx="92354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50" b="0" i="0" u="none" strike="noStrike" kern="1200" cap="none" spc="0" normalizeH="0" baseline="0" noProof="0" dirty="0">
                <a:ln>
                  <a:noFill/>
                </a:ln>
                <a:solidFill>
                  <a:srgbClr val="5B667A"/>
                </a:solidFill>
                <a:effectLst/>
                <a:uLnTx/>
                <a:uFillTx/>
                <a:latin typeface="Aptos"/>
                <a:ea typeface="+mn-ea"/>
                <a:cs typeface="+mn-cs"/>
              </a:rPr>
              <a:t>Sources: Goleman (1998); Earley and Ang (2003); Schein and Schein (2017).</a:t>
            </a:r>
            <a:endParaRPr kumimoji="0" lang="en-US" sz="750" b="0" i="0" u="none" strike="noStrike" kern="1200" cap="none" spc="0" normalizeH="0" baseline="0" noProof="0" dirty="0">
              <a:ln>
                <a:noFill/>
              </a:ln>
              <a:solidFill>
                <a:prstClr val="black"/>
              </a:solidFill>
              <a:effectLst/>
              <a:uLnTx/>
              <a:uFillTx/>
              <a:latin typeface="Aptos"/>
              <a:ea typeface="+mn-ea"/>
              <a:cs typeface="+mn-cs"/>
            </a:endParaRPr>
          </a:p>
        </p:txBody>
      </p:sp>
      <p:sp>
        <p:nvSpPr>
          <p:cNvPr id="12" name="Text 9"/>
          <p:cNvSpPr/>
          <p:nvPr/>
        </p:nvSpPr>
        <p:spPr>
          <a:xfrm>
            <a:off x="11384280" y="6437376"/>
            <a:ext cx="411480" cy="16459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B667A"/>
                </a:solidFill>
                <a:effectLst/>
                <a:uLnTx/>
                <a:uFillTx/>
                <a:latin typeface="Aptos"/>
                <a:ea typeface="+mn-ea"/>
                <a:cs typeface="+mn-cs"/>
              </a:rPr>
              <a:t>05</a:t>
            </a:r>
            <a:endParaRPr kumimoji="0" lang="en-US" sz="9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EA"/>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00A6A6"/>
          </a:solidFill>
          <a:ln w="12700">
            <a:solidFill>
              <a:srgbClr val="00A6A6">
                <a:alpha val="0"/>
              </a:srgbClr>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94360" y="310896"/>
            <a:ext cx="804672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13233A"/>
                </a:solidFill>
                <a:effectLst/>
                <a:uLnTx/>
                <a:uFillTx/>
                <a:latin typeface="Aptos Display" pitchFamily="34" charset="0"/>
                <a:ea typeface="Aptos Display" pitchFamily="34" charset="-122"/>
                <a:cs typeface="Aptos Display" pitchFamily="34" charset="-120"/>
              </a:rPr>
              <a:t>How these skills improve leadership effectiveness</a:t>
            </a:r>
            <a:endParaRPr kumimoji="0" lang="en-US" sz="30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Text 2"/>
          <p:cNvSpPr/>
          <p:nvPr/>
        </p:nvSpPr>
        <p:spPr>
          <a:xfrm>
            <a:off x="621792" y="804672"/>
            <a:ext cx="8412480" cy="2286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B667A"/>
                </a:solidFill>
                <a:effectLst/>
                <a:uLnTx/>
                <a:uFillTx/>
                <a:latin typeface="Aptos"/>
                <a:ea typeface="+mn-ea"/>
                <a:cs typeface="+mn-cs"/>
              </a:rPr>
              <a:t>The practical value is stronger trust, better decisions and lower conflict</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Shape 3"/>
          <p:cNvSpPr/>
          <p:nvPr/>
        </p:nvSpPr>
        <p:spPr>
          <a:xfrm>
            <a:off x="594360" y="1088136"/>
            <a:ext cx="1325880" cy="0"/>
          </a:xfrm>
          <a:prstGeom prst="line">
            <a:avLst/>
          </a:prstGeom>
          <a:noFill/>
          <a:ln w="38100">
            <a:solidFill>
              <a:srgbClr val="FF6B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6" name="Text 4"/>
          <p:cNvSpPr/>
          <p:nvPr/>
        </p:nvSpPr>
        <p:spPr>
          <a:xfrm>
            <a:off x="868680" y="1572768"/>
            <a:ext cx="2148840" cy="2606040"/>
          </a:xfrm>
          <a:prstGeom prst="rect">
            <a:avLst/>
          </a:prstGeom>
          <a:solidFill>
            <a:srgbClr val="FFFFFF"/>
          </a:solidFill>
          <a:ln>
            <a:solidFill>
              <a:srgbClr val="FFFFFF">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srgbClr val="13233A"/>
                </a:solidFill>
                <a:effectLst/>
                <a:uLnTx/>
                <a:uFillTx/>
                <a:latin typeface="Aptos"/>
                <a:ea typeface="+mn-ea"/>
                <a:cs typeface="+mn-cs"/>
              </a:rPr>
              <a:t>Listen</a:t>
            </a: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srgbClr val="13233A"/>
                </a:solidFill>
                <a:effectLst/>
                <a:uLnTx/>
                <a:uFillTx/>
                <a:latin typeface="Aptos"/>
                <a:ea typeface="+mn-ea"/>
                <a:cs typeface="+mn-cs"/>
              </a:rPr>
              <a:t>Hear concerns and ideas</a:t>
            </a: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3127248" y="2633472"/>
            <a:ext cx="320040" cy="228600"/>
          </a:xfrm>
          <a:prstGeom prst="chevron">
            <a:avLst/>
          </a:prstGeom>
          <a:solidFill>
            <a:srgbClr val="D1DEE8"/>
          </a:solidFill>
          <a:ln w="12700">
            <a:solidFill>
              <a:srgbClr val="D1DEE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Text 6"/>
          <p:cNvSpPr/>
          <p:nvPr/>
        </p:nvSpPr>
        <p:spPr>
          <a:xfrm>
            <a:off x="3657600" y="1572768"/>
            <a:ext cx="2148840" cy="2606040"/>
          </a:xfrm>
          <a:prstGeom prst="rect">
            <a:avLst/>
          </a:prstGeom>
          <a:solidFill>
            <a:srgbClr val="EBF6F5"/>
          </a:solidFill>
          <a:ln>
            <a:solidFill>
              <a:srgbClr val="EBF6F5">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srgbClr val="13233A"/>
                </a:solidFill>
                <a:effectLst/>
                <a:uLnTx/>
                <a:uFillTx/>
                <a:latin typeface="Aptos"/>
                <a:ea typeface="+mn-ea"/>
                <a:cs typeface="+mn-cs"/>
              </a:rPr>
              <a:t>Interpret</a:t>
            </a: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srgbClr val="13233A"/>
                </a:solidFill>
                <a:effectLst/>
                <a:uLnTx/>
                <a:uFillTx/>
                <a:latin typeface="Aptos"/>
                <a:ea typeface="+mn-ea"/>
                <a:cs typeface="+mn-cs"/>
              </a:rPr>
              <a:t>Understand emotion and culture</a:t>
            </a: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Shape 7"/>
          <p:cNvSpPr/>
          <p:nvPr/>
        </p:nvSpPr>
        <p:spPr>
          <a:xfrm>
            <a:off x="5916168" y="2633472"/>
            <a:ext cx="320040" cy="228600"/>
          </a:xfrm>
          <a:prstGeom prst="chevron">
            <a:avLst/>
          </a:prstGeom>
          <a:solidFill>
            <a:srgbClr val="D1DEE8"/>
          </a:solidFill>
          <a:ln w="12700">
            <a:solidFill>
              <a:srgbClr val="D1DEE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10" name="Text 8"/>
          <p:cNvSpPr/>
          <p:nvPr/>
        </p:nvSpPr>
        <p:spPr>
          <a:xfrm>
            <a:off x="6446520" y="1572768"/>
            <a:ext cx="2148840" cy="2606040"/>
          </a:xfrm>
          <a:prstGeom prst="rect">
            <a:avLst/>
          </a:prstGeom>
          <a:solidFill>
            <a:srgbClr val="FFFFFF"/>
          </a:solidFill>
          <a:ln>
            <a:solidFill>
              <a:srgbClr val="FFFFFF">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srgbClr val="13233A"/>
                </a:solidFill>
                <a:effectLst/>
                <a:uLnTx/>
                <a:uFillTx/>
                <a:latin typeface="Aptos"/>
                <a:ea typeface="+mn-ea"/>
                <a:cs typeface="+mn-cs"/>
              </a:rPr>
              <a:t>Adapt</a:t>
            </a: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srgbClr val="13233A"/>
                </a:solidFill>
                <a:effectLst/>
                <a:uLnTx/>
                <a:uFillTx/>
                <a:latin typeface="Aptos"/>
                <a:ea typeface="+mn-ea"/>
                <a:cs typeface="+mn-cs"/>
              </a:rPr>
              <a:t>Change tone, method and support</a:t>
            </a: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8705088" y="2633472"/>
            <a:ext cx="320040" cy="228600"/>
          </a:xfrm>
          <a:prstGeom prst="chevron">
            <a:avLst/>
          </a:prstGeom>
          <a:solidFill>
            <a:srgbClr val="D1DEE8"/>
          </a:solidFill>
          <a:ln w="12700">
            <a:solidFill>
              <a:srgbClr val="D1DEE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Text 10"/>
          <p:cNvSpPr/>
          <p:nvPr/>
        </p:nvSpPr>
        <p:spPr>
          <a:xfrm>
            <a:off x="9235440" y="1572768"/>
            <a:ext cx="2148840" cy="2606040"/>
          </a:xfrm>
          <a:prstGeom prst="rect">
            <a:avLst/>
          </a:prstGeom>
          <a:solidFill>
            <a:srgbClr val="EBF6F5"/>
          </a:solidFill>
          <a:ln>
            <a:solidFill>
              <a:srgbClr val="EBF6F5">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srgbClr val="13233A"/>
                </a:solidFill>
                <a:effectLst/>
                <a:uLnTx/>
                <a:uFillTx/>
                <a:latin typeface="Aptos"/>
                <a:ea typeface="+mn-ea"/>
                <a:cs typeface="+mn-cs"/>
              </a:rPr>
              <a:t>Include</a:t>
            </a: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srgbClr val="13233A"/>
                </a:solidFill>
                <a:effectLst/>
                <a:uLnTx/>
                <a:uFillTx/>
                <a:latin typeface="Aptos"/>
                <a:ea typeface="+mn-ea"/>
                <a:cs typeface="+mn-cs"/>
              </a:rPr>
              <a:t>Create voice and ownership</a:t>
            </a: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p:txBody>
      </p:sp>
      <p:sp>
        <p:nvSpPr>
          <p:cNvPr id="13" name="Text 11"/>
          <p:cNvSpPr/>
          <p:nvPr/>
        </p:nvSpPr>
        <p:spPr>
          <a:xfrm>
            <a:off x="868680" y="4828032"/>
            <a:ext cx="246888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6B6B"/>
                </a:solidFill>
                <a:effectLst/>
                <a:uLnTx/>
                <a:uFillTx/>
                <a:latin typeface="Aptos"/>
                <a:ea typeface="+mn-ea"/>
                <a:cs typeface="+mn-cs"/>
              </a:rPr>
              <a:t>Leadership outcomes</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3520440" y="4462271"/>
            <a:ext cx="7086600" cy="1508759"/>
          </a:xfrm>
          <a:prstGeom prst="rect">
            <a:avLst/>
          </a:prstGeom>
          <a:noFill/>
          <a:ln/>
        </p:spPr>
        <p:txBody>
          <a:bodyPr wrap="square" lIns="254" tIns="254" rIns="254" bIns="254" rtlCol="0" anchor="ctr">
            <a:normAutofit/>
          </a:bodyPr>
          <a:lstStyle/>
          <a:p>
            <a:pPr marL="177800" marR="0" lvl="0" indent="-177800" algn="l" defTabSz="914400" rtl="0" eaLnBrk="1" fontAlgn="auto" latinLnBrk="0" hangingPunct="1">
              <a:lnSpc>
                <a:spcPct val="160000"/>
              </a:lnSpc>
              <a:spcBef>
                <a:spcPts val="0"/>
              </a:spcBef>
              <a:spcAft>
                <a:spcPts val="0"/>
              </a:spcAft>
              <a:buClrTx/>
              <a:buSzPct val="100000"/>
              <a:buFontTx/>
              <a:buChar char="•"/>
              <a:tabLst/>
              <a:defRPr/>
            </a:pPr>
            <a:r>
              <a:rPr kumimoji="0" lang="en-US" sz="1800" b="0" i="0" u="none" strike="noStrike" kern="1200" cap="none" spc="0" normalizeH="0" baseline="0" noProof="0" dirty="0">
                <a:ln>
                  <a:noFill/>
                </a:ln>
                <a:solidFill>
                  <a:srgbClr val="13233A"/>
                </a:solidFill>
                <a:effectLst/>
                <a:uLnTx/>
                <a:uFillTx/>
                <a:latin typeface="Aptos"/>
                <a:ea typeface="+mn-ea"/>
                <a:cs typeface="+mn-cs"/>
              </a:rPr>
              <a:t>Higher psychological safety</a:t>
            </a:r>
            <a:endParaRPr kumimoji="0" lang="en-US" sz="1800" b="0" i="0" u="none" strike="noStrike" kern="1200" cap="none" spc="0" normalizeH="0" baseline="0" noProof="0" dirty="0">
              <a:ln>
                <a:noFill/>
              </a:ln>
              <a:solidFill>
                <a:prstClr val="black"/>
              </a:solidFill>
              <a:effectLst/>
              <a:uLnTx/>
              <a:uFillTx/>
              <a:latin typeface="Aptos"/>
              <a:ea typeface="+mn-ea"/>
              <a:cs typeface="+mn-cs"/>
            </a:endParaRPr>
          </a:p>
          <a:p>
            <a:pPr marL="177800" marR="0" lvl="0" indent="-177800" algn="l" defTabSz="914400" rtl="0" eaLnBrk="1" fontAlgn="auto" latinLnBrk="0" hangingPunct="1">
              <a:lnSpc>
                <a:spcPct val="160000"/>
              </a:lnSpc>
              <a:spcBef>
                <a:spcPts val="0"/>
              </a:spcBef>
              <a:spcAft>
                <a:spcPts val="0"/>
              </a:spcAft>
              <a:buClrTx/>
              <a:buSzPct val="100000"/>
              <a:buFontTx/>
              <a:buChar char="•"/>
              <a:tabLst/>
              <a:defRPr/>
            </a:pPr>
            <a:r>
              <a:rPr kumimoji="0" lang="en-US" sz="1800" b="0" i="0" u="none" strike="noStrike" kern="1200" cap="none" spc="0" normalizeH="0" baseline="0" noProof="0" dirty="0">
                <a:ln>
                  <a:noFill/>
                </a:ln>
                <a:solidFill>
                  <a:srgbClr val="13233A"/>
                </a:solidFill>
                <a:effectLst/>
                <a:uLnTx/>
                <a:uFillTx/>
                <a:latin typeface="Aptos"/>
                <a:ea typeface="+mn-ea"/>
                <a:cs typeface="+mn-cs"/>
              </a:rPr>
              <a:t>Better cross-cultural communication</a:t>
            </a:r>
            <a:endParaRPr kumimoji="0" lang="en-US" sz="1800" b="0" i="0" u="none" strike="noStrike" kern="1200" cap="none" spc="0" normalizeH="0" baseline="0" noProof="0" dirty="0">
              <a:ln>
                <a:noFill/>
              </a:ln>
              <a:solidFill>
                <a:prstClr val="black"/>
              </a:solidFill>
              <a:effectLst/>
              <a:uLnTx/>
              <a:uFillTx/>
              <a:latin typeface="Aptos"/>
              <a:ea typeface="+mn-ea"/>
              <a:cs typeface="+mn-cs"/>
            </a:endParaRPr>
          </a:p>
          <a:p>
            <a:pPr marL="177800" marR="0" lvl="0" indent="-177800" algn="l" defTabSz="914400" rtl="0" eaLnBrk="1" fontAlgn="auto" latinLnBrk="0" hangingPunct="1">
              <a:lnSpc>
                <a:spcPct val="160000"/>
              </a:lnSpc>
              <a:spcBef>
                <a:spcPts val="0"/>
              </a:spcBef>
              <a:spcAft>
                <a:spcPts val="0"/>
              </a:spcAft>
              <a:buClrTx/>
              <a:buSzPct val="100000"/>
              <a:buFontTx/>
              <a:buChar char="•"/>
              <a:tabLst/>
              <a:defRPr/>
            </a:pPr>
            <a:r>
              <a:rPr kumimoji="0" lang="en-US" sz="1800" b="0" i="0" u="none" strike="noStrike" kern="1200" cap="none" spc="0" normalizeH="0" baseline="0" noProof="0" dirty="0">
                <a:ln>
                  <a:noFill/>
                </a:ln>
                <a:solidFill>
                  <a:srgbClr val="13233A"/>
                </a:solidFill>
                <a:effectLst/>
                <a:uLnTx/>
                <a:uFillTx/>
                <a:latin typeface="Aptos"/>
                <a:ea typeface="+mn-ea"/>
                <a:cs typeface="+mn-cs"/>
              </a:rPr>
              <a:t>More innovation and shared problem-solving</a:t>
            </a:r>
            <a:endParaRPr kumimoji="0" lang="en-US" sz="180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Text 13"/>
          <p:cNvSpPr/>
          <p:nvPr/>
        </p:nvSpPr>
        <p:spPr>
          <a:xfrm>
            <a:off x="594360" y="6364224"/>
            <a:ext cx="92354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50" b="0" i="0" u="none" strike="noStrike" kern="1200" cap="none" spc="0" normalizeH="0" baseline="0" noProof="0" dirty="0">
                <a:ln>
                  <a:noFill/>
                </a:ln>
                <a:solidFill>
                  <a:srgbClr val="5B667A"/>
                </a:solidFill>
                <a:effectLst/>
                <a:uLnTx/>
                <a:uFillTx/>
                <a:latin typeface="Aptos"/>
                <a:ea typeface="+mn-ea"/>
                <a:cs typeface="+mn-cs"/>
              </a:rPr>
              <a:t>Sources: Google re:Work (n.d.); World Economic Forum (2025); Edmondson (2019).</a:t>
            </a:r>
            <a:endParaRPr kumimoji="0" lang="en-US" sz="750" b="0" i="0" u="none" strike="noStrike" kern="1200" cap="none" spc="0" normalizeH="0" baseline="0" noProof="0" dirty="0">
              <a:ln>
                <a:noFill/>
              </a:ln>
              <a:solidFill>
                <a:prstClr val="black"/>
              </a:solidFill>
              <a:effectLst/>
              <a:uLnTx/>
              <a:uFillTx/>
              <a:latin typeface="Aptos"/>
              <a:ea typeface="+mn-ea"/>
              <a:cs typeface="+mn-cs"/>
            </a:endParaRPr>
          </a:p>
        </p:txBody>
      </p:sp>
      <p:sp>
        <p:nvSpPr>
          <p:cNvPr id="17" name="Text 14"/>
          <p:cNvSpPr/>
          <p:nvPr/>
        </p:nvSpPr>
        <p:spPr>
          <a:xfrm>
            <a:off x="11384280" y="6437376"/>
            <a:ext cx="411480" cy="16459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B667A"/>
                </a:solidFill>
                <a:effectLst/>
                <a:uLnTx/>
                <a:uFillTx/>
                <a:latin typeface="Aptos"/>
                <a:ea typeface="+mn-ea"/>
                <a:cs typeface="+mn-cs"/>
              </a:rPr>
              <a:t>06</a:t>
            </a:r>
            <a:endParaRPr kumimoji="0" lang="en-US" sz="9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7F4EA"/>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00A6A6"/>
          </a:solidFill>
          <a:ln w="12700">
            <a:solidFill>
              <a:srgbClr val="00A6A6">
                <a:alpha val="0"/>
              </a:srgbClr>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94360" y="310896"/>
            <a:ext cx="804672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13233A"/>
                </a:solidFill>
                <a:effectLst/>
                <a:uLnTx/>
                <a:uFillTx/>
                <a:latin typeface="Aptos Display" pitchFamily="34" charset="0"/>
                <a:ea typeface="Aptos Display" pitchFamily="34" charset="-122"/>
                <a:cs typeface="Aptos Display" pitchFamily="34" charset="-120"/>
              </a:rPr>
              <a:t>Business example 1: Microsoft</a:t>
            </a:r>
            <a:endParaRPr kumimoji="0" lang="en-US" sz="30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Text 2"/>
          <p:cNvSpPr/>
          <p:nvPr/>
        </p:nvSpPr>
        <p:spPr>
          <a:xfrm>
            <a:off x="621792" y="804672"/>
            <a:ext cx="8412480" cy="2286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B667A"/>
                </a:solidFill>
                <a:effectLst/>
                <a:uLnTx/>
                <a:uFillTx/>
                <a:latin typeface="Aptos"/>
                <a:ea typeface="+mn-ea"/>
                <a:cs typeface="+mn-cs"/>
              </a:rPr>
              <a:t>Empathy as a route to innovation and culture change</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Shape 3"/>
          <p:cNvSpPr/>
          <p:nvPr/>
        </p:nvSpPr>
        <p:spPr>
          <a:xfrm>
            <a:off x="594360" y="1088136"/>
            <a:ext cx="1325880" cy="0"/>
          </a:xfrm>
          <a:prstGeom prst="line">
            <a:avLst/>
          </a:prstGeom>
          <a:noFill/>
          <a:ln w="38100">
            <a:solidFill>
              <a:srgbClr val="FF6B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6" name="Text 4"/>
          <p:cNvSpPr/>
          <p:nvPr/>
        </p:nvSpPr>
        <p:spPr>
          <a:xfrm>
            <a:off x="758952" y="1463040"/>
            <a:ext cx="3794760" cy="4069080"/>
          </a:xfrm>
          <a:prstGeom prst="rect">
            <a:avLst/>
          </a:prstGeom>
          <a:solidFill>
            <a:srgbClr val="13233A"/>
          </a:solidFill>
          <a:ln>
            <a:solidFill>
              <a:srgbClr val="13233A">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FFFFFF"/>
                </a:solidFill>
                <a:effectLst/>
                <a:uLnTx/>
                <a:uFillTx/>
                <a:latin typeface="Aptos"/>
                <a:ea typeface="+mn-ea"/>
                <a:cs typeface="+mn-cs"/>
              </a:rPr>
              <a:t>Microsoft</a:t>
            </a:r>
            <a:endParaRPr kumimoji="0" lang="en-US" sz="27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7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FFFFFF"/>
                </a:solidFill>
                <a:effectLst/>
                <a:uLnTx/>
                <a:uFillTx/>
                <a:latin typeface="Aptos"/>
                <a:ea typeface="+mn-ea"/>
                <a:cs typeface="+mn-cs"/>
              </a:rPr>
              <a:t>Satya Nadella made empathy and growth mindset central to Microsoft’s leadership culture.</a:t>
            </a:r>
            <a:endParaRPr kumimoji="0" lang="en-US" sz="27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Text 5"/>
          <p:cNvSpPr/>
          <p:nvPr/>
        </p:nvSpPr>
        <p:spPr>
          <a:xfrm>
            <a:off x="5166360" y="1572768"/>
            <a:ext cx="1508760" cy="347472"/>
          </a:xfrm>
          <a:prstGeom prst="rect">
            <a:avLst/>
          </a:prstGeom>
          <a:solidFill>
            <a:srgbClr val="EBF6F5"/>
          </a:solidFill>
          <a:ln>
            <a:solidFill>
              <a:srgbClr val="EBF6F5">
                <a:alpha val="0"/>
              </a:srgbClr>
            </a:solidFill>
          </a:ln>
        </p:spPr>
        <p:txBody>
          <a:bodyPr wrap="square" lIns="254" tIns="254" rIns="254" bIns="25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13233A"/>
                </a:solidFill>
                <a:effectLst/>
                <a:uLnTx/>
                <a:uFillTx/>
                <a:latin typeface="Aptos"/>
                <a:ea typeface="+mn-ea"/>
                <a:cs typeface="+mn-cs"/>
              </a:rPr>
              <a:t>EI in action</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6"/>
          <p:cNvSpPr/>
          <p:nvPr/>
        </p:nvSpPr>
        <p:spPr>
          <a:xfrm>
            <a:off x="6903720" y="1572768"/>
            <a:ext cx="1874520" cy="347472"/>
          </a:xfrm>
          <a:prstGeom prst="rect">
            <a:avLst/>
          </a:prstGeom>
          <a:solidFill>
            <a:srgbClr val="EEF0FF"/>
          </a:solidFill>
          <a:ln>
            <a:solidFill>
              <a:srgbClr val="EEF0FF">
                <a:alpha val="0"/>
              </a:srgbClr>
            </a:solidFill>
          </a:ln>
        </p:spPr>
        <p:txBody>
          <a:bodyPr wrap="square" lIns="254" tIns="254" rIns="254" bIns="25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13233A"/>
                </a:solidFill>
                <a:effectLst/>
                <a:uLnTx/>
                <a:uFillTx/>
                <a:latin typeface="Aptos"/>
                <a:ea typeface="+mn-ea"/>
                <a:cs typeface="+mn-cs"/>
              </a:rPr>
              <a:t>Listening to users</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Text 7"/>
          <p:cNvSpPr/>
          <p:nvPr/>
        </p:nvSpPr>
        <p:spPr>
          <a:xfrm>
            <a:off x="9052560" y="1572768"/>
            <a:ext cx="1828800" cy="347472"/>
          </a:xfrm>
          <a:prstGeom prst="rect">
            <a:avLst/>
          </a:prstGeom>
          <a:solidFill>
            <a:srgbClr val="FFE7E7"/>
          </a:solidFill>
          <a:ln>
            <a:solidFill>
              <a:srgbClr val="FFE7E7">
                <a:alpha val="0"/>
              </a:srgbClr>
            </a:solidFill>
          </a:ln>
        </p:spPr>
        <p:txBody>
          <a:bodyPr wrap="square" lIns="254" tIns="254" rIns="254" bIns="25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13233A"/>
                </a:solidFill>
                <a:effectLst/>
                <a:uLnTx/>
                <a:uFillTx/>
                <a:latin typeface="Aptos"/>
                <a:ea typeface="+mn-ea"/>
                <a:cs typeface="+mn-cs"/>
              </a:rPr>
              <a:t>Inclusive design</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5166360" y="2240280"/>
            <a:ext cx="5486400" cy="2514600"/>
          </a:xfrm>
          <a:prstGeom prst="rect">
            <a:avLst/>
          </a:prstGeom>
          <a:noFill/>
          <a:ln/>
        </p:spPr>
        <p:txBody>
          <a:bodyPr wrap="square" lIns="254" tIns="254" rIns="254" bIns="254" rtlCol="0" anchor="ctr">
            <a:normAutofit/>
          </a:bodyPr>
          <a:lstStyle/>
          <a:p>
            <a:pPr marL="177800" marR="0" lvl="0" indent="-177800" algn="l" defTabSz="914400" rtl="0" eaLnBrk="1" fontAlgn="auto" latinLnBrk="0" hangingPunct="1">
              <a:lnSpc>
                <a:spcPct val="100000"/>
              </a:lnSpc>
              <a:spcBef>
                <a:spcPts val="0"/>
              </a:spcBef>
              <a:spcAft>
                <a:spcPts val="0"/>
              </a:spcAft>
              <a:buClrTx/>
              <a:buSzPct val="100000"/>
              <a:buFontTx/>
              <a:buChar char="•"/>
              <a:tabLst/>
              <a:defRPr/>
            </a:pPr>
            <a:r>
              <a:rPr kumimoji="0" lang="en-US" sz="2000" b="0" i="0" u="none" strike="noStrike" kern="1200" cap="none" spc="0" normalizeH="0" baseline="0" noProof="0" dirty="0">
                <a:ln>
                  <a:noFill/>
                </a:ln>
                <a:solidFill>
                  <a:srgbClr val="13233A"/>
                </a:solidFill>
                <a:effectLst/>
                <a:uLnTx/>
                <a:uFillTx/>
                <a:latin typeface="Aptos"/>
                <a:ea typeface="+mn-ea"/>
                <a:cs typeface="+mn-cs"/>
              </a:rPr>
              <a:t>Empathy supports product design and accessibility</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177800" marR="0" lvl="0" indent="-177800" algn="l" defTabSz="914400" rtl="0" eaLnBrk="1" fontAlgn="auto" latinLnBrk="0" hangingPunct="1">
              <a:lnSpc>
                <a:spcPct val="100000"/>
              </a:lnSpc>
              <a:spcBef>
                <a:spcPts val="0"/>
              </a:spcBef>
              <a:spcAft>
                <a:spcPts val="0"/>
              </a:spcAft>
              <a:buClrTx/>
              <a:buSzPct val="100000"/>
              <a:buFontTx/>
              <a:buChar char="•"/>
              <a:tabLst/>
              <a:defRPr/>
            </a:pPr>
            <a:r>
              <a:rPr kumimoji="0" lang="en-US" sz="2000" b="0" i="0" u="none" strike="noStrike" kern="1200" cap="none" spc="0" normalizeH="0" baseline="0" noProof="0" dirty="0">
                <a:ln>
                  <a:noFill/>
                </a:ln>
                <a:solidFill>
                  <a:srgbClr val="13233A"/>
                </a:solidFill>
                <a:effectLst/>
                <a:uLnTx/>
                <a:uFillTx/>
                <a:latin typeface="Aptos"/>
                <a:ea typeface="+mn-ea"/>
                <a:cs typeface="+mn-cs"/>
              </a:rPr>
              <a:t>Growth mindset reduces blame and encourages learning</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177800" marR="0" lvl="0" indent="-177800" algn="l" defTabSz="914400" rtl="0" eaLnBrk="1" fontAlgn="auto" latinLnBrk="0" hangingPunct="1">
              <a:lnSpc>
                <a:spcPct val="100000"/>
              </a:lnSpc>
              <a:spcBef>
                <a:spcPts val="0"/>
              </a:spcBef>
              <a:spcAft>
                <a:spcPts val="0"/>
              </a:spcAft>
              <a:buClrTx/>
              <a:buSzPct val="100000"/>
              <a:buFontTx/>
              <a:buChar char="•"/>
              <a:tabLst/>
              <a:defRPr/>
            </a:pPr>
            <a:r>
              <a:rPr kumimoji="0" lang="en-US" sz="2000" b="0" i="0" u="none" strike="noStrike" kern="1200" cap="none" spc="0" normalizeH="0" baseline="0" noProof="0" dirty="0">
                <a:ln>
                  <a:noFill/>
                </a:ln>
                <a:solidFill>
                  <a:srgbClr val="13233A"/>
                </a:solidFill>
                <a:effectLst/>
                <a:uLnTx/>
                <a:uFillTx/>
                <a:latin typeface="Aptos"/>
                <a:ea typeface="+mn-ea"/>
                <a:cs typeface="+mn-cs"/>
              </a:rPr>
              <a:t>Culture change helped Microsoft become more collaborative</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Text 9"/>
          <p:cNvSpPr/>
          <p:nvPr/>
        </p:nvSpPr>
        <p:spPr>
          <a:xfrm>
            <a:off x="5230368" y="4919472"/>
            <a:ext cx="5285232" cy="41148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00" b="1" i="0" u="none" strike="noStrike" kern="1200" cap="none" spc="0" normalizeH="0" baseline="0" noProof="0" dirty="0">
                <a:ln>
                  <a:noFill/>
                </a:ln>
                <a:solidFill>
                  <a:srgbClr val="00A6A6"/>
                </a:solidFill>
                <a:effectLst/>
                <a:uLnTx/>
                <a:uFillTx/>
                <a:latin typeface="Aptos"/>
                <a:ea typeface="+mn-ea"/>
                <a:cs typeface="+mn-cs"/>
              </a:rPr>
              <a:t>Critical point: empathy needs systems. Without clear goals, empathy may become only a slogan.</a:t>
            </a:r>
            <a:endParaRPr kumimoji="0" lang="en-US" sz="1700" b="0" i="0" u="none" strike="noStrike" kern="1200" cap="none" spc="0" normalizeH="0" baseline="0" noProof="0" dirty="0">
              <a:ln>
                <a:noFill/>
              </a:ln>
              <a:solidFill>
                <a:prstClr val="black"/>
              </a:solidFill>
              <a:effectLst/>
              <a:uLnTx/>
              <a:uFillTx/>
              <a:latin typeface="Aptos"/>
              <a:ea typeface="+mn-ea"/>
              <a:cs typeface="+mn-cs"/>
            </a:endParaRPr>
          </a:p>
        </p:txBody>
      </p:sp>
      <p:sp>
        <p:nvSpPr>
          <p:cNvPr id="12" name="Text 10"/>
          <p:cNvSpPr/>
          <p:nvPr/>
        </p:nvSpPr>
        <p:spPr>
          <a:xfrm>
            <a:off x="594360" y="6364224"/>
            <a:ext cx="92354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50" b="0" i="0" u="none" strike="noStrike" kern="1200" cap="none" spc="0" normalizeH="0" baseline="0" noProof="0" dirty="0">
                <a:ln>
                  <a:noFill/>
                </a:ln>
                <a:solidFill>
                  <a:srgbClr val="5B667A"/>
                </a:solidFill>
                <a:effectLst/>
                <a:uLnTx/>
                <a:uFillTx/>
                <a:latin typeface="Aptos"/>
                <a:ea typeface="+mn-ea"/>
                <a:cs typeface="+mn-cs"/>
              </a:rPr>
              <a:t>Sources: Microsoft (2019); Nadella, Shaw and Nichols (2017).</a:t>
            </a:r>
            <a:endParaRPr kumimoji="0" lang="en-US" sz="75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1"/>
          <p:cNvSpPr/>
          <p:nvPr/>
        </p:nvSpPr>
        <p:spPr>
          <a:xfrm>
            <a:off x="11384280" y="6437376"/>
            <a:ext cx="411480" cy="16459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B667A"/>
                </a:solidFill>
                <a:effectLst/>
                <a:uLnTx/>
                <a:uFillTx/>
                <a:latin typeface="Aptos"/>
                <a:ea typeface="+mn-ea"/>
                <a:cs typeface="+mn-cs"/>
              </a:rPr>
              <a:t>07</a:t>
            </a:r>
            <a:endParaRPr kumimoji="0" lang="en-US" sz="9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7F4EA"/>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00A6A6"/>
          </a:solidFill>
          <a:ln w="12700">
            <a:solidFill>
              <a:srgbClr val="00A6A6">
                <a:alpha val="0"/>
              </a:srgbClr>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94360" y="310896"/>
            <a:ext cx="804672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13233A"/>
                </a:solidFill>
                <a:effectLst/>
                <a:uLnTx/>
                <a:uFillTx/>
                <a:latin typeface="Aptos Display" pitchFamily="34" charset="0"/>
                <a:ea typeface="Aptos Display" pitchFamily="34" charset="-122"/>
                <a:cs typeface="Aptos Display" pitchFamily="34" charset="-120"/>
              </a:rPr>
              <a:t>Business example 2: Google</a:t>
            </a:r>
            <a:endParaRPr kumimoji="0" lang="en-US" sz="30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Text 2"/>
          <p:cNvSpPr/>
          <p:nvPr/>
        </p:nvSpPr>
        <p:spPr>
          <a:xfrm>
            <a:off x="621792" y="804672"/>
            <a:ext cx="8412480" cy="2286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B667A"/>
                </a:solidFill>
                <a:effectLst/>
                <a:uLnTx/>
                <a:uFillTx/>
                <a:latin typeface="Aptos"/>
                <a:ea typeface="+mn-ea"/>
                <a:cs typeface="+mn-cs"/>
              </a:rPr>
              <a:t>Psychological safety turns diverse knowledge into team performance</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Shape 3"/>
          <p:cNvSpPr/>
          <p:nvPr/>
        </p:nvSpPr>
        <p:spPr>
          <a:xfrm>
            <a:off x="594360" y="1088136"/>
            <a:ext cx="1325880" cy="0"/>
          </a:xfrm>
          <a:prstGeom prst="line">
            <a:avLst/>
          </a:prstGeom>
          <a:noFill/>
          <a:ln w="38100">
            <a:solidFill>
              <a:srgbClr val="FF6B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pic>
        <p:nvPicPr>
          <p:cNvPr id="6" name="Image 0" descr="/mnt/data/lcbb_assets/diverse_team.jpg"/>
          <p:cNvPicPr>
            <a:picLocks noChangeAspect="1"/>
          </p:cNvPicPr>
          <p:nvPr/>
        </p:nvPicPr>
        <p:blipFill>
          <a:blip r:embed="rId3"/>
          <a:srcRect l="12249" r="12249"/>
          <a:stretch/>
        </p:blipFill>
        <p:spPr>
          <a:xfrm>
            <a:off x="594360" y="1298448"/>
            <a:ext cx="4709160" cy="4160520"/>
          </a:xfrm>
          <a:prstGeom prst="rect">
            <a:avLst/>
          </a:prstGeom>
        </p:spPr>
      </p:pic>
      <p:sp>
        <p:nvSpPr>
          <p:cNvPr id="7" name="Text 4"/>
          <p:cNvSpPr/>
          <p:nvPr/>
        </p:nvSpPr>
        <p:spPr>
          <a:xfrm>
            <a:off x="5806440" y="1298448"/>
            <a:ext cx="5303520" cy="4160520"/>
          </a:xfrm>
          <a:prstGeom prst="rect">
            <a:avLst/>
          </a:prstGeom>
          <a:solidFill>
            <a:srgbClr val="FFFFFF"/>
          </a:solidFill>
          <a:ln>
            <a:solidFill>
              <a:srgbClr val="FFFFFF">
                <a:alpha val="0"/>
              </a:srgbClr>
            </a:solidFill>
          </a:ln>
        </p:spPr>
        <p:txBody>
          <a:bodyPr wrap="square" lIns="1524" tIns="1524" rIns="1524" bIns="1524"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13233A"/>
                </a:solidFill>
                <a:effectLst/>
                <a:uLnTx/>
                <a:uFillTx/>
                <a:latin typeface="Aptos"/>
                <a:ea typeface="+mn-ea"/>
                <a:cs typeface="+mn-cs"/>
              </a:rPr>
              <a:t>Project Aristotle found that the strongest teams depend on psychological safety.</a:t>
            </a:r>
            <a:endParaRPr kumimoji="0" lang="en-US" sz="19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13233A"/>
                </a:solidFill>
                <a:effectLst/>
                <a:uLnTx/>
                <a:uFillTx/>
                <a:latin typeface="Aptos"/>
                <a:ea typeface="+mn-ea"/>
                <a:cs typeface="+mn-cs"/>
              </a:rPr>
              <a:t>• People can speak without fear</a:t>
            </a:r>
            <a:endParaRPr kumimoji="0" lang="en-US" sz="19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13233A"/>
                </a:solidFill>
                <a:effectLst/>
                <a:uLnTx/>
                <a:uFillTx/>
                <a:latin typeface="Aptos"/>
                <a:ea typeface="+mn-ea"/>
                <a:cs typeface="+mn-cs"/>
              </a:rPr>
              <a:t>• Mistakes become learning, not shame</a:t>
            </a:r>
            <a:endParaRPr kumimoji="0" lang="en-US" sz="19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13233A"/>
                </a:solidFill>
                <a:effectLst/>
                <a:uLnTx/>
                <a:uFillTx/>
                <a:latin typeface="Aptos"/>
                <a:ea typeface="+mn-ea"/>
                <a:cs typeface="+mn-cs"/>
              </a:rPr>
              <a:t>• Different views improve problem-solving</a:t>
            </a:r>
            <a:endParaRPr kumimoji="0" lang="en-US" sz="19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13233A"/>
                </a:solidFill>
                <a:effectLst/>
                <a:uLnTx/>
                <a:uFillTx/>
                <a:latin typeface="Aptos"/>
                <a:ea typeface="+mn-ea"/>
                <a:cs typeface="+mn-cs"/>
              </a:rPr>
              <a:t>Link to EI/CQ: leaders must manage emotions and invite different cultural voices.</a:t>
            </a:r>
            <a:endParaRPr kumimoji="0" lang="en-US" sz="190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5"/>
          <p:cNvSpPr/>
          <p:nvPr/>
        </p:nvSpPr>
        <p:spPr>
          <a:xfrm>
            <a:off x="594360" y="6364224"/>
            <a:ext cx="92354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50" b="0" i="0" u="none" strike="noStrike" kern="1200" cap="none" spc="0" normalizeH="0" baseline="0" noProof="0" dirty="0">
                <a:ln>
                  <a:noFill/>
                </a:ln>
                <a:solidFill>
                  <a:srgbClr val="5B667A"/>
                </a:solidFill>
                <a:effectLst/>
                <a:uLnTx/>
                <a:uFillTx/>
                <a:latin typeface="Aptos"/>
                <a:ea typeface="+mn-ea"/>
                <a:cs typeface="+mn-cs"/>
              </a:rPr>
              <a:t>Sources: Google re:Work (n.d.); Edmondson (2019).</a:t>
            </a:r>
            <a:endParaRPr kumimoji="0" lang="en-US" sz="75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6"/>
          <p:cNvSpPr/>
          <p:nvPr/>
        </p:nvSpPr>
        <p:spPr>
          <a:xfrm>
            <a:off x="11384280" y="6437376"/>
            <a:ext cx="411480" cy="16459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B667A"/>
                </a:solidFill>
                <a:effectLst/>
                <a:uLnTx/>
                <a:uFillTx/>
                <a:latin typeface="Aptos"/>
                <a:ea typeface="+mn-ea"/>
                <a:cs typeface="+mn-cs"/>
              </a:rPr>
              <a:t>08</a:t>
            </a:r>
            <a:endParaRPr kumimoji="0" lang="en-US" sz="9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7F4EA"/>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00A6A6"/>
          </a:solidFill>
          <a:ln w="12700">
            <a:solidFill>
              <a:srgbClr val="00A6A6">
                <a:alpha val="0"/>
              </a:srgbClr>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94360" y="310896"/>
            <a:ext cx="804672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13233A"/>
                </a:solidFill>
                <a:effectLst/>
                <a:uLnTx/>
                <a:uFillTx/>
                <a:latin typeface="Aptos Display" pitchFamily="34" charset="0"/>
                <a:ea typeface="Aptos Display" pitchFamily="34" charset="-122"/>
                <a:cs typeface="Aptos Display" pitchFamily="34" charset="-120"/>
              </a:rPr>
              <a:t>Business example 3: Airbnb</a:t>
            </a:r>
            <a:endParaRPr kumimoji="0" lang="en-US" sz="30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Text 2"/>
          <p:cNvSpPr/>
          <p:nvPr/>
        </p:nvSpPr>
        <p:spPr>
          <a:xfrm>
            <a:off x="621792" y="804672"/>
            <a:ext cx="8412480" cy="2286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B667A"/>
                </a:solidFill>
                <a:effectLst/>
                <a:uLnTx/>
                <a:uFillTx/>
                <a:latin typeface="Aptos"/>
                <a:ea typeface="+mn-ea"/>
                <a:cs typeface="+mn-cs"/>
              </a:rPr>
              <a:t>Cultural intelligence as fairness, data and user trust</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Shape 3"/>
          <p:cNvSpPr/>
          <p:nvPr/>
        </p:nvSpPr>
        <p:spPr>
          <a:xfrm>
            <a:off x="594360" y="1088136"/>
            <a:ext cx="1325880" cy="0"/>
          </a:xfrm>
          <a:prstGeom prst="line">
            <a:avLst/>
          </a:prstGeom>
          <a:noFill/>
          <a:ln w="38100">
            <a:solidFill>
              <a:srgbClr val="FF6B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6" name="Text 4"/>
          <p:cNvSpPr/>
          <p:nvPr/>
        </p:nvSpPr>
        <p:spPr>
          <a:xfrm>
            <a:off x="777240" y="1371600"/>
            <a:ext cx="4800600" cy="4389120"/>
          </a:xfrm>
          <a:prstGeom prst="rect">
            <a:avLst/>
          </a:prstGeom>
          <a:solidFill>
            <a:srgbClr val="FFFFFF"/>
          </a:solidFill>
          <a:ln>
            <a:solidFill>
              <a:srgbClr val="FFFFFF">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50" b="1" i="0" u="none" strike="noStrike" kern="1200" cap="none" spc="0" normalizeH="0" baseline="0" noProof="0" dirty="0">
                <a:ln>
                  <a:noFill/>
                </a:ln>
                <a:solidFill>
                  <a:srgbClr val="13233A"/>
                </a:solidFill>
                <a:effectLst/>
                <a:uLnTx/>
                <a:uFillTx/>
                <a:latin typeface="Aptos"/>
                <a:ea typeface="+mn-ea"/>
                <a:cs typeface="+mn-cs"/>
              </a:rPr>
              <a:t>Airbnb Project Lighthouse</a:t>
            </a:r>
            <a:endParaRPr kumimoji="0" lang="en-US" sz="18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50" b="1" i="0" u="none" strike="noStrike" kern="1200" cap="none" spc="0" normalizeH="0" baseline="0" noProof="0" dirty="0">
                <a:ln>
                  <a:noFill/>
                </a:ln>
                <a:solidFill>
                  <a:srgbClr val="13233A"/>
                </a:solidFill>
                <a:effectLst/>
                <a:uLnTx/>
                <a:uFillTx/>
                <a:latin typeface="Aptos"/>
                <a:ea typeface="+mn-ea"/>
                <a:cs typeface="+mn-cs"/>
              </a:rPr>
              <a:t>A data-led project to identify and reduce potential racial disparities on the platform.</a:t>
            </a:r>
            <a:endParaRPr kumimoji="0" lang="en-US" sz="18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50" b="1" i="0" u="none" strike="noStrike" kern="1200" cap="none" spc="0" normalizeH="0" baseline="0" noProof="0" dirty="0">
                <a:ln>
                  <a:noFill/>
                </a:ln>
                <a:solidFill>
                  <a:srgbClr val="13233A"/>
                </a:solidFill>
                <a:effectLst/>
                <a:uLnTx/>
                <a:uFillTx/>
                <a:latin typeface="Aptos"/>
                <a:ea typeface="+mn-ea"/>
                <a:cs typeface="+mn-cs"/>
              </a:rPr>
              <a:t>• Measures experience gaps</a:t>
            </a:r>
            <a:endParaRPr kumimoji="0" lang="en-US" sz="18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50" b="1" i="0" u="none" strike="noStrike" kern="1200" cap="none" spc="0" normalizeH="0" baseline="0" noProof="0" dirty="0">
                <a:ln>
                  <a:noFill/>
                </a:ln>
                <a:solidFill>
                  <a:srgbClr val="13233A"/>
                </a:solidFill>
                <a:effectLst/>
                <a:uLnTx/>
                <a:uFillTx/>
                <a:latin typeface="Aptos"/>
                <a:ea typeface="+mn-ea"/>
                <a:cs typeface="+mn-cs"/>
              </a:rPr>
              <a:t>• Guides product and policy changes</a:t>
            </a:r>
            <a:endParaRPr kumimoji="0" lang="en-US" sz="1850" b="0" i="0" u="none" strike="noStrike" kern="1200" cap="none" spc="0" normalizeH="0" baseline="0" noProof="0" dirty="0">
              <a:ln>
                <a:noFill/>
              </a:ln>
              <a:solidFill>
                <a:prstClr val="black"/>
              </a:solidFill>
              <a:effectLst/>
              <a:uLnTx/>
              <a:uFillTx/>
              <a:latin typeface="Apto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50" b="1" i="0" u="none" strike="noStrike" kern="1200" cap="none" spc="0" normalizeH="0" baseline="0" noProof="0" dirty="0">
                <a:ln>
                  <a:noFill/>
                </a:ln>
                <a:solidFill>
                  <a:srgbClr val="13233A"/>
                </a:solidFill>
                <a:effectLst/>
                <a:uLnTx/>
                <a:uFillTx/>
                <a:latin typeface="Aptos"/>
                <a:ea typeface="+mn-ea"/>
                <a:cs typeface="+mn-cs"/>
              </a:rPr>
              <a:t>• Shows inclusion must be built into systems</a:t>
            </a:r>
            <a:endParaRPr kumimoji="0" lang="en-US" sz="18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Text 5"/>
          <p:cNvSpPr/>
          <p:nvPr/>
        </p:nvSpPr>
        <p:spPr>
          <a:xfrm>
            <a:off x="6172200" y="1371600"/>
            <a:ext cx="4709160" cy="4389120"/>
          </a:xfrm>
          <a:prstGeom prst="rect">
            <a:avLst/>
          </a:prstGeom>
          <a:solidFill>
            <a:srgbClr val="13233A"/>
          </a:solidFill>
          <a:ln>
            <a:solidFill>
              <a:srgbClr val="13233A">
                <a:alpha val="0"/>
              </a:srgbClr>
            </a:solidFill>
          </a:ln>
        </p:spPr>
        <p:txBody>
          <a:bodyPr wrap="square" lIns="1524" tIns="1524" rIns="1524" bIns="1524"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Aptos"/>
                <a:ea typeface="+mn-ea"/>
                <a:cs typeface="+mn-cs"/>
              </a:rPr>
              <a:t>Leadership lesson</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Aptos"/>
                <a:ea typeface="+mn-ea"/>
                <a:cs typeface="+mn-cs"/>
              </a:rPr>
              <a:t>Cultural intelligence is not only personal skill. It also requires fair processes, data, product design and accountability.</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Aptos"/>
                <a:ea typeface="+mn-ea"/>
                <a:cs typeface="+mn-cs"/>
              </a:rPr>
              <a:t>Critical point: data can expose problems, but leaders must act on the findings.</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6"/>
          <p:cNvSpPr/>
          <p:nvPr/>
        </p:nvSpPr>
        <p:spPr>
          <a:xfrm>
            <a:off x="594360" y="6364224"/>
            <a:ext cx="92354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50" b="0" i="0" u="none" strike="noStrike" kern="1200" cap="none" spc="0" normalizeH="0" baseline="0" noProof="0" dirty="0">
                <a:ln>
                  <a:noFill/>
                </a:ln>
                <a:solidFill>
                  <a:srgbClr val="5B667A"/>
                </a:solidFill>
                <a:effectLst/>
                <a:uLnTx/>
                <a:uFillTx/>
                <a:latin typeface="Aptos"/>
                <a:ea typeface="+mn-ea"/>
                <a:cs typeface="+mn-cs"/>
              </a:rPr>
              <a:t>Sources: Airbnb (2020, 2024).</a:t>
            </a:r>
            <a:endParaRPr kumimoji="0" lang="en-US" sz="75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7"/>
          <p:cNvSpPr/>
          <p:nvPr/>
        </p:nvSpPr>
        <p:spPr>
          <a:xfrm>
            <a:off x="11384280" y="6437376"/>
            <a:ext cx="411480" cy="16459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B667A"/>
                </a:solidFill>
                <a:effectLst/>
                <a:uLnTx/>
                <a:uFillTx/>
                <a:latin typeface="Aptos"/>
                <a:ea typeface="+mn-ea"/>
                <a:cs typeface="+mn-cs"/>
              </a:rPr>
              <a:t>09</a:t>
            </a:r>
            <a:endParaRPr kumimoji="0" lang="en-US" sz="9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7F4EA"/>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00A6A6"/>
          </a:solidFill>
          <a:ln w="12700">
            <a:solidFill>
              <a:srgbClr val="00A6A6">
                <a:alpha val="0"/>
              </a:srgbClr>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94360" y="310896"/>
            <a:ext cx="804672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13233A"/>
                </a:solidFill>
                <a:effectLst/>
                <a:uLnTx/>
                <a:uFillTx/>
                <a:latin typeface="Aptos Display" pitchFamily="34" charset="0"/>
                <a:ea typeface="Aptos Display" pitchFamily="34" charset="-122"/>
                <a:cs typeface="Aptos Display" pitchFamily="34" charset="-120"/>
              </a:rPr>
              <a:t>Business example 4: Unilever</a:t>
            </a:r>
            <a:endParaRPr kumimoji="0" lang="en-US" sz="30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Text 2"/>
          <p:cNvSpPr/>
          <p:nvPr/>
        </p:nvSpPr>
        <p:spPr>
          <a:xfrm>
            <a:off x="621792" y="804672"/>
            <a:ext cx="8412480" cy="2286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B667A"/>
                </a:solidFill>
                <a:effectLst/>
                <a:uLnTx/>
                <a:uFillTx/>
                <a:latin typeface="Aptos"/>
                <a:ea typeface="+mn-ea"/>
                <a:cs typeface="+mn-cs"/>
              </a:rPr>
              <a:t>Inclusive leadership links diversity with innovation and customer understanding</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Shape 3"/>
          <p:cNvSpPr/>
          <p:nvPr/>
        </p:nvSpPr>
        <p:spPr>
          <a:xfrm>
            <a:off x="594360" y="1088136"/>
            <a:ext cx="1325880" cy="0"/>
          </a:xfrm>
          <a:prstGeom prst="line">
            <a:avLst/>
          </a:prstGeom>
          <a:noFill/>
          <a:ln w="38100">
            <a:solidFill>
              <a:srgbClr val="FF6B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6" name="Text 4"/>
          <p:cNvSpPr/>
          <p:nvPr/>
        </p:nvSpPr>
        <p:spPr>
          <a:xfrm>
            <a:off x="777240" y="1325880"/>
            <a:ext cx="4389120" cy="4434840"/>
          </a:xfrm>
          <a:prstGeom prst="rect">
            <a:avLst/>
          </a:prstGeom>
          <a:solidFill>
            <a:srgbClr val="EBF6F5"/>
          </a:solidFill>
          <a:ln>
            <a:solidFill>
              <a:srgbClr val="EBF6F5">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13233A"/>
                </a:solidFill>
                <a:effectLst/>
                <a:uLnTx/>
                <a:uFillTx/>
                <a:latin typeface="Aptos"/>
                <a:ea typeface="+mn-ea"/>
                <a:cs typeface="+mn-cs"/>
              </a:rPr>
              <a:t>Unilever</a:t>
            </a:r>
            <a:endParaRPr kumimoji="0" lang="en-US" sz="2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13233A"/>
                </a:solidFill>
                <a:effectLst/>
                <a:uLnTx/>
                <a:uFillTx/>
                <a:latin typeface="Aptos"/>
                <a:ea typeface="+mn-ea"/>
                <a:cs typeface="+mn-cs"/>
              </a:rPr>
              <a:t>A global consumer business serving diverse markets needs leaders who understand different consumers and employees.</a:t>
            </a:r>
            <a:endParaRPr kumimoji="0" lang="en-US" sz="2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13233A"/>
                </a:solidFill>
                <a:effectLst/>
                <a:uLnTx/>
                <a:uFillTx/>
                <a:latin typeface="Aptos"/>
                <a:ea typeface="+mn-ea"/>
                <a:cs typeface="+mn-cs"/>
              </a:rPr>
              <a:t>Inclusion supports productivity, innovation and collaboration.</a:t>
            </a:r>
            <a:endParaRPr kumimoji="0" lang="en-US" sz="22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Text 5"/>
          <p:cNvSpPr/>
          <p:nvPr/>
        </p:nvSpPr>
        <p:spPr>
          <a:xfrm>
            <a:off x="5715000" y="1645920"/>
            <a:ext cx="5257800" cy="2514600"/>
          </a:xfrm>
          <a:prstGeom prst="rect">
            <a:avLst/>
          </a:prstGeom>
          <a:noFill/>
          <a:ln/>
        </p:spPr>
        <p:txBody>
          <a:bodyPr wrap="square" lIns="254" tIns="254" rIns="254" bIns="254" rtlCol="0" anchor="ctr">
            <a:normAutofit/>
          </a:bodyPr>
          <a:lstStyle/>
          <a:p>
            <a:pPr marL="177800" marR="0" lvl="0" indent="-177800" algn="l" defTabSz="914400" rtl="0" eaLnBrk="1" fontAlgn="auto" latinLnBrk="0" hangingPunct="1">
              <a:lnSpc>
                <a:spcPct val="100000"/>
              </a:lnSpc>
              <a:spcBef>
                <a:spcPts val="0"/>
              </a:spcBef>
              <a:spcAft>
                <a:spcPts val="0"/>
              </a:spcAft>
              <a:buClrTx/>
              <a:buSzPct val="100000"/>
              <a:buFontTx/>
              <a:buChar char="•"/>
              <a:tabLst/>
              <a:defRPr/>
            </a:pPr>
            <a:r>
              <a:rPr kumimoji="0" lang="en-US" sz="2000" b="0" i="0" u="none" strike="noStrike" kern="1200" cap="none" spc="0" normalizeH="0" baseline="0" noProof="0" dirty="0">
                <a:ln>
                  <a:noFill/>
                </a:ln>
                <a:solidFill>
                  <a:srgbClr val="13233A"/>
                </a:solidFill>
                <a:effectLst/>
                <a:uLnTx/>
                <a:uFillTx/>
                <a:latin typeface="Aptos"/>
                <a:ea typeface="+mn-ea"/>
                <a:cs typeface="+mn-cs"/>
              </a:rPr>
              <a:t>Leaders need CQ to understand local consumer needs</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177800" marR="0" lvl="0" indent="-177800" algn="l" defTabSz="914400" rtl="0" eaLnBrk="1" fontAlgn="auto" latinLnBrk="0" hangingPunct="1">
              <a:lnSpc>
                <a:spcPct val="100000"/>
              </a:lnSpc>
              <a:spcBef>
                <a:spcPts val="0"/>
              </a:spcBef>
              <a:spcAft>
                <a:spcPts val="0"/>
              </a:spcAft>
              <a:buClrTx/>
              <a:buSzPct val="100000"/>
              <a:buFontTx/>
              <a:buChar char="•"/>
              <a:tabLst/>
              <a:defRPr/>
            </a:pPr>
            <a:r>
              <a:rPr kumimoji="0" lang="en-US" sz="2000" b="0" i="0" u="none" strike="noStrike" kern="1200" cap="none" spc="0" normalizeH="0" baseline="0" noProof="0" dirty="0">
                <a:ln>
                  <a:noFill/>
                </a:ln>
                <a:solidFill>
                  <a:srgbClr val="13233A"/>
                </a:solidFill>
                <a:effectLst/>
                <a:uLnTx/>
                <a:uFillTx/>
                <a:latin typeface="Aptos"/>
                <a:ea typeface="+mn-ea"/>
                <a:cs typeface="+mn-cs"/>
              </a:rPr>
              <a:t>EI helps managers support employee voice and wellbeing</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a:p>
            <a:pPr marL="177800" marR="0" lvl="0" indent="-177800" algn="l" defTabSz="914400" rtl="0" eaLnBrk="1" fontAlgn="auto" latinLnBrk="0" hangingPunct="1">
              <a:lnSpc>
                <a:spcPct val="100000"/>
              </a:lnSpc>
              <a:spcBef>
                <a:spcPts val="0"/>
              </a:spcBef>
              <a:spcAft>
                <a:spcPts val="0"/>
              </a:spcAft>
              <a:buClrTx/>
              <a:buSzPct val="100000"/>
              <a:buFontTx/>
              <a:buChar char="•"/>
              <a:tabLst/>
              <a:defRPr/>
            </a:pPr>
            <a:r>
              <a:rPr kumimoji="0" lang="en-US" sz="2000" b="0" i="0" u="none" strike="noStrike" kern="1200" cap="none" spc="0" normalizeH="0" baseline="0" noProof="0" dirty="0">
                <a:ln>
                  <a:noFill/>
                </a:ln>
                <a:solidFill>
                  <a:srgbClr val="13233A"/>
                </a:solidFill>
                <a:effectLst/>
                <a:uLnTx/>
                <a:uFillTx/>
                <a:latin typeface="Aptos"/>
                <a:ea typeface="+mn-ea"/>
                <a:cs typeface="+mn-cs"/>
              </a:rPr>
              <a:t>Inclusion becomes stronger when it is linked to business goals</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6"/>
          <p:cNvSpPr/>
          <p:nvPr/>
        </p:nvSpPr>
        <p:spPr>
          <a:xfrm>
            <a:off x="5715000" y="4462272"/>
            <a:ext cx="1280160" cy="23774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6B6B"/>
                </a:solidFill>
                <a:effectLst/>
                <a:uLnTx/>
                <a:uFillTx/>
                <a:latin typeface="Aptos"/>
                <a:ea typeface="+mn-ea"/>
                <a:cs typeface="+mn-cs"/>
              </a:rPr>
              <a:t>Critical point</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Text 7"/>
          <p:cNvSpPr/>
          <p:nvPr/>
        </p:nvSpPr>
        <p:spPr>
          <a:xfrm>
            <a:off x="7223760" y="4443984"/>
            <a:ext cx="3566160" cy="493776"/>
          </a:xfrm>
          <a:prstGeom prst="rect">
            <a:avLst/>
          </a:prstGeom>
          <a:noFill/>
          <a:ln/>
        </p:spPr>
        <p:txBody>
          <a:bodyPr wrap="square" lIns="0" tIns="0" rIns="0" bIns="0" rtlCol="0" anchor="ctr">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20" b="0" i="0" u="none" strike="noStrike" kern="1200" cap="none" spc="0" normalizeH="0" baseline="0" noProof="0" dirty="0">
                <a:ln>
                  <a:noFill/>
                </a:ln>
                <a:solidFill>
                  <a:srgbClr val="13233A"/>
                </a:solidFill>
                <a:effectLst/>
                <a:uLnTx/>
                <a:uFillTx/>
                <a:latin typeface="Aptos"/>
                <a:ea typeface="+mn-ea"/>
                <a:cs typeface="+mn-cs"/>
              </a:rPr>
              <a:t>Inclusion programmes must avoid tokenism. Leaders need clear measures, open feedback and consistent behaviour.</a:t>
            </a:r>
            <a:endParaRPr kumimoji="0" lang="en-US" sz="162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594360" y="6364224"/>
            <a:ext cx="92354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50" b="0" i="0" u="none" strike="noStrike" kern="1200" cap="none" spc="0" normalizeH="0" baseline="0" noProof="0" dirty="0">
                <a:ln>
                  <a:noFill/>
                </a:ln>
                <a:solidFill>
                  <a:srgbClr val="5B667A"/>
                </a:solidFill>
                <a:effectLst/>
                <a:uLnTx/>
                <a:uFillTx/>
                <a:latin typeface="Aptos"/>
                <a:ea typeface="+mn-ea"/>
                <a:cs typeface="+mn-cs"/>
              </a:rPr>
              <a:t>Sources: Unilever (2024); McKinsey &amp; Company (2020, 2023).</a:t>
            </a:r>
            <a:endParaRPr kumimoji="0" lang="en-US" sz="750" b="0" i="0" u="none" strike="noStrike" kern="1200" cap="none" spc="0" normalizeH="0" baseline="0" noProof="0" dirty="0">
              <a:ln>
                <a:noFill/>
              </a:ln>
              <a:solidFill>
                <a:prstClr val="black"/>
              </a:solidFill>
              <a:effectLst/>
              <a:uLnTx/>
              <a:uFillTx/>
              <a:latin typeface="Aptos"/>
              <a:ea typeface="+mn-ea"/>
              <a:cs typeface="+mn-cs"/>
            </a:endParaRPr>
          </a:p>
        </p:txBody>
      </p:sp>
      <p:sp>
        <p:nvSpPr>
          <p:cNvPr id="12" name="Text 9"/>
          <p:cNvSpPr/>
          <p:nvPr/>
        </p:nvSpPr>
        <p:spPr>
          <a:xfrm>
            <a:off x="11384280" y="6437376"/>
            <a:ext cx="411480" cy="16459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B667A"/>
                </a:solidFill>
                <a:effectLst/>
                <a:uLnTx/>
                <a:uFillTx/>
                <a:latin typeface="Aptos"/>
                <a:ea typeface="+mn-ea"/>
                <a:cs typeface="+mn-cs"/>
              </a:rPr>
              <a:t>10</a:t>
            </a:r>
            <a:endParaRPr kumimoji="0" lang="en-US" sz="9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7F4EA"/>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00A6A6"/>
          </a:solidFill>
          <a:ln w="12700">
            <a:solidFill>
              <a:srgbClr val="00A6A6">
                <a:alpha val="0"/>
              </a:srgbClr>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94360" y="310896"/>
            <a:ext cx="804672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13233A"/>
                </a:solidFill>
                <a:effectLst/>
                <a:uLnTx/>
                <a:uFillTx/>
                <a:latin typeface="Aptos Display" pitchFamily="34" charset="0"/>
                <a:ea typeface="Aptos Display" pitchFamily="34" charset="-122"/>
                <a:cs typeface="Aptos Display" pitchFamily="34" charset="-120"/>
              </a:rPr>
              <a:t>Critical evaluation and development areas</a:t>
            </a:r>
            <a:endParaRPr kumimoji="0" lang="en-US" sz="30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Text 2"/>
          <p:cNvSpPr/>
          <p:nvPr/>
        </p:nvSpPr>
        <p:spPr>
          <a:xfrm>
            <a:off x="621792" y="804672"/>
            <a:ext cx="8412480" cy="2286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B667A"/>
                </a:solidFill>
                <a:effectLst/>
                <a:uLnTx/>
                <a:uFillTx/>
                <a:latin typeface="Aptos"/>
                <a:ea typeface="+mn-ea"/>
                <a:cs typeface="+mn-cs"/>
              </a:rPr>
              <a:t>EI and CQ are powerful, but they need reflection and practice</a:t>
            </a:r>
            <a:endParaRPr kumimoji="0" lang="en-US" sz="105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Shape 3"/>
          <p:cNvSpPr/>
          <p:nvPr/>
        </p:nvSpPr>
        <p:spPr>
          <a:xfrm>
            <a:off x="594360" y="1088136"/>
            <a:ext cx="1325880" cy="0"/>
          </a:xfrm>
          <a:prstGeom prst="line">
            <a:avLst/>
          </a:prstGeom>
          <a:noFill/>
          <a:ln w="38100">
            <a:solidFill>
              <a:srgbClr val="FF6B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6" name="Text 4"/>
          <p:cNvSpPr/>
          <p:nvPr/>
        </p:nvSpPr>
        <p:spPr>
          <a:xfrm>
            <a:off x="749808" y="1417320"/>
            <a:ext cx="3154680" cy="4251960"/>
          </a:xfrm>
          <a:prstGeom prst="rect">
            <a:avLst/>
          </a:prstGeom>
          <a:solidFill>
            <a:srgbClr val="DDF7E3"/>
          </a:solidFill>
          <a:ln>
            <a:solidFill>
              <a:srgbClr val="DDF7E3">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Strengths</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 Build trust</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 Reduce conflict</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 Improve inclusion</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 Support innovation</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Text 5"/>
          <p:cNvSpPr/>
          <p:nvPr/>
        </p:nvSpPr>
        <p:spPr>
          <a:xfrm>
            <a:off x="4453128" y="1417320"/>
            <a:ext cx="3154680" cy="4251960"/>
          </a:xfrm>
          <a:prstGeom prst="rect">
            <a:avLst/>
          </a:prstGeom>
          <a:solidFill>
            <a:srgbClr val="FFE7E7"/>
          </a:solidFill>
          <a:ln>
            <a:solidFill>
              <a:srgbClr val="FFE7E7">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Limitations</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 Models can simplify people</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 Risk of stereotypes</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 Empathy can be uneven</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 Culture change takes time</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6"/>
          <p:cNvSpPr/>
          <p:nvPr/>
        </p:nvSpPr>
        <p:spPr>
          <a:xfrm>
            <a:off x="8156448" y="1417320"/>
            <a:ext cx="3154680" cy="4251960"/>
          </a:xfrm>
          <a:prstGeom prst="rect">
            <a:avLst/>
          </a:prstGeom>
          <a:solidFill>
            <a:srgbClr val="EEF0FF"/>
          </a:solidFill>
          <a:ln>
            <a:solidFill>
              <a:srgbClr val="EEF0FF">
                <a:alpha val="0"/>
              </a:srgbClr>
            </a:solidFill>
          </a:ln>
        </p:spPr>
        <p:txBody>
          <a:bodyPr wrap="square" lIns="1524" tIns="1524" rIns="1524" bIns="152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20" b="1" dirty="0">
                <a:solidFill>
                  <a:srgbClr val="13233A"/>
                </a:solidFill>
                <a:latin typeface="Aptos"/>
              </a:rPr>
              <a:t>D</a:t>
            </a:r>
            <a:r>
              <a:rPr kumimoji="0" lang="en-US" sz="1820" b="1" i="0" u="none" strike="noStrike" kern="1200" cap="none" spc="0" normalizeH="0" baseline="0" noProof="0" dirty="0" err="1">
                <a:ln>
                  <a:noFill/>
                </a:ln>
                <a:solidFill>
                  <a:srgbClr val="13233A"/>
                </a:solidFill>
                <a:effectLst/>
                <a:uLnTx/>
                <a:uFillTx/>
                <a:latin typeface="Aptos"/>
                <a:ea typeface="+mn-ea"/>
                <a:cs typeface="+mn-cs"/>
              </a:rPr>
              <a:t>evelopment</a:t>
            </a:r>
            <a:r>
              <a:rPr kumimoji="0" lang="en-US" sz="1820" b="1" i="0" u="none" strike="noStrike" kern="1200" cap="none" spc="0" normalizeH="0" baseline="0" noProof="0" dirty="0">
                <a:ln>
                  <a:noFill/>
                </a:ln>
                <a:solidFill>
                  <a:srgbClr val="13233A"/>
                </a:solidFill>
                <a:effectLst/>
                <a:uLnTx/>
                <a:uFillTx/>
                <a:latin typeface="Aptos"/>
                <a:ea typeface="+mn-ea"/>
                <a:cs typeface="+mn-cs"/>
              </a:rPr>
              <a:t> focus</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 Practise active listening</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 Check assumptions</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 Ask for feedback</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20" b="1" i="0" u="none" strike="noStrike" kern="1200" cap="none" spc="0" normalizeH="0" baseline="0" noProof="0" dirty="0">
                <a:ln>
                  <a:noFill/>
                </a:ln>
                <a:solidFill>
                  <a:srgbClr val="13233A"/>
                </a:solidFill>
                <a:effectLst/>
                <a:uLnTx/>
                <a:uFillTx/>
                <a:latin typeface="Aptos"/>
                <a:ea typeface="+mn-ea"/>
                <a:cs typeface="+mn-cs"/>
              </a:rPr>
              <a:t>• Use inclusive meeting methods</a:t>
            </a:r>
            <a:endParaRPr kumimoji="0" lang="en-US" sz="182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Text 7"/>
          <p:cNvSpPr/>
          <p:nvPr/>
        </p:nvSpPr>
        <p:spPr>
          <a:xfrm>
            <a:off x="594360" y="6364224"/>
            <a:ext cx="92354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50" b="0" i="0" u="none" strike="noStrike" kern="1200" cap="none" spc="0" normalizeH="0" baseline="0" noProof="0" dirty="0">
                <a:ln>
                  <a:noFill/>
                </a:ln>
                <a:solidFill>
                  <a:srgbClr val="5B667A"/>
                </a:solidFill>
                <a:effectLst/>
                <a:uLnTx/>
                <a:uFillTx/>
                <a:latin typeface="Aptos"/>
                <a:ea typeface="+mn-ea"/>
                <a:cs typeface="+mn-cs"/>
              </a:rPr>
              <a:t>Sources: Edmondson (2019); Schein and Schein (2017); World Economic Forum (2025).</a:t>
            </a:r>
            <a:endParaRPr kumimoji="0" lang="en-US" sz="75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Text 8"/>
          <p:cNvSpPr/>
          <p:nvPr/>
        </p:nvSpPr>
        <p:spPr>
          <a:xfrm>
            <a:off x="11384280" y="6437376"/>
            <a:ext cx="411480" cy="16459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B667A"/>
                </a:solidFill>
                <a:effectLst/>
                <a:uLnTx/>
                <a:uFillTx/>
                <a:latin typeface="Aptos"/>
                <a:ea typeface="+mn-ea"/>
                <a:cs typeface="+mn-cs"/>
              </a:rPr>
              <a:t>11</a:t>
            </a:r>
            <a:endParaRPr kumimoji="0" lang="en-US" sz="9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C1726"/>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00A6A6"/>
          </a:solidFill>
          <a:ln w="12700">
            <a:solidFill>
              <a:srgbClr val="00A6A6">
                <a:alpha val="0"/>
              </a:srgbClr>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pic>
        <p:nvPicPr>
          <p:cNvPr id="3" name="Image 0" descr="/mnt/data/lcbb_assets/global_network.webp"/>
          <p:cNvPicPr>
            <a:picLocks noChangeAspect="1"/>
          </p:cNvPicPr>
          <p:nvPr/>
        </p:nvPicPr>
        <p:blipFill>
          <a:blip r:embed="rId3"/>
          <a:srcRect l="26484" r="26484"/>
          <a:stretch/>
        </p:blipFill>
        <p:spPr>
          <a:xfrm>
            <a:off x="6720840" y="457200"/>
            <a:ext cx="4892040" cy="5943600"/>
          </a:xfrm>
          <a:prstGeom prst="rect">
            <a:avLst/>
          </a:prstGeom>
        </p:spPr>
      </p:pic>
      <p:sp>
        <p:nvSpPr>
          <p:cNvPr id="4" name="Text 1"/>
          <p:cNvSpPr/>
          <p:nvPr/>
        </p:nvSpPr>
        <p:spPr>
          <a:xfrm>
            <a:off x="685800" y="594360"/>
            <a:ext cx="457200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Aptos"/>
                <a:ea typeface="+mn-ea"/>
                <a:cs typeface="+mn-cs"/>
              </a:rPr>
              <a:t>Conclusion</a:t>
            </a:r>
            <a:endParaRPr kumimoji="0" lang="en-US" sz="360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Shape 2"/>
          <p:cNvSpPr/>
          <p:nvPr/>
        </p:nvSpPr>
        <p:spPr>
          <a:xfrm>
            <a:off x="704088" y="1234440"/>
            <a:ext cx="1325880" cy="0"/>
          </a:xfrm>
          <a:prstGeom prst="line">
            <a:avLst/>
          </a:prstGeom>
          <a:noFill/>
          <a:ln w="50800">
            <a:solidFill>
              <a:srgbClr val="FF6B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6" name="Text 3"/>
          <p:cNvSpPr/>
          <p:nvPr/>
        </p:nvSpPr>
        <p:spPr>
          <a:xfrm>
            <a:off x="749808" y="1828800"/>
            <a:ext cx="5440680" cy="1143000"/>
          </a:xfrm>
          <a:prstGeom prst="rect">
            <a:avLst/>
          </a:prstGeom>
          <a:noFill/>
          <a:ln/>
        </p:spPr>
        <p:txBody>
          <a:bodyPr wrap="square" lIns="0" tIns="0" rIns="0" bIns="0" rtlCol="0" anchor="ctr">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FF"/>
                </a:solidFill>
                <a:effectLst/>
                <a:uLnTx/>
                <a:uFillTx/>
                <a:latin typeface="Aptos"/>
                <a:ea typeface="+mn-ea"/>
                <a:cs typeface="+mn-cs"/>
              </a:rPr>
              <a:t>Effective leadership today needs more than authority. It needs emotional control, empathy, cultural understanding and the courage to build fair systems.</a:t>
            </a:r>
            <a:endParaRPr kumimoji="0" lang="en-US" sz="280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Text 4"/>
          <p:cNvSpPr/>
          <p:nvPr/>
        </p:nvSpPr>
        <p:spPr>
          <a:xfrm>
            <a:off x="786384" y="3401568"/>
            <a:ext cx="5303520" cy="1508760"/>
          </a:xfrm>
          <a:prstGeom prst="rect">
            <a:avLst/>
          </a:prstGeom>
          <a:noFill/>
          <a:ln/>
        </p:spPr>
        <p:txBody>
          <a:bodyPr wrap="square" lIns="254" tIns="254" rIns="254" bIns="254" rtlCol="0" anchor="ctr">
            <a:normAutofit/>
          </a:bodyPr>
          <a:lstStyle/>
          <a:p>
            <a:pPr marL="177800" marR="0" lvl="0" indent="-177800" algn="l" defTabSz="914400" rtl="0" eaLnBrk="1" fontAlgn="auto" latinLnBrk="0" hangingPunct="1">
              <a:lnSpc>
                <a:spcPct val="100000"/>
              </a:lnSpc>
              <a:spcBef>
                <a:spcPts val="0"/>
              </a:spcBef>
              <a:spcAft>
                <a:spcPts val="0"/>
              </a:spcAft>
              <a:buClrTx/>
              <a:buSzPct val="100000"/>
              <a:buFontTx/>
              <a:buChar char="•"/>
              <a:tabLst/>
              <a:defRPr/>
            </a:pPr>
            <a:r>
              <a:rPr kumimoji="0" lang="en-US" sz="2100" b="0" i="0" u="none" strike="noStrike" kern="1200" cap="none" spc="0" normalizeH="0" baseline="0" noProof="0" dirty="0">
                <a:ln>
                  <a:noFill/>
                </a:ln>
                <a:solidFill>
                  <a:srgbClr val="FFFFFF"/>
                </a:solidFill>
                <a:effectLst/>
                <a:uLnTx/>
                <a:uFillTx/>
                <a:latin typeface="Aptos"/>
                <a:ea typeface="+mn-ea"/>
                <a:cs typeface="+mn-cs"/>
              </a:rPr>
              <a:t>EI helps leaders understand people</a:t>
            </a: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a:p>
            <a:pPr marL="177800" marR="0" lvl="0" indent="-177800" algn="l" defTabSz="914400" rtl="0" eaLnBrk="1" fontAlgn="auto" latinLnBrk="0" hangingPunct="1">
              <a:lnSpc>
                <a:spcPct val="100000"/>
              </a:lnSpc>
              <a:spcBef>
                <a:spcPts val="0"/>
              </a:spcBef>
              <a:spcAft>
                <a:spcPts val="0"/>
              </a:spcAft>
              <a:buClrTx/>
              <a:buSzPct val="100000"/>
              <a:buFontTx/>
              <a:buChar char="•"/>
              <a:tabLst/>
              <a:defRPr/>
            </a:pPr>
            <a:r>
              <a:rPr kumimoji="0" lang="en-US" sz="2100" b="0" i="0" u="none" strike="noStrike" kern="1200" cap="none" spc="0" normalizeH="0" baseline="0" noProof="0" dirty="0">
                <a:ln>
                  <a:noFill/>
                </a:ln>
                <a:solidFill>
                  <a:srgbClr val="FFFFFF"/>
                </a:solidFill>
                <a:effectLst/>
                <a:uLnTx/>
                <a:uFillTx/>
                <a:latin typeface="Aptos"/>
                <a:ea typeface="+mn-ea"/>
                <a:cs typeface="+mn-cs"/>
              </a:rPr>
              <a:t>CQ helps leaders adapt across difference</a:t>
            </a: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a:p>
            <a:pPr marL="177800" marR="0" lvl="0" indent="-177800" algn="l" defTabSz="914400" rtl="0" eaLnBrk="1" fontAlgn="auto" latinLnBrk="0" hangingPunct="1">
              <a:lnSpc>
                <a:spcPct val="100000"/>
              </a:lnSpc>
              <a:spcBef>
                <a:spcPts val="0"/>
              </a:spcBef>
              <a:spcAft>
                <a:spcPts val="0"/>
              </a:spcAft>
              <a:buClrTx/>
              <a:buSzPct val="100000"/>
              <a:buFontTx/>
              <a:buChar char="•"/>
              <a:tabLst/>
              <a:defRPr/>
            </a:pPr>
            <a:r>
              <a:rPr kumimoji="0" lang="en-US" sz="2100" b="0" i="0" u="none" strike="noStrike" kern="1200" cap="none" spc="0" normalizeH="0" baseline="0" noProof="0" dirty="0">
                <a:ln>
                  <a:noFill/>
                </a:ln>
                <a:solidFill>
                  <a:srgbClr val="FFFFFF"/>
                </a:solidFill>
                <a:effectLst/>
                <a:uLnTx/>
                <a:uFillTx/>
                <a:latin typeface="Aptos"/>
                <a:ea typeface="+mn-ea"/>
                <a:cs typeface="+mn-cs"/>
              </a:rPr>
              <a:t>Together, they create trust, voice and better collaboration</a:t>
            </a:r>
            <a:endParaRPr kumimoji="0" lang="en-US" sz="2100" b="0" i="0" u="none" strike="noStrike" kern="1200" cap="none" spc="0" normalizeH="0" baseline="0" noProof="0" dirty="0">
              <a:ln>
                <a:noFill/>
              </a:ln>
              <a:solidFill>
                <a:prstClr val="black"/>
              </a:solidFill>
              <a:effectLst/>
              <a:uLnTx/>
              <a:uFillTx/>
              <a:latin typeface="Aptos"/>
              <a:ea typeface="+mn-ea"/>
              <a:cs typeface="+mn-cs"/>
            </a:endParaRPr>
          </a:p>
        </p:txBody>
      </p:sp>
      <p:sp>
        <p:nvSpPr>
          <p:cNvPr id="8" name="Text 5"/>
          <p:cNvSpPr/>
          <p:nvPr/>
        </p:nvSpPr>
        <p:spPr>
          <a:xfrm>
            <a:off x="786384" y="5220182"/>
            <a:ext cx="5257800" cy="76913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CB77"/>
                </a:solidFill>
                <a:effectLst/>
                <a:uLnTx/>
                <a:uFillTx/>
                <a:latin typeface="Aptos"/>
                <a:ea typeface="+mn-ea"/>
                <a:cs typeface="+mn-cs"/>
              </a:rPr>
              <a:t>leaders bring people on board when people feel heard, respected and included.</a:t>
            </a:r>
            <a:endParaRPr kumimoji="0" lang="en-US" sz="2000" b="0" i="0" u="none" strike="noStrike" kern="1200" cap="none" spc="0" normalizeH="0" baseline="0" noProof="0" dirty="0">
              <a:ln>
                <a:noFill/>
              </a:ln>
              <a:solidFill>
                <a:prstClr val="black"/>
              </a:solidFill>
              <a:effectLst/>
              <a:uLnTx/>
              <a:uFillTx/>
              <a:latin typeface="Aptos"/>
              <a:ea typeface="+mn-ea"/>
              <a:cs typeface="+mn-cs"/>
            </a:endParaRPr>
          </a:p>
        </p:txBody>
      </p:sp>
      <p:sp>
        <p:nvSpPr>
          <p:cNvPr id="9" name="Text 6"/>
          <p:cNvSpPr/>
          <p:nvPr/>
        </p:nvSpPr>
        <p:spPr>
          <a:xfrm>
            <a:off x="594360" y="6364224"/>
            <a:ext cx="548640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50" b="0" i="0" u="none" strike="noStrike" kern="1200" cap="none" spc="0" normalizeH="0" baseline="0" noProof="0" dirty="0">
                <a:ln>
                  <a:noFill/>
                </a:ln>
                <a:solidFill>
                  <a:srgbClr val="B9C6D8"/>
                </a:solidFill>
                <a:effectLst/>
                <a:uLnTx/>
                <a:uFillTx/>
                <a:latin typeface="Aptos"/>
                <a:ea typeface="+mn-ea"/>
                <a:cs typeface="+mn-cs"/>
              </a:rPr>
              <a:t>Sources: Goleman (1998); Earley and Ang (2003); Edmondson (2019).</a:t>
            </a:r>
            <a:endParaRPr kumimoji="0" lang="en-US" sz="75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Text 7"/>
          <p:cNvSpPr/>
          <p:nvPr/>
        </p:nvSpPr>
        <p:spPr>
          <a:xfrm>
            <a:off x="11384280" y="6437376"/>
            <a:ext cx="411480" cy="16459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B9C6D8"/>
                </a:solidFill>
                <a:effectLst/>
                <a:uLnTx/>
                <a:uFillTx/>
                <a:latin typeface="Aptos"/>
                <a:ea typeface="+mn-ea"/>
                <a:cs typeface="+mn-cs"/>
              </a:rPr>
              <a:t>12</a:t>
            </a:r>
            <a:endParaRPr kumimoji="0" lang="en-US" sz="9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7F4EA"/>
        </a:solidFill>
        <a:effectLst/>
      </p:bgPr>
    </p:bg>
    <p:spTree>
      <p:nvGrpSpPr>
        <p:cNvPr id="1" name=""/>
        <p:cNvGrpSpPr/>
        <p:nvPr/>
      </p:nvGrpSpPr>
      <p:grpSpPr>
        <a:xfrm>
          <a:off x="0" y="0"/>
          <a:ext cx="0" cy="0"/>
          <a:chOff x="0" y="0"/>
          <a:chExt cx="0" cy="0"/>
        </a:xfrm>
      </p:grpSpPr>
      <p:sp>
        <p:nvSpPr>
          <p:cNvPr id="2" name="Shape 0"/>
          <p:cNvSpPr/>
          <p:nvPr/>
        </p:nvSpPr>
        <p:spPr>
          <a:xfrm>
            <a:off x="0" y="0"/>
            <a:ext cx="201168" cy="6858000"/>
          </a:xfrm>
          <a:prstGeom prst="rect">
            <a:avLst/>
          </a:prstGeom>
          <a:solidFill>
            <a:srgbClr val="00A6A6"/>
          </a:solidFill>
          <a:ln w="12700">
            <a:solidFill>
              <a:srgbClr val="00A6A6">
                <a:alpha val="0"/>
              </a:srgbClr>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594360" y="310896"/>
            <a:ext cx="804672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13233A"/>
                </a:solidFill>
                <a:effectLst/>
                <a:uLnTx/>
                <a:uFillTx/>
                <a:latin typeface="Aptos Display" pitchFamily="34" charset="0"/>
                <a:ea typeface="Aptos Display" pitchFamily="34" charset="-122"/>
                <a:cs typeface="Aptos Display" pitchFamily="34" charset="-120"/>
              </a:rPr>
              <a:t>References</a:t>
            </a:r>
            <a:endParaRPr kumimoji="0" lang="en-US" sz="3000" b="0" i="0" u="none" strike="noStrike" kern="1200" cap="none" spc="0" normalizeH="0" baseline="0" noProof="0" dirty="0">
              <a:ln>
                <a:noFill/>
              </a:ln>
              <a:solidFill>
                <a:prstClr val="black"/>
              </a:solidFill>
              <a:effectLst/>
              <a:uLnTx/>
              <a:uFillTx/>
              <a:latin typeface="Aptos"/>
              <a:ea typeface="+mn-ea"/>
              <a:cs typeface="+mn-cs"/>
            </a:endParaRPr>
          </a:p>
        </p:txBody>
      </p:sp>
      <p:sp>
        <p:nvSpPr>
          <p:cNvPr id="5" name="Shape 3"/>
          <p:cNvSpPr/>
          <p:nvPr/>
        </p:nvSpPr>
        <p:spPr>
          <a:xfrm>
            <a:off x="594360" y="1088136"/>
            <a:ext cx="1325880" cy="0"/>
          </a:xfrm>
          <a:prstGeom prst="line">
            <a:avLst/>
          </a:prstGeom>
          <a:noFill/>
          <a:ln w="38100">
            <a:solidFill>
              <a:srgbClr val="FF6B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a:ea typeface="+mn-ea"/>
              <a:cs typeface="+mn-cs"/>
            </a:endParaRPr>
          </a:p>
        </p:txBody>
      </p:sp>
      <p:sp>
        <p:nvSpPr>
          <p:cNvPr id="6" name="Text 4"/>
          <p:cNvSpPr/>
          <p:nvPr/>
        </p:nvSpPr>
        <p:spPr>
          <a:xfrm>
            <a:off x="685800" y="1325880"/>
            <a:ext cx="10881360" cy="5029200"/>
          </a:xfrm>
          <a:prstGeom prst="rect">
            <a:avLst/>
          </a:prstGeom>
          <a:noFill/>
          <a:ln/>
        </p:spPr>
        <p:txBody>
          <a:bodyPr wrap="square" lIns="635" tIns="635" rIns="635" bIns="635" rtlCol="0" anchor="ctr">
            <a:normAutofit fontScale="85000" lnSpcReduction="10000"/>
          </a:bodyPr>
          <a:lstStyle/>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Airbnb (2024) 2024 Project Lighthouse Update. Available at: </a:t>
            </a:r>
            <a:r>
              <a:rPr lang="en-GB" sz="1100" u="sng" dirty="0">
                <a:solidFill>
                  <a:srgbClr val="467886"/>
                </a:solidFill>
                <a:effectLst/>
                <a:latin typeface="Arial" panose="020B0604020202020204" pitchFamily="34" charset="0"/>
                <a:ea typeface="Aptos" panose="020B0004020202020204" pitchFamily="34" charset="0"/>
                <a:cs typeface="Arial" panose="020B0604020202020204" pitchFamily="34" charset="0"/>
                <a:hlinkClick r:id="rId3"/>
              </a:rPr>
              <a:t>https://news.airbnb.com/2024-project-lighthouse-update/</a:t>
            </a:r>
            <a:r>
              <a:rPr lang="en-GB" sz="1100" dirty="0">
                <a:effectLst/>
                <a:latin typeface="Arial" panose="020B0604020202020204" pitchFamily="34" charset="0"/>
                <a:ea typeface="Aptos" panose="020B0004020202020204" pitchFamily="34" charset="0"/>
                <a:cs typeface="Arial" panose="020B0604020202020204" pitchFamily="34" charset="0"/>
              </a:rPr>
              <a:t>  (Accessed: 16 July 2026).</a:t>
            </a:r>
          </a:p>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Ang, S. and Van Dyne, L. (2008) Handbook of Cultural Intelligence: Theory, Measurement, and Applications. New York: M.E. Sharpe.</a:t>
            </a:r>
          </a:p>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Coronado-Maldonado, I. and Benítez-Márquez, M.D. (2023) 'Emotional intelligence, leadership, and work teams', </a:t>
            </a:r>
            <a:r>
              <a:rPr lang="en-GB" sz="1100" dirty="0" err="1">
                <a:effectLst/>
                <a:latin typeface="Arial" panose="020B0604020202020204" pitchFamily="34" charset="0"/>
                <a:ea typeface="Aptos" panose="020B0004020202020204" pitchFamily="34" charset="0"/>
                <a:cs typeface="Arial" panose="020B0604020202020204" pitchFamily="34" charset="0"/>
              </a:rPr>
              <a:t>Heliyon</a:t>
            </a:r>
            <a:r>
              <a:rPr lang="en-GB" sz="1100" dirty="0">
                <a:effectLst/>
                <a:latin typeface="Arial" panose="020B0604020202020204" pitchFamily="34" charset="0"/>
                <a:ea typeface="Aptos" panose="020B0004020202020204" pitchFamily="34" charset="0"/>
                <a:cs typeface="Arial" panose="020B0604020202020204" pitchFamily="34" charset="0"/>
              </a:rPr>
              <a:t>, 9(10), e20356. </a:t>
            </a:r>
            <a:r>
              <a:rPr lang="en-GB" sz="1100" dirty="0" err="1">
                <a:effectLst/>
                <a:latin typeface="Arial" panose="020B0604020202020204" pitchFamily="34" charset="0"/>
                <a:ea typeface="Aptos" panose="020B0004020202020204" pitchFamily="34" charset="0"/>
                <a:cs typeface="Arial" panose="020B0604020202020204" pitchFamily="34" charset="0"/>
              </a:rPr>
              <a:t>doi</a:t>
            </a:r>
            <a:r>
              <a:rPr lang="en-GB" sz="1100" dirty="0">
                <a:effectLst/>
                <a:latin typeface="Arial" panose="020B0604020202020204" pitchFamily="34" charset="0"/>
                <a:ea typeface="Aptos" panose="020B0004020202020204" pitchFamily="34" charset="0"/>
                <a:cs typeface="Arial" panose="020B0604020202020204" pitchFamily="34" charset="0"/>
              </a:rPr>
              <a:t>: 10.1016/j.heliyon.2023.e20356.</a:t>
            </a:r>
          </a:p>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Earley, P.C. and Ang, S. (2003) Cultural Intelligence: Individual Interactions Across Cultures. Stanford: Stanford University Press.</a:t>
            </a:r>
          </a:p>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Edmondson, A.C. (2019) The Fearless Organization. Creating Psychological Safety in the Workplace for Learning, Innovation, and Growth. Hoboken, NJ: John Wiley &amp; Sons.</a:t>
            </a:r>
          </a:p>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Goleman, D. (1998) Working with Emotional Intelligence. London: Bloomsbury.</a:t>
            </a:r>
          </a:p>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Hill, A. (2022) ‘EMBL’s Edith Heard: making European science work post-Brexit’, </a:t>
            </a:r>
            <a:r>
              <a:rPr lang="en-GB" sz="1100" i="1" dirty="0">
                <a:effectLst/>
                <a:latin typeface="Arial" panose="020B0604020202020204" pitchFamily="34" charset="0"/>
                <a:ea typeface="Aptos" panose="020B0004020202020204" pitchFamily="34" charset="0"/>
                <a:cs typeface="Arial" panose="020B0604020202020204" pitchFamily="34" charset="0"/>
              </a:rPr>
              <a:t>Financial Times</a:t>
            </a:r>
            <a:r>
              <a:rPr lang="en-GB" sz="1100" dirty="0">
                <a:effectLst/>
                <a:latin typeface="Arial" panose="020B0604020202020204" pitchFamily="34" charset="0"/>
                <a:ea typeface="Aptos" panose="020B0004020202020204" pitchFamily="34" charset="0"/>
                <a:cs typeface="Arial" panose="020B0604020202020204" pitchFamily="34" charset="0"/>
              </a:rPr>
              <a:t>, 27 February. Available at: </a:t>
            </a:r>
            <a:r>
              <a:rPr lang="en-GB" sz="1100" u="sng" dirty="0">
                <a:solidFill>
                  <a:srgbClr val="467886"/>
                </a:solidFill>
                <a:effectLst/>
                <a:latin typeface="Arial" panose="020B0604020202020204" pitchFamily="34" charset="0"/>
                <a:ea typeface="Aptos" panose="020B0004020202020204" pitchFamily="34" charset="0"/>
                <a:cs typeface="Arial" panose="020B0604020202020204" pitchFamily="34" charset="0"/>
                <a:hlinkClick r:id="rId4"/>
              </a:rPr>
              <a:t>https://www.ft.com/content/d14f425b-35c6-4c43-a5f6-c23760212ef0</a:t>
            </a:r>
            <a:r>
              <a:rPr lang="en-GB" sz="1100" dirty="0">
                <a:effectLst/>
                <a:latin typeface="Arial" panose="020B0604020202020204" pitchFamily="34" charset="0"/>
                <a:ea typeface="Aptos" panose="020B0004020202020204" pitchFamily="34" charset="0"/>
                <a:cs typeface="Arial" panose="020B0604020202020204" pitchFamily="34" charset="0"/>
              </a:rPr>
              <a:t> (Accessed: 16 July 2026).</a:t>
            </a:r>
          </a:p>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Hofstede, G. (2011) '</a:t>
            </a:r>
            <a:r>
              <a:rPr lang="en-GB" sz="1100" dirty="0" err="1">
                <a:effectLst/>
                <a:latin typeface="Arial" panose="020B0604020202020204" pitchFamily="34" charset="0"/>
                <a:ea typeface="Aptos" panose="020B0004020202020204" pitchFamily="34" charset="0"/>
                <a:cs typeface="Arial" panose="020B0604020202020204" pitchFamily="34" charset="0"/>
              </a:rPr>
              <a:t>Dimensionalizing</a:t>
            </a:r>
            <a:r>
              <a:rPr lang="en-GB" sz="1100" dirty="0">
                <a:effectLst/>
                <a:latin typeface="Arial" panose="020B0604020202020204" pitchFamily="34" charset="0"/>
                <a:ea typeface="Aptos" panose="020B0004020202020204" pitchFamily="34" charset="0"/>
                <a:cs typeface="Arial" panose="020B0604020202020204" pitchFamily="34" charset="0"/>
              </a:rPr>
              <a:t> cultures: The Hofstede model in context', Online Readings in Psychology and Culture, 2(1), pp. 1-26. Article 8. </a:t>
            </a:r>
            <a:r>
              <a:rPr lang="en-GB" sz="1100" dirty="0" err="1">
                <a:effectLst/>
                <a:latin typeface="Arial" panose="020B0604020202020204" pitchFamily="34" charset="0"/>
                <a:ea typeface="Aptos" panose="020B0004020202020204" pitchFamily="34" charset="0"/>
                <a:cs typeface="Arial" panose="020B0604020202020204" pitchFamily="34" charset="0"/>
              </a:rPr>
              <a:t>doi</a:t>
            </a:r>
            <a:r>
              <a:rPr lang="en-GB" sz="1100" dirty="0">
                <a:effectLst/>
                <a:latin typeface="Arial" panose="020B0604020202020204" pitchFamily="34" charset="0"/>
                <a:ea typeface="Aptos" panose="020B0004020202020204" pitchFamily="34" charset="0"/>
                <a:cs typeface="Arial" panose="020B0604020202020204" pitchFamily="34" charset="0"/>
              </a:rPr>
              <a:t>: 10.9707/2307-0919.1014.</a:t>
            </a:r>
          </a:p>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McKinsey &amp; Company (2020) Diversity wins: How inclusion matters. Available at: https://www.mckinsey.com/featured-insights/diversity-and-inclusion/diversity-wins-how-inclusion-matters (Accessed: 16 July 2026).</a:t>
            </a:r>
          </a:p>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McKinsey &amp; Company (2023) Diversity matters even more. Available at: https://www.mckinsey.com/featured-insights/diversity-and-inclusion/diversity-matters-even-more-the-case-for-holistic-impact (Accessed: 16 July 2026).</a:t>
            </a:r>
          </a:p>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Microsoft (2019) How Microsoft is using empathy to lead innovation. Available at: </a:t>
            </a:r>
            <a:r>
              <a:rPr lang="en-GB" sz="1100" u="sng" dirty="0">
                <a:solidFill>
                  <a:srgbClr val="467886"/>
                </a:solidFill>
                <a:effectLst/>
                <a:latin typeface="Arial" panose="020B0604020202020204" pitchFamily="34" charset="0"/>
                <a:ea typeface="Aptos" panose="020B0004020202020204" pitchFamily="34" charset="0"/>
                <a:cs typeface="Arial" panose="020B0604020202020204" pitchFamily="34" charset="0"/>
                <a:hlinkClick r:id="rId5"/>
              </a:rPr>
              <a:t>https://news.microsoft.com/source/features/innovation/empathy-innovation-accessibility/</a:t>
            </a:r>
            <a:r>
              <a:rPr lang="en-GB" sz="1100" dirty="0">
                <a:effectLst/>
                <a:latin typeface="Arial" panose="020B0604020202020204" pitchFamily="34" charset="0"/>
                <a:ea typeface="Aptos" panose="020B0004020202020204" pitchFamily="34" charset="0"/>
                <a:cs typeface="Arial" panose="020B0604020202020204" pitchFamily="34" charset="0"/>
              </a:rPr>
              <a:t>  (Accessed: 16 July 2026).</a:t>
            </a:r>
          </a:p>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Nadella, S., Shaw, G. and Nichols, J.T. (2017) Hit Refresh. London: William Collins.</a:t>
            </a:r>
          </a:p>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Schein, E.H. and Schein, P.A. (2017) Organizational Culture and Leadership. 5th </a:t>
            </a:r>
            <a:r>
              <a:rPr lang="en-GB" sz="1100" dirty="0" err="1">
                <a:effectLst/>
                <a:latin typeface="Arial" panose="020B0604020202020204" pitchFamily="34" charset="0"/>
                <a:ea typeface="Aptos" panose="020B0004020202020204" pitchFamily="34" charset="0"/>
                <a:cs typeface="Arial" panose="020B0604020202020204" pitchFamily="34" charset="0"/>
              </a:rPr>
              <a:t>edn</a:t>
            </a:r>
            <a:r>
              <a:rPr lang="en-GB" sz="1100" dirty="0">
                <a:effectLst/>
                <a:latin typeface="Arial" panose="020B0604020202020204" pitchFamily="34" charset="0"/>
                <a:ea typeface="Aptos" panose="020B0004020202020204" pitchFamily="34" charset="0"/>
                <a:cs typeface="Arial" panose="020B0604020202020204" pitchFamily="34" charset="0"/>
              </a:rPr>
              <a:t>. Hoboken: Wiley.</a:t>
            </a:r>
          </a:p>
          <a:p>
            <a:pPr marL="0" marR="0" algn="just">
              <a:lnSpc>
                <a:spcPct val="150000"/>
              </a:lnSpc>
              <a:spcAft>
                <a:spcPts val="800"/>
              </a:spcAft>
              <a:buNone/>
            </a:pPr>
            <a:r>
              <a:rPr lang="en-GB" sz="1100" dirty="0" err="1">
                <a:effectLst/>
                <a:latin typeface="Arial" panose="020B0604020202020204" pitchFamily="34" charset="0"/>
                <a:ea typeface="Aptos" panose="020B0004020202020204" pitchFamily="34" charset="0"/>
                <a:cs typeface="Arial" panose="020B0604020202020204" pitchFamily="34" charset="0"/>
              </a:rPr>
              <a:t>nilever</a:t>
            </a:r>
            <a:r>
              <a:rPr lang="en-GB" sz="1100" dirty="0">
                <a:effectLst/>
                <a:latin typeface="Arial" panose="020B0604020202020204" pitchFamily="34" charset="0"/>
                <a:ea typeface="Aptos" panose="020B0004020202020204" pitchFamily="34" charset="0"/>
                <a:cs typeface="Arial" panose="020B0604020202020204" pitchFamily="34" charset="0"/>
              </a:rPr>
              <a:t> (2024) </a:t>
            </a:r>
            <a:r>
              <a:rPr lang="en-GB" sz="1100" i="1" dirty="0">
                <a:effectLst/>
                <a:latin typeface="Arial" panose="020B0604020202020204" pitchFamily="34" charset="0"/>
                <a:ea typeface="Aptos" panose="020B0004020202020204" pitchFamily="34" charset="0"/>
                <a:cs typeface="Arial" panose="020B0604020202020204" pitchFamily="34" charset="0"/>
              </a:rPr>
              <a:t>Equity for Impact: Advancing Equity, Diversity and Inclusion to </a:t>
            </a:r>
            <a:r>
              <a:rPr lang="en-GB" sz="1100" i="1" dirty="0" err="1">
                <a:effectLst/>
                <a:latin typeface="Arial" panose="020B0604020202020204" pitchFamily="34" charset="0"/>
                <a:ea typeface="Aptos" panose="020B0004020202020204" pitchFamily="34" charset="0"/>
                <a:cs typeface="Arial" panose="020B0604020202020204" pitchFamily="34" charset="0"/>
              </a:rPr>
              <a:t>Unlimit</a:t>
            </a:r>
            <a:r>
              <a:rPr lang="en-GB" sz="1100" i="1" dirty="0">
                <a:effectLst/>
                <a:latin typeface="Arial" panose="020B0604020202020204" pitchFamily="34" charset="0"/>
                <a:ea typeface="Aptos" panose="020B0004020202020204" pitchFamily="34" charset="0"/>
                <a:cs typeface="Arial" panose="020B0604020202020204" pitchFamily="34" charset="0"/>
              </a:rPr>
              <a:t> Potential at Unilever</a:t>
            </a:r>
            <a:r>
              <a:rPr lang="en-GB" sz="1100" dirty="0">
                <a:effectLst/>
                <a:latin typeface="Arial" panose="020B0604020202020204" pitchFamily="34" charset="0"/>
                <a:ea typeface="Aptos" panose="020B0004020202020204" pitchFamily="34" charset="0"/>
                <a:cs typeface="Arial" panose="020B0604020202020204" pitchFamily="34" charset="0"/>
              </a:rPr>
              <a:t>. London: Unilever. Available at: </a:t>
            </a:r>
            <a:r>
              <a:rPr lang="en-GB" sz="1100" u="sng" dirty="0">
                <a:solidFill>
                  <a:srgbClr val="467886"/>
                </a:solidFill>
                <a:effectLst/>
                <a:latin typeface="Arial" panose="020B0604020202020204" pitchFamily="34" charset="0"/>
                <a:ea typeface="Aptos" panose="020B0004020202020204" pitchFamily="34" charset="0"/>
                <a:cs typeface="Arial" panose="020B0604020202020204" pitchFamily="34" charset="0"/>
                <a:hlinkClick r:id="rId6"/>
              </a:rPr>
              <a:t>https://www.unilever.com/files/7e06124b-dd65-4f26-a152-b72fbaa1921f/2024-unilever-edi-report-final.pdf</a:t>
            </a:r>
            <a:r>
              <a:rPr lang="en-GB" sz="1100" dirty="0">
                <a:effectLst/>
                <a:latin typeface="Arial" panose="020B0604020202020204" pitchFamily="34" charset="0"/>
                <a:ea typeface="Aptos" panose="020B0004020202020204" pitchFamily="34" charset="0"/>
                <a:cs typeface="Arial" panose="020B0604020202020204" pitchFamily="34" charset="0"/>
              </a:rPr>
              <a:t> (Accessed: 16 July 2026).</a:t>
            </a:r>
          </a:p>
          <a:p>
            <a:pPr marL="0" marR="0" algn="just">
              <a:lnSpc>
                <a:spcPct val="150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World Economic Forum (2025) </a:t>
            </a:r>
            <a:r>
              <a:rPr lang="en-GB" sz="1100" i="1" dirty="0">
                <a:effectLst/>
                <a:latin typeface="Arial" panose="020B0604020202020204" pitchFamily="34" charset="0"/>
                <a:ea typeface="Aptos" panose="020B0004020202020204" pitchFamily="34" charset="0"/>
                <a:cs typeface="Arial" panose="020B0604020202020204" pitchFamily="34" charset="0"/>
              </a:rPr>
              <a:t>The Future of Jobs Report 2025</a:t>
            </a:r>
            <a:r>
              <a:rPr lang="en-GB" sz="1100" dirty="0">
                <a:effectLst/>
                <a:latin typeface="Arial" panose="020B0604020202020204" pitchFamily="34" charset="0"/>
                <a:ea typeface="Aptos" panose="020B0004020202020204" pitchFamily="34" charset="0"/>
                <a:cs typeface="Arial" panose="020B0604020202020204" pitchFamily="34" charset="0"/>
              </a:rPr>
              <a:t>. Geneva: World Economic Forum. Available at: </a:t>
            </a:r>
            <a:r>
              <a:rPr lang="en-GB" sz="1100" u="sng" dirty="0">
                <a:solidFill>
                  <a:srgbClr val="467886"/>
                </a:solidFill>
                <a:effectLst/>
                <a:latin typeface="Arial" panose="020B0604020202020204" pitchFamily="34" charset="0"/>
                <a:ea typeface="Aptos" panose="020B0004020202020204" pitchFamily="34" charset="0"/>
                <a:cs typeface="Arial" panose="020B0604020202020204" pitchFamily="34" charset="0"/>
                <a:hlinkClick r:id="rId7"/>
              </a:rPr>
              <a:t>https://www.weforum.org/publications/the-future-of-jobs-report-2025/</a:t>
            </a:r>
            <a:r>
              <a:rPr lang="en-GB" sz="1100" dirty="0">
                <a:effectLst/>
                <a:latin typeface="Arial" panose="020B0604020202020204" pitchFamily="34" charset="0"/>
                <a:ea typeface="Aptos" panose="020B0004020202020204" pitchFamily="34" charset="0"/>
                <a:cs typeface="Arial" panose="020B0604020202020204" pitchFamily="34" charset="0"/>
              </a:rPr>
              <a:t> (Accessed: 16 July 2026).</a:t>
            </a:r>
          </a:p>
        </p:txBody>
      </p:sp>
      <p:sp>
        <p:nvSpPr>
          <p:cNvPr id="8" name="Text 5"/>
          <p:cNvSpPr/>
          <p:nvPr/>
        </p:nvSpPr>
        <p:spPr>
          <a:xfrm>
            <a:off x="11384280" y="6437376"/>
            <a:ext cx="411480" cy="16459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B667A"/>
                </a:solidFill>
                <a:effectLst/>
                <a:uLnTx/>
                <a:uFillTx/>
                <a:latin typeface="Aptos"/>
                <a:ea typeface="+mn-ea"/>
                <a:cs typeface="+mn-cs"/>
              </a:rPr>
              <a:t>13</a:t>
            </a:r>
            <a:endParaRPr kumimoji="0" lang="en-US" sz="9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57e73ce-94f9-493e-a810-d6219a7a2080">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F59B61E613F6C4AAB35837668A6C64D" ma:contentTypeVersion="11" ma:contentTypeDescription="Create a new document." ma:contentTypeScope="" ma:versionID="16b253334c8f33c96528cb6e47f84a58">
  <xsd:schema xmlns:xsd="http://www.w3.org/2001/XMLSchema" xmlns:xs="http://www.w3.org/2001/XMLSchema" xmlns:p="http://schemas.microsoft.com/office/2006/metadata/properties" xmlns:ns2="a57e73ce-94f9-493e-a810-d6219a7a2080" targetNamespace="http://schemas.microsoft.com/office/2006/metadata/properties" ma:root="true" ma:fieldsID="b7514e52a2d29307b5d76546c14ce057" ns2:_="">
    <xsd:import namespace="a57e73ce-94f9-493e-a810-d6219a7a208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OCR" minOccurs="0"/>
                <xsd:element ref="ns2:MediaServiceGenerationTime" minOccurs="0"/>
                <xsd:element ref="ns2:MediaServiceEventHashCode" minOccurs="0"/>
                <xsd:element ref="ns2:MediaServiceBillingMetadata"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7e73ce-94f9-493e-a810-d6219a7a208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ba85221-5b9d-473e-9a33-be8a0b74d083"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BillingMetadata" ma:index="17" nillable="true" ma:displayName="MediaServiceBillingMetadata" ma:hidden="true" ma:internalName="MediaServiceBillingMetadata" ma:readOnly="true">
      <xsd:simpleType>
        <xsd:restriction base="dms:Note"/>
      </xsd:simpleType>
    </xsd:element>
    <xsd:element name="MediaLengthInSeconds" ma:index="18"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D07E6CF-F946-4CAE-92EA-D18AF0062DFE}">
  <ds:schemaRefs>
    <ds:schemaRef ds:uri="http://schemas.microsoft.com/sharepoint/v3/contenttype/forms"/>
  </ds:schemaRefs>
</ds:datastoreItem>
</file>

<file path=customXml/itemProps2.xml><?xml version="1.0" encoding="utf-8"?>
<ds:datastoreItem xmlns:ds="http://schemas.openxmlformats.org/officeDocument/2006/customXml" ds:itemID="{DF4FFA6F-7FF3-4934-AFAC-B0FD3B5B6A71}">
  <ds:schemaRefs>
    <ds:schemaRef ds:uri="http://purl.org/dc/terms/"/>
    <ds:schemaRef ds:uri="a57e73ce-94f9-493e-a810-d6219a7a2080"/>
    <ds:schemaRef ds:uri="http://purl.org/dc/elements/1.1/"/>
    <ds:schemaRef ds:uri="http://schemas.microsoft.com/office/infopath/2007/PartnerControls"/>
    <ds:schemaRef ds:uri="http://purl.org/dc/dcmitype/"/>
    <ds:schemaRef ds:uri="http://schemas.microsoft.com/office/2006/documentManagement/types"/>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8AF99A63-70D3-4A8C-821C-004C8EFC94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7e73ce-94f9-493e-a810-d6219a7a208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459</TotalTime>
  <Words>3794</Words>
  <PresentationFormat>Widescreen</PresentationFormat>
  <Paragraphs>233</Paragraphs>
  <Slides>13</Slides>
  <Notes>13</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13</vt:i4>
      </vt:variant>
    </vt:vector>
  </HeadingPairs>
  <TitlesOfParts>
    <vt:vector size="18" baseType="lpstr">
      <vt:lpstr>Aptos</vt:lpstr>
      <vt:lpstr>Aptos Display</vt:lpstr>
      <vt:lpstr>Arial</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2026-02-04T15:52:42Z</dcterms:created>
  <dcterms:modified xsi:type="dcterms:W3CDTF">2026-07-17T10:17:56Z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0x0101008F59B61E613F6C4AAB35837668A6C64D</vt:lpwstr>
  </property>
  <property fmtid="{D5CDD505-2E9C-101B-9397-08002B2CF9AE}" pid="3" name="MediaServiceImageTags">
    <vt:lpwstr/>
  </property>
</Properties>
</file>