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72" r:id="rId2"/>
    <p:sldId id="273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EB9404-8C48-49AE-93C4-C323F97ED1D0}" type="datetimeFigureOut">
              <a:rPr lang="en-GB" smtClean="0"/>
              <a:t>28/10/2015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9794C-37C1-4AB5-ABB1-4933F6A5B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819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322FE-4EF0-469F-B7F7-335378910513}" type="datetimeFigureOut">
              <a:rPr lang="en-US" smtClean="0"/>
              <a:t>10/28/2015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146BB-4FE4-45DE-97B7-8AD17096F1A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EIA; SCOPING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31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19100" y="730250"/>
            <a:ext cx="7200900" cy="3810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Arial" charset="0"/>
              </a:rPr>
              <a:t>What is scoping?</a:t>
            </a:r>
            <a:endParaRPr lang="en-GB" sz="3200" smtClean="0">
              <a:cs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413000"/>
            <a:ext cx="7467600" cy="2414588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An early stage of the EIA process </a:t>
            </a:r>
          </a:p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begins once screening is completed</a:t>
            </a:r>
          </a:p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identifies key issues and impacts to be considered</a:t>
            </a:r>
          </a:p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establishes the content and </a:t>
            </a:r>
            <a:r>
              <a:rPr lang="cs-CZ" sz="1600" b="0" smtClean="0">
                <a:latin typeface="ArialHU" charset="0"/>
              </a:rPr>
              <a:t>scope </a:t>
            </a:r>
            <a:r>
              <a:rPr lang="en-US" sz="1600" b="0" smtClean="0">
                <a:latin typeface="ArialHU" charset="0"/>
                <a:cs typeface="Times New Roman" pitchFamily="18" charset="0"/>
              </a:rPr>
              <a:t>of an EIA</a:t>
            </a:r>
            <a:r>
              <a:rPr lang="cs-CZ" sz="1600" b="0" smtClean="0">
                <a:latin typeface="ArialHU" charset="0"/>
              </a:rPr>
              <a:t> report</a:t>
            </a:r>
            <a:endParaRPr lang="en-US" sz="1600" b="0" smtClean="0">
              <a:latin typeface="ArialHU" charset="0"/>
            </a:endParaRPr>
          </a:p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the most important step in EIA</a:t>
            </a:r>
          </a:p>
          <a:p>
            <a:pPr marL="290513" indent="-290513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  <a:cs typeface="Times New Roman" pitchFamily="18" charset="0"/>
              </a:rPr>
              <a:t>lays the foundation of an effective process, saves time and money, and reduces conflict</a:t>
            </a:r>
            <a:endParaRPr lang="en-GB" sz="1600" b="0" smtClean="0">
              <a:latin typeface="ArialHU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1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0050" y="700088"/>
            <a:ext cx="7086600" cy="487362"/>
          </a:xfrm>
          <a:noFill/>
          <a:ln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Types of scoping</a:t>
            </a:r>
            <a:endParaRPr lang="en-US" sz="320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13000"/>
            <a:ext cx="6934200" cy="17526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 smtClean="0">
                <a:latin typeface="ArialHU" charset="0"/>
              </a:rPr>
              <a:t>Closed scoping</a:t>
            </a:r>
            <a:r>
              <a:rPr lang="en-GB" sz="1600" b="0" smtClean="0">
                <a:latin typeface="ArialHU" charset="0"/>
              </a:rPr>
              <a:t>: wherein the content </a:t>
            </a:r>
            <a:r>
              <a:rPr lang="cs-CZ" sz="1600" b="0" smtClean="0">
                <a:latin typeface="ArialHU" charset="0"/>
              </a:rPr>
              <a:t>and scope </a:t>
            </a:r>
            <a:r>
              <a:rPr lang="en-GB" sz="1600" b="0" smtClean="0">
                <a:latin typeface="ArialHU" charset="0"/>
              </a:rPr>
              <a:t>of an EIA Report is </a:t>
            </a:r>
            <a:br>
              <a:rPr lang="en-GB" sz="1600" b="0" smtClean="0">
                <a:latin typeface="ArialHU" charset="0"/>
              </a:rPr>
            </a:br>
            <a:r>
              <a:rPr lang="en-GB" sz="1600" b="0" smtClean="0">
                <a:latin typeface="ArialHU" charset="0"/>
              </a:rPr>
              <a:t>pre-determined by law and modified through closed </a:t>
            </a:r>
            <a:br>
              <a:rPr lang="en-GB" sz="1600" b="0" smtClean="0">
                <a:latin typeface="ArialHU" charset="0"/>
              </a:rPr>
            </a:br>
            <a:r>
              <a:rPr lang="en-GB" sz="1600" b="0" smtClean="0">
                <a:latin typeface="ArialHU" charset="0"/>
              </a:rPr>
              <a:t>consultations between a developer and the competent authority</a:t>
            </a:r>
            <a:endParaRPr lang="cs-CZ" sz="1600" b="0" smtClean="0">
              <a:latin typeface="ArialHU" charset="0"/>
            </a:endParaRP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endParaRPr lang="en-GB" sz="1600" b="0" smtClean="0">
              <a:latin typeface="ArialHU" charset="0"/>
            </a:endParaRP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smtClean="0">
                <a:latin typeface="ArialHU" charset="0"/>
              </a:rPr>
              <a:t>Open or P</a:t>
            </a:r>
            <a:r>
              <a:rPr lang="cs-CZ" sz="1600" smtClean="0">
                <a:latin typeface="ArialHU" charset="0"/>
              </a:rPr>
              <a:t>ublic</a:t>
            </a:r>
            <a:r>
              <a:rPr lang="en-GB" sz="1600" smtClean="0">
                <a:latin typeface="ArialHU" charset="0"/>
              </a:rPr>
              <a:t> scoping</a:t>
            </a:r>
            <a:r>
              <a:rPr lang="en-GB" sz="1600" b="0" smtClean="0">
                <a:latin typeface="ArialHU" charset="0"/>
              </a:rPr>
              <a:t>: a </a:t>
            </a:r>
            <a:r>
              <a:rPr lang="cs-CZ" sz="1600" b="0" smtClean="0">
                <a:latin typeface="ArialHU" charset="0"/>
              </a:rPr>
              <a:t>transparent process </a:t>
            </a:r>
            <a:r>
              <a:rPr lang="en-GB" sz="1600" b="0" smtClean="0">
                <a:latin typeface="ArialHU" charset="0"/>
              </a:rPr>
              <a:t>based on </a:t>
            </a:r>
            <a:br>
              <a:rPr lang="en-GB" sz="1600" b="0" smtClean="0">
                <a:latin typeface="ArialHU" charset="0"/>
              </a:rPr>
            </a:br>
            <a:r>
              <a:rPr lang="en-GB" sz="1600" b="0" smtClean="0">
                <a:latin typeface="ArialHU" charset="0"/>
              </a:rPr>
              <a:t>public consultations</a:t>
            </a:r>
            <a:endParaRPr lang="en-US" sz="1800" b="0" smtClean="0">
              <a:latin typeface="ArialH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2900" y="685800"/>
            <a:ext cx="7200900" cy="5334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Arial" charset="0"/>
              </a:rPr>
              <a:t>Elements of scoping</a:t>
            </a:r>
            <a:endParaRPr lang="en-GB" sz="3200" i="1" smtClean="0">
              <a:cs typeface="Arial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13000"/>
            <a:ext cx="3581400" cy="1825625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define the parameters of the EIA study</a:t>
            </a: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Identify and inform stakeholders </a:t>
            </a: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identify </a:t>
            </a:r>
            <a:r>
              <a:rPr lang="en-AU" sz="1600" b="0" smtClean="0">
                <a:solidFill>
                  <a:srgbClr val="000000"/>
                </a:solidFill>
                <a:latin typeface="ArialHU" charset="0"/>
              </a:rPr>
              <a:t>stakeholder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 concerns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agree on the </a:t>
            </a:r>
            <a:r>
              <a:rPr lang="en-AU" sz="1600" b="0" smtClean="0">
                <a:solidFill>
                  <a:srgbClr val="000000"/>
                </a:solidFill>
                <a:latin typeface="ArialHU" charset="0"/>
              </a:rPr>
              <a:t>means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 of public involvement and methods of analysis</a:t>
            </a:r>
            <a:endParaRPr lang="en-GB" sz="1600" smtClean="0">
              <a:solidFill>
                <a:srgbClr val="000000"/>
              </a:solidFill>
              <a:latin typeface="ArialHU" charset="0"/>
            </a:endParaRPr>
          </a:p>
        </p:txBody>
      </p:sp>
      <p:sp>
        <p:nvSpPr>
          <p:cNvPr id="385028" name="Line 4"/>
          <p:cNvSpPr>
            <a:spLocks noChangeShapeType="1"/>
          </p:cNvSpPr>
          <p:nvPr/>
        </p:nvSpPr>
        <p:spPr bwMode="auto">
          <a:xfrm>
            <a:off x="4572000" y="2362200"/>
            <a:ext cx="0" cy="19812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4724400" y="2413000"/>
            <a:ext cx="3581400" cy="18034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identify the main issues and impacts</a:t>
            </a:r>
            <a:r>
              <a:rPr lang="en-AU" sz="1600">
                <a:solidFill>
                  <a:srgbClr val="000000"/>
                </a:solidFill>
                <a:effectLst/>
                <a:latin typeface="ArialHU" charset="0"/>
              </a:rPr>
              <a:t>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to be studied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consider feasible and practical alternatives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establish ‘Terms of Reference’ for the EIA</a:t>
            </a:r>
            <a:endParaRPr lang="en-GB" sz="1600">
              <a:effectLst/>
              <a:latin typeface="ArialH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685800"/>
            <a:ext cx="7219950" cy="5334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Times New Roman" pitchFamily="18" charset="0"/>
              </a:rPr>
              <a:t>Steps in the scoping process</a:t>
            </a:r>
            <a:endParaRPr lang="en-GB" sz="3200" smtClean="0">
              <a:cs typeface="Times New Roman" pitchFamily="18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13000"/>
            <a:ext cx="3352800" cy="278765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prepare a scope outline</a:t>
            </a: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develop the outline through informal consultation </a:t>
            </a:r>
            <a:r>
              <a:rPr lang="cs-CZ" sz="1600" b="0" smtClean="0">
                <a:solidFill>
                  <a:srgbClr val="000000"/>
                </a:solidFill>
                <a:latin typeface="ArialHU" charset="0"/>
              </a:rPr>
              <a:t>with environmental and health authorities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make the outline</a:t>
            </a:r>
            <a:r>
              <a:rPr lang="en-AU" sz="1600" b="0" smtClean="0">
                <a:solidFill>
                  <a:srgbClr val="000000"/>
                </a:solidFill>
                <a:latin typeface="ArialHU" charset="0"/>
              </a:rPr>
              <a:t> 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available 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compile an extensive list of concerns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evaluate relevant concerns to establish key issues 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4864100" y="2419350"/>
            <a:ext cx="3352800" cy="2170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organise key issues into impact categories (study list)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amend the outline accordingly 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develop </a:t>
            </a:r>
            <a:r>
              <a:rPr lang="en-AU" sz="1600">
                <a:solidFill>
                  <a:srgbClr val="000000"/>
                </a:solidFill>
                <a:effectLst/>
                <a:latin typeface="ArialHU" charset="0"/>
              </a:rPr>
              <a:t>‘Terms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 of </a:t>
            </a:r>
            <a:r>
              <a:rPr lang="en-AU" sz="1600">
                <a:solidFill>
                  <a:srgbClr val="000000"/>
                </a:solidFill>
                <a:effectLst/>
                <a:latin typeface="ArialHU" charset="0"/>
              </a:rPr>
              <a:t>reference’ (ToR)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 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monitor progress against the ToR, revising as necessary</a:t>
            </a:r>
            <a:endParaRPr lang="en-US" sz="1600">
              <a:effectLst/>
              <a:latin typeface="ArialHU" charset="0"/>
            </a:endParaRPr>
          </a:p>
        </p:txBody>
      </p:sp>
      <p:sp>
        <p:nvSpPr>
          <p:cNvPr id="386053" name="Line 5"/>
          <p:cNvSpPr>
            <a:spLocks noChangeShapeType="1"/>
          </p:cNvSpPr>
          <p:nvPr/>
        </p:nvSpPr>
        <p:spPr bwMode="auto">
          <a:xfrm>
            <a:off x="4572000" y="2362200"/>
            <a:ext cx="0" cy="27432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692150"/>
            <a:ext cx="7219950" cy="6858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Times New Roman" pitchFamily="18" charset="0"/>
              </a:rPr>
              <a:t>Who should be involved in scoping?</a:t>
            </a:r>
            <a:endParaRPr lang="en-GB" sz="3200" smtClean="0">
              <a:latin typeface="Arial" charset="0"/>
              <a:cs typeface="Times New Roman" pitchFamily="18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11413"/>
            <a:ext cx="3352800" cy="1436687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proponent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1600" b="0" smtClean="0">
                <a:solidFill>
                  <a:srgbClr val="000000"/>
                </a:solidFill>
                <a:latin typeface="ArialHU" charset="0"/>
              </a:rPr>
              <a:t>EIA consultant</a:t>
            </a: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1600" b="0" smtClean="0">
                <a:solidFill>
                  <a:srgbClr val="000000"/>
                </a:solidFill>
                <a:latin typeface="ArialHU" charset="0"/>
              </a:rPr>
              <a:t>supervisory 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authority</a:t>
            </a:r>
            <a:r>
              <a:rPr lang="cs-CZ" sz="1600" b="0" smtClean="0">
                <a:solidFill>
                  <a:srgbClr val="000000"/>
                </a:solidFill>
                <a:latin typeface="ArialHU" charset="0"/>
              </a:rPr>
              <a:t> for EIA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other responsible agencies </a:t>
            </a:r>
            <a:endParaRPr lang="en-US" sz="1600" b="0" smtClean="0">
              <a:latin typeface="ArialHU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4806950" y="2413000"/>
            <a:ext cx="3352800" cy="7032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affected public </a:t>
            </a: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interested public </a:t>
            </a:r>
            <a:endParaRPr lang="en-US" sz="1600">
              <a:solidFill>
                <a:srgbClr val="000000"/>
              </a:solidFill>
              <a:effectLst/>
              <a:latin typeface="ArialHU" charset="0"/>
            </a:endParaRPr>
          </a:p>
        </p:txBody>
      </p:sp>
      <p:sp>
        <p:nvSpPr>
          <p:cNvPr id="387077" name="Line 5"/>
          <p:cNvSpPr>
            <a:spLocks noChangeShapeType="1"/>
          </p:cNvSpPr>
          <p:nvPr/>
        </p:nvSpPr>
        <p:spPr bwMode="auto">
          <a:xfrm>
            <a:off x="4572000" y="2362200"/>
            <a:ext cx="0" cy="13716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30200" y="692150"/>
            <a:ext cx="7162800" cy="6096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Times New Roman" pitchFamily="18" charset="0"/>
              </a:rPr>
              <a:t>Guiding principles for scoping</a:t>
            </a:r>
            <a:endParaRPr lang="en-GB" sz="3200" smtClean="0">
              <a:cs typeface="Times New Roman" pitchFamily="18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11413"/>
            <a:ext cx="3352800" cy="2414587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Scoping is a process, not an activity or event.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Design a scoping process for each proposal.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Start early, or as soon as available information allows.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Prepare an information package on what is expected.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4775200" y="2413000"/>
            <a:ext cx="3352800" cy="18034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Specify the role of the public in the 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EIA process.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Document the results to guide EIA preparation.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Respond to new information and issues as necessary.</a:t>
            </a:r>
            <a:endParaRPr lang="en-US" sz="1600">
              <a:effectLst/>
              <a:latin typeface="ArialHU" charset="0"/>
            </a:endParaRPr>
          </a:p>
        </p:txBody>
      </p:sp>
      <p:sp>
        <p:nvSpPr>
          <p:cNvPr id="388101" name="Line 5"/>
          <p:cNvSpPr>
            <a:spLocks noChangeShapeType="1"/>
          </p:cNvSpPr>
          <p:nvPr/>
        </p:nvSpPr>
        <p:spPr bwMode="auto">
          <a:xfrm>
            <a:off x="4572000" y="2362200"/>
            <a:ext cx="0" cy="25146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11150" y="692150"/>
            <a:ext cx="7239000" cy="6096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EIA ‘Terms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  <a:cs typeface="Arial" charset="0"/>
              </a:rPr>
              <a:t> of Reference’ to be included </a:t>
            </a:r>
            <a:br>
              <a:rPr lang="en-US" b="0" smtClean="0">
                <a:solidFill>
                  <a:schemeClr val="accent2"/>
                </a:solidFill>
                <a:latin typeface="ArialHUBold" charset="0"/>
                <a:cs typeface="Arial" charset="0"/>
              </a:rPr>
            </a:br>
            <a:r>
              <a:rPr lang="en-US" b="0" smtClean="0">
                <a:solidFill>
                  <a:schemeClr val="accent2"/>
                </a:solidFill>
                <a:latin typeface="ArialHUBold" charset="0"/>
                <a:cs typeface="Arial" charset="0"/>
              </a:rPr>
              <a:t>in outline</a:t>
            </a:r>
            <a:endParaRPr lang="en-GB" sz="320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82650" y="2406650"/>
            <a:ext cx="3657600" cy="17526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study area and boundaries 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alternatives to be examined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impacts and issues to be</a:t>
            </a:r>
            <a:r>
              <a:rPr lang="en-AU" sz="1600" b="0" smtClean="0">
                <a:solidFill>
                  <a:srgbClr val="000000"/>
                </a:solidFill>
                <a:latin typeface="ArialHU" charset="0"/>
              </a:rPr>
              <a:t> 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studied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approach to be taken</a:t>
            </a:r>
            <a:endParaRPr lang="en-AU" sz="1600" b="0" smtClean="0">
              <a:solidFill>
                <a:srgbClr val="000000"/>
              </a:solidFill>
              <a:latin typeface="ArialHU" charset="0"/>
            </a:endParaRPr>
          </a:p>
          <a:p>
            <a:pPr marL="292100" indent="-292100">
              <a:lnSpc>
                <a:spcPct val="8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requirements for mitigation</a:t>
            </a:r>
            <a:r>
              <a:rPr lang="en-AU" sz="1600" b="0" smtClean="0">
                <a:solidFill>
                  <a:srgbClr val="000000"/>
                </a:solidFill>
                <a:latin typeface="ArialHU" charset="0"/>
              </a:rPr>
              <a:t> </a:t>
            </a:r>
            <a:r>
              <a:rPr lang="en-GB" sz="1600" b="0" smtClean="0">
                <a:solidFill>
                  <a:srgbClr val="000000"/>
                </a:solidFill>
                <a:latin typeface="ArialHU" charset="0"/>
              </a:rPr>
              <a:t>and monitoring </a:t>
            </a:r>
            <a:endParaRPr lang="en-US" sz="1600" b="0" smtClean="0">
              <a:latin typeface="ArialHU" charset="0"/>
              <a:cs typeface="Times New Roman" pitchFamily="18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787900" y="2400300"/>
            <a:ext cx="3733800" cy="18034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information and data to be included in the EIA report</a:t>
            </a:r>
            <a:endParaRPr lang="en-AU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timetable and requirements for completion of the EIA process</a:t>
            </a:r>
            <a:endParaRPr lang="en-US" sz="1600">
              <a:solidFill>
                <a:srgbClr val="000000"/>
              </a:solidFill>
              <a:effectLst/>
              <a:latin typeface="ArialHU" charset="0"/>
            </a:endParaRPr>
          </a:p>
          <a:p>
            <a:pPr marL="292100" indent="-292100" eaLnBrk="0" hangingPunct="0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opportunities for 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wider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public involvement</a:t>
            </a:r>
            <a:endParaRPr lang="en-GB" sz="1600">
              <a:effectLst/>
              <a:latin typeface="ArialHU" charset="0"/>
            </a:endParaRPr>
          </a:p>
        </p:txBody>
      </p:sp>
      <p:sp>
        <p:nvSpPr>
          <p:cNvPr id="389125" name="Line 5"/>
          <p:cNvSpPr>
            <a:spLocks noChangeShapeType="1"/>
          </p:cNvSpPr>
          <p:nvPr/>
        </p:nvSpPr>
        <p:spPr bwMode="auto">
          <a:xfrm>
            <a:off x="4572000" y="2362200"/>
            <a:ext cx="0" cy="17526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36550" y="692150"/>
            <a:ext cx="7512050" cy="9144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Sc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oping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 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in accordance with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 </a:t>
            </a:r>
            <a:br>
              <a:rPr lang="cs-CZ" b="0" smtClean="0">
                <a:solidFill>
                  <a:schemeClr val="accent2"/>
                </a:solidFill>
                <a:latin typeface="ArialHUBold" charset="0"/>
              </a:rPr>
            </a:br>
            <a:r>
              <a:rPr lang="en-GB" b="0" smtClean="0">
                <a:solidFill>
                  <a:schemeClr val="accent2"/>
                </a:solidFill>
                <a:latin typeface="ArialHUBold" charset="0"/>
              </a:rPr>
              <a:t>the 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EC EIA Directive</a:t>
            </a:r>
            <a:endParaRPr lang="en-US" b="0" smtClean="0">
              <a:latin typeface="Times New Roman" pitchFamily="18" charset="0"/>
            </a:endParaRP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95350" y="2413000"/>
            <a:ext cx="6934200" cy="22860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</a:rPr>
              <a:t>The scoping process must be internal and voluntary</a:t>
            </a:r>
            <a:r>
              <a:rPr lang="cs-CZ" sz="1600" b="0" smtClean="0">
                <a:latin typeface="ArialHU" charset="0"/>
              </a:rPr>
              <a:t> </a:t>
            </a:r>
            <a:r>
              <a:rPr lang="en-US" sz="1600" b="0" smtClean="0">
                <a:latin typeface="ArialHU" charset="0"/>
              </a:rPr>
              <a:t>(</a:t>
            </a:r>
            <a:r>
              <a:rPr lang="cs-CZ" sz="1600" b="0" smtClean="0">
                <a:latin typeface="ArialHU" charset="0"/>
              </a:rPr>
              <a:t>Art. 5.2</a:t>
            </a:r>
            <a:r>
              <a:rPr lang="en-US" sz="1600" b="0" smtClean="0">
                <a:latin typeface="ArialHU" charset="0"/>
              </a:rPr>
              <a:t>)</a:t>
            </a:r>
            <a:endParaRPr lang="cs-CZ" sz="1600" b="0" smtClean="0">
              <a:latin typeface="ArialHU" charset="0"/>
            </a:endParaRP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endParaRPr lang="cs-CZ" sz="1600" b="0" smtClean="0">
              <a:latin typeface="ArialHU" charset="0"/>
            </a:endParaRP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</a:rPr>
              <a:t>The competent authority renders an opinion on the contents of the EIA Report if the developer so requests. </a:t>
            </a: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endParaRPr lang="cs-CZ" sz="1600" b="0" smtClean="0">
              <a:latin typeface="ArialHU" charset="0"/>
            </a:endParaRP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</a:rPr>
              <a:t>Member states </a:t>
            </a:r>
            <a:r>
              <a:rPr lang="cs-CZ" sz="1600" b="0" smtClean="0">
                <a:latin typeface="ArialHU" charset="0"/>
              </a:rPr>
              <a:t>may </a:t>
            </a:r>
            <a:r>
              <a:rPr lang="en-US" sz="1600" b="0" smtClean="0">
                <a:latin typeface="ArialHU" charset="0"/>
              </a:rPr>
              <a:t>require the competent authority to give </a:t>
            </a:r>
            <a:br>
              <a:rPr lang="en-US" sz="1600" b="0" smtClean="0">
                <a:latin typeface="ArialHU" charset="0"/>
              </a:rPr>
            </a:br>
            <a:r>
              <a:rPr lang="en-US" sz="1600" b="0" smtClean="0">
                <a:latin typeface="ArialHU" charset="0"/>
              </a:rPr>
              <a:t>such an opinion, irrespective of the developer´s request.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36550" y="692150"/>
            <a:ext cx="7467600" cy="9144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Sc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oping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 in 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accordance with </a:t>
            </a:r>
            <a:br>
              <a:rPr lang="en-US" b="0" smtClean="0">
                <a:solidFill>
                  <a:schemeClr val="accent2"/>
                </a:solidFill>
                <a:latin typeface="ArialHUBold" charset="0"/>
              </a:rPr>
            </a:b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World Bank</a:t>
            </a:r>
            <a:r>
              <a:rPr lang="en-GB" b="0" smtClean="0">
                <a:solidFill>
                  <a:schemeClr val="accent2"/>
                </a:solidFill>
                <a:latin typeface="ArialHUBold" charset="0"/>
              </a:rPr>
              <a:t> procedure</a:t>
            </a:r>
            <a:endParaRPr lang="en-GB" sz="3200" smtClean="0"/>
          </a:p>
        </p:txBody>
      </p:sp>
      <p:sp>
        <p:nvSpPr>
          <p:cNvPr id="12291" name="Text Box 4"/>
          <p:cNvSpPr txBox="1">
            <a:spLocks noChangeArrowheads="1"/>
          </p:cNvSpPr>
          <p:nvPr/>
        </p:nvSpPr>
        <p:spPr bwMode="auto">
          <a:xfrm>
            <a:off x="895350" y="2414588"/>
            <a:ext cx="6934200" cy="24145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effectLst/>
                <a:latin typeface="ArialHU" charset="0"/>
              </a:rPr>
              <a:t>Public scoping is required for Category A projects. </a:t>
            </a: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effectLst/>
                <a:latin typeface="ArialHU" charset="0"/>
              </a:rPr>
              <a:t>(OP 4.01, Art. 15</a:t>
            </a:r>
            <a:r>
              <a:rPr lang="cs-CZ" sz="1600">
                <a:effectLst/>
                <a:latin typeface="ArialHU" charset="0"/>
              </a:rPr>
              <a:t>)</a:t>
            </a:r>
            <a:endParaRPr lang="en-GB" sz="1600">
              <a:effectLst/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cs-CZ" sz="1600">
                <a:effectLst/>
                <a:latin typeface="ArialHU" charset="0"/>
              </a:rPr>
              <a:t>Borrowers</a:t>
            </a:r>
            <a:r>
              <a:rPr lang="en-GB" sz="1600">
                <a:effectLst/>
                <a:latin typeface="ArialHU" charset="0"/>
              </a:rPr>
              <a:t> </a:t>
            </a:r>
            <a:r>
              <a:rPr lang="cs-CZ" sz="1600">
                <a:effectLst/>
                <a:latin typeface="ArialHU" charset="0"/>
              </a:rPr>
              <a:t>must </a:t>
            </a:r>
            <a:r>
              <a:rPr lang="en-GB" sz="1600">
                <a:effectLst/>
                <a:latin typeface="ArialHU" charset="0"/>
              </a:rPr>
              <a:t>consult the affected public “shortly after </a:t>
            </a:r>
            <a:br>
              <a:rPr lang="en-GB" sz="1600">
                <a:effectLst/>
                <a:latin typeface="ArialHU" charset="0"/>
              </a:rPr>
            </a:br>
            <a:r>
              <a:rPr lang="en-GB" sz="1600">
                <a:effectLst/>
                <a:latin typeface="ArialHU" charset="0"/>
              </a:rPr>
              <a:t>environmental screening and before the terms of reference for</a:t>
            </a:r>
            <a:br>
              <a:rPr lang="en-GB" sz="1600">
                <a:effectLst/>
                <a:latin typeface="ArialHU" charset="0"/>
              </a:rPr>
            </a:br>
            <a:r>
              <a:rPr lang="en-GB" sz="1600">
                <a:effectLst/>
                <a:latin typeface="ArialHU" charset="0"/>
              </a:rPr>
              <a:t> the environmental assessment are finalised”. </a:t>
            </a:r>
            <a:endParaRPr lang="cs-CZ" sz="1600">
              <a:effectLst/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effectLst/>
                <a:latin typeface="ArialHU" charset="0"/>
              </a:rPr>
              <a:t>For this initial consultation, the borrower need</a:t>
            </a:r>
            <a:r>
              <a:rPr lang="cs-CZ" sz="1600">
                <a:effectLst/>
                <a:latin typeface="ArialHU" charset="0"/>
              </a:rPr>
              <a:t>s</a:t>
            </a:r>
            <a:r>
              <a:rPr lang="en-GB" sz="1600">
                <a:effectLst/>
                <a:latin typeface="ArialHU" charset="0"/>
              </a:rPr>
              <a:t> to provide a </a:t>
            </a:r>
            <a:br>
              <a:rPr lang="en-GB" sz="1600">
                <a:effectLst/>
                <a:latin typeface="ArialHU" charset="0"/>
              </a:rPr>
            </a:br>
            <a:r>
              <a:rPr lang="en-GB" sz="1600">
                <a:effectLst/>
                <a:latin typeface="ArialHU" charset="0"/>
              </a:rPr>
              <a:t>summary of the proposed project's objectives, description and potential impacts.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36550" y="692150"/>
            <a:ext cx="7239000" cy="838200"/>
          </a:xfrm>
          <a:noFill/>
          <a:ln w="12700">
            <a:miter lim="800000"/>
            <a:headEnd type="none" w="sm" len="sm"/>
            <a:tailEnd type="none" w="sm" len="sm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Sc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oping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 in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 accordance with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/>
            </a:r>
            <a:br>
              <a:rPr lang="cs-CZ" b="0" smtClean="0">
                <a:solidFill>
                  <a:schemeClr val="accent2"/>
                </a:solidFill>
                <a:latin typeface="ArialHUBold" charset="0"/>
              </a:rPr>
            </a:b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EBRD procedure</a:t>
            </a:r>
            <a:endParaRPr lang="en-GB" sz="3200" smtClean="0"/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895350" y="2414588"/>
            <a:ext cx="6934200" cy="290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cs-CZ" sz="1600">
                <a:effectLst/>
                <a:latin typeface="ArialHU" charset="0"/>
              </a:rPr>
              <a:t>Environmental Policy (Annex </a:t>
            </a:r>
            <a:r>
              <a:rPr lang="en-GB" sz="1600">
                <a:effectLst/>
                <a:latin typeface="ArialHU" charset="0"/>
              </a:rPr>
              <a:t>2</a:t>
            </a:r>
            <a:r>
              <a:rPr lang="cs-CZ" sz="1600">
                <a:effectLst/>
                <a:latin typeface="ArialHU" charset="0"/>
              </a:rPr>
              <a:t>, Art. 3.3) requires </a:t>
            </a:r>
            <a:r>
              <a:rPr lang="en-GB" sz="1600">
                <a:effectLst/>
                <a:latin typeface="ArialHU" charset="0"/>
              </a:rPr>
              <a:t>public scoping for </a:t>
            </a:r>
            <a:br>
              <a:rPr lang="en-GB" sz="1600">
                <a:effectLst/>
                <a:latin typeface="ArialHU" charset="0"/>
              </a:rPr>
            </a:br>
            <a:r>
              <a:rPr lang="en-GB" sz="1600">
                <a:effectLst/>
                <a:latin typeface="ArialHU" charset="0"/>
              </a:rPr>
              <a:t>Category A projects. </a:t>
            </a:r>
            <a:endParaRPr lang="cs-CZ" sz="1600">
              <a:effectLst/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Key issues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 are identified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by consulting with the affected public</a:t>
            </a:r>
            <a:br>
              <a:rPr lang="en-GB" sz="1600">
                <a:solidFill>
                  <a:srgbClr val="000000"/>
                </a:solidFill>
                <a:effectLst/>
                <a:latin typeface="ArialHU" charset="0"/>
              </a:rPr>
            </a:b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and taking their comments into account.</a:t>
            </a:r>
            <a:r>
              <a:rPr lang="en-GB" sz="1600">
                <a:effectLst/>
                <a:latin typeface="ArialHU" charset="0"/>
              </a:rPr>
              <a:t> </a:t>
            </a:r>
            <a:endParaRPr lang="cs-CZ" sz="1600">
              <a:effectLst/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The process involve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s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 contact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s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with representatives of the affected public, government agencies, local authorities and other organisations.</a:t>
            </a:r>
            <a:endParaRPr lang="en-GB" sz="1600">
              <a:effectLst/>
              <a:latin typeface="ArialHU" charset="0"/>
            </a:endParaRPr>
          </a:p>
          <a:p>
            <a:pPr marL="292100" indent="-292100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Results of ToR for EIA and thr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Public Consultation and Disclosure </a:t>
            </a:r>
            <a:br>
              <a:rPr lang="en-GB" sz="1600">
                <a:solidFill>
                  <a:srgbClr val="000000"/>
                </a:solidFill>
                <a:effectLst/>
                <a:latin typeface="ArialHU" charset="0"/>
              </a:rPr>
            </a:b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Plan (draft PCDP)</a:t>
            </a:r>
            <a:r>
              <a:rPr lang="cs-CZ" sz="1600">
                <a:solidFill>
                  <a:srgbClr val="000000"/>
                </a:solidFill>
                <a:effectLst/>
                <a:latin typeface="ArialHU" charset="0"/>
              </a:rPr>
              <a:t> specifies any proposed public participation </a:t>
            </a:r>
            <a:r>
              <a:rPr lang="en-GB" sz="1600">
                <a:solidFill>
                  <a:srgbClr val="000000"/>
                </a:solidFill>
                <a:effectLst/>
                <a:latin typeface="ArialHU" charset="0"/>
              </a:rPr>
              <a:t>throughout the EIA process</a:t>
            </a:r>
            <a:endParaRPr lang="en-GB" sz="1600">
              <a:effectLst/>
              <a:latin typeface="ArialH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693738"/>
            <a:ext cx="7467600" cy="792162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Scoping in accordance with </a:t>
            </a:r>
            <a:br>
              <a:rPr lang="en-US" b="0" smtClean="0">
                <a:solidFill>
                  <a:schemeClr val="accent2"/>
                </a:solidFill>
                <a:latin typeface="ArialHUBold" charset="0"/>
              </a:rPr>
            </a:b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the Aarhus Convention</a:t>
            </a:r>
            <a:endParaRPr lang="en-US" sz="320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5350" y="2406650"/>
            <a:ext cx="6934200" cy="170815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</a:rPr>
              <a:t>Each Party needs to provide early public participation (I.e. when all options are open and effective public participation can take place). (Art. 6.4)</a:t>
            </a:r>
          </a:p>
          <a:p>
            <a:pPr marL="292100" indent="-292100"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 b="0" smtClean="0">
                <a:latin typeface="ArialHU" charset="0"/>
              </a:rPr>
              <a:t>Public scoping helps to meet this obligation.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692150"/>
            <a:ext cx="7391400" cy="838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Scoping in accordance with </a:t>
            </a:r>
            <a:br>
              <a:rPr lang="en-US" b="0" smtClean="0">
                <a:solidFill>
                  <a:schemeClr val="accent2"/>
                </a:solidFill>
                <a:latin typeface="ArialHUBold" charset="0"/>
              </a:rPr>
            </a:b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the E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spoo </a:t>
            </a:r>
            <a:r>
              <a:rPr lang="en-US" b="0" smtClean="0">
                <a:solidFill>
                  <a:schemeClr val="accent2"/>
                </a:solidFill>
                <a:latin typeface="ArialHUBold" charset="0"/>
              </a:rPr>
              <a:t>Convention</a:t>
            </a:r>
            <a:endParaRPr lang="en-US" sz="32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89000" y="2413000"/>
            <a:ext cx="3200400" cy="26670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292100" indent="-292100">
              <a:lnSpc>
                <a:spcPct val="110000"/>
              </a:lnSpc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 b="0" smtClean="0">
                <a:latin typeface="ArialHU" charset="0"/>
                <a:cs typeface="Times New Roman" pitchFamily="18" charset="0"/>
              </a:rPr>
              <a:t>The Convention requires scoping for transboundary projects. </a:t>
            </a:r>
            <a:br>
              <a:rPr lang="en-GB" sz="1600" b="0" smtClean="0">
                <a:latin typeface="ArialHU" charset="0"/>
                <a:cs typeface="Times New Roman" pitchFamily="18" charset="0"/>
              </a:rPr>
            </a:br>
            <a:r>
              <a:rPr lang="en-GB" sz="1600" b="0" smtClean="0">
                <a:latin typeface="ArialHU" charset="0"/>
                <a:cs typeface="Times New Roman" pitchFamily="18" charset="0"/>
              </a:rPr>
              <a:t>(Arts. 3.5, 3.6 and 3.8)</a:t>
            </a:r>
            <a:endParaRPr lang="cs-CZ" sz="1600" b="0" smtClean="0">
              <a:latin typeface="ArialHU" charset="0"/>
            </a:endParaRPr>
          </a:p>
          <a:p>
            <a:pPr marL="292100" indent="-292100">
              <a:lnSpc>
                <a:spcPct val="110000"/>
              </a:lnSpc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 b="0" smtClean="0">
                <a:latin typeface="ArialHU" charset="0"/>
                <a:cs typeface="Times New Roman" pitchFamily="18" charset="0"/>
              </a:rPr>
              <a:t>The party of origin </a:t>
            </a:r>
            <a:r>
              <a:rPr lang="cs-CZ" sz="1600" b="0" smtClean="0">
                <a:latin typeface="ArialHU" charset="0"/>
              </a:rPr>
              <a:t>informs the </a:t>
            </a:r>
            <a:r>
              <a:rPr lang="en-GB" sz="1600" b="0" smtClean="0">
                <a:latin typeface="ArialHU" charset="0"/>
                <a:cs typeface="Times New Roman" pitchFamily="18" charset="0"/>
              </a:rPr>
              <a:t>affected party</a:t>
            </a:r>
            <a:r>
              <a:rPr lang="cs-CZ" sz="1600" b="0" smtClean="0">
                <a:latin typeface="ArialHU" charset="0"/>
              </a:rPr>
              <a:t> about:  a) the </a:t>
            </a:r>
            <a:r>
              <a:rPr lang="en-GB" sz="1600" b="0" smtClean="0">
                <a:latin typeface="ArialHU" charset="0"/>
                <a:cs typeface="Times New Roman" pitchFamily="18" charset="0"/>
              </a:rPr>
              <a:t>proposed activity</a:t>
            </a:r>
            <a:r>
              <a:rPr lang="cs-CZ" sz="1600" b="0" smtClean="0">
                <a:latin typeface="ArialHU" charset="0"/>
              </a:rPr>
              <a:t>; b) its </a:t>
            </a:r>
            <a:r>
              <a:rPr lang="en-GB" sz="1600" b="0" smtClean="0">
                <a:latin typeface="ArialHU" charset="0"/>
                <a:cs typeface="Times New Roman" pitchFamily="18" charset="0"/>
              </a:rPr>
              <a:t>possible transboundary impact</a:t>
            </a:r>
            <a:r>
              <a:rPr lang="cs-CZ" sz="1600" b="0" smtClean="0">
                <a:latin typeface="ArialHU" charset="0"/>
              </a:rPr>
              <a:t>s, and c) applicable </a:t>
            </a:r>
            <a:r>
              <a:rPr lang="en-GB" sz="1600" b="0" smtClean="0">
                <a:latin typeface="ArialHU" charset="0"/>
                <a:cs typeface="Times New Roman" pitchFamily="18" charset="0"/>
              </a:rPr>
              <a:t>EIA procedure.  (Art. 3.5)</a:t>
            </a:r>
            <a:endParaRPr lang="cs-CZ" sz="1600" b="0" smtClean="0">
              <a:latin typeface="ArialHU" charset="0"/>
              <a:cs typeface="Times New Roman" pitchFamily="18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4876800" y="2413000"/>
            <a:ext cx="3810000" cy="2317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92100" indent="-292100" eaLnBrk="0" hangingPunct="0">
              <a:lnSpc>
                <a:spcPct val="11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>
                <a:effectLst/>
                <a:latin typeface="ArialHU" charset="0"/>
              </a:rPr>
              <a:t>The affected party provide</a:t>
            </a:r>
            <a:r>
              <a:rPr lang="cs-CZ" sz="1600">
                <a:effectLst/>
                <a:latin typeface="ArialHU" charset="0"/>
              </a:rPr>
              <a:t>s </a:t>
            </a:r>
            <a:r>
              <a:rPr lang="en-GB" sz="1600">
                <a:effectLst/>
                <a:latin typeface="ArialHU" charset="0"/>
              </a:rPr>
              <a:t>the party of origin with information </a:t>
            </a:r>
            <a:r>
              <a:rPr lang="cs-CZ" sz="1600">
                <a:effectLst/>
                <a:latin typeface="ArialHU" charset="0"/>
              </a:rPr>
              <a:t>about the </a:t>
            </a:r>
            <a:r>
              <a:rPr lang="en-GB" sz="1600">
                <a:effectLst/>
                <a:latin typeface="ArialHU" charset="0"/>
              </a:rPr>
              <a:t>potentially affected environment.  (Art. 3.6)</a:t>
            </a:r>
            <a:endParaRPr lang="en-US" sz="1600">
              <a:effectLst/>
              <a:latin typeface="ArialHU" charset="0"/>
            </a:endParaRPr>
          </a:p>
          <a:p>
            <a:pPr marL="292100" indent="-292100" eaLnBrk="0" hangingPunct="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</a:pPr>
            <a:r>
              <a:rPr lang="en-US" sz="1600">
                <a:effectLst/>
                <a:latin typeface="ArialHU" charset="0"/>
              </a:rPr>
              <a:t>B</a:t>
            </a:r>
            <a:r>
              <a:rPr lang="cs-CZ" sz="1600">
                <a:effectLst/>
                <a:latin typeface="ArialHU" charset="0"/>
              </a:rPr>
              <a:t>oth </a:t>
            </a:r>
            <a:r>
              <a:rPr lang="en-US" sz="1600">
                <a:effectLst/>
                <a:latin typeface="ArialHU" charset="0"/>
              </a:rPr>
              <a:t>parties ensure that the </a:t>
            </a:r>
            <a:r>
              <a:rPr lang="cs-CZ" sz="1600">
                <a:effectLst/>
                <a:latin typeface="ArialHU" charset="0"/>
              </a:rPr>
              <a:t>concerned </a:t>
            </a:r>
            <a:r>
              <a:rPr lang="en-US" sz="1600">
                <a:effectLst/>
                <a:latin typeface="ArialHU" charset="0"/>
              </a:rPr>
              <a:t>public in the affected party </a:t>
            </a:r>
            <a:r>
              <a:rPr lang="cs-CZ" sz="1600">
                <a:effectLst/>
                <a:latin typeface="ArialHU" charset="0"/>
              </a:rPr>
              <a:t>can </a:t>
            </a:r>
            <a:r>
              <a:rPr lang="en-US" sz="1600">
                <a:effectLst/>
                <a:latin typeface="ArialHU" charset="0"/>
              </a:rPr>
              <a:t>make comments or objections on the proposed activity.</a:t>
            </a:r>
            <a:r>
              <a:rPr lang="en-GB" sz="1600">
                <a:effectLst/>
                <a:latin typeface="ArialHU" charset="0"/>
              </a:rPr>
              <a:t> </a:t>
            </a:r>
            <a:r>
              <a:rPr lang="en-US" sz="1600">
                <a:effectLst/>
                <a:latin typeface="ArialHU" charset="0"/>
              </a:rPr>
              <a:t>(Art. 3.8)</a:t>
            </a:r>
          </a:p>
        </p:txBody>
      </p:sp>
      <p:sp>
        <p:nvSpPr>
          <p:cNvPr id="394245" name="Line 5"/>
          <p:cNvSpPr>
            <a:spLocks noChangeShapeType="1"/>
          </p:cNvSpPr>
          <p:nvPr/>
        </p:nvSpPr>
        <p:spPr bwMode="auto">
          <a:xfrm>
            <a:off x="4572000" y="2362200"/>
            <a:ext cx="0" cy="27432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36550" y="693738"/>
            <a:ext cx="7512050" cy="912812"/>
          </a:xfrm>
          <a:noFill/>
          <a:ln w="12700"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b="0" smtClean="0">
                <a:solidFill>
                  <a:schemeClr val="accent2"/>
                </a:solidFill>
                <a:latin typeface="ArialHUBold" charset="0"/>
                <a:cs typeface="Times New Roman" pitchFamily="18" charset="0"/>
              </a:rPr>
              <a:t>Recommended elements for effective</a:t>
            </a:r>
            <a:r>
              <a:rPr lang="cs-CZ" b="0" smtClean="0">
                <a:solidFill>
                  <a:schemeClr val="accent2"/>
                </a:solidFill>
                <a:latin typeface="ArialHUBold" charset="0"/>
              </a:rPr>
              <a:t> scoping in SAP countries</a:t>
            </a:r>
            <a:endParaRPr lang="en-AU" sz="3200" smtClean="0">
              <a:latin typeface="Century Gothic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76300" y="2413000"/>
            <a:ext cx="7772400" cy="3276600"/>
          </a:xfrm>
          <a:noFill/>
          <a:ln w="12700"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381000" indent="-381000">
              <a:buClr>
                <a:schemeClr val="accent2"/>
              </a:buClr>
              <a:buFont typeface="Wingdings" pitchFamily="2" charset="2"/>
              <a:buChar char="§"/>
            </a:pPr>
            <a:r>
              <a:rPr lang="en-GB" sz="1600" b="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SAP countries may wish to establish a mandatory scoping procedure that:</a:t>
            </a:r>
          </a:p>
          <a:p>
            <a:pPr marL="381000" indent="-381000">
              <a:buClr>
                <a:schemeClr val="accent2"/>
              </a:buClr>
              <a:buFont typeface="Wingdings" pitchFamily="2" charset="2"/>
              <a:buChar char="§"/>
            </a:pPr>
            <a:endParaRPr lang="en-GB" sz="1600" b="0" smtClean="0">
              <a:solidFill>
                <a:srgbClr val="000000"/>
              </a:solidFill>
              <a:latin typeface="ArialHU" charset="0"/>
              <a:cs typeface="Times New Roman" pitchFamily="18" charset="0"/>
            </a:endParaRPr>
          </a:p>
          <a:p>
            <a:pPr marL="952500" lvl="1" indent="-381000">
              <a:buClr>
                <a:schemeClr val="accent2"/>
              </a:buClr>
              <a:buSzTx/>
              <a:buFont typeface="Times"/>
              <a:buChar char="•"/>
            </a:pP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enables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 competent authorities to render an opinion on the contents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of the EIA Report (EC Directive);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endParaRPr lang="en-GB" sz="1600" i="1" smtClean="0">
              <a:solidFill>
                <a:srgbClr val="000000"/>
              </a:solidFill>
              <a:latin typeface="ArialHU" charset="0"/>
              <a:cs typeface="Courier New" pitchFamily="49" charset="0"/>
            </a:endParaRPr>
          </a:p>
          <a:p>
            <a:pPr marL="952500" lvl="1" indent="-381000">
              <a:buClr>
                <a:schemeClr val="accent2"/>
              </a:buClr>
              <a:buSzTx/>
              <a:buFont typeface="Times"/>
              <a:buChar char="•"/>
            </a:pP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takes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 place when all options are open and when effective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public participation can take place (Aarhus Convention);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endParaRPr lang="en-GB" sz="1600" i="1" smtClean="0">
              <a:solidFill>
                <a:srgbClr val="000000"/>
              </a:solidFill>
              <a:latin typeface="ArialHU" charset="0"/>
              <a:cs typeface="Courier New" pitchFamily="49" charset="0"/>
            </a:endParaRPr>
          </a:p>
          <a:p>
            <a:pPr marL="952500" lvl="1" indent="-381000">
              <a:buClr>
                <a:schemeClr val="accent2"/>
              </a:buClr>
              <a:buSzTx/>
              <a:buFont typeface="Times"/>
              <a:buChar char="•"/>
            </a:pP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occurs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 immediately after screening and before ToR for EIA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are finalised (World Bank);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endParaRPr lang="en-GB" sz="1600" i="1" smtClean="0">
              <a:solidFill>
                <a:srgbClr val="000000"/>
              </a:solidFill>
              <a:latin typeface="ArialHU" charset="0"/>
              <a:cs typeface="Courier New" pitchFamily="49" charset="0"/>
            </a:endParaRPr>
          </a:p>
          <a:p>
            <a:pPr marL="952500" lvl="1" indent="-381000">
              <a:buClr>
                <a:schemeClr val="accent2"/>
              </a:buClr>
              <a:buSzTx/>
              <a:buFont typeface="Times"/>
              <a:buChar char="•"/>
            </a:pP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ensures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 that the views of all competent authorities and the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concerned affected public are taken into account when identifying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key issues (EBRD); and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endParaRPr lang="en-GB" sz="1600" i="1" smtClean="0">
              <a:solidFill>
                <a:srgbClr val="000000"/>
              </a:solidFill>
              <a:latin typeface="ArialHU" charset="0"/>
              <a:cs typeface="Courier New" pitchFamily="49" charset="0"/>
            </a:endParaRPr>
          </a:p>
          <a:p>
            <a:pPr marL="952500" lvl="1" indent="-381000">
              <a:buClr>
                <a:schemeClr val="accent2"/>
              </a:buClr>
              <a:buSzTx/>
              <a:buFont typeface="Times"/>
              <a:buChar char="•"/>
            </a:pP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facilitates transboundary </a:t>
            </a: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scoping 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for trans-boundary </a:t>
            </a:r>
            <a:b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</a:b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EI</a:t>
            </a: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As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 </a:t>
            </a: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(</a:t>
            </a:r>
            <a:r>
              <a:rPr lang="en-GB" sz="1600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Espoo Convention</a:t>
            </a:r>
            <a:r>
              <a:rPr lang="cs-CZ" sz="1600" smtClean="0">
                <a:solidFill>
                  <a:srgbClr val="000000"/>
                </a:solidFill>
                <a:latin typeface="ArialHU" charset="0"/>
              </a:rPr>
              <a:t>)</a:t>
            </a:r>
            <a:r>
              <a:rPr lang="en-GB" sz="1600" b="1" smtClean="0">
                <a:solidFill>
                  <a:srgbClr val="000000"/>
                </a:solidFill>
                <a:latin typeface="ArialHU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570</Words>
  <Application>Microsoft Office PowerPoint</Application>
  <PresentationFormat>On-screen Show (4:3)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ArialHU</vt:lpstr>
      <vt:lpstr>ArialHUBold</vt:lpstr>
      <vt:lpstr>Calibri</vt:lpstr>
      <vt:lpstr>Century Gothic</vt:lpstr>
      <vt:lpstr>Courier New</vt:lpstr>
      <vt:lpstr>Times</vt:lpstr>
      <vt:lpstr>Times New Roman</vt:lpstr>
      <vt:lpstr>Wingdings</vt:lpstr>
      <vt:lpstr>Office Theme</vt:lpstr>
      <vt:lpstr>EIA; SCOPING</vt:lpstr>
      <vt:lpstr>What is scoping?</vt:lpstr>
      <vt:lpstr>Types of scoping</vt:lpstr>
      <vt:lpstr>Elements of scoping</vt:lpstr>
      <vt:lpstr>Steps in the scoping process</vt:lpstr>
      <vt:lpstr>Who should be involved in scoping?</vt:lpstr>
      <vt:lpstr>Guiding principles for scoping</vt:lpstr>
      <vt:lpstr>EIA ‘Terms of Reference’ to be included  in outline</vt:lpstr>
      <vt:lpstr>Scoping in accordance with  the EC EIA Directive</vt:lpstr>
      <vt:lpstr>Scoping in accordance with  World Bank procedure</vt:lpstr>
      <vt:lpstr>Scoping in accordance with EBRD procedure</vt:lpstr>
      <vt:lpstr>Scoping in accordance with  the Aarhus Convention</vt:lpstr>
      <vt:lpstr>Scoping in accordance with  the Espoo Convention</vt:lpstr>
      <vt:lpstr>Recommended elements for effective scoping in SAP countries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bus-lr</dc:creator>
  <cp:lastModifiedBy>Linda Rudd</cp:lastModifiedBy>
  <cp:revision>2</cp:revision>
  <cp:lastPrinted>2015-10-28T08:49:07Z</cp:lastPrinted>
  <dcterms:created xsi:type="dcterms:W3CDTF">2012-10-29T10:33:18Z</dcterms:created>
  <dcterms:modified xsi:type="dcterms:W3CDTF">2015-10-28T08:49:54Z</dcterms:modified>
</cp:coreProperties>
</file>