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diagrams/drawing2.xml" ContentType="application/vnd.ms-office.drawingml.diagramDrawing+xml"/>
  <Override PartName="/ppt/slides/slide9.xml" ContentType="application/vnd.openxmlformats-officedocument.presentationml.slide+xml"/>
  <Override PartName="/ppt/diagrams/data2.xml" ContentType="application/vnd.openxmlformats-officedocument.drawingml.diagramData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Override PartName="/ppt/diagrams/colors1.xml" ContentType="application/vnd.openxmlformats-officedocument.drawingml.diagramColors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ppt/slideLayouts/slideLayout5.xml" ContentType="application/vnd.openxmlformats-officedocument.presentationml.slideLayout+xml"/>
  <Override PartName="/docProps/app.xml" ContentType="application/vnd.openxmlformats-officedocument.extended-properti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6.xml" ContentType="application/vnd.openxmlformats-officedocument.presentationml.slide+xml"/>
  <Override PartName="/ppt/diagrams/colors2.xml" ContentType="application/vnd.openxmlformats-officedocument.drawingml.diagramColors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diagrams/quickStyle1.xml" ContentType="application/vnd.openxmlformats-officedocument.drawingml.diagramStyle+xml"/>
  <Override PartName="/ppt/slideLayouts/slideLayout2.xml" ContentType="application/vnd.openxmlformats-officedocument.presentationml.slideLayout+xml"/>
  <Override PartName="/ppt/diagrams/layout1.xml" ContentType="application/vnd.openxmlformats-officedocument.drawingml.diagramLayout+xml"/>
  <Override PartName="/ppt/slides/slide23.xml" ContentType="application/vnd.openxmlformats-officedocument.presentationml.slide+xml"/>
  <Default Extension="png" ContentType="image/png"/>
  <Override PartName="/ppt/slides/slide16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diagrams/layout2.xml" ContentType="application/vnd.openxmlformats-officedocument.drawingml.diagramLayout+xml"/>
  <Override PartName="/ppt/slideLayouts/slideLayout3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154" d="100"/>
          <a:sy n="154" d="100"/>
        </p:scale>
        <p:origin x="-114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notesMaster" Target="notesMasters/notesMaster1.xml"/><Relationship Id="rId2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6C7D62-E100-48C0-BC13-94EEDEB5AB1E}" type="doc">
      <dgm:prSet loTypeId="urn:microsoft.com/office/officeart/2005/8/layout/pyramid1" loCatId="pyramid" qsTypeId="urn:microsoft.com/office/officeart/2005/8/quickstyle/3d3" qsCatId="3D" csTypeId="urn:microsoft.com/office/officeart/2005/8/colors/accent2_1" csCatId="accent2" phldr="1"/>
      <dgm:spPr/>
    </dgm:pt>
    <dgm:pt modelId="{676276CE-B65E-4A52-B1B5-81279E87372F}">
      <dgm:prSet phldrT="[Text]"/>
      <dgm:spPr/>
      <dgm:t>
        <a:bodyPr/>
        <a:lstStyle/>
        <a:p>
          <a:r>
            <a:rPr lang="en-GB" dirty="0" smtClean="0"/>
            <a:t>Performance</a:t>
          </a:r>
          <a:endParaRPr lang="en-GB" dirty="0"/>
        </a:p>
      </dgm:t>
    </dgm:pt>
    <dgm:pt modelId="{14059B85-7DC4-4651-A3B2-00D1D7AF3F06}" type="parTrans" cxnId="{9901A2D4-E464-48E4-91D3-6E2CE25DE7AC}">
      <dgm:prSet/>
      <dgm:spPr/>
      <dgm:t>
        <a:bodyPr/>
        <a:lstStyle/>
        <a:p>
          <a:endParaRPr lang="en-GB"/>
        </a:p>
      </dgm:t>
    </dgm:pt>
    <dgm:pt modelId="{D7F76718-D7B9-4514-B89F-D26BBF4DD3DC}" type="sibTrans" cxnId="{9901A2D4-E464-48E4-91D3-6E2CE25DE7AC}">
      <dgm:prSet/>
      <dgm:spPr/>
      <dgm:t>
        <a:bodyPr/>
        <a:lstStyle/>
        <a:p>
          <a:endParaRPr lang="en-GB"/>
        </a:p>
      </dgm:t>
    </dgm:pt>
    <dgm:pt modelId="{9BD4D692-0C04-48A4-B1CE-4EB717E83F0F}">
      <dgm:prSet phldrT="[Text]"/>
      <dgm:spPr/>
      <dgm:t>
        <a:bodyPr/>
        <a:lstStyle/>
        <a:p>
          <a:r>
            <a:rPr lang="en-GB" dirty="0" smtClean="0"/>
            <a:t>Participation</a:t>
          </a:r>
          <a:endParaRPr lang="en-GB" dirty="0"/>
        </a:p>
      </dgm:t>
    </dgm:pt>
    <dgm:pt modelId="{74813C9F-B476-4F85-A0AF-0464DADB7A7E}" type="parTrans" cxnId="{47C20D1D-3CF5-4F07-A931-0C6176E8A8BD}">
      <dgm:prSet/>
      <dgm:spPr/>
      <dgm:t>
        <a:bodyPr/>
        <a:lstStyle/>
        <a:p>
          <a:endParaRPr lang="en-GB"/>
        </a:p>
      </dgm:t>
    </dgm:pt>
    <dgm:pt modelId="{D91FEB47-7A49-4753-9DE2-1A41C5A2D461}" type="sibTrans" cxnId="{47C20D1D-3CF5-4F07-A931-0C6176E8A8BD}">
      <dgm:prSet/>
      <dgm:spPr/>
      <dgm:t>
        <a:bodyPr/>
        <a:lstStyle/>
        <a:p>
          <a:endParaRPr lang="en-GB"/>
        </a:p>
      </dgm:t>
    </dgm:pt>
    <dgm:pt modelId="{9F625B8B-FED4-4970-AE5D-4A3C89935B30}">
      <dgm:prSet phldrT="[Text]"/>
      <dgm:spPr/>
      <dgm:t>
        <a:bodyPr/>
        <a:lstStyle/>
        <a:p>
          <a:r>
            <a:rPr lang="en-GB" dirty="0" smtClean="0"/>
            <a:t>Foundation</a:t>
          </a:r>
          <a:endParaRPr lang="en-GB" dirty="0"/>
        </a:p>
      </dgm:t>
    </dgm:pt>
    <dgm:pt modelId="{DDCD8707-148E-4E86-A0C7-2499200957F7}" type="parTrans" cxnId="{BF4BB5CB-E53B-4731-B3EE-0B10020D6460}">
      <dgm:prSet/>
      <dgm:spPr/>
      <dgm:t>
        <a:bodyPr/>
        <a:lstStyle/>
        <a:p>
          <a:endParaRPr lang="en-GB"/>
        </a:p>
      </dgm:t>
    </dgm:pt>
    <dgm:pt modelId="{1DE3482F-6033-4F4B-9487-86CBFF233543}" type="sibTrans" cxnId="{BF4BB5CB-E53B-4731-B3EE-0B10020D6460}">
      <dgm:prSet/>
      <dgm:spPr/>
      <dgm:t>
        <a:bodyPr/>
        <a:lstStyle/>
        <a:p>
          <a:endParaRPr lang="en-GB"/>
        </a:p>
      </dgm:t>
    </dgm:pt>
    <dgm:pt modelId="{384D3E81-4D6F-4258-98B8-04E70F8E57AC}">
      <dgm:prSet/>
      <dgm:spPr/>
      <dgm:t>
        <a:bodyPr/>
        <a:lstStyle/>
        <a:p>
          <a:r>
            <a:rPr lang="en-GB" dirty="0" smtClean="0"/>
            <a:t>Excellence</a:t>
          </a:r>
          <a:endParaRPr lang="en-GB" dirty="0"/>
        </a:p>
      </dgm:t>
    </dgm:pt>
    <dgm:pt modelId="{AB95E140-1E56-4A2C-9BD2-3A39A8AC201D}" type="parTrans" cxnId="{E63D9ECF-3AE9-406B-947B-8EDFC32AAD1E}">
      <dgm:prSet/>
      <dgm:spPr/>
      <dgm:t>
        <a:bodyPr/>
        <a:lstStyle/>
        <a:p>
          <a:endParaRPr lang="en-GB"/>
        </a:p>
      </dgm:t>
    </dgm:pt>
    <dgm:pt modelId="{08010467-A261-4540-AABF-87E352753CA5}" type="sibTrans" cxnId="{E63D9ECF-3AE9-406B-947B-8EDFC32AAD1E}">
      <dgm:prSet/>
      <dgm:spPr/>
      <dgm:t>
        <a:bodyPr/>
        <a:lstStyle/>
        <a:p>
          <a:endParaRPr lang="en-GB"/>
        </a:p>
      </dgm:t>
    </dgm:pt>
    <dgm:pt modelId="{334A7FFB-D5FC-4133-910F-D3443BCD5BE3}" type="pres">
      <dgm:prSet presAssocID="{C16C7D62-E100-48C0-BC13-94EEDEB5AB1E}" presName="Name0" presStyleCnt="0">
        <dgm:presLayoutVars>
          <dgm:dir/>
          <dgm:animLvl val="lvl"/>
          <dgm:resizeHandles val="exact"/>
        </dgm:presLayoutVars>
      </dgm:prSet>
      <dgm:spPr/>
    </dgm:pt>
    <dgm:pt modelId="{891A3073-9A40-4AF4-9CDB-FE856307D925}" type="pres">
      <dgm:prSet presAssocID="{384D3E81-4D6F-4258-98B8-04E70F8E57AC}" presName="Name8" presStyleCnt="0"/>
      <dgm:spPr/>
    </dgm:pt>
    <dgm:pt modelId="{C4EB002B-B2B7-4E2C-BE47-0070B746D35D}" type="pres">
      <dgm:prSet presAssocID="{384D3E81-4D6F-4258-98B8-04E70F8E57AC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E316574-1357-4464-8759-14C3D8124C27}" type="pres">
      <dgm:prSet presAssocID="{384D3E81-4D6F-4258-98B8-04E70F8E57A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343175B-DE6C-46B6-ADA0-336B62A0B3E6}" type="pres">
      <dgm:prSet presAssocID="{676276CE-B65E-4A52-B1B5-81279E87372F}" presName="Name8" presStyleCnt="0"/>
      <dgm:spPr/>
    </dgm:pt>
    <dgm:pt modelId="{026C4861-70B2-4EA5-98DE-9DAEEC7061EC}" type="pres">
      <dgm:prSet presAssocID="{676276CE-B65E-4A52-B1B5-81279E87372F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ABD784D-B9E6-45A2-AF8F-87C99DB8FFB7}" type="pres">
      <dgm:prSet presAssocID="{676276CE-B65E-4A52-B1B5-81279E87372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E2A0A5-C4E1-4AC7-81DB-4A577656536C}" type="pres">
      <dgm:prSet presAssocID="{9BD4D692-0C04-48A4-B1CE-4EB717E83F0F}" presName="Name8" presStyleCnt="0"/>
      <dgm:spPr/>
    </dgm:pt>
    <dgm:pt modelId="{01EE98F7-90B0-41E8-84FF-DAC5BDCECF2F}" type="pres">
      <dgm:prSet presAssocID="{9BD4D692-0C04-48A4-B1CE-4EB717E83F0F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9B7DF41-22B6-4741-AF04-3A4F3BD8B84F}" type="pres">
      <dgm:prSet presAssocID="{9BD4D692-0C04-48A4-B1CE-4EB717E83F0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A91FA5-A805-48BE-A7CC-99927A116EFD}" type="pres">
      <dgm:prSet presAssocID="{9F625B8B-FED4-4970-AE5D-4A3C89935B30}" presName="Name8" presStyleCnt="0"/>
      <dgm:spPr/>
    </dgm:pt>
    <dgm:pt modelId="{6D5D0BE1-13EA-443A-87E6-5C18A96F7933}" type="pres">
      <dgm:prSet presAssocID="{9F625B8B-FED4-4970-AE5D-4A3C89935B30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9911D5B-60D1-4B3C-B365-7C4F22432390}" type="pres">
      <dgm:prSet presAssocID="{9F625B8B-FED4-4970-AE5D-4A3C89935B3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F4BB5CB-E53B-4731-B3EE-0B10020D6460}" srcId="{C16C7D62-E100-48C0-BC13-94EEDEB5AB1E}" destId="{9F625B8B-FED4-4970-AE5D-4A3C89935B30}" srcOrd="3" destOrd="0" parTransId="{DDCD8707-148E-4E86-A0C7-2499200957F7}" sibTransId="{1DE3482F-6033-4F4B-9487-86CBFF233543}"/>
    <dgm:cxn modelId="{47C20D1D-3CF5-4F07-A931-0C6176E8A8BD}" srcId="{C16C7D62-E100-48C0-BC13-94EEDEB5AB1E}" destId="{9BD4D692-0C04-48A4-B1CE-4EB717E83F0F}" srcOrd="2" destOrd="0" parTransId="{74813C9F-B476-4F85-A0AF-0464DADB7A7E}" sibTransId="{D91FEB47-7A49-4753-9DE2-1A41C5A2D461}"/>
    <dgm:cxn modelId="{9901A2D4-E464-48E4-91D3-6E2CE25DE7AC}" srcId="{C16C7D62-E100-48C0-BC13-94EEDEB5AB1E}" destId="{676276CE-B65E-4A52-B1B5-81279E87372F}" srcOrd="1" destOrd="0" parTransId="{14059B85-7DC4-4651-A3B2-00D1D7AF3F06}" sibTransId="{D7F76718-D7B9-4514-B89F-D26BBF4DD3DC}"/>
    <dgm:cxn modelId="{72482F78-CD27-9142-A60E-2CD8A040C56C}" type="presOf" srcId="{9F625B8B-FED4-4970-AE5D-4A3C89935B30}" destId="{C9911D5B-60D1-4B3C-B365-7C4F22432390}" srcOrd="1" destOrd="0" presId="urn:microsoft.com/office/officeart/2005/8/layout/pyramid1"/>
    <dgm:cxn modelId="{053AA299-C6C3-3C4D-971D-F696B0B06DCB}" type="presOf" srcId="{9BD4D692-0C04-48A4-B1CE-4EB717E83F0F}" destId="{B9B7DF41-22B6-4741-AF04-3A4F3BD8B84F}" srcOrd="1" destOrd="0" presId="urn:microsoft.com/office/officeart/2005/8/layout/pyramid1"/>
    <dgm:cxn modelId="{775AE60C-E106-C24F-A376-4C84A672CBC3}" type="presOf" srcId="{676276CE-B65E-4A52-B1B5-81279E87372F}" destId="{8ABD784D-B9E6-45A2-AF8F-87C99DB8FFB7}" srcOrd="1" destOrd="0" presId="urn:microsoft.com/office/officeart/2005/8/layout/pyramid1"/>
    <dgm:cxn modelId="{E63D9ECF-3AE9-406B-947B-8EDFC32AAD1E}" srcId="{C16C7D62-E100-48C0-BC13-94EEDEB5AB1E}" destId="{384D3E81-4D6F-4258-98B8-04E70F8E57AC}" srcOrd="0" destOrd="0" parTransId="{AB95E140-1E56-4A2C-9BD2-3A39A8AC201D}" sibTransId="{08010467-A261-4540-AABF-87E352753CA5}"/>
    <dgm:cxn modelId="{A3114B6C-0C08-6845-A477-C79812A77976}" type="presOf" srcId="{676276CE-B65E-4A52-B1B5-81279E87372F}" destId="{026C4861-70B2-4EA5-98DE-9DAEEC7061EC}" srcOrd="0" destOrd="0" presId="urn:microsoft.com/office/officeart/2005/8/layout/pyramid1"/>
    <dgm:cxn modelId="{78905AF7-5DCE-4F48-8737-A08FD84481D8}" type="presOf" srcId="{384D3E81-4D6F-4258-98B8-04E70F8E57AC}" destId="{6E316574-1357-4464-8759-14C3D8124C27}" srcOrd="1" destOrd="0" presId="urn:microsoft.com/office/officeart/2005/8/layout/pyramid1"/>
    <dgm:cxn modelId="{E1607D10-BC86-9B40-A71A-E0CDA95554A6}" type="presOf" srcId="{C16C7D62-E100-48C0-BC13-94EEDEB5AB1E}" destId="{334A7FFB-D5FC-4133-910F-D3443BCD5BE3}" srcOrd="0" destOrd="0" presId="urn:microsoft.com/office/officeart/2005/8/layout/pyramid1"/>
    <dgm:cxn modelId="{5923E9D5-C2E0-9E43-99E1-B3E94230A89F}" type="presOf" srcId="{9BD4D692-0C04-48A4-B1CE-4EB717E83F0F}" destId="{01EE98F7-90B0-41E8-84FF-DAC5BDCECF2F}" srcOrd="0" destOrd="0" presId="urn:microsoft.com/office/officeart/2005/8/layout/pyramid1"/>
    <dgm:cxn modelId="{31D0FCBC-2CAC-1D4F-BF48-25F7C7908D13}" type="presOf" srcId="{384D3E81-4D6F-4258-98B8-04E70F8E57AC}" destId="{C4EB002B-B2B7-4E2C-BE47-0070B746D35D}" srcOrd="0" destOrd="0" presId="urn:microsoft.com/office/officeart/2005/8/layout/pyramid1"/>
    <dgm:cxn modelId="{9A822D66-4E65-5643-9173-AF0B33137FBF}" type="presOf" srcId="{9F625B8B-FED4-4970-AE5D-4A3C89935B30}" destId="{6D5D0BE1-13EA-443A-87E6-5C18A96F7933}" srcOrd="0" destOrd="0" presId="urn:microsoft.com/office/officeart/2005/8/layout/pyramid1"/>
    <dgm:cxn modelId="{D3E8339C-1A47-C349-90C3-19A004448CED}" type="presParOf" srcId="{334A7FFB-D5FC-4133-910F-D3443BCD5BE3}" destId="{891A3073-9A40-4AF4-9CDB-FE856307D925}" srcOrd="0" destOrd="0" presId="urn:microsoft.com/office/officeart/2005/8/layout/pyramid1"/>
    <dgm:cxn modelId="{E26E0D20-EFE3-F24C-AB09-2F57626B62FB}" type="presParOf" srcId="{891A3073-9A40-4AF4-9CDB-FE856307D925}" destId="{C4EB002B-B2B7-4E2C-BE47-0070B746D35D}" srcOrd="0" destOrd="0" presId="urn:microsoft.com/office/officeart/2005/8/layout/pyramid1"/>
    <dgm:cxn modelId="{1C08147F-E05D-1047-B10E-CA36FD95FE54}" type="presParOf" srcId="{891A3073-9A40-4AF4-9CDB-FE856307D925}" destId="{6E316574-1357-4464-8759-14C3D8124C27}" srcOrd="1" destOrd="0" presId="urn:microsoft.com/office/officeart/2005/8/layout/pyramid1"/>
    <dgm:cxn modelId="{34D97FA6-0F4B-2641-9EA6-3CFED99F7093}" type="presParOf" srcId="{334A7FFB-D5FC-4133-910F-D3443BCD5BE3}" destId="{5343175B-DE6C-46B6-ADA0-336B62A0B3E6}" srcOrd="1" destOrd="0" presId="urn:microsoft.com/office/officeart/2005/8/layout/pyramid1"/>
    <dgm:cxn modelId="{82798ED8-2363-5344-B659-168FA7D088B5}" type="presParOf" srcId="{5343175B-DE6C-46B6-ADA0-336B62A0B3E6}" destId="{026C4861-70B2-4EA5-98DE-9DAEEC7061EC}" srcOrd="0" destOrd="0" presId="urn:microsoft.com/office/officeart/2005/8/layout/pyramid1"/>
    <dgm:cxn modelId="{3B47C346-9A6C-4D4E-B217-7125C7CDA241}" type="presParOf" srcId="{5343175B-DE6C-46B6-ADA0-336B62A0B3E6}" destId="{8ABD784D-B9E6-45A2-AF8F-87C99DB8FFB7}" srcOrd="1" destOrd="0" presId="urn:microsoft.com/office/officeart/2005/8/layout/pyramid1"/>
    <dgm:cxn modelId="{9A46AE96-4F95-6541-AB9F-DEDA7515144D}" type="presParOf" srcId="{334A7FFB-D5FC-4133-910F-D3443BCD5BE3}" destId="{78E2A0A5-C4E1-4AC7-81DB-4A577656536C}" srcOrd="2" destOrd="0" presId="urn:microsoft.com/office/officeart/2005/8/layout/pyramid1"/>
    <dgm:cxn modelId="{313CF634-7EF4-7942-8032-FAAC54579A3A}" type="presParOf" srcId="{78E2A0A5-C4E1-4AC7-81DB-4A577656536C}" destId="{01EE98F7-90B0-41E8-84FF-DAC5BDCECF2F}" srcOrd="0" destOrd="0" presId="urn:microsoft.com/office/officeart/2005/8/layout/pyramid1"/>
    <dgm:cxn modelId="{A486EDB3-DBCD-E54B-B761-5BFA79171E6C}" type="presParOf" srcId="{78E2A0A5-C4E1-4AC7-81DB-4A577656536C}" destId="{B9B7DF41-22B6-4741-AF04-3A4F3BD8B84F}" srcOrd="1" destOrd="0" presId="urn:microsoft.com/office/officeart/2005/8/layout/pyramid1"/>
    <dgm:cxn modelId="{4AC92FF4-7464-D340-8EAE-4444422ED34A}" type="presParOf" srcId="{334A7FFB-D5FC-4133-910F-D3443BCD5BE3}" destId="{48A91FA5-A805-48BE-A7CC-99927A116EFD}" srcOrd="3" destOrd="0" presId="urn:microsoft.com/office/officeart/2005/8/layout/pyramid1"/>
    <dgm:cxn modelId="{DE6D07DA-2617-0445-B08E-2DCD3C6597D1}" type="presParOf" srcId="{48A91FA5-A805-48BE-A7CC-99927A116EFD}" destId="{6D5D0BE1-13EA-443A-87E6-5C18A96F7933}" srcOrd="0" destOrd="0" presId="urn:microsoft.com/office/officeart/2005/8/layout/pyramid1"/>
    <dgm:cxn modelId="{FCEE721A-6533-7D4D-B242-0DE8B9E63587}" type="presParOf" srcId="{48A91FA5-A805-48BE-A7CC-99927A116EFD}" destId="{C9911D5B-60D1-4B3C-B365-7C4F22432390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6C7D62-E100-48C0-BC13-94EEDEB5AB1E}" type="doc">
      <dgm:prSet loTypeId="urn:microsoft.com/office/officeart/2005/8/layout/pyramid1" loCatId="pyramid" qsTypeId="urn:microsoft.com/office/officeart/2005/8/quickstyle/3d3" qsCatId="3D" csTypeId="urn:microsoft.com/office/officeart/2005/8/colors/accent2_3" csCatId="accent2" phldr="1"/>
      <dgm:spPr/>
    </dgm:pt>
    <dgm:pt modelId="{676276CE-B65E-4A52-B1B5-81279E87372F}">
      <dgm:prSet phldrT="[Text]"/>
      <dgm:spPr/>
      <dgm:t>
        <a:bodyPr/>
        <a:lstStyle/>
        <a:p>
          <a:r>
            <a:rPr lang="en-GB" dirty="0" smtClean="0"/>
            <a:t>Performance</a:t>
          </a:r>
          <a:endParaRPr lang="en-GB" dirty="0"/>
        </a:p>
      </dgm:t>
    </dgm:pt>
    <dgm:pt modelId="{14059B85-7DC4-4651-A3B2-00D1D7AF3F06}" type="parTrans" cxnId="{9901A2D4-E464-48E4-91D3-6E2CE25DE7AC}">
      <dgm:prSet/>
      <dgm:spPr/>
      <dgm:t>
        <a:bodyPr/>
        <a:lstStyle/>
        <a:p>
          <a:endParaRPr lang="en-GB"/>
        </a:p>
      </dgm:t>
    </dgm:pt>
    <dgm:pt modelId="{D7F76718-D7B9-4514-B89F-D26BBF4DD3DC}" type="sibTrans" cxnId="{9901A2D4-E464-48E4-91D3-6E2CE25DE7AC}">
      <dgm:prSet/>
      <dgm:spPr/>
      <dgm:t>
        <a:bodyPr/>
        <a:lstStyle/>
        <a:p>
          <a:endParaRPr lang="en-GB"/>
        </a:p>
      </dgm:t>
    </dgm:pt>
    <dgm:pt modelId="{9BD4D692-0C04-48A4-B1CE-4EB717E83F0F}">
      <dgm:prSet phldrT="[Text]"/>
      <dgm:spPr/>
      <dgm:t>
        <a:bodyPr/>
        <a:lstStyle/>
        <a:p>
          <a:r>
            <a:rPr lang="en-GB" dirty="0" smtClean="0"/>
            <a:t>Participation</a:t>
          </a:r>
          <a:endParaRPr lang="en-GB" dirty="0"/>
        </a:p>
      </dgm:t>
    </dgm:pt>
    <dgm:pt modelId="{74813C9F-B476-4F85-A0AF-0464DADB7A7E}" type="parTrans" cxnId="{47C20D1D-3CF5-4F07-A931-0C6176E8A8BD}">
      <dgm:prSet/>
      <dgm:spPr/>
      <dgm:t>
        <a:bodyPr/>
        <a:lstStyle/>
        <a:p>
          <a:endParaRPr lang="en-GB"/>
        </a:p>
      </dgm:t>
    </dgm:pt>
    <dgm:pt modelId="{D91FEB47-7A49-4753-9DE2-1A41C5A2D461}" type="sibTrans" cxnId="{47C20D1D-3CF5-4F07-A931-0C6176E8A8BD}">
      <dgm:prSet/>
      <dgm:spPr/>
      <dgm:t>
        <a:bodyPr/>
        <a:lstStyle/>
        <a:p>
          <a:endParaRPr lang="en-GB"/>
        </a:p>
      </dgm:t>
    </dgm:pt>
    <dgm:pt modelId="{9F625B8B-FED4-4970-AE5D-4A3C89935B30}">
      <dgm:prSet phldrT="[Text]"/>
      <dgm:spPr/>
      <dgm:t>
        <a:bodyPr/>
        <a:lstStyle/>
        <a:p>
          <a:r>
            <a:rPr lang="en-GB" dirty="0" smtClean="0"/>
            <a:t>Foundation</a:t>
          </a:r>
          <a:endParaRPr lang="en-GB" dirty="0"/>
        </a:p>
      </dgm:t>
    </dgm:pt>
    <dgm:pt modelId="{DDCD8707-148E-4E86-A0C7-2499200957F7}" type="parTrans" cxnId="{BF4BB5CB-E53B-4731-B3EE-0B10020D6460}">
      <dgm:prSet/>
      <dgm:spPr/>
      <dgm:t>
        <a:bodyPr/>
        <a:lstStyle/>
        <a:p>
          <a:endParaRPr lang="en-GB"/>
        </a:p>
      </dgm:t>
    </dgm:pt>
    <dgm:pt modelId="{1DE3482F-6033-4F4B-9487-86CBFF233543}" type="sibTrans" cxnId="{BF4BB5CB-E53B-4731-B3EE-0B10020D6460}">
      <dgm:prSet/>
      <dgm:spPr/>
      <dgm:t>
        <a:bodyPr/>
        <a:lstStyle/>
        <a:p>
          <a:endParaRPr lang="en-GB"/>
        </a:p>
      </dgm:t>
    </dgm:pt>
    <dgm:pt modelId="{384D3E81-4D6F-4258-98B8-04E70F8E57AC}">
      <dgm:prSet/>
      <dgm:spPr/>
      <dgm:t>
        <a:bodyPr/>
        <a:lstStyle/>
        <a:p>
          <a:r>
            <a:rPr lang="en-GB" dirty="0" smtClean="0"/>
            <a:t>Excellence</a:t>
          </a:r>
          <a:endParaRPr lang="en-GB" dirty="0"/>
        </a:p>
      </dgm:t>
    </dgm:pt>
    <dgm:pt modelId="{AB95E140-1E56-4A2C-9BD2-3A39A8AC201D}" type="parTrans" cxnId="{E63D9ECF-3AE9-406B-947B-8EDFC32AAD1E}">
      <dgm:prSet/>
      <dgm:spPr/>
      <dgm:t>
        <a:bodyPr/>
        <a:lstStyle/>
        <a:p>
          <a:endParaRPr lang="en-GB"/>
        </a:p>
      </dgm:t>
    </dgm:pt>
    <dgm:pt modelId="{08010467-A261-4540-AABF-87E352753CA5}" type="sibTrans" cxnId="{E63D9ECF-3AE9-406B-947B-8EDFC32AAD1E}">
      <dgm:prSet/>
      <dgm:spPr/>
      <dgm:t>
        <a:bodyPr/>
        <a:lstStyle/>
        <a:p>
          <a:endParaRPr lang="en-GB"/>
        </a:p>
      </dgm:t>
    </dgm:pt>
    <dgm:pt modelId="{334A7FFB-D5FC-4133-910F-D3443BCD5BE3}" type="pres">
      <dgm:prSet presAssocID="{C16C7D62-E100-48C0-BC13-94EEDEB5AB1E}" presName="Name0" presStyleCnt="0">
        <dgm:presLayoutVars>
          <dgm:dir/>
          <dgm:animLvl val="lvl"/>
          <dgm:resizeHandles val="exact"/>
        </dgm:presLayoutVars>
      </dgm:prSet>
      <dgm:spPr/>
    </dgm:pt>
    <dgm:pt modelId="{891A3073-9A40-4AF4-9CDB-FE856307D925}" type="pres">
      <dgm:prSet presAssocID="{384D3E81-4D6F-4258-98B8-04E70F8E57AC}" presName="Name8" presStyleCnt="0"/>
      <dgm:spPr/>
    </dgm:pt>
    <dgm:pt modelId="{C4EB002B-B2B7-4E2C-BE47-0070B746D35D}" type="pres">
      <dgm:prSet presAssocID="{384D3E81-4D6F-4258-98B8-04E70F8E57AC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E316574-1357-4464-8759-14C3D8124C27}" type="pres">
      <dgm:prSet presAssocID="{384D3E81-4D6F-4258-98B8-04E70F8E57A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343175B-DE6C-46B6-ADA0-336B62A0B3E6}" type="pres">
      <dgm:prSet presAssocID="{676276CE-B65E-4A52-B1B5-81279E87372F}" presName="Name8" presStyleCnt="0"/>
      <dgm:spPr/>
    </dgm:pt>
    <dgm:pt modelId="{026C4861-70B2-4EA5-98DE-9DAEEC7061EC}" type="pres">
      <dgm:prSet presAssocID="{676276CE-B65E-4A52-B1B5-81279E87372F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ABD784D-B9E6-45A2-AF8F-87C99DB8FFB7}" type="pres">
      <dgm:prSet presAssocID="{676276CE-B65E-4A52-B1B5-81279E87372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E2A0A5-C4E1-4AC7-81DB-4A577656536C}" type="pres">
      <dgm:prSet presAssocID="{9BD4D692-0C04-48A4-B1CE-4EB717E83F0F}" presName="Name8" presStyleCnt="0"/>
      <dgm:spPr/>
    </dgm:pt>
    <dgm:pt modelId="{01EE98F7-90B0-41E8-84FF-DAC5BDCECF2F}" type="pres">
      <dgm:prSet presAssocID="{9BD4D692-0C04-48A4-B1CE-4EB717E83F0F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9B7DF41-22B6-4741-AF04-3A4F3BD8B84F}" type="pres">
      <dgm:prSet presAssocID="{9BD4D692-0C04-48A4-B1CE-4EB717E83F0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A91FA5-A805-48BE-A7CC-99927A116EFD}" type="pres">
      <dgm:prSet presAssocID="{9F625B8B-FED4-4970-AE5D-4A3C89935B30}" presName="Name8" presStyleCnt="0"/>
      <dgm:spPr/>
    </dgm:pt>
    <dgm:pt modelId="{6D5D0BE1-13EA-443A-87E6-5C18A96F7933}" type="pres">
      <dgm:prSet presAssocID="{9F625B8B-FED4-4970-AE5D-4A3C89935B30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9911D5B-60D1-4B3C-B365-7C4F22432390}" type="pres">
      <dgm:prSet presAssocID="{9F625B8B-FED4-4970-AE5D-4A3C89935B3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6BB7018-A0FF-B14F-8E0B-1B49AE5599F3}" type="presOf" srcId="{676276CE-B65E-4A52-B1B5-81279E87372F}" destId="{8ABD784D-B9E6-45A2-AF8F-87C99DB8FFB7}" srcOrd="1" destOrd="0" presId="urn:microsoft.com/office/officeart/2005/8/layout/pyramid1"/>
    <dgm:cxn modelId="{E63D9ECF-3AE9-406B-947B-8EDFC32AAD1E}" srcId="{C16C7D62-E100-48C0-BC13-94EEDEB5AB1E}" destId="{384D3E81-4D6F-4258-98B8-04E70F8E57AC}" srcOrd="0" destOrd="0" parTransId="{AB95E140-1E56-4A2C-9BD2-3A39A8AC201D}" sibTransId="{08010467-A261-4540-AABF-87E352753CA5}"/>
    <dgm:cxn modelId="{A2CD1F41-85A9-D842-A41E-20F17C8D3A6E}" type="presOf" srcId="{9BD4D692-0C04-48A4-B1CE-4EB717E83F0F}" destId="{B9B7DF41-22B6-4741-AF04-3A4F3BD8B84F}" srcOrd="1" destOrd="0" presId="urn:microsoft.com/office/officeart/2005/8/layout/pyramid1"/>
    <dgm:cxn modelId="{BF4BB5CB-E53B-4731-B3EE-0B10020D6460}" srcId="{C16C7D62-E100-48C0-BC13-94EEDEB5AB1E}" destId="{9F625B8B-FED4-4970-AE5D-4A3C89935B30}" srcOrd="3" destOrd="0" parTransId="{DDCD8707-148E-4E86-A0C7-2499200957F7}" sibTransId="{1DE3482F-6033-4F4B-9487-86CBFF233543}"/>
    <dgm:cxn modelId="{9B6C4A19-06B2-1349-A191-534175BCF78C}" type="presOf" srcId="{676276CE-B65E-4A52-B1B5-81279E87372F}" destId="{026C4861-70B2-4EA5-98DE-9DAEEC7061EC}" srcOrd="0" destOrd="0" presId="urn:microsoft.com/office/officeart/2005/8/layout/pyramid1"/>
    <dgm:cxn modelId="{C0AC0E9D-9D9D-8C47-8B14-AC9BCD6F0D0E}" type="presOf" srcId="{9F625B8B-FED4-4970-AE5D-4A3C89935B30}" destId="{C9911D5B-60D1-4B3C-B365-7C4F22432390}" srcOrd="1" destOrd="0" presId="urn:microsoft.com/office/officeart/2005/8/layout/pyramid1"/>
    <dgm:cxn modelId="{118F0AF2-E0F6-7541-A1FD-3EFA4ACED40E}" type="presOf" srcId="{9BD4D692-0C04-48A4-B1CE-4EB717E83F0F}" destId="{01EE98F7-90B0-41E8-84FF-DAC5BDCECF2F}" srcOrd="0" destOrd="0" presId="urn:microsoft.com/office/officeart/2005/8/layout/pyramid1"/>
    <dgm:cxn modelId="{47C20D1D-3CF5-4F07-A931-0C6176E8A8BD}" srcId="{C16C7D62-E100-48C0-BC13-94EEDEB5AB1E}" destId="{9BD4D692-0C04-48A4-B1CE-4EB717E83F0F}" srcOrd="2" destOrd="0" parTransId="{74813C9F-B476-4F85-A0AF-0464DADB7A7E}" sibTransId="{D91FEB47-7A49-4753-9DE2-1A41C5A2D461}"/>
    <dgm:cxn modelId="{F5045783-3914-1A42-9737-7DCEA40353B9}" type="presOf" srcId="{384D3E81-4D6F-4258-98B8-04E70F8E57AC}" destId="{C4EB002B-B2B7-4E2C-BE47-0070B746D35D}" srcOrd="0" destOrd="0" presId="urn:microsoft.com/office/officeart/2005/8/layout/pyramid1"/>
    <dgm:cxn modelId="{EA230243-21E1-F84F-834A-DE15BC38E6F0}" type="presOf" srcId="{C16C7D62-E100-48C0-BC13-94EEDEB5AB1E}" destId="{334A7FFB-D5FC-4133-910F-D3443BCD5BE3}" srcOrd="0" destOrd="0" presId="urn:microsoft.com/office/officeart/2005/8/layout/pyramid1"/>
    <dgm:cxn modelId="{9901A2D4-E464-48E4-91D3-6E2CE25DE7AC}" srcId="{C16C7D62-E100-48C0-BC13-94EEDEB5AB1E}" destId="{676276CE-B65E-4A52-B1B5-81279E87372F}" srcOrd="1" destOrd="0" parTransId="{14059B85-7DC4-4651-A3B2-00D1D7AF3F06}" sibTransId="{D7F76718-D7B9-4514-B89F-D26BBF4DD3DC}"/>
    <dgm:cxn modelId="{7DF8C4B5-D9DD-A64E-9984-0589B92331DE}" type="presOf" srcId="{9F625B8B-FED4-4970-AE5D-4A3C89935B30}" destId="{6D5D0BE1-13EA-443A-87E6-5C18A96F7933}" srcOrd="0" destOrd="0" presId="urn:microsoft.com/office/officeart/2005/8/layout/pyramid1"/>
    <dgm:cxn modelId="{7159414F-036D-5D42-9984-1F8A67A33FC2}" type="presOf" srcId="{384D3E81-4D6F-4258-98B8-04E70F8E57AC}" destId="{6E316574-1357-4464-8759-14C3D8124C27}" srcOrd="1" destOrd="0" presId="urn:microsoft.com/office/officeart/2005/8/layout/pyramid1"/>
    <dgm:cxn modelId="{E490A76C-A60F-B448-A2EF-71253F2278DA}" type="presParOf" srcId="{334A7FFB-D5FC-4133-910F-D3443BCD5BE3}" destId="{891A3073-9A40-4AF4-9CDB-FE856307D925}" srcOrd="0" destOrd="0" presId="urn:microsoft.com/office/officeart/2005/8/layout/pyramid1"/>
    <dgm:cxn modelId="{3E1AC835-AEE7-B947-B4DB-BCB67DEFD5E1}" type="presParOf" srcId="{891A3073-9A40-4AF4-9CDB-FE856307D925}" destId="{C4EB002B-B2B7-4E2C-BE47-0070B746D35D}" srcOrd="0" destOrd="0" presId="urn:microsoft.com/office/officeart/2005/8/layout/pyramid1"/>
    <dgm:cxn modelId="{F25FF173-433A-644B-BAD3-0FAE6C6D4DC1}" type="presParOf" srcId="{891A3073-9A40-4AF4-9CDB-FE856307D925}" destId="{6E316574-1357-4464-8759-14C3D8124C27}" srcOrd="1" destOrd="0" presId="urn:microsoft.com/office/officeart/2005/8/layout/pyramid1"/>
    <dgm:cxn modelId="{23FB74FD-42E1-FD4D-B53A-ABB7C1F69C34}" type="presParOf" srcId="{334A7FFB-D5FC-4133-910F-D3443BCD5BE3}" destId="{5343175B-DE6C-46B6-ADA0-336B62A0B3E6}" srcOrd="1" destOrd="0" presId="urn:microsoft.com/office/officeart/2005/8/layout/pyramid1"/>
    <dgm:cxn modelId="{F463865E-13E4-1443-A5FB-754E8EEA9143}" type="presParOf" srcId="{5343175B-DE6C-46B6-ADA0-336B62A0B3E6}" destId="{026C4861-70B2-4EA5-98DE-9DAEEC7061EC}" srcOrd="0" destOrd="0" presId="urn:microsoft.com/office/officeart/2005/8/layout/pyramid1"/>
    <dgm:cxn modelId="{8BF1F8AC-FAE5-3545-85A4-D1AA238ECE1E}" type="presParOf" srcId="{5343175B-DE6C-46B6-ADA0-336B62A0B3E6}" destId="{8ABD784D-B9E6-45A2-AF8F-87C99DB8FFB7}" srcOrd="1" destOrd="0" presId="urn:microsoft.com/office/officeart/2005/8/layout/pyramid1"/>
    <dgm:cxn modelId="{380B3C09-8F95-314B-9558-869AC02D2AA3}" type="presParOf" srcId="{334A7FFB-D5FC-4133-910F-D3443BCD5BE3}" destId="{78E2A0A5-C4E1-4AC7-81DB-4A577656536C}" srcOrd="2" destOrd="0" presId="urn:microsoft.com/office/officeart/2005/8/layout/pyramid1"/>
    <dgm:cxn modelId="{3CFB796C-B763-DE4D-A376-ECD5DA7C9CFC}" type="presParOf" srcId="{78E2A0A5-C4E1-4AC7-81DB-4A577656536C}" destId="{01EE98F7-90B0-41E8-84FF-DAC5BDCECF2F}" srcOrd="0" destOrd="0" presId="urn:microsoft.com/office/officeart/2005/8/layout/pyramid1"/>
    <dgm:cxn modelId="{E76CD765-D9F5-AA4A-8BA0-6AC5F071D940}" type="presParOf" srcId="{78E2A0A5-C4E1-4AC7-81DB-4A577656536C}" destId="{B9B7DF41-22B6-4741-AF04-3A4F3BD8B84F}" srcOrd="1" destOrd="0" presId="urn:microsoft.com/office/officeart/2005/8/layout/pyramid1"/>
    <dgm:cxn modelId="{05BA439D-E6C4-324C-A283-B4B482E939F1}" type="presParOf" srcId="{334A7FFB-D5FC-4133-910F-D3443BCD5BE3}" destId="{48A91FA5-A805-48BE-A7CC-99927A116EFD}" srcOrd="3" destOrd="0" presId="urn:microsoft.com/office/officeart/2005/8/layout/pyramid1"/>
    <dgm:cxn modelId="{87F6EC44-EDE0-6546-AA23-04588DB5526E}" type="presParOf" srcId="{48A91FA5-A805-48BE-A7CC-99927A116EFD}" destId="{6D5D0BE1-13EA-443A-87E6-5C18A96F7933}" srcOrd="0" destOrd="0" presId="urn:microsoft.com/office/officeart/2005/8/layout/pyramid1"/>
    <dgm:cxn modelId="{1DF03400-64A1-2240-B92E-3CCE92A9438F}" type="presParOf" srcId="{48A91FA5-A805-48BE-A7CC-99927A116EFD}" destId="{C9911D5B-60D1-4B3C-B365-7C4F22432390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4EB002B-B2B7-4E2C-BE47-0070B746D35D}">
      <dsp:nvSpPr>
        <dsp:cNvPr id="0" name=""/>
        <dsp:cNvSpPr/>
      </dsp:nvSpPr>
      <dsp:spPr>
        <a:xfrm>
          <a:off x="3096826" y="0"/>
          <a:ext cx="2064551" cy="1321603"/>
        </a:xfrm>
        <a:prstGeom prst="trapezoid">
          <a:avLst>
            <a:gd name="adj" fmla="val 78108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Excellence</a:t>
          </a:r>
          <a:endParaRPr lang="en-GB" sz="3600" kern="1200" dirty="0"/>
        </a:p>
      </dsp:txBody>
      <dsp:txXfrm>
        <a:off x="3096826" y="0"/>
        <a:ext cx="2064551" cy="1321603"/>
      </dsp:txXfrm>
    </dsp:sp>
    <dsp:sp modelId="{026C4861-70B2-4EA5-98DE-9DAEEC7061EC}">
      <dsp:nvSpPr>
        <dsp:cNvPr id="0" name=""/>
        <dsp:cNvSpPr/>
      </dsp:nvSpPr>
      <dsp:spPr>
        <a:xfrm>
          <a:off x="2064551" y="1321603"/>
          <a:ext cx="4129102" cy="1321603"/>
        </a:xfrm>
        <a:prstGeom prst="trapezoid">
          <a:avLst>
            <a:gd name="adj" fmla="val 78108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Performance</a:t>
          </a:r>
          <a:endParaRPr lang="en-GB" sz="3600" kern="1200" dirty="0"/>
        </a:p>
      </dsp:txBody>
      <dsp:txXfrm>
        <a:off x="2787143" y="1321603"/>
        <a:ext cx="2683916" cy="1321603"/>
      </dsp:txXfrm>
    </dsp:sp>
    <dsp:sp modelId="{01EE98F7-90B0-41E8-84FF-DAC5BDCECF2F}">
      <dsp:nvSpPr>
        <dsp:cNvPr id="0" name=""/>
        <dsp:cNvSpPr/>
      </dsp:nvSpPr>
      <dsp:spPr>
        <a:xfrm>
          <a:off x="1032275" y="2643206"/>
          <a:ext cx="6193652" cy="1321603"/>
        </a:xfrm>
        <a:prstGeom prst="trapezoid">
          <a:avLst>
            <a:gd name="adj" fmla="val 78108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Participation</a:t>
          </a:r>
          <a:endParaRPr lang="en-GB" sz="3600" kern="1200" dirty="0"/>
        </a:p>
      </dsp:txBody>
      <dsp:txXfrm>
        <a:off x="2116164" y="2643206"/>
        <a:ext cx="4025874" cy="1321603"/>
      </dsp:txXfrm>
    </dsp:sp>
    <dsp:sp modelId="{6D5D0BE1-13EA-443A-87E6-5C18A96F7933}">
      <dsp:nvSpPr>
        <dsp:cNvPr id="0" name=""/>
        <dsp:cNvSpPr/>
      </dsp:nvSpPr>
      <dsp:spPr>
        <a:xfrm>
          <a:off x="0" y="3964808"/>
          <a:ext cx="8258204" cy="1321603"/>
        </a:xfrm>
        <a:prstGeom prst="trapezoid">
          <a:avLst>
            <a:gd name="adj" fmla="val 78108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Foundation</a:t>
          </a:r>
          <a:endParaRPr lang="en-GB" sz="3600" kern="1200" dirty="0"/>
        </a:p>
      </dsp:txBody>
      <dsp:txXfrm>
        <a:off x="1445185" y="3964808"/>
        <a:ext cx="5367832" cy="132160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4EB002B-B2B7-4E2C-BE47-0070B746D35D}">
      <dsp:nvSpPr>
        <dsp:cNvPr id="0" name=""/>
        <dsp:cNvSpPr/>
      </dsp:nvSpPr>
      <dsp:spPr>
        <a:xfrm>
          <a:off x="3096826" y="0"/>
          <a:ext cx="2064551" cy="1321603"/>
        </a:xfrm>
        <a:prstGeom prst="trapezoid">
          <a:avLst>
            <a:gd name="adj" fmla="val 78108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Excellence</a:t>
          </a:r>
          <a:endParaRPr lang="en-GB" sz="3600" kern="1200" dirty="0"/>
        </a:p>
      </dsp:txBody>
      <dsp:txXfrm>
        <a:off x="3096826" y="0"/>
        <a:ext cx="2064551" cy="1321603"/>
      </dsp:txXfrm>
    </dsp:sp>
    <dsp:sp modelId="{026C4861-70B2-4EA5-98DE-9DAEEC7061EC}">
      <dsp:nvSpPr>
        <dsp:cNvPr id="0" name=""/>
        <dsp:cNvSpPr/>
      </dsp:nvSpPr>
      <dsp:spPr>
        <a:xfrm>
          <a:off x="2064551" y="1321603"/>
          <a:ext cx="4129102" cy="1321603"/>
        </a:xfrm>
        <a:prstGeom prst="trapezoid">
          <a:avLst>
            <a:gd name="adj" fmla="val 78108"/>
          </a:avLst>
        </a:prstGeom>
        <a:solidFill>
          <a:schemeClr val="accent2">
            <a:shade val="80000"/>
            <a:hueOff val="-11957"/>
            <a:satOff val="-1341"/>
            <a:lumOff val="856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Performance</a:t>
          </a:r>
          <a:endParaRPr lang="en-GB" sz="3600" kern="1200" dirty="0"/>
        </a:p>
      </dsp:txBody>
      <dsp:txXfrm>
        <a:off x="2787143" y="1321603"/>
        <a:ext cx="2683916" cy="1321603"/>
      </dsp:txXfrm>
    </dsp:sp>
    <dsp:sp modelId="{01EE98F7-90B0-41E8-84FF-DAC5BDCECF2F}">
      <dsp:nvSpPr>
        <dsp:cNvPr id="0" name=""/>
        <dsp:cNvSpPr/>
      </dsp:nvSpPr>
      <dsp:spPr>
        <a:xfrm>
          <a:off x="1032275" y="2643206"/>
          <a:ext cx="6193652" cy="1321603"/>
        </a:xfrm>
        <a:prstGeom prst="trapezoid">
          <a:avLst>
            <a:gd name="adj" fmla="val 78108"/>
          </a:avLst>
        </a:prstGeom>
        <a:solidFill>
          <a:schemeClr val="accent2">
            <a:shade val="80000"/>
            <a:hueOff val="-23915"/>
            <a:satOff val="-2683"/>
            <a:lumOff val="1712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Participation</a:t>
          </a:r>
          <a:endParaRPr lang="en-GB" sz="3600" kern="1200" dirty="0"/>
        </a:p>
      </dsp:txBody>
      <dsp:txXfrm>
        <a:off x="2116164" y="2643206"/>
        <a:ext cx="4025874" cy="1321603"/>
      </dsp:txXfrm>
    </dsp:sp>
    <dsp:sp modelId="{6D5D0BE1-13EA-443A-87E6-5C18A96F7933}">
      <dsp:nvSpPr>
        <dsp:cNvPr id="0" name=""/>
        <dsp:cNvSpPr/>
      </dsp:nvSpPr>
      <dsp:spPr>
        <a:xfrm>
          <a:off x="0" y="3964808"/>
          <a:ext cx="8258204" cy="1321603"/>
        </a:xfrm>
        <a:prstGeom prst="trapezoid">
          <a:avLst>
            <a:gd name="adj" fmla="val 78108"/>
          </a:avLst>
        </a:prstGeom>
        <a:solidFill>
          <a:schemeClr val="accent2">
            <a:shade val="80000"/>
            <a:hueOff val="-35872"/>
            <a:satOff val="-4024"/>
            <a:lumOff val="2568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Foundation</a:t>
          </a:r>
          <a:endParaRPr lang="en-GB" sz="3600" kern="1200" dirty="0"/>
        </a:p>
      </dsp:txBody>
      <dsp:txXfrm>
        <a:off x="1445185" y="3964808"/>
        <a:ext cx="5367832" cy="1321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A9FEC-6434-E44E-87CE-A65D46E7256A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CB1DF8-543C-B449-BE0B-836A3BF2AB5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C9B51803-685A-4D42-A232-0399238358BC}" type="slidenum">
              <a:rPr lang="en-GB"/>
              <a:pPr/>
              <a:t>1</a:t>
            </a:fld>
            <a:endParaRPr lang="en-GB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4059F83-40E8-014D-BE41-6AF3DC2373DD}" type="slidenum">
              <a:rPr lang="en-GB"/>
              <a:pPr/>
              <a:t>19</a:t>
            </a:fld>
            <a:endParaRPr lang="en-GB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/>
              <a:t>Foundation = awakening of interest, acquiring enthusiasm, knowledge, and understanding in a particular sport</a:t>
            </a:r>
          </a:p>
          <a:p>
            <a:pPr eaLnBrk="1" hangingPunct="1">
              <a:spcBef>
                <a:spcPct val="0"/>
              </a:spcBef>
            </a:pPr>
            <a:endParaRPr lang="en-GB"/>
          </a:p>
          <a:p>
            <a:pPr eaLnBrk="1" hangingPunct="1">
              <a:spcBef>
                <a:spcPct val="0"/>
              </a:spcBef>
            </a:pPr>
            <a:r>
              <a:rPr lang="en-GB"/>
              <a:t>Participation = Getting started in a particular sport and committed participation</a:t>
            </a:r>
          </a:p>
          <a:p>
            <a:pPr eaLnBrk="1" hangingPunct="1">
              <a:spcBef>
                <a:spcPct val="0"/>
              </a:spcBef>
            </a:pPr>
            <a:r>
              <a:rPr lang="en-GB"/>
              <a:t>Performance = Developing advanced skills and improving performance</a:t>
            </a:r>
          </a:p>
          <a:p>
            <a:pPr eaLnBrk="1" hangingPunct="1">
              <a:spcBef>
                <a:spcPct val="0"/>
              </a:spcBef>
            </a:pPr>
            <a:r>
              <a:rPr lang="en-GB"/>
              <a:t>Excellence = Refining skills and achieving highest standard of performance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64AFA84-A6E1-7F4B-BFBB-49AAFD50282F}" type="slidenum">
              <a:rPr lang="en-GB"/>
              <a:pPr/>
              <a:t>26</a:t>
            </a:fld>
            <a:endParaRPr lang="en-GB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89F254-5EB1-5C45-866D-C468580E9071}" type="datetimeFigureOut">
              <a:rPr lang="en-GB" smtClean="0"/>
              <a:t>10/26/11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8521D-DF50-4A41-A2A6-F93AB45A23E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4" Type="http://schemas.openxmlformats.org/officeDocument/2006/relationships/image" Target="../media/image2.jpeg"/><Relationship Id="rId5" Type="http://schemas.openxmlformats.org/officeDocument/2006/relationships/image" Target="../media/image3.jpeg"/><Relationship Id="rId6" Type="http://schemas.openxmlformats.org/officeDocument/2006/relationships/image" Target="../media/image4.jpeg"/><Relationship Id="rId7" Type="http://schemas.openxmlformats.org/officeDocument/2006/relationships/image" Target="../media/image5.jpeg"/><Relationship Id="rId8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youtube.com/watch?v=sA2ROZGcsdU" TargetMode="External"/><Relationship Id="rId3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blackboard.smu.ac.uk/webapps/portal/frameset.jsp" TargetMode="External"/><Relationship Id="rId3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Relationship Id="rId3" Type="http://schemas.openxmlformats.org/officeDocument/2006/relationships/hyperlink" Target="http://www.wru.co.uk/13641.php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4" Type="http://schemas.openxmlformats.org/officeDocument/2006/relationships/diagramLayout" Target="../diagrams/layout2.xml"/><Relationship Id="rId5" Type="http://schemas.openxmlformats.org/officeDocument/2006/relationships/diagramQuickStyle" Target="../diagrams/quickStyle2.xml"/><Relationship Id="rId6" Type="http://schemas.openxmlformats.org/officeDocument/2006/relationships/diagramColors" Target="../diagrams/colors2.xml"/><Relationship Id="rId7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hyperlink" Target="Netball_strategy09v2%5B1%5D.doc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uksport.gov.uk/videos/uk-sport---world-class-success" TargetMode="External"/><Relationship Id="rId3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3124200" y="6245225"/>
            <a:ext cx="2895600" cy="476250"/>
          </a:xfrm>
          <a:noFill/>
        </p:spPr>
        <p:txBody>
          <a:bodyPr/>
          <a:lstStyle/>
          <a:p>
            <a:pPr algn="ctr"/>
            <a:fld id="{15240640-0614-9B4C-AC63-1C56F64F89CE}" type="slidenum">
              <a:rPr lang="en-GB"/>
              <a:pPr algn="ctr"/>
              <a:t>1</a:t>
            </a:fld>
            <a:endParaRPr lang="en-GB"/>
          </a:p>
        </p:txBody>
      </p:sp>
      <p:pic>
        <p:nvPicPr>
          <p:cNvPr id="15363" name="Picture 30" descr="fitness_class_ME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88" y="2457450"/>
            <a:ext cx="1631950" cy="167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17" descr="surf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16613" y="620713"/>
            <a:ext cx="1631950" cy="167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5" descr="this_is_my_gym_MED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08400" y="620713"/>
            <a:ext cx="1631950" cy="167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32" descr="girlmultiskill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00188" y="620713"/>
            <a:ext cx="1638300" cy="167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41" descr="golf_disability_2_rdax_225x338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08400" y="2457450"/>
            <a:ext cx="1631950" cy="167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43" descr="Rugby07 013a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916613" y="2457450"/>
            <a:ext cx="1633537" cy="167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9" name="Text Box 45"/>
          <p:cNvSpPr txBox="1">
            <a:spLocks noChangeArrowheads="1"/>
          </p:cNvSpPr>
          <p:nvPr/>
        </p:nvSpPr>
        <p:spPr bwMode="auto">
          <a:xfrm>
            <a:off x="1308100" y="4618038"/>
            <a:ext cx="7121525" cy="121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GB" sz="2800" b="1"/>
              <a:t>Elite Sport Coaching – Planning Master</a:t>
            </a:r>
          </a:p>
          <a:p>
            <a:endParaRPr lang="en-GB" b="1"/>
          </a:p>
          <a:p>
            <a:pPr>
              <a:spcBef>
                <a:spcPct val="50000"/>
              </a:spcBef>
            </a:pPr>
            <a:r>
              <a:rPr lang="en-GB"/>
              <a:t>Steven Osborne</a:t>
            </a:r>
          </a:p>
        </p:txBody>
      </p:sp>
      <p:sp>
        <p:nvSpPr>
          <p:cNvPr id="15370" name="Rectangle 46"/>
          <p:cNvSpPr>
            <a:spLocks noChangeArrowheads="1"/>
          </p:cNvSpPr>
          <p:nvPr/>
        </p:nvSpPr>
        <p:spPr bwMode="auto">
          <a:xfrm>
            <a:off x="347663" y="6453188"/>
            <a:ext cx="673100" cy="404812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pPr algn="l"/>
            <a:r>
              <a:rPr lang="en-GB"/>
              <a:t>Aims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357188" y="1214438"/>
            <a:ext cx="8572500" cy="5072062"/>
          </a:xfrm>
        </p:spPr>
        <p:txBody>
          <a:bodyPr/>
          <a:lstStyle/>
          <a:p>
            <a:r>
              <a:rPr lang="en-GB"/>
              <a:t>Assignments</a:t>
            </a:r>
          </a:p>
          <a:p>
            <a:r>
              <a:rPr lang="en-GB"/>
              <a:t>Pathways</a:t>
            </a:r>
          </a:p>
          <a:p>
            <a:r>
              <a:rPr lang="en-GB"/>
              <a:t>LTAD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 descr="http://www.unitedutilities.com/st_johns_rc_primary_060614_030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35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4" descr="http://admin.tottenhamhotspur.com/uploads/assets/spurs_body_image/foundation/boy_playing_badmint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28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morethanthegames.co.uk/files/morethanthegames/williamsgreen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28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Sports Development Models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457200" y="1000125"/>
            <a:ext cx="8686800" cy="5126038"/>
          </a:xfrm>
        </p:spPr>
        <p:txBody>
          <a:bodyPr/>
          <a:lstStyle/>
          <a:p>
            <a:r>
              <a:rPr lang="en-GB" sz="2400"/>
              <a:t>The Sports Council, and more recently Sport England </a:t>
            </a:r>
          </a:p>
          <a:p>
            <a:endParaRPr lang="en-GB" sz="1100"/>
          </a:p>
          <a:p>
            <a:r>
              <a:rPr lang="en-GB" sz="2400"/>
              <a:t>identifying the different roles and responsibilities for those involved in sports development</a:t>
            </a:r>
          </a:p>
          <a:p>
            <a:pPr>
              <a:buFontTx/>
              <a:buNone/>
            </a:pPr>
            <a:endParaRPr lang="en-GB" sz="1100"/>
          </a:p>
          <a:p>
            <a:r>
              <a:rPr lang="en-GB" sz="2400"/>
              <a:t>from the lowest to the highest levels of achievement.</a:t>
            </a:r>
          </a:p>
          <a:p>
            <a:endParaRPr lang="en-GB" sz="1100"/>
          </a:p>
          <a:p>
            <a:r>
              <a:rPr lang="en-GB" sz="2400"/>
              <a:t>The first, and some argue clearest, sports development continuum locates development on a hierarchical basis from foundation, participation, performance and excellence</a:t>
            </a:r>
          </a:p>
          <a:p>
            <a:endParaRPr lang="en-GB" sz="1100"/>
          </a:p>
          <a:p>
            <a:r>
              <a:rPr lang="en-GB" sz="2400"/>
              <a:t>The sports development continuum model has been used by diverse organisations to provide a logical coherence to their plans, policies and strategies for sport.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" y="214313"/>
            <a:ext cx="8229600" cy="72548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Sports Development Continuum</a:t>
            </a:r>
            <a:endParaRPr lang="en-GB" dirty="0">
              <a:ea typeface="+mj-ea"/>
              <a:cs typeface="+mj-cs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071546"/>
          <a:ext cx="8258204" cy="5286412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Foundation</a:t>
            </a:r>
          </a:p>
        </p:txBody>
      </p:sp>
      <p:sp>
        <p:nvSpPr>
          <p:cNvPr id="25603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Activities</a:t>
            </a:r>
          </a:p>
        </p:txBody>
      </p:sp>
      <p:sp>
        <p:nvSpPr>
          <p:cNvPr id="25604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Spontaneous</a:t>
            </a:r>
          </a:p>
          <a:p>
            <a:r>
              <a:rPr lang="en-GB"/>
              <a:t>Physical Education</a:t>
            </a:r>
          </a:p>
          <a:p>
            <a:r>
              <a:rPr lang="en-GB"/>
              <a:t>After School Clubs</a:t>
            </a:r>
          </a:p>
        </p:txBody>
      </p:sp>
      <p:sp>
        <p:nvSpPr>
          <p:cNvPr id="25605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Organisations</a:t>
            </a:r>
          </a:p>
        </p:txBody>
      </p:sp>
      <p:sp>
        <p:nvSpPr>
          <p:cNvPr id="25606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Schools</a:t>
            </a:r>
          </a:p>
          <a:p>
            <a:r>
              <a:rPr lang="en-GB"/>
              <a:t>Youth Groups</a:t>
            </a:r>
          </a:p>
          <a:p>
            <a:r>
              <a:rPr lang="en-GB"/>
              <a:t>Leisure Centres</a:t>
            </a:r>
          </a:p>
          <a:p>
            <a:r>
              <a:rPr lang="en-GB"/>
              <a:t>Private</a:t>
            </a:r>
          </a:p>
          <a:p>
            <a:r>
              <a:rPr lang="en-GB"/>
              <a:t>Parents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Participation</a:t>
            </a:r>
          </a:p>
        </p:txBody>
      </p:sp>
      <p:sp>
        <p:nvSpPr>
          <p:cNvPr id="26627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Activities</a:t>
            </a:r>
          </a:p>
        </p:txBody>
      </p:sp>
      <p:sp>
        <p:nvSpPr>
          <p:cNvPr id="26628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School Sport</a:t>
            </a:r>
          </a:p>
          <a:p>
            <a:r>
              <a:rPr lang="en-GB"/>
              <a:t>Community Club Sport</a:t>
            </a:r>
          </a:p>
          <a:p>
            <a:r>
              <a:rPr lang="en-GB"/>
              <a:t>Events</a:t>
            </a:r>
          </a:p>
          <a:p>
            <a:r>
              <a:rPr lang="en-GB"/>
              <a:t>Leagues</a:t>
            </a:r>
          </a:p>
        </p:txBody>
      </p:sp>
      <p:sp>
        <p:nvSpPr>
          <p:cNvPr id="26629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Organisations</a:t>
            </a:r>
          </a:p>
        </p:txBody>
      </p:sp>
      <p:sp>
        <p:nvSpPr>
          <p:cNvPr id="26630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Schools</a:t>
            </a:r>
          </a:p>
          <a:p>
            <a:r>
              <a:rPr lang="en-GB"/>
              <a:t>Youth Groups</a:t>
            </a:r>
          </a:p>
          <a:p>
            <a:r>
              <a:rPr lang="en-GB"/>
              <a:t>Leisure Centres</a:t>
            </a:r>
          </a:p>
          <a:p>
            <a:r>
              <a:rPr lang="en-GB"/>
              <a:t>Sports Clubs</a:t>
            </a:r>
          </a:p>
          <a:p>
            <a:r>
              <a:rPr lang="en-GB"/>
              <a:t>Governing Bodies</a:t>
            </a:r>
          </a:p>
          <a:p>
            <a:r>
              <a:rPr lang="en-GB"/>
              <a:t>HE/FE</a:t>
            </a:r>
          </a:p>
          <a:p>
            <a:r>
              <a:rPr lang="en-GB"/>
              <a:t>Private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Performance </a:t>
            </a:r>
          </a:p>
        </p:txBody>
      </p:sp>
      <p:sp>
        <p:nvSpPr>
          <p:cNvPr id="27651" name="Text Placeholder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Activities</a:t>
            </a:r>
          </a:p>
        </p:txBody>
      </p:sp>
      <p:sp>
        <p:nvSpPr>
          <p:cNvPr id="27652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Centres of Local Development (COLDs)</a:t>
            </a:r>
          </a:p>
          <a:p>
            <a:r>
              <a:rPr lang="en-GB"/>
              <a:t>Centres of Regional Development (CORDs)</a:t>
            </a:r>
          </a:p>
          <a:p>
            <a:r>
              <a:rPr lang="en-GB"/>
              <a:t>Junior National Squads</a:t>
            </a:r>
          </a:p>
          <a:p>
            <a:r>
              <a:rPr lang="en-GB"/>
              <a:t>District/ Regional Events</a:t>
            </a:r>
          </a:p>
          <a:p>
            <a:r>
              <a:rPr lang="en-GB"/>
              <a:t>National Competition</a:t>
            </a:r>
          </a:p>
          <a:p>
            <a:r>
              <a:rPr lang="en-GB"/>
              <a:t>International Competition</a:t>
            </a:r>
          </a:p>
        </p:txBody>
      </p:sp>
      <p:sp>
        <p:nvSpPr>
          <p:cNvPr id="27653" name="Text Placeholder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Organisations</a:t>
            </a:r>
          </a:p>
        </p:txBody>
      </p:sp>
      <p:sp>
        <p:nvSpPr>
          <p:cNvPr id="27654" name="Content Placeholder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Sports Clubs</a:t>
            </a:r>
          </a:p>
          <a:p>
            <a:r>
              <a:rPr lang="en-GB"/>
              <a:t>Governing Bodies</a:t>
            </a:r>
          </a:p>
          <a:p>
            <a:r>
              <a:rPr lang="en-GB"/>
              <a:t>HE/FE</a:t>
            </a:r>
          </a:p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Excellence</a:t>
            </a:r>
          </a:p>
        </p:txBody>
      </p:sp>
      <p:sp>
        <p:nvSpPr>
          <p:cNvPr id="2867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Activities</a:t>
            </a:r>
          </a:p>
        </p:txBody>
      </p:sp>
      <p:sp>
        <p:nvSpPr>
          <p:cNvPr id="2867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National Squads</a:t>
            </a:r>
          </a:p>
          <a:p>
            <a:r>
              <a:rPr lang="en-GB"/>
              <a:t>ITC’s</a:t>
            </a:r>
          </a:p>
          <a:p>
            <a:r>
              <a:rPr lang="en-GB"/>
              <a:t>Professional Sport</a:t>
            </a:r>
          </a:p>
          <a:p>
            <a:r>
              <a:rPr lang="en-GB"/>
              <a:t>International Competition</a:t>
            </a:r>
          </a:p>
          <a:p>
            <a:r>
              <a:rPr lang="en-GB"/>
              <a:t>World stage events</a:t>
            </a:r>
          </a:p>
        </p:txBody>
      </p:sp>
      <p:sp>
        <p:nvSpPr>
          <p:cNvPr id="2867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Organisations</a:t>
            </a:r>
          </a:p>
        </p:txBody>
      </p:sp>
      <p:sp>
        <p:nvSpPr>
          <p:cNvPr id="2867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Professional Clubs</a:t>
            </a:r>
          </a:p>
          <a:p>
            <a:r>
              <a:rPr lang="en-GB"/>
              <a:t>Governing Bodies </a:t>
            </a:r>
          </a:p>
          <a:p>
            <a:r>
              <a:rPr lang="en-GB"/>
              <a:t>UK Sport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5" descr="096jones_468x31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35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9" name="Rectangle 2"/>
          <p:cNvSpPr>
            <a:spLocks noChangeArrowheads="1"/>
          </p:cNvSpPr>
          <p:nvPr/>
        </p:nvSpPr>
        <p:spPr bwMode="auto">
          <a:xfrm>
            <a:off x="214313" y="6488113"/>
            <a:ext cx="5000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GB">
                <a:hlinkClick r:id="rId3"/>
              </a:rPr>
              <a:t>http://www.wru.co.uk/13641.php</a:t>
            </a:r>
            <a:r>
              <a:rPr lang="en-GB"/>
              <a:t> </a:t>
            </a:r>
          </a:p>
        </p:txBody>
      </p:sp>
    </p:spTree>
  </p:cSld>
  <p:clrMapOvr>
    <a:masterClrMapping/>
  </p:clrMapOvr>
  <p:transition advTm="200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1187450" y="0"/>
            <a:ext cx="6119813" cy="100488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FFCC00"/>
                </a:solidFill>
                <a:latin typeface="Tahoma" charset="0"/>
                <a:ea typeface="Arial" charset="0"/>
                <a:cs typeface="Arial" charset="0"/>
              </a:rPr>
              <a:t>The UK High Performance </a:t>
            </a:r>
          </a:p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FFCC00"/>
                </a:solidFill>
                <a:latin typeface="Tahoma" charset="0"/>
                <a:ea typeface="Arial" charset="0"/>
                <a:cs typeface="Arial" charset="0"/>
              </a:rPr>
              <a:t>Elite Athlete Pathway</a:t>
            </a:r>
          </a:p>
        </p:txBody>
      </p:sp>
      <p:sp>
        <p:nvSpPr>
          <p:cNvPr id="30723" name="Line 3"/>
          <p:cNvSpPr>
            <a:spLocks noChangeShapeType="1"/>
          </p:cNvSpPr>
          <p:nvPr/>
        </p:nvSpPr>
        <p:spPr bwMode="auto">
          <a:xfrm>
            <a:off x="2624138" y="494665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8580" name="AutoShape 4"/>
          <p:cNvSpPr>
            <a:spLocks noChangeArrowheads="1"/>
          </p:cNvSpPr>
          <p:nvPr/>
        </p:nvSpPr>
        <p:spPr bwMode="auto">
          <a:xfrm>
            <a:off x="3563938" y="1268413"/>
            <a:ext cx="1360487" cy="2305050"/>
          </a:xfrm>
          <a:prstGeom prst="triangle">
            <a:avLst>
              <a:gd name="adj" fmla="val 50000"/>
            </a:avLst>
          </a:prstGeom>
          <a:solidFill>
            <a:srgbClr val="FFCC00"/>
          </a:solidFill>
          <a:ln w="25400" algn="ctr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>
            <a:prstTxWarp prst="textNoShape">
              <a:avLst/>
            </a:prstTxWarp>
          </a:bodyPr>
          <a:lstStyle/>
          <a:p>
            <a:pPr algn="ctr" eaLnBrk="0" hangingPunct="0">
              <a:defRPr/>
            </a:pPr>
            <a:endParaRPr lang="en-GB" sz="1600" b="1">
              <a:solidFill>
                <a:schemeClr val="bg2"/>
              </a:solidFill>
              <a:ea typeface="Arial" charset="0"/>
              <a:cs typeface="Arial" charset="0"/>
            </a:endParaRPr>
          </a:p>
          <a:p>
            <a:pPr algn="ctr" eaLnBrk="0" hangingPunct="0">
              <a:defRPr/>
            </a:pPr>
            <a:endParaRPr lang="en-GB" sz="1600" b="1">
              <a:solidFill>
                <a:schemeClr val="bg2"/>
              </a:solidFill>
              <a:ea typeface="Arial" charset="0"/>
              <a:cs typeface="Arial" charset="0"/>
            </a:endParaRPr>
          </a:p>
          <a:p>
            <a:pPr algn="ctr" eaLnBrk="0" hangingPunct="0">
              <a:defRPr/>
            </a:pPr>
            <a:r>
              <a:rPr lang="en-GB" b="1">
                <a:solidFill>
                  <a:schemeClr val="bg2"/>
                </a:solidFill>
                <a:ea typeface="Arial" charset="0"/>
                <a:cs typeface="Arial" charset="0"/>
              </a:rPr>
              <a:t> </a:t>
            </a:r>
          </a:p>
          <a:p>
            <a:pPr algn="ctr" eaLnBrk="0" hangingPunct="0">
              <a:defRPr/>
            </a:pPr>
            <a:r>
              <a:rPr lang="en-GB" b="1">
                <a:solidFill>
                  <a:schemeClr val="bg2"/>
                </a:solidFill>
                <a:ea typeface="Arial" charset="0"/>
                <a:cs typeface="Arial" charset="0"/>
              </a:rPr>
              <a:t>World </a:t>
            </a:r>
          </a:p>
          <a:p>
            <a:pPr algn="ctr" eaLnBrk="0" hangingPunct="0">
              <a:defRPr/>
            </a:pPr>
            <a:r>
              <a:rPr lang="en-GB" b="1">
                <a:solidFill>
                  <a:schemeClr val="bg2"/>
                </a:solidFill>
                <a:ea typeface="Arial" charset="0"/>
                <a:cs typeface="Arial" charset="0"/>
              </a:rPr>
              <a:t>Class </a:t>
            </a:r>
          </a:p>
          <a:p>
            <a:pPr algn="ctr" eaLnBrk="0" hangingPunct="0">
              <a:defRPr/>
            </a:pPr>
            <a:r>
              <a:rPr lang="en-GB" b="1">
                <a:solidFill>
                  <a:schemeClr val="bg2"/>
                </a:solidFill>
                <a:ea typeface="Arial" charset="0"/>
                <a:cs typeface="Arial" charset="0"/>
              </a:rPr>
              <a:t>Podium</a:t>
            </a:r>
          </a:p>
          <a:p>
            <a:pPr algn="ctr" eaLnBrk="0" hangingPunct="0">
              <a:defRPr/>
            </a:pPr>
            <a:endParaRPr lang="en-GB" sz="2200" b="1">
              <a:solidFill>
                <a:schemeClr val="bg2"/>
              </a:solidFill>
              <a:ea typeface="Arial" charset="0"/>
              <a:cs typeface="Arial" charset="0"/>
            </a:endParaRPr>
          </a:p>
        </p:txBody>
      </p:sp>
      <p:sp>
        <p:nvSpPr>
          <p:cNvPr id="408581" name="AutoShape 5"/>
          <p:cNvSpPr>
            <a:spLocks noChangeArrowheads="1"/>
          </p:cNvSpPr>
          <p:nvPr/>
        </p:nvSpPr>
        <p:spPr bwMode="auto">
          <a:xfrm rot="10800000">
            <a:off x="2627313" y="3644900"/>
            <a:ext cx="3222625" cy="1452563"/>
          </a:xfrm>
          <a:custGeom>
            <a:avLst/>
            <a:gdLst>
              <a:gd name="G0" fmla="+- 6286 0 0"/>
              <a:gd name="G1" fmla="+- 21600 0 6286"/>
              <a:gd name="G2" fmla="*/ 6286 1 2"/>
              <a:gd name="G3" fmla="+- 21600 0 G2"/>
              <a:gd name="G4" fmla="+/ 6286 21600 2"/>
              <a:gd name="G5" fmla="+/ G1 0 2"/>
              <a:gd name="G6" fmla="*/ 21600 21600 6286"/>
              <a:gd name="G7" fmla="*/ G6 1 2"/>
              <a:gd name="G8" fmla="+- 21600 0 G7"/>
              <a:gd name="G9" fmla="*/ 21600 1 2"/>
              <a:gd name="G10" fmla="+- 6286 0 G9"/>
              <a:gd name="G11" fmla="?: G10 G8 0"/>
              <a:gd name="G12" fmla="?: G10 G7 21600"/>
              <a:gd name="T0" fmla="*/ 18457 w 21600"/>
              <a:gd name="T1" fmla="*/ 10800 h 21600"/>
              <a:gd name="T2" fmla="*/ 10800 w 21600"/>
              <a:gd name="T3" fmla="*/ 21600 h 21600"/>
              <a:gd name="T4" fmla="*/ 3143 w 21600"/>
              <a:gd name="T5" fmla="*/ 10800 h 21600"/>
              <a:gd name="T6" fmla="*/ 10800 w 21600"/>
              <a:gd name="T7" fmla="*/ 0 h 21600"/>
              <a:gd name="T8" fmla="*/ 4943 w 21600"/>
              <a:gd name="T9" fmla="*/ 4943 h 21600"/>
              <a:gd name="T10" fmla="*/ 16657 w 21600"/>
              <a:gd name="T11" fmla="*/ 1665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6286" y="21600"/>
                </a:lnTo>
                <a:lnTo>
                  <a:pt x="15314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C0C0C0"/>
          </a:solidFill>
          <a:ln w="25400" algn="ctr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rot="10800000" wrap="none" anchor="ctr">
            <a:prstTxWarp prst="textNoShape">
              <a:avLst/>
            </a:prstTxWarp>
          </a:bodyPr>
          <a:lstStyle/>
          <a:p>
            <a:pPr algn="ctr" eaLnBrk="0" hangingPunct="0">
              <a:defRPr/>
            </a:pPr>
            <a:r>
              <a:rPr lang="en-GB" b="1">
                <a:solidFill>
                  <a:schemeClr val="bg1"/>
                </a:solidFill>
                <a:ea typeface="Arial" charset="0"/>
                <a:cs typeface="Arial" charset="0"/>
              </a:rPr>
              <a:t>World Class</a:t>
            </a:r>
          </a:p>
          <a:p>
            <a:pPr algn="ctr" eaLnBrk="0" hangingPunct="0">
              <a:defRPr/>
            </a:pPr>
            <a:r>
              <a:rPr lang="en-GB" b="1">
                <a:solidFill>
                  <a:schemeClr val="bg1"/>
                </a:solidFill>
                <a:ea typeface="Arial" charset="0"/>
                <a:cs typeface="Arial" charset="0"/>
              </a:rPr>
              <a:t>Development</a:t>
            </a:r>
          </a:p>
          <a:p>
            <a:pPr algn="ctr" eaLnBrk="0" hangingPunct="0">
              <a:defRPr/>
            </a:pPr>
            <a:endParaRPr lang="en-GB" sz="2200" b="1">
              <a:ea typeface="Arial" charset="0"/>
              <a:cs typeface="Arial" charset="0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 rot="10800000">
            <a:off x="1835150" y="5157788"/>
            <a:ext cx="4808538" cy="681037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74 w 21600"/>
              <a:gd name="T13" fmla="*/ 3574 h 21600"/>
              <a:gd name="T14" fmla="*/ 18026 w 21600"/>
              <a:gd name="T15" fmla="*/ 1802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547" y="21600"/>
                </a:lnTo>
                <a:lnTo>
                  <a:pt x="18053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996600"/>
          </a:solidFill>
          <a:ln w="28575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>
            <a:prstTxWarp prst="textNoShape">
              <a:avLst/>
            </a:prstTxWarp>
          </a:bodyPr>
          <a:lstStyle/>
          <a:p>
            <a:pPr algn="ctr" eaLnBrk="0" hangingPunct="0"/>
            <a:r>
              <a:rPr lang="en-GB" b="1">
                <a:ea typeface="Arial" charset="0"/>
                <a:cs typeface="Arial" charset="0"/>
              </a:rPr>
              <a:t>Talent </a:t>
            </a:r>
          </a:p>
          <a:p>
            <a:pPr algn="ctr" eaLnBrk="0" hangingPunct="0"/>
            <a:r>
              <a:rPr lang="en-GB" b="1">
                <a:ea typeface="Arial" charset="0"/>
                <a:cs typeface="Arial" charset="0"/>
              </a:rPr>
              <a:t>Recruitment &amp; Confirmation</a:t>
            </a: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 rot="10800000">
            <a:off x="611188" y="5876925"/>
            <a:ext cx="7200900" cy="681038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74 w 21600"/>
              <a:gd name="T13" fmla="*/ 3574 h 21600"/>
              <a:gd name="T14" fmla="*/ 18026 w 21600"/>
              <a:gd name="T15" fmla="*/ 1802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547" y="21600"/>
                </a:lnTo>
                <a:lnTo>
                  <a:pt x="18053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9900"/>
          </a:solidFill>
          <a:ln w="28575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>
            <a:prstTxWarp prst="textNoShape">
              <a:avLst/>
            </a:prstTxWarp>
          </a:bodyPr>
          <a:lstStyle/>
          <a:p>
            <a:pPr algn="ctr" eaLnBrk="0" hangingPunct="0"/>
            <a:r>
              <a:rPr lang="en-GB" b="1">
                <a:ea typeface="Arial" charset="0"/>
                <a:cs typeface="Arial" charset="0"/>
              </a:rPr>
              <a:t>Home Country Talent Development Systems</a:t>
            </a:r>
          </a:p>
        </p:txBody>
      </p:sp>
      <p:sp>
        <p:nvSpPr>
          <p:cNvPr id="30728" name="Line 8"/>
          <p:cNvSpPr>
            <a:spLocks noChangeShapeType="1"/>
          </p:cNvSpPr>
          <p:nvPr/>
        </p:nvSpPr>
        <p:spPr bwMode="auto">
          <a:xfrm>
            <a:off x="8243888" y="2133600"/>
            <a:ext cx="0" cy="3600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0729" name="Line 9"/>
          <p:cNvSpPr>
            <a:spLocks noChangeShapeType="1"/>
          </p:cNvSpPr>
          <p:nvPr/>
        </p:nvSpPr>
        <p:spPr bwMode="auto">
          <a:xfrm flipH="1" flipV="1">
            <a:off x="755650" y="1700213"/>
            <a:ext cx="0" cy="40338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971550" y="3068638"/>
            <a:ext cx="201612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GB" b="1"/>
              <a:t>Tiered Level of Financial and Support Service Provision</a:t>
            </a:r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 bwMode="auto">
          <a:xfrm>
            <a:off x="7308850" y="2133600"/>
            <a:ext cx="649288" cy="411003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ea typeface="Arial" charset="0"/>
                <a:cs typeface="Arial" charset="0"/>
              </a:rPr>
              <a:t>0</a:t>
            </a:r>
          </a:p>
          <a:p>
            <a:pPr algn="ctr">
              <a:spcBef>
                <a:spcPct val="50000"/>
              </a:spcBef>
            </a:pPr>
            <a:endParaRPr lang="en-GB" b="1">
              <a:ea typeface="Arial" charset="0"/>
              <a:cs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en-GB" b="1">
                <a:ea typeface="Arial" charset="0"/>
                <a:cs typeface="Arial" charset="0"/>
              </a:rPr>
              <a:t>-2</a:t>
            </a:r>
          </a:p>
          <a:p>
            <a:pPr algn="ctr">
              <a:spcBef>
                <a:spcPct val="50000"/>
              </a:spcBef>
            </a:pPr>
            <a:endParaRPr lang="en-GB" b="1">
              <a:ea typeface="Arial" charset="0"/>
              <a:cs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en-GB" b="1">
                <a:ea typeface="Arial" charset="0"/>
                <a:cs typeface="Arial" charset="0"/>
              </a:rPr>
              <a:t>- 4</a:t>
            </a:r>
          </a:p>
          <a:p>
            <a:pPr algn="ctr">
              <a:spcBef>
                <a:spcPct val="50000"/>
              </a:spcBef>
            </a:pPr>
            <a:endParaRPr lang="en-GB" b="1">
              <a:ea typeface="Arial" charset="0"/>
              <a:cs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en-GB" b="1">
                <a:ea typeface="Arial" charset="0"/>
                <a:cs typeface="Arial" charset="0"/>
              </a:rPr>
              <a:t>- 6</a:t>
            </a:r>
          </a:p>
          <a:p>
            <a:pPr algn="ctr">
              <a:spcBef>
                <a:spcPct val="50000"/>
              </a:spcBef>
            </a:pPr>
            <a:endParaRPr lang="en-GB" b="1">
              <a:ea typeface="Arial" charset="0"/>
              <a:cs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en-GB" b="1">
                <a:ea typeface="Arial" charset="0"/>
                <a:cs typeface="Arial" charset="0"/>
              </a:rPr>
              <a:t>- 8</a:t>
            </a:r>
          </a:p>
          <a:p>
            <a:pPr algn="ctr">
              <a:spcBef>
                <a:spcPct val="50000"/>
              </a:spcBef>
            </a:pPr>
            <a:endParaRPr lang="en-GB" b="1">
              <a:ea typeface="Arial" charset="0"/>
              <a:cs typeface="Arial" charset="0"/>
            </a:endParaRPr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 bwMode="auto">
          <a:xfrm>
            <a:off x="1835150" y="1052513"/>
            <a:ext cx="5184775" cy="42545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>
                <a:ea typeface="Arial" charset="0"/>
                <a:cs typeface="Arial" charset="0"/>
              </a:rPr>
              <a:t>2012 Olympic            Podium Success</a:t>
            </a: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 bwMode="auto">
          <a:xfrm>
            <a:off x="6732588" y="1484313"/>
            <a:ext cx="18684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ea typeface="Arial" charset="0"/>
                <a:cs typeface="Arial" charset="0"/>
              </a:rPr>
              <a:t>Years from Podium</a:t>
            </a:r>
          </a:p>
        </p:txBody>
      </p:sp>
      <p:sp>
        <p:nvSpPr>
          <p:cNvPr id="408590" name="Text Box 14"/>
          <p:cNvSpPr txBox="1">
            <a:spLocks noChangeArrowheads="1"/>
          </p:cNvSpPr>
          <p:nvPr/>
        </p:nvSpPr>
        <p:spPr bwMode="auto">
          <a:xfrm>
            <a:off x="-73025" y="6491288"/>
            <a:ext cx="92170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solidFill>
                  <a:srgbClr val="FF3300"/>
                </a:solidFill>
                <a:ea typeface="Arial" charset="0"/>
                <a:cs typeface="Arial" charset="0"/>
              </a:rPr>
              <a:t>Focused, No-Compromise Commitment </a:t>
            </a:r>
            <a:r>
              <a:rPr lang="en-GB" sz="2400" b="1" i="1">
                <a:solidFill>
                  <a:srgbClr val="FF3300"/>
                </a:solidFill>
                <a:ea typeface="Arial" charset="0"/>
                <a:cs typeface="Arial" charset="0"/>
              </a:rPr>
              <a:t>and </a:t>
            </a:r>
            <a:r>
              <a:rPr lang="en-GB" sz="2400" b="1">
                <a:solidFill>
                  <a:srgbClr val="FF3300"/>
                </a:solidFill>
                <a:ea typeface="Arial" charset="0"/>
                <a:cs typeface="Arial" charset="0"/>
              </a:rPr>
              <a:t>Support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8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859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428625" y="214313"/>
            <a:ext cx="8229600" cy="725487"/>
          </a:xfrm>
        </p:spPr>
        <p:txBody>
          <a:bodyPr/>
          <a:lstStyle/>
          <a:p>
            <a:r>
              <a:rPr lang="en-GB" sz="4000">
                <a:hlinkClick r:id="rId2" action="ppaction://hlinkfile"/>
              </a:rPr>
              <a:t>Sports Development Continuum</a:t>
            </a:r>
            <a:endParaRPr lang="en-GB" sz="400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071546"/>
          <a:ext cx="8258204" cy="5286412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3796" name="Picture 7" descr="Sports Development Pyrami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285875" y="1071563"/>
            <a:ext cx="10190163" cy="423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8" descr="article-1260195962940-0619F497000005DC-645266_636x471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35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en-GB"/>
              <a:t>Issues 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0" y="1285875"/>
            <a:ext cx="9144000" cy="4525963"/>
          </a:xfrm>
        </p:spPr>
        <p:txBody>
          <a:bodyPr/>
          <a:lstStyle/>
          <a:p>
            <a:r>
              <a:rPr lang="en-GB" sz="2400"/>
              <a:t>Too simplistic</a:t>
            </a:r>
          </a:p>
          <a:p>
            <a:r>
              <a:rPr lang="en-GB" sz="2400"/>
              <a:t>Only focused on Elite Sport</a:t>
            </a:r>
          </a:p>
          <a:p>
            <a:r>
              <a:rPr lang="en-GB" sz="2400"/>
              <a:t>Does not take into account </a:t>
            </a:r>
          </a:p>
          <a:p>
            <a:pPr>
              <a:buFontTx/>
              <a:buNone/>
            </a:pPr>
            <a:endParaRPr lang="en-GB" sz="2400"/>
          </a:p>
          <a:p>
            <a:pPr lvl="1"/>
            <a:r>
              <a:rPr lang="en-GB" sz="2000"/>
              <a:t>Facilities</a:t>
            </a:r>
          </a:p>
          <a:p>
            <a:pPr lvl="1"/>
            <a:r>
              <a:rPr lang="en-GB" sz="2000"/>
              <a:t>Coaches</a:t>
            </a:r>
          </a:p>
          <a:p>
            <a:pPr lvl="1"/>
            <a:r>
              <a:rPr lang="en-GB" sz="2000"/>
              <a:t>Differences between sports</a:t>
            </a:r>
          </a:p>
          <a:p>
            <a:pPr lvl="1"/>
            <a:endParaRPr lang="en-GB" sz="2000"/>
          </a:p>
          <a:p>
            <a:r>
              <a:rPr lang="en-GB" sz="2400"/>
              <a:t>Does not take into account progression or regression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57150" y="-26988"/>
            <a:ext cx="9258300" cy="691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7" name="TextBox 2"/>
          <p:cNvSpPr txBox="1">
            <a:spLocks noChangeArrowheads="1"/>
          </p:cNvSpPr>
          <p:nvPr/>
        </p:nvSpPr>
        <p:spPr bwMode="auto">
          <a:xfrm>
            <a:off x="500063" y="1500188"/>
            <a:ext cx="2214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GB"/>
              <a:t>Geoff Cook 1996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 Model Of Sports Development</a:t>
            </a:r>
          </a:p>
        </p:txBody>
      </p:sp>
      <p:sp>
        <p:nvSpPr>
          <p:cNvPr id="38916" name="Rectangle 3"/>
          <p:cNvSpPr>
            <a:spLocks noChangeArrowheads="1"/>
          </p:cNvSpPr>
          <p:nvPr/>
        </p:nvSpPr>
        <p:spPr bwMode="auto">
          <a:xfrm>
            <a:off x="1970088" y="1857375"/>
            <a:ext cx="1387475" cy="18002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 sz="1600" b="1"/>
              <a:t>Active </a:t>
            </a:r>
          </a:p>
          <a:p>
            <a:pPr algn="ctr"/>
            <a:r>
              <a:rPr lang="en-GB" sz="1600" b="1"/>
              <a:t>Communities</a:t>
            </a:r>
          </a:p>
        </p:txBody>
      </p:sp>
      <p:sp>
        <p:nvSpPr>
          <p:cNvPr id="38917" name="Rectangle 4"/>
          <p:cNvSpPr>
            <a:spLocks noChangeArrowheads="1"/>
          </p:cNvSpPr>
          <p:nvPr/>
        </p:nvSpPr>
        <p:spPr bwMode="auto">
          <a:xfrm>
            <a:off x="3376613" y="1857375"/>
            <a:ext cx="1409700" cy="18002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Active</a:t>
            </a:r>
          </a:p>
          <a:p>
            <a:pPr algn="ctr"/>
            <a:r>
              <a:rPr lang="en-GB"/>
              <a:t>Sports </a:t>
            </a:r>
          </a:p>
        </p:txBody>
      </p:sp>
      <p:sp>
        <p:nvSpPr>
          <p:cNvPr id="38918" name="Rectangle 5"/>
          <p:cNvSpPr>
            <a:spLocks noChangeArrowheads="1"/>
          </p:cNvSpPr>
          <p:nvPr/>
        </p:nvSpPr>
        <p:spPr bwMode="auto">
          <a:xfrm>
            <a:off x="4783138" y="1857375"/>
            <a:ext cx="1789112" cy="18002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World </a:t>
            </a:r>
          </a:p>
          <a:p>
            <a:pPr algn="ctr"/>
            <a:r>
              <a:rPr lang="en-GB"/>
              <a:t>Class</a:t>
            </a:r>
          </a:p>
        </p:txBody>
      </p:sp>
      <p:sp>
        <p:nvSpPr>
          <p:cNvPr id="38919" name="Rectangle 6"/>
          <p:cNvSpPr>
            <a:spLocks noChangeArrowheads="1"/>
          </p:cNvSpPr>
          <p:nvPr/>
        </p:nvSpPr>
        <p:spPr bwMode="auto">
          <a:xfrm>
            <a:off x="1970088" y="3492500"/>
            <a:ext cx="4602162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Active Schools</a:t>
            </a:r>
          </a:p>
        </p:txBody>
      </p:sp>
      <p:sp>
        <p:nvSpPr>
          <p:cNvPr id="38920" name="AutoShape 11"/>
          <p:cNvSpPr>
            <a:spLocks noChangeArrowheads="1"/>
          </p:cNvSpPr>
          <p:nvPr/>
        </p:nvSpPr>
        <p:spPr bwMode="auto">
          <a:xfrm>
            <a:off x="3095625" y="2286000"/>
            <a:ext cx="492125" cy="485775"/>
          </a:xfrm>
          <a:prstGeom prst="leftRightArrow">
            <a:avLst>
              <a:gd name="adj1" fmla="val 50000"/>
              <a:gd name="adj2" fmla="val 219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921" name="AutoShape 12"/>
          <p:cNvSpPr>
            <a:spLocks noChangeArrowheads="1"/>
          </p:cNvSpPr>
          <p:nvPr/>
        </p:nvSpPr>
        <p:spPr bwMode="auto">
          <a:xfrm>
            <a:off x="4572000" y="2209800"/>
            <a:ext cx="492125" cy="485775"/>
          </a:xfrm>
          <a:prstGeom prst="leftRightArrow">
            <a:avLst>
              <a:gd name="adj1" fmla="val 50000"/>
              <a:gd name="adj2" fmla="val 219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922" name="AutoShape 13"/>
          <p:cNvSpPr>
            <a:spLocks noChangeArrowheads="1"/>
          </p:cNvSpPr>
          <p:nvPr/>
        </p:nvSpPr>
        <p:spPr bwMode="auto">
          <a:xfrm>
            <a:off x="3868738" y="3429000"/>
            <a:ext cx="447675" cy="457200"/>
          </a:xfrm>
          <a:prstGeom prst="upArrow">
            <a:avLst>
              <a:gd name="adj1" fmla="val 50000"/>
              <a:gd name="adj2" fmla="val 2504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923" name="AutoShape 14"/>
          <p:cNvSpPr>
            <a:spLocks noChangeArrowheads="1"/>
          </p:cNvSpPr>
          <p:nvPr/>
        </p:nvSpPr>
        <p:spPr bwMode="auto">
          <a:xfrm>
            <a:off x="5205413" y="3429000"/>
            <a:ext cx="447675" cy="457200"/>
          </a:xfrm>
          <a:prstGeom prst="upArrow">
            <a:avLst>
              <a:gd name="adj1" fmla="val 50000"/>
              <a:gd name="adj2" fmla="val 2504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924" name="AutoShape 15"/>
          <p:cNvSpPr>
            <a:spLocks noChangeArrowheads="1"/>
          </p:cNvSpPr>
          <p:nvPr/>
        </p:nvSpPr>
        <p:spPr bwMode="auto">
          <a:xfrm>
            <a:off x="2500313" y="3357563"/>
            <a:ext cx="447675" cy="457200"/>
          </a:xfrm>
          <a:prstGeom prst="upArrow">
            <a:avLst>
              <a:gd name="adj1" fmla="val 50000"/>
              <a:gd name="adj2" fmla="val 2504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925" name="Text Box 16"/>
          <p:cNvSpPr txBox="1">
            <a:spLocks noChangeArrowheads="1"/>
          </p:cNvSpPr>
          <p:nvPr/>
        </p:nvSpPr>
        <p:spPr bwMode="auto">
          <a:xfrm>
            <a:off x="3095625" y="1522413"/>
            <a:ext cx="19796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GB"/>
              <a:t>PERFORMANCE</a:t>
            </a:r>
          </a:p>
        </p:txBody>
      </p:sp>
      <p:sp>
        <p:nvSpPr>
          <p:cNvPr id="38926" name="Text Box 17"/>
          <p:cNvSpPr txBox="1">
            <a:spLocks noChangeArrowheads="1"/>
          </p:cNvSpPr>
          <p:nvPr/>
        </p:nvSpPr>
        <p:spPr bwMode="auto">
          <a:xfrm>
            <a:off x="69850" y="2741613"/>
            <a:ext cx="19288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GB" b="1"/>
              <a:t>PARTICIPATION</a:t>
            </a:r>
          </a:p>
        </p:txBody>
      </p:sp>
      <p:sp>
        <p:nvSpPr>
          <p:cNvPr id="38927" name="Text Box 18"/>
          <p:cNvSpPr txBox="1">
            <a:spLocks noChangeArrowheads="1"/>
          </p:cNvSpPr>
          <p:nvPr/>
        </p:nvSpPr>
        <p:spPr bwMode="auto">
          <a:xfrm>
            <a:off x="2500313" y="5000625"/>
            <a:ext cx="3659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GB"/>
              <a:t>Foundation / Learning Basic Skills</a:t>
            </a:r>
          </a:p>
        </p:txBody>
      </p:sp>
      <p:sp>
        <p:nvSpPr>
          <p:cNvPr id="38928" name="Text Box 19"/>
          <p:cNvSpPr txBox="1">
            <a:spLocks noChangeArrowheads="1"/>
          </p:cNvSpPr>
          <p:nvPr/>
        </p:nvSpPr>
        <p:spPr bwMode="auto">
          <a:xfrm>
            <a:off x="6892925" y="2970213"/>
            <a:ext cx="13001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GB"/>
              <a:t>Excellence</a:t>
            </a:r>
          </a:p>
        </p:txBody>
      </p:sp>
      <p:sp>
        <p:nvSpPr>
          <p:cNvPr id="38929" name="Text Box 20"/>
          <p:cNvSpPr txBox="1">
            <a:spLocks noChangeArrowheads="1"/>
          </p:cNvSpPr>
          <p:nvPr/>
        </p:nvSpPr>
        <p:spPr bwMode="auto">
          <a:xfrm>
            <a:off x="6611938" y="5637213"/>
            <a:ext cx="16462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GB"/>
              <a:t>Sport England</a:t>
            </a:r>
          </a:p>
          <a:p>
            <a:r>
              <a:rPr lang="en-GB"/>
              <a:t>Adopted 1998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2916238" y="1628775"/>
            <a:ext cx="3455987" cy="3887788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0" y="1628775"/>
            <a:ext cx="3455988" cy="3887788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5688013" y="1628775"/>
            <a:ext cx="3455987" cy="3887788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3203575" y="4868863"/>
            <a:ext cx="2881313" cy="647700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Grass Roots</a:t>
            </a:r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3492500" y="4221163"/>
            <a:ext cx="2303463" cy="647700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Intro Club/ sessions</a:t>
            </a:r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851275" y="3500438"/>
            <a:ext cx="1584325" cy="720725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Reg Club</a:t>
            </a:r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 bwMode="auto">
          <a:xfrm>
            <a:off x="4140200" y="2852738"/>
            <a:ext cx="1008063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Region</a:t>
            </a:r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4356100" y="2133600"/>
            <a:ext cx="576263" cy="7191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Elite</a:t>
            </a:r>
          </a:p>
        </p:txBody>
      </p:sp>
      <p:sp>
        <p:nvSpPr>
          <p:cNvPr id="40970" name="Rectangle 11"/>
          <p:cNvSpPr>
            <a:spLocks noChangeArrowheads="1"/>
          </p:cNvSpPr>
          <p:nvPr/>
        </p:nvSpPr>
        <p:spPr bwMode="auto">
          <a:xfrm>
            <a:off x="179388" y="4868863"/>
            <a:ext cx="3025775" cy="647700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Entry</a:t>
            </a:r>
          </a:p>
        </p:txBody>
      </p:sp>
      <p:sp>
        <p:nvSpPr>
          <p:cNvPr id="40971" name="Rectangle 12"/>
          <p:cNvSpPr>
            <a:spLocks noChangeArrowheads="1"/>
          </p:cNvSpPr>
          <p:nvPr/>
        </p:nvSpPr>
        <p:spPr bwMode="auto">
          <a:xfrm>
            <a:off x="611188" y="4221163"/>
            <a:ext cx="2303462" cy="647700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Level 1</a:t>
            </a:r>
          </a:p>
        </p:txBody>
      </p:sp>
      <p:sp>
        <p:nvSpPr>
          <p:cNvPr id="40972" name="Rectangle 13"/>
          <p:cNvSpPr>
            <a:spLocks noChangeArrowheads="1"/>
          </p:cNvSpPr>
          <p:nvPr/>
        </p:nvSpPr>
        <p:spPr bwMode="auto">
          <a:xfrm>
            <a:off x="900113" y="3500438"/>
            <a:ext cx="1655762" cy="720725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Level 2</a:t>
            </a:r>
          </a:p>
        </p:txBody>
      </p:sp>
      <p:sp>
        <p:nvSpPr>
          <p:cNvPr id="40973" name="Rectangle 14"/>
          <p:cNvSpPr>
            <a:spLocks noChangeArrowheads="1"/>
          </p:cNvSpPr>
          <p:nvPr/>
        </p:nvSpPr>
        <p:spPr bwMode="auto">
          <a:xfrm>
            <a:off x="1187450" y="2852738"/>
            <a:ext cx="1081088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Level 3</a:t>
            </a:r>
          </a:p>
        </p:txBody>
      </p:sp>
      <p:sp>
        <p:nvSpPr>
          <p:cNvPr id="40974" name="Rectangle 15"/>
          <p:cNvSpPr>
            <a:spLocks noChangeArrowheads="1"/>
          </p:cNvSpPr>
          <p:nvPr/>
        </p:nvSpPr>
        <p:spPr bwMode="auto">
          <a:xfrm>
            <a:off x="1403350" y="2133600"/>
            <a:ext cx="649288" cy="7191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L 3</a:t>
            </a:r>
          </a:p>
        </p:txBody>
      </p:sp>
      <p:sp>
        <p:nvSpPr>
          <p:cNvPr id="40975" name="Rectangle 16"/>
          <p:cNvSpPr>
            <a:spLocks noChangeArrowheads="1"/>
          </p:cNvSpPr>
          <p:nvPr/>
        </p:nvSpPr>
        <p:spPr bwMode="auto">
          <a:xfrm>
            <a:off x="5940425" y="4868863"/>
            <a:ext cx="3024188" cy="647700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New/ low level coaches</a:t>
            </a:r>
          </a:p>
        </p:txBody>
      </p:sp>
      <p:sp>
        <p:nvSpPr>
          <p:cNvPr id="40976" name="Rectangle 17"/>
          <p:cNvSpPr>
            <a:spLocks noChangeArrowheads="1"/>
          </p:cNvSpPr>
          <p:nvPr/>
        </p:nvSpPr>
        <p:spPr bwMode="auto">
          <a:xfrm>
            <a:off x="6227763" y="4221163"/>
            <a:ext cx="2376487" cy="647700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Developing coaches</a:t>
            </a:r>
          </a:p>
        </p:txBody>
      </p:sp>
      <p:sp>
        <p:nvSpPr>
          <p:cNvPr id="40977" name="Rectangle 18"/>
          <p:cNvSpPr>
            <a:spLocks noChangeArrowheads="1"/>
          </p:cNvSpPr>
          <p:nvPr/>
        </p:nvSpPr>
        <p:spPr bwMode="auto">
          <a:xfrm>
            <a:off x="6588125" y="3500438"/>
            <a:ext cx="1655763" cy="720725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Club coach/</a:t>
            </a:r>
          </a:p>
          <a:p>
            <a:pPr algn="ctr"/>
            <a:r>
              <a:rPr lang="en-GB"/>
              <a:t> mentors</a:t>
            </a:r>
          </a:p>
        </p:txBody>
      </p:sp>
      <p:sp>
        <p:nvSpPr>
          <p:cNvPr id="40978" name="Rectangle 20"/>
          <p:cNvSpPr>
            <a:spLocks noChangeArrowheads="1"/>
          </p:cNvSpPr>
          <p:nvPr/>
        </p:nvSpPr>
        <p:spPr bwMode="auto">
          <a:xfrm>
            <a:off x="6877050" y="2852738"/>
            <a:ext cx="1079500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Reg coach/</a:t>
            </a:r>
          </a:p>
          <a:p>
            <a:pPr algn="ctr"/>
            <a:r>
              <a:rPr lang="en-GB"/>
              <a:t>Tutors</a:t>
            </a:r>
          </a:p>
        </p:txBody>
      </p:sp>
      <p:sp>
        <p:nvSpPr>
          <p:cNvPr id="40979" name="Rectangle 21"/>
          <p:cNvSpPr>
            <a:spLocks noChangeArrowheads="1"/>
          </p:cNvSpPr>
          <p:nvPr/>
        </p:nvSpPr>
        <p:spPr bwMode="auto">
          <a:xfrm>
            <a:off x="7092950" y="2133600"/>
            <a:ext cx="647700" cy="7191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Elite</a:t>
            </a:r>
          </a:p>
        </p:txBody>
      </p:sp>
      <p:sp>
        <p:nvSpPr>
          <p:cNvPr id="40980" name="Text Box 22"/>
          <p:cNvSpPr txBox="1">
            <a:spLocks noChangeArrowheads="1"/>
          </p:cNvSpPr>
          <p:nvPr/>
        </p:nvSpPr>
        <p:spPr bwMode="auto">
          <a:xfrm>
            <a:off x="611188" y="404813"/>
            <a:ext cx="22320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Facilities</a:t>
            </a:r>
          </a:p>
        </p:txBody>
      </p:sp>
      <p:sp>
        <p:nvSpPr>
          <p:cNvPr id="40981" name="Text Box 23"/>
          <p:cNvSpPr txBox="1">
            <a:spLocks noChangeArrowheads="1"/>
          </p:cNvSpPr>
          <p:nvPr/>
        </p:nvSpPr>
        <p:spPr bwMode="auto">
          <a:xfrm>
            <a:off x="3492500" y="404813"/>
            <a:ext cx="2232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Performers/ Participants</a:t>
            </a:r>
          </a:p>
        </p:txBody>
      </p:sp>
      <p:sp>
        <p:nvSpPr>
          <p:cNvPr id="40982" name="Text Box 24"/>
          <p:cNvSpPr txBox="1">
            <a:spLocks noChangeArrowheads="1"/>
          </p:cNvSpPr>
          <p:nvPr/>
        </p:nvSpPr>
        <p:spPr bwMode="auto">
          <a:xfrm>
            <a:off x="6372225" y="404813"/>
            <a:ext cx="2232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Coaches/ volunteers</a:t>
            </a:r>
          </a:p>
        </p:txBody>
      </p:sp>
      <p:sp>
        <p:nvSpPr>
          <p:cNvPr id="40983" name="Line 25"/>
          <p:cNvSpPr>
            <a:spLocks noChangeShapeType="1"/>
          </p:cNvSpPr>
          <p:nvPr/>
        </p:nvSpPr>
        <p:spPr bwMode="auto">
          <a:xfrm>
            <a:off x="2195513" y="2492375"/>
            <a:ext cx="18716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984" name="Line 26"/>
          <p:cNvSpPr>
            <a:spLocks noChangeShapeType="1"/>
          </p:cNvSpPr>
          <p:nvPr/>
        </p:nvSpPr>
        <p:spPr bwMode="auto">
          <a:xfrm>
            <a:off x="5219700" y="2492375"/>
            <a:ext cx="1657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985" name="Line 27"/>
          <p:cNvSpPr>
            <a:spLocks noChangeShapeType="1"/>
          </p:cNvSpPr>
          <p:nvPr/>
        </p:nvSpPr>
        <p:spPr bwMode="auto">
          <a:xfrm>
            <a:off x="2555875" y="3213100"/>
            <a:ext cx="1079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986" name="Line 28"/>
          <p:cNvSpPr>
            <a:spLocks noChangeShapeType="1"/>
          </p:cNvSpPr>
          <p:nvPr/>
        </p:nvSpPr>
        <p:spPr bwMode="auto">
          <a:xfrm>
            <a:off x="5508625" y="3213100"/>
            <a:ext cx="1079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987" name="Line 29"/>
          <p:cNvSpPr>
            <a:spLocks noChangeShapeType="1"/>
          </p:cNvSpPr>
          <p:nvPr/>
        </p:nvSpPr>
        <p:spPr bwMode="auto">
          <a:xfrm>
            <a:off x="2916238" y="38608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988" name="Line 30"/>
          <p:cNvSpPr>
            <a:spLocks noChangeShapeType="1"/>
          </p:cNvSpPr>
          <p:nvPr/>
        </p:nvSpPr>
        <p:spPr bwMode="auto">
          <a:xfrm>
            <a:off x="5795963" y="38608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989" name="Line 31"/>
          <p:cNvSpPr>
            <a:spLocks noChangeShapeType="1"/>
          </p:cNvSpPr>
          <p:nvPr/>
        </p:nvSpPr>
        <p:spPr bwMode="auto">
          <a:xfrm>
            <a:off x="3059113" y="4581525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990" name="Line 32"/>
          <p:cNvSpPr>
            <a:spLocks noChangeShapeType="1"/>
          </p:cNvSpPr>
          <p:nvPr/>
        </p:nvSpPr>
        <p:spPr bwMode="auto">
          <a:xfrm>
            <a:off x="5867400" y="4581525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991" name="Text Box 33"/>
          <p:cNvSpPr txBox="1">
            <a:spLocks noChangeArrowheads="1"/>
          </p:cNvSpPr>
          <p:nvPr/>
        </p:nvSpPr>
        <p:spPr bwMode="auto">
          <a:xfrm>
            <a:off x="250825" y="6021388"/>
            <a:ext cx="8642350" cy="3762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Health / Sport / Lifelong Learning/ Community Development / Equity</a:t>
            </a:r>
          </a:p>
        </p:txBody>
      </p:sp>
      <p:sp>
        <p:nvSpPr>
          <p:cNvPr id="40992" name="Line 34"/>
          <p:cNvSpPr>
            <a:spLocks noChangeShapeType="1"/>
          </p:cNvSpPr>
          <p:nvPr/>
        </p:nvSpPr>
        <p:spPr bwMode="auto">
          <a:xfrm>
            <a:off x="1619250" y="566102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993" name="Line 35"/>
          <p:cNvSpPr>
            <a:spLocks noChangeShapeType="1"/>
          </p:cNvSpPr>
          <p:nvPr/>
        </p:nvSpPr>
        <p:spPr bwMode="auto">
          <a:xfrm>
            <a:off x="4643438" y="566102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994" name="Line 36"/>
          <p:cNvSpPr>
            <a:spLocks noChangeShapeType="1"/>
          </p:cNvSpPr>
          <p:nvPr/>
        </p:nvSpPr>
        <p:spPr bwMode="auto">
          <a:xfrm>
            <a:off x="7451725" y="566102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6143625"/>
            <a:ext cx="6500813" cy="50006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Sports Council for Wales</a:t>
            </a:r>
            <a:endParaRPr lang="en-GB" dirty="0">
              <a:ea typeface="+mj-ea"/>
              <a:cs typeface="+mj-cs"/>
            </a:endParaRPr>
          </a:p>
        </p:txBody>
      </p:sp>
      <p:pic>
        <p:nvPicPr>
          <p:cNvPr id="41987" name="Picture 2" descr="A Strong Domestic Structur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285750"/>
            <a:ext cx="8143875" cy="590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5" descr="nd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0"/>
            <a:ext cx="8027988" cy="700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5" descr="player_pathwa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500063"/>
            <a:ext cx="6402388" cy="592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5" name="Rectangle 6"/>
          <p:cNvSpPr>
            <a:spLocks noChangeArrowheads="1"/>
          </p:cNvSpPr>
          <p:nvPr/>
        </p:nvSpPr>
        <p:spPr bwMode="auto">
          <a:xfrm>
            <a:off x="0" y="0"/>
            <a:ext cx="2519363" cy="863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Hockey WHU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5" descr="pathwa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63" y="428625"/>
            <a:ext cx="5214937" cy="614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59" name="Rectangle 6"/>
          <p:cNvSpPr>
            <a:spLocks noChangeArrowheads="1"/>
          </p:cNvSpPr>
          <p:nvPr/>
        </p:nvSpPr>
        <p:spPr bwMode="auto">
          <a:xfrm>
            <a:off x="323850" y="260350"/>
            <a:ext cx="1439863" cy="6477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r>
              <a:rPr lang="en-GB"/>
              <a:t>Netball coaches</a:t>
            </a:r>
          </a:p>
          <a:p>
            <a:pPr algn="ctr"/>
            <a:r>
              <a:rPr lang="en-GB"/>
              <a:t>Pathway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en-GB"/>
              <a:t>Further Issues </a:t>
            </a:r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xfrm>
            <a:off x="0" y="1285875"/>
            <a:ext cx="9144000" cy="4525963"/>
          </a:xfrm>
        </p:spPr>
        <p:txBody>
          <a:bodyPr/>
          <a:lstStyle/>
          <a:p>
            <a:r>
              <a:rPr lang="en-GB" sz="2000"/>
              <a:t>Young athletes under-train, over-compete;</a:t>
            </a:r>
          </a:p>
          <a:p>
            <a:r>
              <a:rPr lang="en-GB" sz="2000"/>
              <a:t>Male programmes superimposed on females;</a:t>
            </a:r>
          </a:p>
          <a:p>
            <a:r>
              <a:rPr lang="en-GB" sz="2000"/>
              <a:t> Training in early years focuses on outcomes (winning) rather than processes (optimal training);</a:t>
            </a:r>
          </a:p>
          <a:p>
            <a:r>
              <a:rPr lang="en-GB" sz="2000"/>
              <a:t>Chronological age influences coaching rather than biological age;</a:t>
            </a:r>
          </a:p>
          <a:p>
            <a:r>
              <a:rPr lang="en-GB" sz="2000"/>
              <a:t>The “critical” periods of accelerated adaptation are not fully utilised;</a:t>
            </a:r>
          </a:p>
          <a:p>
            <a:r>
              <a:rPr lang="en-GB" sz="2000"/>
              <a:t>Poor training between 6-16 years of age cannot be fully corrected </a:t>
            </a:r>
          </a:p>
          <a:p>
            <a:r>
              <a:rPr lang="en-GB" sz="2000"/>
              <a:t>The best coaches are encouraged to work at elite level;</a:t>
            </a:r>
          </a:p>
          <a:p>
            <a:r>
              <a:rPr lang="en-GB" sz="2000"/>
              <a:t>Coaches and parents need to be educated</a:t>
            </a:r>
          </a:p>
          <a:p>
            <a:r>
              <a:rPr lang="en-GB" sz="2000"/>
              <a:t>Administrators and officials need to be educated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5" descr="Competitor -centred approach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88" y="928688"/>
            <a:ext cx="7483475" cy="494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533</Words>
  <Application>Microsoft Macintosh PowerPoint</Application>
  <PresentationFormat>On-screen Show (4:3)</PresentationFormat>
  <Paragraphs>172</Paragraphs>
  <Slides>26</Slides>
  <Notes>3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Slide 1</vt:lpstr>
      <vt:lpstr>Aims</vt:lpstr>
      <vt:lpstr>Slide 3</vt:lpstr>
      <vt:lpstr>Slide 4</vt:lpstr>
      <vt:lpstr>Slide 5</vt:lpstr>
      <vt:lpstr>Sports Development Models</vt:lpstr>
      <vt:lpstr>Sports Development Continuum</vt:lpstr>
      <vt:lpstr>Foundation</vt:lpstr>
      <vt:lpstr>Participation</vt:lpstr>
      <vt:lpstr>Performance </vt:lpstr>
      <vt:lpstr>Excellence</vt:lpstr>
      <vt:lpstr>Slide 12</vt:lpstr>
      <vt:lpstr>Slide 13</vt:lpstr>
      <vt:lpstr>Sports Development Continuum</vt:lpstr>
      <vt:lpstr>Slide 15</vt:lpstr>
      <vt:lpstr>Slide 16</vt:lpstr>
      <vt:lpstr>Issues </vt:lpstr>
      <vt:lpstr>Slide 18</vt:lpstr>
      <vt:lpstr>A Model Of Sports Development</vt:lpstr>
      <vt:lpstr>Slide 20</vt:lpstr>
      <vt:lpstr>Sports Council for Wales</vt:lpstr>
      <vt:lpstr>Slide 22</vt:lpstr>
      <vt:lpstr>Slide 23</vt:lpstr>
      <vt:lpstr>Slide 24</vt:lpstr>
      <vt:lpstr>Further Issues </vt:lpstr>
      <vt:lpstr>Slide 26</vt:lpstr>
    </vt:vector>
  </TitlesOfParts>
  <Company>WRU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John Schropfer</dc:creator>
  <cp:lastModifiedBy>John Schropfer</cp:lastModifiedBy>
  <cp:revision>1</cp:revision>
  <dcterms:created xsi:type="dcterms:W3CDTF">2011-10-26T20:13:24Z</dcterms:created>
  <dcterms:modified xsi:type="dcterms:W3CDTF">2011-10-26T20:19:35Z</dcterms:modified>
</cp:coreProperties>
</file>