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8" r:id="rId1"/>
  </p:sldMasterIdLst>
  <p:notesMasterIdLst>
    <p:notesMasterId r:id="rId12"/>
  </p:notesMasterIdLst>
  <p:sldIdLst>
    <p:sldId id="256" r:id="rId2"/>
    <p:sldId id="257" r:id="rId3"/>
    <p:sldId id="258" r:id="rId4"/>
    <p:sldId id="268" r:id="rId5"/>
    <p:sldId id="262" r:id="rId6"/>
    <p:sldId id="259" r:id="rId7"/>
    <p:sldId id="267"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10"/>
    <p:restoredTop sz="94658"/>
  </p:normalViewPr>
  <p:slideViewPr>
    <p:cSldViewPr snapToGrid="0" snapToObjects="1">
      <p:cViewPr varScale="1">
        <p:scale>
          <a:sx n="120" d="100"/>
          <a:sy n="120" d="100"/>
        </p:scale>
        <p:origin x="83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415937-B148-7340-A7C6-A71C60BD6736}" type="doc">
      <dgm:prSet loTypeId="urn:microsoft.com/office/officeart/2005/8/layout/vProcess5" loCatId="" qsTypeId="urn:microsoft.com/office/officeart/2005/8/quickstyle/simple1" qsCatId="simple" csTypeId="urn:microsoft.com/office/officeart/2005/8/colors/accent1_5" csCatId="accent1" phldr="1"/>
      <dgm:spPr/>
    </dgm:pt>
    <dgm:pt modelId="{62A8FD4A-98C7-4248-BDA8-E275EAAF36FD}">
      <dgm:prSet phldrT="[Text]" custT="1"/>
      <dgm:spPr/>
      <dgm:t>
        <a:bodyPr/>
        <a:lstStyle/>
        <a:p>
          <a:r>
            <a:rPr lang="en-GB" sz="1400" dirty="0" err="1">
              <a:solidFill>
                <a:schemeClr val="tx1"/>
              </a:solidFill>
              <a:latin typeface="Arial" panose="020B0604020202020204" pitchFamily="34" charset="0"/>
              <a:cs typeface="Arial" panose="020B0604020202020204" pitchFamily="34" charset="0"/>
            </a:rPr>
            <a:t>i</a:t>
          </a:r>
          <a:r>
            <a:rPr lang="en-GB" sz="1400" dirty="0">
              <a:solidFill>
                <a:schemeClr val="tx1"/>
              </a:solidFill>
              <a:latin typeface="Arial" panose="020B0604020202020204" pitchFamily="34" charset="0"/>
              <a:cs typeface="Arial" panose="020B0604020202020204" pitchFamily="34" charset="0"/>
            </a:rPr>
            <a:t> have a Level 3 and Level 4 in Health and Social Care with a First aid training qualification.</a:t>
          </a:r>
          <a:endParaRPr lang="en-US" sz="1400" dirty="0">
            <a:solidFill>
              <a:schemeClr val="tx1"/>
            </a:solidFill>
            <a:latin typeface="Arial" panose="020B0604020202020204" pitchFamily="34" charset="0"/>
            <a:cs typeface="Arial" panose="020B0604020202020204" pitchFamily="34" charset="0"/>
          </a:endParaRPr>
        </a:p>
      </dgm:t>
    </dgm:pt>
    <dgm:pt modelId="{CE52E295-0D58-D54B-BF1E-2D080A269A9E}" type="parTrans" cxnId="{F3FA0CDA-ECE2-FD41-AD40-9A01825D5D9B}">
      <dgm:prSet/>
      <dgm:spPr/>
      <dgm:t>
        <a:bodyPr/>
        <a:lstStyle/>
        <a:p>
          <a:endParaRPr lang="en-US"/>
        </a:p>
      </dgm:t>
    </dgm:pt>
    <dgm:pt modelId="{2C6678B7-419B-F845-BB69-3C7511917BE1}" type="sibTrans" cxnId="{F3FA0CDA-ECE2-FD41-AD40-9A01825D5D9B}">
      <dgm:prSet/>
      <dgm:spPr/>
      <dgm:t>
        <a:bodyPr/>
        <a:lstStyle/>
        <a:p>
          <a:endParaRPr lang="en-US"/>
        </a:p>
      </dgm:t>
    </dgm:pt>
    <dgm:pt modelId="{92111F9A-DAA1-C242-BF5F-960AE3A57766}">
      <dgm:prSet phldrT="[Text]" custT="1"/>
      <dgm:spPr/>
      <dgm:t>
        <a:bodyPr/>
        <a:lstStyle/>
        <a:p>
          <a:r>
            <a:rPr lang="en-GB" sz="1400" dirty="0">
              <a:solidFill>
                <a:schemeClr val="tx1"/>
              </a:solidFill>
              <a:latin typeface="Arial" panose="020B0604020202020204" pitchFamily="34" charset="0"/>
              <a:cs typeface="Arial" panose="020B0604020202020204" pitchFamily="34" charset="0"/>
            </a:rPr>
            <a:t>I enjoy caring for other individuals and find it a rewarding job to help those who are in need. </a:t>
          </a:r>
          <a:endParaRPr lang="en-US" sz="1400" dirty="0">
            <a:solidFill>
              <a:schemeClr val="tx1"/>
            </a:solidFill>
            <a:latin typeface="Arial" panose="020B0604020202020204" pitchFamily="34" charset="0"/>
            <a:cs typeface="Arial" panose="020B0604020202020204" pitchFamily="34" charset="0"/>
          </a:endParaRPr>
        </a:p>
      </dgm:t>
    </dgm:pt>
    <dgm:pt modelId="{FAD8EFE9-11AF-124C-A085-BEFF72F43984}" type="parTrans" cxnId="{7254BA5C-22D6-CB43-9D7D-801B586E9BED}">
      <dgm:prSet/>
      <dgm:spPr/>
      <dgm:t>
        <a:bodyPr/>
        <a:lstStyle/>
        <a:p>
          <a:endParaRPr lang="en-US"/>
        </a:p>
      </dgm:t>
    </dgm:pt>
    <dgm:pt modelId="{CDFF24D2-B2D2-2048-BF1C-91BF42797685}" type="sibTrans" cxnId="{7254BA5C-22D6-CB43-9D7D-801B586E9BED}">
      <dgm:prSet/>
      <dgm:spPr/>
      <dgm:t>
        <a:bodyPr/>
        <a:lstStyle/>
        <a:p>
          <a:endParaRPr lang="en-US"/>
        </a:p>
      </dgm:t>
    </dgm:pt>
    <dgm:pt modelId="{389FBDC5-84AF-1D4A-B453-C7EBDFAD8BEF}">
      <dgm:prSet custT="1"/>
      <dgm:spPr/>
      <dgm:t>
        <a:bodyPr/>
        <a:lstStyle/>
        <a:p>
          <a:r>
            <a:rPr lang="en-US" sz="1400" dirty="0">
              <a:solidFill>
                <a:schemeClr val="tx1"/>
              </a:solidFill>
              <a:latin typeface="Arial" panose="020B0604020202020204" pitchFamily="34" charset="0"/>
              <a:cs typeface="Arial" panose="020B0604020202020204" pitchFamily="34" charset="0"/>
            </a:rPr>
            <a:t>I would like to transfer my skills and experience in care.</a:t>
          </a:r>
        </a:p>
      </dgm:t>
    </dgm:pt>
    <dgm:pt modelId="{41952614-7287-9B4D-806B-96EC91C3C7C0}" type="parTrans" cxnId="{61F6DF21-0ABC-B242-B2FE-DC1A7B0FF054}">
      <dgm:prSet/>
      <dgm:spPr/>
      <dgm:t>
        <a:bodyPr/>
        <a:lstStyle/>
        <a:p>
          <a:endParaRPr lang="en-US"/>
        </a:p>
      </dgm:t>
    </dgm:pt>
    <dgm:pt modelId="{9CD345F8-D808-E144-867F-E642AB029B6E}" type="sibTrans" cxnId="{61F6DF21-0ABC-B242-B2FE-DC1A7B0FF054}">
      <dgm:prSet/>
      <dgm:spPr/>
      <dgm:t>
        <a:bodyPr/>
        <a:lstStyle/>
        <a:p>
          <a:endParaRPr lang="en-US"/>
        </a:p>
      </dgm:t>
    </dgm:pt>
    <dgm:pt modelId="{069A94AE-ADC0-DA46-AF3D-FE68D0DCB623}">
      <dgm:prSet phldrT="[Text]" custT="1"/>
      <dgm:spPr/>
      <dgm:t>
        <a:bodyPr/>
        <a:lstStyle/>
        <a:p>
          <a:r>
            <a:rPr lang="en-GB" sz="1400" dirty="0">
              <a:solidFill>
                <a:schemeClr val="tx1"/>
              </a:solidFill>
              <a:latin typeface="Arial" panose="020B0604020202020204" pitchFamily="34" charset="0"/>
              <a:cs typeface="Arial" panose="020B0604020202020204" pitchFamily="34" charset="0"/>
            </a:rPr>
            <a:t>I have 12 years experience in residential care  and have a passion for caring for others.</a:t>
          </a:r>
          <a:endParaRPr lang="en-US" sz="1400" dirty="0">
            <a:solidFill>
              <a:schemeClr val="tx1"/>
            </a:solidFill>
            <a:latin typeface="Arial" panose="020B0604020202020204" pitchFamily="34" charset="0"/>
            <a:cs typeface="Arial" panose="020B0604020202020204" pitchFamily="34" charset="0"/>
          </a:endParaRPr>
        </a:p>
      </dgm:t>
    </dgm:pt>
    <dgm:pt modelId="{F4D74F10-F625-8A49-B3F1-B5989BAC963C}" type="parTrans" cxnId="{2EE57944-A296-E14E-A1A2-D908ED032754}">
      <dgm:prSet/>
      <dgm:spPr/>
      <dgm:t>
        <a:bodyPr/>
        <a:lstStyle/>
        <a:p>
          <a:endParaRPr lang="en-US"/>
        </a:p>
      </dgm:t>
    </dgm:pt>
    <dgm:pt modelId="{E1F0DCA8-9114-784D-8D02-AD5FCEA6059C}" type="sibTrans" cxnId="{2EE57944-A296-E14E-A1A2-D908ED032754}">
      <dgm:prSet/>
      <dgm:spPr/>
      <dgm:t>
        <a:bodyPr/>
        <a:lstStyle/>
        <a:p>
          <a:endParaRPr lang="en-US"/>
        </a:p>
      </dgm:t>
    </dgm:pt>
    <dgm:pt modelId="{7EFD7CF2-DA17-3643-A3C9-95FF9603967C}">
      <dgm:prSet custT="1"/>
      <dgm:spPr/>
      <dgm:t>
        <a:bodyPr/>
        <a:lstStyle/>
        <a:p>
          <a:r>
            <a:rPr lang="en-US" sz="1400" dirty="0">
              <a:solidFill>
                <a:schemeClr val="tx1"/>
              </a:solidFill>
              <a:latin typeface="Arial" panose="020B0604020202020204" pitchFamily="34" charset="0"/>
              <a:cs typeface="Arial" panose="020B0604020202020204" pitchFamily="34" charset="0"/>
            </a:rPr>
            <a:t>I like working as a team and alone.</a:t>
          </a:r>
        </a:p>
      </dgm:t>
    </dgm:pt>
    <dgm:pt modelId="{10CFF6CC-33CF-F243-93B6-7DAB32C85181}" type="parTrans" cxnId="{5D091F48-CAA8-C840-B58D-B0476CB8C765}">
      <dgm:prSet/>
      <dgm:spPr/>
      <dgm:t>
        <a:bodyPr/>
        <a:lstStyle/>
        <a:p>
          <a:endParaRPr lang="en-US"/>
        </a:p>
      </dgm:t>
    </dgm:pt>
    <dgm:pt modelId="{C1E3700D-CDB7-8C42-92B3-630E276D7883}" type="sibTrans" cxnId="{5D091F48-CAA8-C840-B58D-B0476CB8C765}">
      <dgm:prSet/>
      <dgm:spPr/>
      <dgm:t>
        <a:bodyPr/>
        <a:lstStyle/>
        <a:p>
          <a:endParaRPr lang="en-US"/>
        </a:p>
      </dgm:t>
    </dgm:pt>
    <dgm:pt modelId="{06037093-E815-FE42-B650-A3984EA1B2D6}" type="pres">
      <dgm:prSet presAssocID="{6F415937-B148-7340-A7C6-A71C60BD6736}" presName="outerComposite" presStyleCnt="0">
        <dgm:presLayoutVars>
          <dgm:chMax val="5"/>
          <dgm:dir/>
          <dgm:resizeHandles val="exact"/>
        </dgm:presLayoutVars>
      </dgm:prSet>
      <dgm:spPr/>
    </dgm:pt>
    <dgm:pt modelId="{37360BC4-E893-C641-B052-ACD55F8121D5}" type="pres">
      <dgm:prSet presAssocID="{6F415937-B148-7340-A7C6-A71C60BD6736}" presName="dummyMaxCanvas" presStyleCnt="0">
        <dgm:presLayoutVars/>
      </dgm:prSet>
      <dgm:spPr/>
    </dgm:pt>
    <dgm:pt modelId="{EE2FAD37-375D-5246-BDB0-E6CD3273CF13}" type="pres">
      <dgm:prSet presAssocID="{6F415937-B148-7340-A7C6-A71C60BD6736}" presName="FiveNodes_1" presStyleLbl="node1" presStyleIdx="0" presStyleCnt="5">
        <dgm:presLayoutVars>
          <dgm:bulletEnabled val="1"/>
        </dgm:presLayoutVars>
      </dgm:prSet>
      <dgm:spPr/>
    </dgm:pt>
    <dgm:pt modelId="{533CAFB8-8326-4747-8A4B-D4A5313D1ACC}" type="pres">
      <dgm:prSet presAssocID="{6F415937-B148-7340-A7C6-A71C60BD6736}" presName="FiveNodes_2" presStyleLbl="node1" presStyleIdx="1" presStyleCnt="5">
        <dgm:presLayoutVars>
          <dgm:bulletEnabled val="1"/>
        </dgm:presLayoutVars>
      </dgm:prSet>
      <dgm:spPr/>
    </dgm:pt>
    <dgm:pt modelId="{36259251-AA8B-9740-A7A5-90E5D02A0141}" type="pres">
      <dgm:prSet presAssocID="{6F415937-B148-7340-A7C6-A71C60BD6736}" presName="FiveNodes_3" presStyleLbl="node1" presStyleIdx="2" presStyleCnt="5">
        <dgm:presLayoutVars>
          <dgm:bulletEnabled val="1"/>
        </dgm:presLayoutVars>
      </dgm:prSet>
      <dgm:spPr/>
    </dgm:pt>
    <dgm:pt modelId="{9A957CA2-A6A6-974B-834D-0637DC069DC4}" type="pres">
      <dgm:prSet presAssocID="{6F415937-B148-7340-A7C6-A71C60BD6736}" presName="FiveNodes_4" presStyleLbl="node1" presStyleIdx="3" presStyleCnt="5">
        <dgm:presLayoutVars>
          <dgm:bulletEnabled val="1"/>
        </dgm:presLayoutVars>
      </dgm:prSet>
      <dgm:spPr/>
    </dgm:pt>
    <dgm:pt modelId="{3ED32340-EF0C-E742-B4C9-E3922CA5FCF7}" type="pres">
      <dgm:prSet presAssocID="{6F415937-B148-7340-A7C6-A71C60BD6736}" presName="FiveNodes_5" presStyleLbl="node1" presStyleIdx="4" presStyleCnt="5">
        <dgm:presLayoutVars>
          <dgm:bulletEnabled val="1"/>
        </dgm:presLayoutVars>
      </dgm:prSet>
      <dgm:spPr/>
    </dgm:pt>
    <dgm:pt modelId="{C032874D-F367-514C-84BD-1FB92E713F25}" type="pres">
      <dgm:prSet presAssocID="{6F415937-B148-7340-A7C6-A71C60BD6736}" presName="FiveConn_1-2" presStyleLbl="fgAccFollowNode1" presStyleIdx="0" presStyleCnt="4">
        <dgm:presLayoutVars>
          <dgm:bulletEnabled val="1"/>
        </dgm:presLayoutVars>
      </dgm:prSet>
      <dgm:spPr/>
    </dgm:pt>
    <dgm:pt modelId="{BF072B41-8815-FA41-ACC4-FCA063A95FB9}" type="pres">
      <dgm:prSet presAssocID="{6F415937-B148-7340-A7C6-A71C60BD6736}" presName="FiveConn_2-3" presStyleLbl="fgAccFollowNode1" presStyleIdx="1" presStyleCnt="4">
        <dgm:presLayoutVars>
          <dgm:bulletEnabled val="1"/>
        </dgm:presLayoutVars>
      </dgm:prSet>
      <dgm:spPr/>
    </dgm:pt>
    <dgm:pt modelId="{D801C625-A0B4-F049-A978-4083E1B5B4E2}" type="pres">
      <dgm:prSet presAssocID="{6F415937-B148-7340-A7C6-A71C60BD6736}" presName="FiveConn_3-4" presStyleLbl="fgAccFollowNode1" presStyleIdx="2" presStyleCnt="4">
        <dgm:presLayoutVars>
          <dgm:bulletEnabled val="1"/>
        </dgm:presLayoutVars>
      </dgm:prSet>
      <dgm:spPr/>
    </dgm:pt>
    <dgm:pt modelId="{A0487BCB-6524-6B4D-A517-10E48396F397}" type="pres">
      <dgm:prSet presAssocID="{6F415937-B148-7340-A7C6-A71C60BD6736}" presName="FiveConn_4-5" presStyleLbl="fgAccFollowNode1" presStyleIdx="3" presStyleCnt="4">
        <dgm:presLayoutVars>
          <dgm:bulletEnabled val="1"/>
        </dgm:presLayoutVars>
      </dgm:prSet>
      <dgm:spPr/>
    </dgm:pt>
    <dgm:pt modelId="{CC8F252E-C451-D24B-B108-A3BD58E0AF90}" type="pres">
      <dgm:prSet presAssocID="{6F415937-B148-7340-A7C6-A71C60BD6736}" presName="FiveNodes_1_text" presStyleLbl="node1" presStyleIdx="4" presStyleCnt="5">
        <dgm:presLayoutVars>
          <dgm:bulletEnabled val="1"/>
        </dgm:presLayoutVars>
      </dgm:prSet>
      <dgm:spPr/>
    </dgm:pt>
    <dgm:pt modelId="{3B75785C-BB6F-1E4A-B32D-01E504E87816}" type="pres">
      <dgm:prSet presAssocID="{6F415937-B148-7340-A7C6-A71C60BD6736}" presName="FiveNodes_2_text" presStyleLbl="node1" presStyleIdx="4" presStyleCnt="5">
        <dgm:presLayoutVars>
          <dgm:bulletEnabled val="1"/>
        </dgm:presLayoutVars>
      </dgm:prSet>
      <dgm:spPr/>
    </dgm:pt>
    <dgm:pt modelId="{FD4AD10B-5B6B-1D48-8723-712C1FF62309}" type="pres">
      <dgm:prSet presAssocID="{6F415937-B148-7340-A7C6-A71C60BD6736}" presName="FiveNodes_3_text" presStyleLbl="node1" presStyleIdx="4" presStyleCnt="5">
        <dgm:presLayoutVars>
          <dgm:bulletEnabled val="1"/>
        </dgm:presLayoutVars>
      </dgm:prSet>
      <dgm:spPr/>
    </dgm:pt>
    <dgm:pt modelId="{F872C179-27E6-2744-8EB9-ECD04E5391E1}" type="pres">
      <dgm:prSet presAssocID="{6F415937-B148-7340-A7C6-A71C60BD6736}" presName="FiveNodes_4_text" presStyleLbl="node1" presStyleIdx="4" presStyleCnt="5">
        <dgm:presLayoutVars>
          <dgm:bulletEnabled val="1"/>
        </dgm:presLayoutVars>
      </dgm:prSet>
      <dgm:spPr/>
    </dgm:pt>
    <dgm:pt modelId="{8F1B89D6-D707-D644-AF89-4BC8F9C8558F}" type="pres">
      <dgm:prSet presAssocID="{6F415937-B148-7340-A7C6-A71C60BD6736}" presName="FiveNodes_5_text" presStyleLbl="node1" presStyleIdx="4" presStyleCnt="5">
        <dgm:presLayoutVars>
          <dgm:bulletEnabled val="1"/>
        </dgm:presLayoutVars>
      </dgm:prSet>
      <dgm:spPr/>
    </dgm:pt>
  </dgm:ptLst>
  <dgm:cxnLst>
    <dgm:cxn modelId="{67B2E91B-93B5-894A-81C5-26AD3C19A74D}" type="presOf" srcId="{92111F9A-DAA1-C242-BF5F-960AE3A57766}" destId="{EE2FAD37-375D-5246-BDB0-E6CD3273CF13}" srcOrd="0" destOrd="0" presId="urn:microsoft.com/office/officeart/2005/8/layout/vProcess5"/>
    <dgm:cxn modelId="{61F6DF21-0ABC-B242-B2FE-DC1A7B0FF054}" srcId="{6F415937-B148-7340-A7C6-A71C60BD6736}" destId="{389FBDC5-84AF-1D4A-B453-C7EBDFAD8BEF}" srcOrd="3" destOrd="0" parTransId="{41952614-7287-9B4D-806B-96EC91C3C7C0}" sibTransId="{9CD345F8-D808-E144-867F-E642AB029B6E}"/>
    <dgm:cxn modelId="{D55E0E33-D8AF-4B40-A5A7-F1B11E026573}" type="presOf" srcId="{069A94AE-ADC0-DA46-AF3D-FE68D0DCB623}" destId="{3B75785C-BB6F-1E4A-B32D-01E504E87816}" srcOrd="1" destOrd="0" presId="urn:microsoft.com/office/officeart/2005/8/layout/vProcess5"/>
    <dgm:cxn modelId="{46BACB3C-AE1A-7B4C-8754-A09313E9C6F2}" type="presOf" srcId="{E1F0DCA8-9114-784D-8D02-AD5FCEA6059C}" destId="{BF072B41-8815-FA41-ACC4-FCA063A95FB9}" srcOrd="0" destOrd="0" presId="urn:microsoft.com/office/officeart/2005/8/layout/vProcess5"/>
    <dgm:cxn modelId="{4573C73F-5378-CB49-A33C-BC476CEA47B1}" type="presOf" srcId="{92111F9A-DAA1-C242-BF5F-960AE3A57766}" destId="{CC8F252E-C451-D24B-B108-A3BD58E0AF90}" srcOrd="1" destOrd="0" presId="urn:microsoft.com/office/officeart/2005/8/layout/vProcess5"/>
    <dgm:cxn modelId="{2EE57944-A296-E14E-A1A2-D908ED032754}" srcId="{6F415937-B148-7340-A7C6-A71C60BD6736}" destId="{069A94AE-ADC0-DA46-AF3D-FE68D0DCB623}" srcOrd="1" destOrd="0" parTransId="{F4D74F10-F625-8A49-B3F1-B5989BAC963C}" sibTransId="{E1F0DCA8-9114-784D-8D02-AD5FCEA6059C}"/>
    <dgm:cxn modelId="{5D091F48-CAA8-C840-B58D-B0476CB8C765}" srcId="{6F415937-B148-7340-A7C6-A71C60BD6736}" destId="{7EFD7CF2-DA17-3643-A3C9-95FF9603967C}" srcOrd="4" destOrd="0" parTransId="{10CFF6CC-33CF-F243-93B6-7DAB32C85181}" sibTransId="{C1E3700D-CDB7-8C42-92B3-630E276D7883}"/>
    <dgm:cxn modelId="{7254BA5C-22D6-CB43-9D7D-801B586E9BED}" srcId="{6F415937-B148-7340-A7C6-A71C60BD6736}" destId="{92111F9A-DAA1-C242-BF5F-960AE3A57766}" srcOrd="0" destOrd="0" parTransId="{FAD8EFE9-11AF-124C-A085-BEFF72F43984}" sibTransId="{CDFF24D2-B2D2-2048-BF1C-91BF42797685}"/>
    <dgm:cxn modelId="{0544B86A-87AC-5449-A0B3-7D7396614A22}" type="presOf" srcId="{6F415937-B148-7340-A7C6-A71C60BD6736}" destId="{06037093-E815-FE42-B650-A3984EA1B2D6}" srcOrd="0" destOrd="0" presId="urn:microsoft.com/office/officeart/2005/8/layout/vProcess5"/>
    <dgm:cxn modelId="{1342A16C-FEC3-3446-B501-626D50349D7E}" type="presOf" srcId="{62A8FD4A-98C7-4248-BDA8-E275EAAF36FD}" destId="{36259251-AA8B-9740-A7A5-90E5D02A0141}" srcOrd="0" destOrd="0" presId="urn:microsoft.com/office/officeart/2005/8/layout/vProcess5"/>
    <dgm:cxn modelId="{40346392-4CAF-7843-B5C1-EC76127DD25C}" type="presOf" srcId="{2C6678B7-419B-F845-BB69-3C7511917BE1}" destId="{D801C625-A0B4-F049-A978-4083E1B5B4E2}" srcOrd="0" destOrd="0" presId="urn:microsoft.com/office/officeart/2005/8/layout/vProcess5"/>
    <dgm:cxn modelId="{49056492-8971-D34A-822A-F523EA4CDACB}" type="presOf" srcId="{7EFD7CF2-DA17-3643-A3C9-95FF9603967C}" destId="{3ED32340-EF0C-E742-B4C9-E3922CA5FCF7}" srcOrd="0" destOrd="0" presId="urn:microsoft.com/office/officeart/2005/8/layout/vProcess5"/>
    <dgm:cxn modelId="{9434A0AB-0954-FA46-87F1-32A5F63AFBEB}" type="presOf" srcId="{9CD345F8-D808-E144-867F-E642AB029B6E}" destId="{A0487BCB-6524-6B4D-A517-10E48396F397}" srcOrd="0" destOrd="0" presId="urn:microsoft.com/office/officeart/2005/8/layout/vProcess5"/>
    <dgm:cxn modelId="{CC6A4EB3-B894-0D4D-9196-C699DA801C38}" type="presOf" srcId="{62A8FD4A-98C7-4248-BDA8-E275EAAF36FD}" destId="{FD4AD10B-5B6B-1D48-8723-712C1FF62309}" srcOrd="1" destOrd="0" presId="urn:microsoft.com/office/officeart/2005/8/layout/vProcess5"/>
    <dgm:cxn modelId="{98F11BCA-618F-C44D-8392-AB749889E313}" type="presOf" srcId="{389FBDC5-84AF-1D4A-B453-C7EBDFAD8BEF}" destId="{9A957CA2-A6A6-974B-834D-0637DC069DC4}" srcOrd="0" destOrd="0" presId="urn:microsoft.com/office/officeart/2005/8/layout/vProcess5"/>
    <dgm:cxn modelId="{F3FA0CDA-ECE2-FD41-AD40-9A01825D5D9B}" srcId="{6F415937-B148-7340-A7C6-A71C60BD6736}" destId="{62A8FD4A-98C7-4248-BDA8-E275EAAF36FD}" srcOrd="2" destOrd="0" parTransId="{CE52E295-0D58-D54B-BF1E-2D080A269A9E}" sibTransId="{2C6678B7-419B-F845-BB69-3C7511917BE1}"/>
    <dgm:cxn modelId="{8665F1E3-DDD5-1B45-9BD7-BAFF7ED14B44}" type="presOf" srcId="{389FBDC5-84AF-1D4A-B453-C7EBDFAD8BEF}" destId="{F872C179-27E6-2744-8EB9-ECD04E5391E1}" srcOrd="1" destOrd="0" presId="urn:microsoft.com/office/officeart/2005/8/layout/vProcess5"/>
    <dgm:cxn modelId="{494AADEE-7D1A-D841-BD85-EA9DEA2AEB69}" type="presOf" srcId="{069A94AE-ADC0-DA46-AF3D-FE68D0DCB623}" destId="{533CAFB8-8326-4747-8A4B-D4A5313D1ACC}" srcOrd="0" destOrd="0" presId="urn:microsoft.com/office/officeart/2005/8/layout/vProcess5"/>
    <dgm:cxn modelId="{7CE5AEF0-08A2-2A45-AF41-AF4771846294}" type="presOf" srcId="{7EFD7CF2-DA17-3643-A3C9-95FF9603967C}" destId="{8F1B89D6-D707-D644-AF89-4BC8F9C8558F}" srcOrd="1" destOrd="0" presId="urn:microsoft.com/office/officeart/2005/8/layout/vProcess5"/>
    <dgm:cxn modelId="{F6A9C6F8-35C0-E94D-B67F-24D995CDDA82}" type="presOf" srcId="{CDFF24D2-B2D2-2048-BF1C-91BF42797685}" destId="{C032874D-F367-514C-84BD-1FB92E713F25}" srcOrd="0" destOrd="0" presId="urn:microsoft.com/office/officeart/2005/8/layout/vProcess5"/>
    <dgm:cxn modelId="{2263229D-0935-4440-A2D8-2072C9C1DBFC}" type="presParOf" srcId="{06037093-E815-FE42-B650-A3984EA1B2D6}" destId="{37360BC4-E893-C641-B052-ACD55F8121D5}" srcOrd="0" destOrd="0" presId="urn:microsoft.com/office/officeart/2005/8/layout/vProcess5"/>
    <dgm:cxn modelId="{CFB203D6-C57D-134B-9E92-98E4E8F951EF}" type="presParOf" srcId="{06037093-E815-FE42-B650-A3984EA1B2D6}" destId="{EE2FAD37-375D-5246-BDB0-E6CD3273CF13}" srcOrd="1" destOrd="0" presId="urn:microsoft.com/office/officeart/2005/8/layout/vProcess5"/>
    <dgm:cxn modelId="{E9B02028-4E87-9B4E-82A3-7AC67FBC2221}" type="presParOf" srcId="{06037093-E815-FE42-B650-A3984EA1B2D6}" destId="{533CAFB8-8326-4747-8A4B-D4A5313D1ACC}" srcOrd="2" destOrd="0" presId="urn:microsoft.com/office/officeart/2005/8/layout/vProcess5"/>
    <dgm:cxn modelId="{887E9FD3-6D84-B648-BB61-60CF00452F65}" type="presParOf" srcId="{06037093-E815-FE42-B650-A3984EA1B2D6}" destId="{36259251-AA8B-9740-A7A5-90E5D02A0141}" srcOrd="3" destOrd="0" presId="urn:microsoft.com/office/officeart/2005/8/layout/vProcess5"/>
    <dgm:cxn modelId="{B8DC6EE0-FF6A-7149-8171-872557804ED2}" type="presParOf" srcId="{06037093-E815-FE42-B650-A3984EA1B2D6}" destId="{9A957CA2-A6A6-974B-834D-0637DC069DC4}" srcOrd="4" destOrd="0" presId="urn:microsoft.com/office/officeart/2005/8/layout/vProcess5"/>
    <dgm:cxn modelId="{050B9D9E-0158-D942-A9B4-72542D19CC31}" type="presParOf" srcId="{06037093-E815-FE42-B650-A3984EA1B2D6}" destId="{3ED32340-EF0C-E742-B4C9-E3922CA5FCF7}" srcOrd="5" destOrd="0" presId="urn:microsoft.com/office/officeart/2005/8/layout/vProcess5"/>
    <dgm:cxn modelId="{E28D58B9-E38E-214D-BADB-7F40978C9DBA}" type="presParOf" srcId="{06037093-E815-FE42-B650-A3984EA1B2D6}" destId="{C032874D-F367-514C-84BD-1FB92E713F25}" srcOrd="6" destOrd="0" presId="urn:microsoft.com/office/officeart/2005/8/layout/vProcess5"/>
    <dgm:cxn modelId="{2CA9B1AD-8C95-8045-9CFC-2840EFE9E61A}" type="presParOf" srcId="{06037093-E815-FE42-B650-A3984EA1B2D6}" destId="{BF072B41-8815-FA41-ACC4-FCA063A95FB9}" srcOrd="7" destOrd="0" presId="urn:microsoft.com/office/officeart/2005/8/layout/vProcess5"/>
    <dgm:cxn modelId="{6F6BE31C-6187-3F42-ADFC-0BD23D7BED21}" type="presParOf" srcId="{06037093-E815-FE42-B650-A3984EA1B2D6}" destId="{D801C625-A0B4-F049-A978-4083E1B5B4E2}" srcOrd="8" destOrd="0" presId="urn:microsoft.com/office/officeart/2005/8/layout/vProcess5"/>
    <dgm:cxn modelId="{0E1BBEED-55EE-0B4C-B7F8-2184D04172A0}" type="presParOf" srcId="{06037093-E815-FE42-B650-A3984EA1B2D6}" destId="{A0487BCB-6524-6B4D-A517-10E48396F397}" srcOrd="9" destOrd="0" presId="urn:microsoft.com/office/officeart/2005/8/layout/vProcess5"/>
    <dgm:cxn modelId="{F45B5E1E-B26A-1848-BF4E-D1959B5B28B6}" type="presParOf" srcId="{06037093-E815-FE42-B650-A3984EA1B2D6}" destId="{CC8F252E-C451-D24B-B108-A3BD58E0AF90}" srcOrd="10" destOrd="0" presId="urn:microsoft.com/office/officeart/2005/8/layout/vProcess5"/>
    <dgm:cxn modelId="{7A83D72C-81D2-C54D-9AAE-1970A2AD9C1A}" type="presParOf" srcId="{06037093-E815-FE42-B650-A3984EA1B2D6}" destId="{3B75785C-BB6F-1E4A-B32D-01E504E87816}" srcOrd="11" destOrd="0" presId="urn:microsoft.com/office/officeart/2005/8/layout/vProcess5"/>
    <dgm:cxn modelId="{15A5D43C-29D9-2242-9873-251342EDBAAD}" type="presParOf" srcId="{06037093-E815-FE42-B650-A3984EA1B2D6}" destId="{FD4AD10B-5B6B-1D48-8723-712C1FF62309}" srcOrd="12" destOrd="0" presId="urn:microsoft.com/office/officeart/2005/8/layout/vProcess5"/>
    <dgm:cxn modelId="{9FBA3F08-3D4F-6944-93EC-E296DC24F155}" type="presParOf" srcId="{06037093-E815-FE42-B650-A3984EA1B2D6}" destId="{F872C179-27E6-2744-8EB9-ECD04E5391E1}" srcOrd="13" destOrd="0" presId="urn:microsoft.com/office/officeart/2005/8/layout/vProcess5"/>
    <dgm:cxn modelId="{CD9E5889-9998-4C44-A07A-DCD09A9E9BD1}" type="presParOf" srcId="{06037093-E815-FE42-B650-A3984EA1B2D6}" destId="{8F1B89D6-D707-D644-AF89-4BC8F9C8558F}"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FAD37-375D-5246-BDB0-E6CD3273CF13}">
      <dsp:nvSpPr>
        <dsp:cNvPr id="0" name=""/>
        <dsp:cNvSpPr/>
      </dsp:nvSpPr>
      <dsp:spPr>
        <a:xfrm>
          <a:off x="0" y="0"/>
          <a:ext cx="4998802" cy="857250"/>
        </a:xfrm>
        <a:prstGeom prst="roundRect">
          <a:avLst>
            <a:gd name="adj" fmla="val 10000"/>
          </a:avLst>
        </a:prstGeom>
        <a:solidFill>
          <a:schemeClr val="accent1">
            <a:alpha val="9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I enjoy caring for other individuals and find it a rewarding job to help those who are in need. </a:t>
          </a:r>
          <a:endParaRPr lang="en-US" sz="1400" kern="1200" dirty="0">
            <a:solidFill>
              <a:schemeClr val="tx1"/>
            </a:solidFill>
            <a:latin typeface="Arial" panose="020B0604020202020204" pitchFamily="34" charset="0"/>
            <a:cs typeface="Arial" panose="020B0604020202020204" pitchFamily="34" charset="0"/>
          </a:endParaRPr>
        </a:p>
      </dsp:txBody>
      <dsp:txXfrm>
        <a:off x="25108" y="25108"/>
        <a:ext cx="3973464" cy="807034"/>
      </dsp:txXfrm>
    </dsp:sp>
    <dsp:sp modelId="{533CAFB8-8326-4747-8A4B-D4A5313D1ACC}">
      <dsp:nvSpPr>
        <dsp:cNvPr id="0" name=""/>
        <dsp:cNvSpPr/>
      </dsp:nvSpPr>
      <dsp:spPr>
        <a:xfrm>
          <a:off x="373287" y="976312"/>
          <a:ext cx="4998802" cy="857250"/>
        </a:xfrm>
        <a:prstGeom prst="roundRect">
          <a:avLst>
            <a:gd name="adj" fmla="val 10000"/>
          </a:avLst>
        </a:prstGeom>
        <a:solidFill>
          <a:schemeClr val="accent1">
            <a:alpha val="90000"/>
            <a:hueOff val="0"/>
            <a:satOff val="0"/>
            <a:lumOff val="0"/>
            <a:alphaOff val="-1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I have 12 years experience in residential care  and have a passion for caring for others.</a:t>
          </a:r>
          <a:endParaRPr lang="en-US" sz="1400" kern="1200" dirty="0">
            <a:solidFill>
              <a:schemeClr val="tx1"/>
            </a:solidFill>
            <a:latin typeface="Arial" panose="020B0604020202020204" pitchFamily="34" charset="0"/>
            <a:cs typeface="Arial" panose="020B0604020202020204" pitchFamily="34" charset="0"/>
          </a:endParaRPr>
        </a:p>
      </dsp:txBody>
      <dsp:txXfrm>
        <a:off x="398395" y="1001420"/>
        <a:ext cx="4018086" cy="807034"/>
      </dsp:txXfrm>
    </dsp:sp>
    <dsp:sp modelId="{36259251-AA8B-9740-A7A5-90E5D02A0141}">
      <dsp:nvSpPr>
        <dsp:cNvPr id="0" name=""/>
        <dsp:cNvSpPr/>
      </dsp:nvSpPr>
      <dsp:spPr>
        <a:xfrm>
          <a:off x="746574" y="1952625"/>
          <a:ext cx="4998802" cy="857250"/>
        </a:xfrm>
        <a:prstGeom prst="roundRect">
          <a:avLst>
            <a:gd name="adj" fmla="val 10000"/>
          </a:avLst>
        </a:prstGeom>
        <a:solidFill>
          <a:schemeClr val="accent1">
            <a:alpha val="90000"/>
            <a:hueOff val="0"/>
            <a:satOff val="0"/>
            <a:lumOff val="0"/>
            <a:alphaOff val="-2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err="1">
              <a:solidFill>
                <a:schemeClr val="tx1"/>
              </a:solidFill>
              <a:latin typeface="Arial" panose="020B0604020202020204" pitchFamily="34" charset="0"/>
              <a:cs typeface="Arial" panose="020B0604020202020204" pitchFamily="34" charset="0"/>
            </a:rPr>
            <a:t>i</a:t>
          </a:r>
          <a:r>
            <a:rPr lang="en-GB" sz="1400" kern="1200" dirty="0">
              <a:solidFill>
                <a:schemeClr val="tx1"/>
              </a:solidFill>
              <a:latin typeface="Arial" panose="020B0604020202020204" pitchFamily="34" charset="0"/>
              <a:cs typeface="Arial" panose="020B0604020202020204" pitchFamily="34" charset="0"/>
            </a:rPr>
            <a:t> have a Level 3 and Level 4 in Health and Social Care with a First aid training qualification.</a:t>
          </a:r>
          <a:endParaRPr lang="en-US" sz="1400" kern="1200" dirty="0">
            <a:solidFill>
              <a:schemeClr val="tx1"/>
            </a:solidFill>
            <a:latin typeface="Arial" panose="020B0604020202020204" pitchFamily="34" charset="0"/>
            <a:cs typeface="Arial" panose="020B0604020202020204" pitchFamily="34" charset="0"/>
          </a:endParaRPr>
        </a:p>
      </dsp:txBody>
      <dsp:txXfrm>
        <a:off x="771682" y="1977733"/>
        <a:ext cx="4018086" cy="807034"/>
      </dsp:txXfrm>
    </dsp:sp>
    <dsp:sp modelId="{9A957CA2-A6A6-974B-834D-0637DC069DC4}">
      <dsp:nvSpPr>
        <dsp:cNvPr id="0" name=""/>
        <dsp:cNvSpPr/>
      </dsp:nvSpPr>
      <dsp:spPr>
        <a:xfrm>
          <a:off x="1119861" y="2928937"/>
          <a:ext cx="4998802" cy="857250"/>
        </a:xfrm>
        <a:prstGeom prst="roundRect">
          <a:avLst>
            <a:gd name="adj" fmla="val 10000"/>
          </a:avLst>
        </a:prstGeom>
        <a:solidFill>
          <a:schemeClr val="accent1">
            <a:alpha val="90000"/>
            <a:hueOff val="0"/>
            <a:satOff val="0"/>
            <a:lumOff val="0"/>
            <a:alphaOff val="-3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I would like to transfer my skills and experience in care.</a:t>
          </a:r>
        </a:p>
      </dsp:txBody>
      <dsp:txXfrm>
        <a:off x="1144969" y="2954045"/>
        <a:ext cx="4018086" cy="807034"/>
      </dsp:txXfrm>
    </dsp:sp>
    <dsp:sp modelId="{3ED32340-EF0C-E742-B4C9-E3922CA5FCF7}">
      <dsp:nvSpPr>
        <dsp:cNvPr id="0" name=""/>
        <dsp:cNvSpPr/>
      </dsp:nvSpPr>
      <dsp:spPr>
        <a:xfrm>
          <a:off x="1493148" y="3905250"/>
          <a:ext cx="4998802" cy="857250"/>
        </a:xfrm>
        <a:prstGeom prst="roundRect">
          <a:avLst>
            <a:gd name="adj" fmla="val 10000"/>
          </a:avLst>
        </a:prstGeom>
        <a:solidFill>
          <a:schemeClr val="accent1">
            <a:alpha val="90000"/>
            <a:hueOff val="0"/>
            <a:satOff val="0"/>
            <a:lumOff val="0"/>
            <a:alpha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I like working as a team and alone.</a:t>
          </a:r>
        </a:p>
      </dsp:txBody>
      <dsp:txXfrm>
        <a:off x="1518256" y="3930358"/>
        <a:ext cx="4018086" cy="807034"/>
      </dsp:txXfrm>
    </dsp:sp>
    <dsp:sp modelId="{C032874D-F367-514C-84BD-1FB92E713F25}">
      <dsp:nvSpPr>
        <dsp:cNvPr id="0" name=""/>
        <dsp:cNvSpPr/>
      </dsp:nvSpPr>
      <dsp:spPr>
        <a:xfrm>
          <a:off x="4441589" y="626268"/>
          <a:ext cx="557212" cy="557212"/>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566962" y="626268"/>
        <a:ext cx="306466" cy="419302"/>
      </dsp:txXfrm>
    </dsp:sp>
    <dsp:sp modelId="{BF072B41-8815-FA41-ACC4-FCA063A95FB9}">
      <dsp:nvSpPr>
        <dsp:cNvPr id="0" name=""/>
        <dsp:cNvSpPr/>
      </dsp:nvSpPr>
      <dsp:spPr>
        <a:xfrm>
          <a:off x="4814876" y="1602581"/>
          <a:ext cx="557212" cy="557212"/>
        </a:xfrm>
        <a:prstGeom prst="downArrow">
          <a:avLst>
            <a:gd name="adj1" fmla="val 55000"/>
            <a:gd name="adj2" fmla="val 45000"/>
          </a:avLst>
        </a:prstGeom>
        <a:solidFill>
          <a:schemeClr val="accent1">
            <a:alpha val="90000"/>
            <a:tint val="40000"/>
            <a:hueOff val="0"/>
            <a:satOff val="0"/>
            <a:lumOff val="0"/>
            <a:alphaOff val="-13333"/>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940249" y="1602581"/>
        <a:ext cx="306466" cy="419302"/>
      </dsp:txXfrm>
    </dsp:sp>
    <dsp:sp modelId="{D801C625-A0B4-F049-A978-4083E1B5B4E2}">
      <dsp:nvSpPr>
        <dsp:cNvPr id="0" name=""/>
        <dsp:cNvSpPr/>
      </dsp:nvSpPr>
      <dsp:spPr>
        <a:xfrm>
          <a:off x="5188164" y="2564606"/>
          <a:ext cx="557212" cy="557212"/>
        </a:xfrm>
        <a:prstGeom prst="downArrow">
          <a:avLst>
            <a:gd name="adj1" fmla="val 55000"/>
            <a:gd name="adj2" fmla="val 45000"/>
          </a:avLst>
        </a:prstGeom>
        <a:solidFill>
          <a:schemeClr val="accent1">
            <a:alpha val="90000"/>
            <a:tint val="40000"/>
            <a:hueOff val="0"/>
            <a:satOff val="0"/>
            <a:lumOff val="0"/>
            <a:alphaOff val="-26667"/>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5313537" y="2564606"/>
        <a:ext cx="306466" cy="419302"/>
      </dsp:txXfrm>
    </dsp:sp>
    <dsp:sp modelId="{A0487BCB-6524-6B4D-A517-10E48396F397}">
      <dsp:nvSpPr>
        <dsp:cNvPr id="0" name=""/>
        <dsp:cNvSpPr/>
      </dsp:nvSpPr>
      <dsp:spPr>
        <a:xfrm>
          <a:off x="5561451" y="3550443"/>
          <a:ext cx="557212" cy="557212"/>
        </a:xfrm>
        <a:prstGeom prst="downArrow">
          <a:avLst>
            <a:gd name="adj1" fmla="val 55000"/>
            <a:gd name="adj2" fmla="val 45000"/>
          </a:avLst>
        </a:prstGeom>
        <a:solidFill>
          <a:schemeClr val="accent1">
            <a:alpha val="90000"/>
            <a:tint val="40000"/>
            <a:hueOff val="0"/>
            <a:satOff val="0"/>
            <a:lumOff val="0"/>
            <a:alphaOff val="-4000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5686824" y="3550443"/>
        <a:ext cx="306466" cy="41930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30AC88-9FAB-704F-AF6D-3F42568AEE4A}" type="datetimeFigureOut">
              <a:rPr lang="en-US" smtClean="0"/>
              <a:t>10/9/26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385724-2468-DC4F-A6FC-EFC930C0527A}" type="slidenum">
              <a:rPr lang="en-US" smtClean="0"/>
              <a:t>‹#›</a:t>
            </a:fld>
            <a:endParaRPr lang="en-US"/>
          </a:p>
        </p:txBody>
      </p:sp>
    </p:spTree>
    <p:extLst>
      <p:ext uri="{BB962C8B-B14F-4D97-AF65-F5344CB8AC3E}">
        <p14:creationId xmlns:p14="http://schemas.microsoft.com/office/powerpoint/2010/main" val="799503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3385724-2468-DC4F-A6FC-EFC930C0527A}" type="slidenum">
              <a:rPr lang="en-US" smtClean="0"/>
              <a:t>7</a:t>
            </a:fld>
            <a:endParaRPr lang="en-US"/>
          </a:p>
        </p:txBody>
      </p:sp>
    </p:spTree>
    <p:extLst>
      <p:ext uri="{BB962C8B-B14F-4D97-AF65-F5344CB8AC3E}">
        <p14:creationId xmlns:p14="http://schemas.microsoft.com/office/powerpoint/2010/main" val="1875406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C98C502-FF24-BE41-B2B6-F1FCC5F9854C}" type="datetimeFigureOut">
              <a:rPr lang="en-US" smtClean="0"/>
              <a:t>10/9/26</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US"/>
          </a:p>
        </p:txBody>
      </p:sp>
      <p:sp>
        <p:nvSpPr>
          <p:cNvPr id="6" name="Slide Number Placeholder 5"/>
          <p:cNvSpPr>
            <a:spLocks noGrp="1"/>
          </p:cNvSpPr>
          <p:nvPr>
            <p:ph type="sldNum" sz="quarter" idx="12"/>
          </p:nvPr>
        </p:nvSpPr>
        <p:spPr>
          <a:xfrm>
            <a:off x="531812" y="4529540"/>
            <a:ext cx="779767" cy="365125"/>
          </a:xfrm>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3940355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98C502-FF24-BE41-B2B6-F1FCC5F9854C}" type="datetimeFigureOut">
              <a:rPr lang="en-US" smtClean="0"/>
              <a:t>10/9/26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2509036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98C502-FF24-BE41-B2B6-F1FCC5F9854C}" type="datetimeFigureOut">
              <a:rPr lang="en-US" smtClean="0"/>
              <a:t>10/9/26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3315993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98C502-FF24-BE41-B2B6-F1FCC5F9854C}" type="datetimeFigureOut">
              <a:rPr lang="en-US" smtClean="0"/>
              <a:t>10/9/26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1038007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98C502-FF24-BE41-B2B6-F1FCC5F9854C}" type="datetimeFigureOut">
              <a:rPr lang="en-US" smtClean="0"/>
              <a:t>10/9/26</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1737475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C98C502-FF24-BE41-B2B6-F1FCC5F9854C}" type="datetimeFigureOut">
              <a:rPr lang="en-US" smtClean="0"/>
              <a:t>10/9/26</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1231299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8C502-FF24-BE41-B2B6-F1FCC5F9854C}" type="datetimeFigureOut">
              <a:rPr lang="en-US" smtClean="0"/>
              <a:t>10/9/26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874652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C98C502-FF24-BE41-B2B6-F1FCC5F9854C}" type="datetimeFigureOut">
              <a:rPr lang="en-US" smtClean="0"/>
              <a:t>10/9/26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943920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C98C502-FF24-BE41-B2B6-F1FCC5F9854C}" type="datetimeFigureOut">
              <a:rPr lang="en-US" smtClean="0"/>
              <a:t>10/9/26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4128848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98C502-FF24-BE41-B2B6-F1FCC5F9854C}" type="datetimeFigureOut">
              <a:rPr lang="en-US" smtClean="0"/>
              <a:t>10/9/26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1830485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C98C502-FF24-BE41-B2B6-F1FCC5F9854C}" type="datetimeFigureOut">
              <a:rPr lang="en-US" smtClean="0"/>
              <a:t>10/9/26</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BBD5207-980D-2B45-B688-835F657292CB}"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90309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C98C502-FF24-BE41-B2B6-F1FCC5F9854C}" type="datetimeFigureOut">
              <a:rPr lang="en-US" smtClean="0"/>
              <a:t>10/9/26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92865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C98C502-FF24-BE41-B2B6-F1FCC5F9854C}" type="datetimeFigureOut">
              <a:rPr lang="en-US" smtClean="0"/>
              <a:t>10/9/26</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BBD5207-980D-2B45-B688-835F657292CB}"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85747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4C98C502-FF24-BE41-B2B6-F1FCC5F9854C}" type="datetimeFigureOut">
              <a:rPr lang="en-US" smtClean="0"/>
              <a:t>10/9/26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5560766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98C502-FF24-BE41-B2B6-F1FCC5F9854C}" type="datetimeFigureOut">
              <a:rPr lang="en-US" smtClean="0"/>
              <a:t>10/9/26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128674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98C502-FF24-BE41-B2B6-F1FCC5F9854C}" type="datetimeFigureOut">
              <a:rPr lang="en-US" smtClean="0"/>
              <a:t>10/9/26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BBD5207-980D-2B45-B688-835F657292CB}" type="slidenum">
              <a:rPr lang="en-US" smtClean="0"/>
              <a:t>‹#›</a:t>
            </a:fld>
            <a:endParaRPr lang="en-US"/>
          </a:p>
        </p:txBody>
      </p:sp>
    </p:spTree>
    <p:extLst>
      <p:ext uri="{BB962C8B-B14F-4D97-AF65-F5344CB8AC3E}">
        <p14:creationId xmlns:p14="http://schemas.microsoft.com/office/powerpoint/2010/main" val="257497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US"/>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US"/>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US"/>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US"/>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US"/>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US"/>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US"/>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US"/>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US"/>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US"/>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US"/>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US"/>
            </a:p>
          </p:txBody>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US"/>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US"/>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US"/>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US"/>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US"/>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US"/>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US"/>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US"/>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US"/>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US"/>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US"/>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US"/>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C98C502-FF24-BE41-B2B6-F1FCC5F9854C}" type="datetimeFigureOut">
              <a:rPr lang="en-US" smtClean="0"/>
              <a:t>10/9/26</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BBD5207-980D-2B45-B688-835F657292CB}" type="slidenum">
              <a:rPr lang="en-US" smtClean="0"/>
              <a:t>‹#›</a:t>
            </a:fld>
            <a:endParaRPr lang="en-US"/>
          </a:p>
        </p:txBody>
      </p:sp>
    </p:spTree>
    <p:extLst>
      <p:ext uri="{BB962C8B-B14F-4D97-AF65-F5344CB8AC3E}">
        <p14:creationId xmlns:p14="http://schemas.microsoft.com/office/powerpoint/2010/main" val="30332159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hyperlink" Target="https://uk.indeed.com/jobs?q=care+assistant&amp;l=Birmingham,+West+Midlands&amp;from=searchOnDesktopSerp,whereautocomplete&amp;vjk=89ac60cf737a9dc6"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uk.indeed.com/jobs?q=care+assistant&amp;l=Birmingham%2C+West+Midlands&amp;from=searchOnDesktopSerp%2Cwhereautocomplete&amp;vjk=89ac60cf737a9dc6" TargetMode="External"/><Relationship Id="rId2" Type="http://schemas.openxmlformats.org/officeDocument/2006/relationships/hyperlink" Target="https://www.ageuk.org.uk/information-advice/care/arranging-care/care-home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FF876C3-26D9-604D-AD3E-37F61D2C2294}"/>
              </a:ext>
            </a:extLst>
          </p:cNvPr>
          <p:cNvSpPr/>
          <p:nvPr/>
        </p:nvSpPr>
        <p:spPr>
          <a:xfrm>
            <a:off x="2199503" y="4150655"/>
            <a:ext cx="8303741" cy="1631216"/>
          </a:xfrm>
          <a:prstGeom prst="rect">
            <a:avLst/>
          </a:prstGeom>
        </p:spPr>
        <p:txBody>
          <a:bodyPr wrap="square">
            <a:spAutoFit/>
          </a:bodyPr>
          <a:lstStyle/>
          <a:p>
            <a:r>
              <a:rPr lang="en-GB" sz="1600" dirty="0">
                <a:latin typeface="Arial" panose="020B0604020202020204" pitchFamily="34" charset="0"/>
                <a:cs typeface="Arial" panose="020B0604020202020204" pitchFamily="34" charset="0"/>
              </a:rPr>
              <a:t>Module Name: Professional Development within Health and Social Care</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Module Code: LCHS4009</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Lecturer: Hajra </a:t>
            </a:r>
            <a:r>
              <a:rPr lang="en-GB" sz="1600" dirty="0" err="1">
                <a:latin typeface="Arial" panose="020B0604020202020204" pitchFamily="34" charset="0"/>
                <a:cs typeface="Arial" panose="020B0604020202020204" pitchFamily="34" charset="0"/>
              </a:rPr>
              <a:t>Mustasim</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Assignment Title: Self-Awareness Presentation</a:t>
            </a:r>
          </a:p>
          <a:p>
            <a:r>
              <a:rPr lang="en-GB" sz="1600" dirty="0">
                <a:latin typeface="Arial" panose="020B0604020202020204" pitchFamily="34" charset="0"/>
                <a:cs typeface="Arial" panose="020B0604020202020204" pitchFamily="34" charset="0"/>
              </a:rPr>
              <a:t>Student name: Salma Mumtaz</a:t>
            </a:r>
          </a:p>
          <a:p>
            <a:r>
              <a:rPr lang="en-GB" sz="1600" dirty="0">
                <a:latin typeface="Arial" panose="020B0604020202020204" pitchFamily="34" charset="0"/>
                <a:cs typeface="Arial" panose="020B0604020202020204" pitchFamily="34" charset="0"/>
              </a:rPr>
              <a:t>Student Number:2431990</a:t>
            </a:r>
            <a:endParaRPr lang="en-US" sz="160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0BBC46B0-C72F-8047-8E40-388A080935A4}"/>
              </a:ext>
            </a:extLst>
          </p:cNvPr>
          <p:cNvSpPr txBox="1">
            <a:spLocks/>
          </p:cNvSpPr>
          <p:nvPr/>
        </p:nvSpPr>
        <p:spPr>
          <a:xfrm>
            <a:off x="838200" y="365125"/>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dirty="0">
                <a:latin typeface="Arial" panose="020B0604020202020204" pitchFamily="34" charset="0"/>
                <a:cs typeface="Arial" panose="020B0604020202020204" pitchFamily="34" charset="0"/>
              </a:rPr>
              <a:t>Care Assistant</a:t>
            </a:r>
          </a:p>
        </p:txBody>
      </p:sp>
    </p:spTree>
    <p:extLst>
      <p:ext uri="{BB962C8B-B14F-4D97-AF65-F5344CB8AC3E}">
        <p14:creationId xmlns:p14="http://schemas.microsoft.com/office/powerpoint/2010/main" val="5974443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47E0A-BCAB-D442-A591-FEA45A2AE2BC}"/>
              </a:ext>
            </a:extLst>
          </p:cNvPr>
          <p:cNvSpPr>
            <a:spLocks noGrp="1"/>
          </p:cNvSpPr>
          <p:nvPr>
            <p:ph type="title"/>
          </p:nvPr>
        </p:nvSpPr>
        <p:spPr>
          <a:xfrm>
            <a:off x="2592925" y="624110"/>
            <a:ext cx="8911687" cy="836390"/>
          </a:xfrm>
        </p:spPr>
        <p:txBody>
          <a:bodyPr>
            <a:normAutofit/>
          </a:bodyPr>
          <a:lstStyle/>
          <a:p>
            <a:r>
              <a:rPr lang="en-US" sz="4000" dirty="0">
                <a:latin typeface="Arial" panose="020B0604020202020204" pitchFamily="34" charset="0"/>
                <a:cs typeface="Arial" panose="020B0604020202020204" pitchFamily="34" charset="0"/>
              </a:rPr>
              <a:t>Content Page</a:t>
            </a:r>
          </a:p>
        </p:txBody>
      </p:sp>
      <p:sp>
        <p:nvSpPr>
          <p:cNvPr id="3" name="Content Placeholder 2">
            <a:extLst>
              <a:ext uri="{FF2B5EF4-FFF2-40B4-BE49-F238E27FC236}">
                <a16:creationId xmlns:a16="http://schemas.microsoft.com/office/drawing/2014/main" id="{1858EA12-FE73-F141-AF52-680EB1FE60BB}"/>
              </a:ext>
            </a:extLst>
          </p:cNvPr>
          <p:cNvSpPr>
            <a:spLocks noGrp="1"/>
          </p:cNvSpPr>
          <p:nvPr>
            <p:ph idx="1"/>
          </p:nvPr>
        </p:nvSpPr>
        <p:spPr>
          <a:xfrm>
            <a:off x="1704793" y="2088629"/>
            <a:ext cx="8915400" cy="3777622"/>
          </a:xfrm>
        </p:spPr>
        <p:style>
          <a:lnRef idx="2">
            <a:schemeClr val="accent2"/>
          </a:lnRef>
          <a:fillRef idx="1">
            <a:schemeClr val="lt1"/>
          </a:fillRef>
          <a:effectRef idx="0">
            <a:schemeClr val="accent2"/>
          </a:effectRef>
          <a:fontRef idx="minor">
            <a:schemeClr val="dk1"/>
          </a:fontRef>
        </p:style>
        <p:txBody>
          <a:bodyPr>
            <a:normAutofit/>
          </a:bodyPr>
          <a:lstStyle/>
          <a:p>
            <a:r>
              <a:rPr lang="en-US" dirty="0">
                <a:latin typeface="Arial" panose="020B0604020202020204" pitchFamily="34" charset="0"/>
                <a:cs typeface="Arial" panose="020B0604020202020204" pitchFamily="34" charset="0"/>
              </a:rPr>
              <a:t>Future Career –Care Assistant</a:t>
            </a:r>
          </a:p>
          <a:p>
            <a:r>
              <a:rPr lang="en-US" dirty="0">
                <a:latin typeface="Arial" panose="020B0604020202020204" pitchFamily="34" charset="0"/>
                <a:cs typeface="Arial" panose="020B0604020202020204" pitchFamily="34" charset="0"/>
              </a:rPr>
              <a:t>Why Care Assistant</a:t>
            </a:r>
          </a:p>
          <a:p>
            <a:r>
              <a:rPr lang="en-US" dirty="0">
                <a:latin typeface="Arial" panose="020B0604020202020204" pitchFamily="34" charset="0"/>
                <a:cs typeface="Arial" panose="020B0604020202020204" pitchFamily="34" charset="0"/>
              </a:rPr>
              <a:t>Current Live Job</a:t>
            </a:r>
          </a:p>
          <a:p>
            <a:r>
              <a:rPr lang="en-US" dirty="0">
                <a:latin typeface="Arial" panose="020B0604020202020204" pitchFamily="34" charset="0"/>
                <a:cs typeface="Arial" panose="020B0604020202020204" pitchFamily="34" charset="0"/>
              </a:rPr>
              <a:t>SWOT Analysis</a:t>
            </a:r>
          </a:p>
          <a:p>
            <a:r>
              <a:rPr lang="en-US" dirty="0">
                <a:latin typeface="Arial" panose="020B0604020202020204" pitchFamily="34" charset="0"/>
                <a:cs typeface="Arial" panose="020B0604020202020204" pitchFamily="34" charset="0"/>
              </a:rPr>
              <a:t>Personal SWOT Analysis</a:t>
            </a:r>
          </a:p>
          <a:p>
            <a:r>
              <a:rPr lang="en-US" dirty="0">
                <a:latin typeface="Arial" panose="020B0604020202020204" pitchFamily="34" charset="0"/>
                <a:cs typeface="Arial" panose="020B0604020202020204" pitchFamily="34" charset="0"/>
              </a:rPr>
              <a:t>Action Plan</a:t>
            </a:r>
          </a:p>
          <a:p>
            <a:r>
              <a:rPr lang="en-US" dirty="0">
                <a:latin typeface="Arial" panose="020B0604020202020204" pitchFamily="34" charset="0"/>
                <a:cs typeface="Arial" panose="020B0604020202020204" pitchFamily="34" charset="0"/>
              </a:rPr>
              <a:t>Conclusion</a:t>
            </a:r>
          </a:p>
          <a:p>
            <a:r>
              <a:rPr lang="en-US" dirty="0">
                <a:latin typeface="Arial" panose="020B0604020202020204" pitchFamily="34" charset="0"/>
                <a:cs typeface="Arial" panose="020B0604020202020204" pitchFamily="34" charset="0"/>
              </a:rPr>
              <a:t>References</a:t>
            </a:r>
          </a:p>
        </p:txBody>
      </p:sp>
    </p:spTree>
    <p:extLst>
      <p:ext uri="{BB962C8B-B14F-4D97-AF65-F5344CB8AC3E}">
        <p14:creationId xmlns:p14="http://schemas.microsoft.com/office/powerpoint/2010/main" val="4048943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E05D36-58D1-5D42-9F6D-9DE7BFB4244B}"/>
              </a:ext>
            </a:extLst>
          </p:cNvPr>
          <p:cNvSpPr txBox="1">
            <a:spLocks/>
          </p:cNvSpPr>
          <p:nvPr/>
        </p:nvSpPr>
        <p:spPr>
          <a:xfrm>
            <a:off x="2185495" y="476670"/>
            <a:ext cx="8911687" cy="869530"/>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dirty="0">
                <a:latin typeface="Arial" panose="020B0604020202020204" pitchFamily="34" charset="0"/>
                <a:cs typeface="Arial" panose="020B0604020202020204" pitchFamily="34" charset="0"/>
              </a:rPr>
              <a:t>Future Career – Care Assistant</a:t>
            </a:r>
          </a:p>
        </p:txBody>
      </p:sp>
      <p:sp>
        <p:nvSpPr>
          <p:cNvPr id="5" name="Rounded Rectangle 4">
            <a:extLst>
              <a:ext uri="{FF2B5EF4-FFF2-40B4-BE49-F238E27FC236}">
                <a16:creationId xmlns:a16="http://schemas.microsoft.com/office/drawing/2014/main" id="{65D812B4-BCF2-954E-A6ED-C14F20E8910B}"/>
              </a:ext>
            </a:extLst>
          </p:cNvPr>
          <p:cNvSpPr/>
          <p:nvPr/>
        </p:nvSpPr>
        <p:spPr>
          <a:xfrm>
            <a:off x="6115987" y="1783830"/>
            <a:ext cx="4981195" cy="4422098"/>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I would like to work as a Care Assistant in the Care home settings.</a:t>
            </a:r>
          </a:p>
          <a:p>
            <a:pPr marL="285750" indent="-285750">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Care Assistants work with patients in various settings.</a:t>
            </a:r>
          </a:p>
          <a:p>
            <a:pPr marL="285750" indent="-285750">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They work alone, alongside other professionals and as part of a team.</a:t>
            </a:r>
          </a:p>
          <a:p>
            <a:pPr marL="285750" indent="-285750">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Care Assistants carry out various duties.</a:t>
            </a:r>
          </a:p>
          <a:p>
            <a:pPr marL="285750" indent="-285750">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This role allows to progress further with opportunities to work in other healthcare settings.</a:t>
            </a:r>
          </a:p>
          <a:p>
            <a:pPr marL="285750" indent="-285750">
              <a:buFont typeface="Wingdings" pitchFamily="2" charset="2"/>
              <a:buChar char="Ø"/>
            </a:pPr>
            <a:endParaRPr lang="en-US" sz="1400" dirty="0">
              <a:solidFill>
                <a:schemeClr val="tx1"/>
              </a:solidFill>
              <a:latin typeface="Arial" panose="020B0604020202020204" pitchFamily="34" charset="0"/>
              <a:cs typeface="Arial" panose="020B0604020202020204" pitchFamily="34" charset="0"/>
            </a:endParaRPr>
          </a:p>
          <a:p>
            <a:r>
              <a:rPr lang="en-US" sz="1400" dirty="0">
                <a:solidFill>
                  <a:schemeClr val="tx1"/>
                </a:solidFill>
                <a:latin typeface="Arial" panose="020B0604020202020204" pitchFamily="34" charset="0"/>
                <a:cs typeface="Arial" panose="020B0604020202020204" pitchFamily="34" charset="0"/>
              </a:rPr>
              <a:t>The NHS Long-term plan is providing Enhanced Health in Care Homes to prevent patients from being admitted into hospitals (</a:t>
            </a:r>
            <a:r>
              <a:rPr lang="en-GB" sz="1400" dirty="0">
                <a:solidFill>
                  <a:schemeClr val="tx1"/>
                </a:solidFill>
                <a:latin typeface="Arial" panose="020B0604020202020204" pitchFamily="34" charset="0"/>
                <a:cs typeface="Arial" panose="020B0604020202020204" pitchFamily="34" charset="0"/>
              </a:rPr>
              <a:t>Aldridge and </a:t>
            </a:r>
            <a:r>
              <a:rPr lang="en-GB" sz="1400" dirty="0" err="1">
                <a:solidFill>
                  <a:schemeClr val="tx1"/>
                </a:solidFill>
                <a:latin typeface="Arial" panose="020B0604020202020204" pitchFamily="34" charset="0"/>
                <a:cs typeface="Arial" panose="020B0604020202020204" pitchFamily="34" charset="0"/>
              </a:rPr>
              <a:t>Dening</a:t>
            </a:r>
            <a:r>
              <a:rPr lang="en-GB" sz="1400" dirty="0">
                <a:solidFill>
                  <a:schemeClr val="tx1"/>
                </a:solidFill>
                <a:latin typeface="Arial" panose="020B0604020202020204" pitchFamily="34" charset="0"/>
                <a:cs typeface="Arial" panose="020B0604020202020204" pitchFamily="34" charset="0"/>
              </a:rPr>
              <a:t>, 2021).</a:t>
            </a:r>
            <a:endParaRPr lang="en-US" sz="1400" dirty="0">
              <a:solidFill>
                <a:schemeClr val="tx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828A2B0-6195-FD48-837E-CC25CDA5EB0F}"/>
              </a:ext>
            </a:extLst>
          </p:cNvPr>
          <p:cNvPicPr>
            <a:picLocks noChangeAspect="1"/>
          </p:cNvPicPr>
          <p:nvPr/>
        </p:nvPicPr>
        <p:blipFill>
          <a:blip r:embed="rId2"/>
          <a:stretch>
            <a:fillRect/>
          </a:stretch>
        </p:blipFill>
        <p:spPr>
          <a:xfrm>
            <a:off x="974361" y="1971386"/>
            <a:ext cx="4875556" cy="4046986"/>
          </a:xfrm>
          <a:prstGeom prst="rect">
            <a:avLst/>
          </a:prstGeom>
        </p:spPr>
      </p:pic>
    </p:spTree>
    <p:extLst>
      <p:ext uri="{BB962C8B-B14F-4D97-AF65-F5344CB8AC3E}">
        <p14:creationId xmlns:p14="http://schemas.microsoft.com/office/powerpoint/2010/main" val="527541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1A2E857-A022-174A-955A-B8E07B88EF4E}"/>
              </a:ext>
            </a:extLst>
          </p:cNvPr>
          <p:cNvGraphicFramePr/>
          <p:nvPr>
            <p:extLst>
              <p:ext uri="{D42A27DB-BD31-4B8C-83A1-F6EECF244321}">
                <p14:modId xmlns:p14="http://schemas.microsoft.com/office/powerpoint/2010/main" val="1577786699"/>
              </p:ext>
            </p:extLst>
          </p:nvPr>
        </p:nvGraphicFramePr>
        <p:xfrm>
          <a:off x="4871803" y="1712590"/>
          <a:ext cx="6491951" cy="4762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1">
            <a:extLst>
              <a:ext uri="{FF2B5EF4-FFF2-40B4-BE49-F238E27FC236}">
                <a16:creationId xmlns:a16="http://schemas.microsoft.com/office/drawing/2014/main" id="{7F151EBB-B8EB-E940-B072-614169B30F29}"/>
              </a:ext>
            </a:extLst>
          </p:cNvPr>
          <p:cNvSpPr txBox="1">
            <a:spLocks/>
          </p:cNvSpPr>
          <p:nvPr/>
        </p:nvSpPr>
        <p:spPr>
          <a:xfrm>
            <a:off x="2185495" y="476670"/>
            <a:ext cx="8911687" cy="869530"/>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dirty="0">
                <a:latin typeface="Arial" panose="020B0604020202020204" pitchFamily="34" charset="0"/>
                <a:cs typeface="Arial" panose="020B0604020202020204" pitchFamily="34" charset="0"/>
              </a:rPr>
              <a:t>Why Care Assistant</a:t>
            </a:r>
          </a:p>
        </p:txBody>
      </p:sp>
      <p:pic>
        <p:nvPicPr>
          <p:cNvPr id="5" name="Picture 4">
            <a:extLst>
              <a:ext uri="{FF2B5EF4-FFF2-40B4-BE49-F238E27FC236}">
                <a16:creationId xmlns:a16="http://schemas.microsoft.com/office/drawing/2014/main" id="{ED50A02C-7F72-F54F-9EDF-A0A1E7559065}"/>
              </a:ext>
            </a:extLst>
          </p:cNvPr>
          <p:cNvPicPr>
            <a:picLocks noChangeAspect="1"/>
          </p:cNvPicPr>
          <p:nvPr/>
        </p:nvPicPr>
        <p:blipFill>
          <a:blip r:embed="rId7"/>
          <a:stretch>
            <a:fillRect/>
          </a:stretch>
        </p:blipFill>
        <p:spPr>
          <a:xfrm>
            <a:off x="368507" y="3537018"/>
            <a:ext cx="4896787" cy="2938072"/>
          </a:xfrm>
          <a:prstGeom prst="rect">
            <a:avLst/>
          </a:prstGeom>
        </p:spPr>
      </p:pic>
      <p:sp>
        <p:nvSpPr>
          <p:cNvPr id="6" name="TextBox 5">
            <a:extLst>
              <a:ext uri="{FF2B5EF4-FFF2-40B4-BE49-F238E27FC236}">
                <a16:creationId xmlns:a16="http://schemas.microsoft.com/office/drawing/2014/main" id="{9D0AEBE2-105A-B14B-97FC-610DD167624E}"/>
              </a:ext>
            </a:extLst>
          </p:cNvPr>
          <p:cNvSpPr txBox="1"/>
          <p:nvPr/>
        </p:nvSpPr>
        <p:spPr>
          <a:xfrm>
            <a:off x="3809446" y="6482767"/>
            <a:ext cx="1455848" cy="307777"/>
          </a:xfrm>
          <a:prstGeom prst="rect">
            <a:avLst/>
          </a:prstGeom>
          <a:noFill/>
        </p:spPr>
        <p:txBody>
          <a:bodyPr wrap="none" rtlCol="0">
            <a:spAutoFit/>
          </a:bodyPr>
          <a:lstStyle/>
          <a:p>
            <a:pPr algn="r"/>
            <a:r>
              <a:rPr lang="en-US" sz="1400" dirty="0">
                <a:latin typeface="Arial" panose="020B0604020202020204" pitchFamily="34" charset="0"/>
                <a:cs typeface="Arial" panose="020B0604020202020204" pitchFamily="34" charset="0"/>
              </a:rPr>
              <a:t>(Age UK, 2024)</a:t>
            </a:r>
          </a:p>
        </p:txBody>
      </p:sp>
    </p:spTree>
    <p:extLst>
      <p:ext uri="{BB962C8B-B14F-4D97-AF65-F5344CB8AC3E}">
        <p14:creationId xmlns:p14="http://schemas.microsoft.com/office/powerpoint/2010/main" val="3345291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56252-DAC2-AB4C-87D6-EAE18178CBEE}"/>
              </a:ext>
            </a:extLst>
          </p:cNvPr>
          <p:cNvSpPr txBox="1">
            <a:spLocks/>
          </p:cNvSpPr>
          <p:nvPr/>
        </p:nvSpPr>
        <p:spPr>
          <a:xfrm>
            <a:off x="2209800" y="642937"/>
            <a:ext cx="6438900" cy="7921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latin typeface="Arial" panose="020B0604020202020204" pitchFamily="34" charset="0"/>
                <a:cs typeface="Arial" panose="020B0604020202020204" pitchFamily="34" charset="0"/>
              </a:rPr>
              <a:t>Current live Job</a:t>
            </a:r>
          </a:p>
        </p:txBody>
      </p:sp>
      <p:sp>
        <p:nvSpPr>
          <p:cNvPr id="5" name="Rounded Rectangle 4">
            <a:extLst>
              <a:ext uri="{FF2B5EF4-FFF2-40B4-BE49-F238E27FC236}">
                <a16:creationId xmlns:a16="http://schemas.microsoft.com/office/drawing/2014/main" id="{7BD5ED41-E56E-304C-A552-FF1C19E931B9}"/>
              </a:ext>
            </a:extLst>
          </p:cNvPr>
          <p:cNvSpPr/>
          <p:nvPr/>
        </p:nvSpPr>
        <p:spPr>
          <a:xfrm>
            <a:off x="734518" y="1993899"/>
            <a:ext cx="5111646" cy="4331949"/>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a:solidFill>
                  <a:schemeClr val="tx1"/>
                </a:solidFill>
                <a:latin typeface="Arial" panose="020B0604020202020204" pitchFamily="34" charset="0"/>
                <a:cs typeface="Arial" panose="020B0604020202020204" pitchFamily="34" charset="0"/>
              </a:rPr>
              <a:t>Job Advertisement</a:t>
            </a:r>
          </a:p>
          <a:p>
            <a:endParaRPr lang="en-GB" sz="1400" b="1" dirty="0">
              <a:solidFill>
                <a:schemeClr val="tx1"/>
              </a:solidFill>
              <a:latin typeface="Arial" panose="020B0604020202020204" pitchFamily="34" charset="0"/>
              <a:cs typeface="Arial" panose="020B0604020202020204" pitchFamily="34" charset="0"/>
            </a:endParaRPr>
          </a:p>
          <a:p>
            <a:endParaRPr lang="en-GB" sz="14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rPr>
              <a:t>Employer: </a:t>
            </a:r>
            <a:r>
              <a:rPr lang="en-GB" sz="1400" dirty="0">
                <a:solidFill>
                  <a:schemeClr val="tx1"/>
                </a:solidFill>
                <a:latin typeface="Arial" panose="020B0604020202020204" pitchFamily="34" charset="0"/>
                <a:cs typeface="Arial" panose="020B0604020202020204" pitchFamily="34" charset="0"/>
              </a:rPr>
              <a:t>Home Instead Solihull</a:t>
            </a:r>
          </a:p>
          <a:p>
            <a:r>
              <a:rPr lang="en-GB" sz="1400" b="1" dirty="0">
                <a:solidFill>
                  <a:schemeClr val="tx1"/>
                </a:solidFill>
                <a:latin typeface="Arial" panose="020B0604020202020204" pitchFamily="34" charset="0"/>
                <a:cs typeface="Arial" panose="020B0604020202020204" pitchFamily="34" charset="0"/>
              </a:rPr>
              <a:t>Location: </a:t>
            </a:r>
            <a:r>
              <a:rPr lang="en-GB" sz="1400" dirty="0">
                <a:solidFill>
                  <a:schemeClr val="tx1"/>
                </a:solidFill>
                <a:latin typeface="Arial" panose="020B0604020202020204" pitchFamily="34" charset="0"/>
                <a:cs typeface="Arial" panose="020B0604020202020204" pitchFamily="34" charset="0"/>
              </a:rPr>
              <a:t>Hockley Heath, B94</a:t>
            </a:r>
          </a:p>
          <a:p>
            <a:r>
              <a:rPr lang="en-GB" sz="1400" b="1" dirty="0">
                <a:solidFill>
                  <a:schemeClr val="tx1"/>
                </a:solidFill>
                <a:latin typeface="Arial" panose="020B0604020202020204" pitchFamily="34" charset="0"/>
                <a:cs typeface="Arial" panose="020B0604020202020204" pitchFamily="34" charset="0"/>
              </a:rPr>
              <a:t>Contract: </a:t>
            </a:r>
            <a:r>
              <a:rPr lang="en-GB" sz="1400" dirty="0">
                <a:solidFill>
                  <a:schemeClr val="tx1"/>
                </a:solidFill>
                <a:latin typeface="Arial" panose="020B0604020202020204" pitchFamily="34" charset="0"/>
                <a:cs typeface="Arial" panose="020B0604020202020204" pitchFamily="34" charset="0"/>
              </a:rPr>
              <a:t>Part-time</a:t>
            </a:r>
          </a:p>
          <a:p>
            <a:r>
              <a:rPr lang="en-GB" sz="1400" b="1" dirty="0">
                <a:solidFill>
                  <a:schemeClr val="tx1"/>
                </a:solidFill>
                <a:latin typeface="Arial" panose="020B0604020202020204" pitchFamily="34" charset="0"/>
                <a:cs typeface="Arial" panose="020B0604020202020204" pitchFamily="34" charset="0"/>
              </a:rPr>
              <a:t>Hours: </a:t>
            </a:r>
            <a:r>
              <a:rPr lang="en-GB" sz="1400" dirty="0">
                <a:solidFill>
                  <a:schemeClr val="tx1"/>
                </a:solidFill>
                <a:latin typeface="Arial" panose="020B0604020202020204" pitchFamily="34" charset="0"/>
                <a:cs typeface="Arial" panose="020B0604020202020204" pitchFamily="34" charset="0"/>
              </a:rPr>
              <a:t>Evening shifts: 4:45pm–9:30pm or 6:00pm–9:30pm (Every other weekend required)</a:t>
            </a:r>
          </a:p>
          <a:p>
            <a:r>
              <a:rPr lang="en-GB" sz="1400" b="1" dirty="0">
                <a:solidFill>
                  <a:schemeClr val="tx1"/>
                </a:solidFill>
                <a:latin typeface="Arial" panose="020B0604020202020204" pitchFamily="34" charset="0"/>
                <a:cs typeface="Arial" panose="020B0604020202020204" pitchFamily="34" charset="0"/>
              </a:rPr>
              <a:t>Salary: </a:t>
            </a:r>
            <a:r>
              <a:rPr lang="en-GB" sz="1400" dirty="0">
                <a:solidFill>
                  <a:schemeClr val="tx1"/>
                </a:solidFill>
                <a:latin typeface="Arial" panose="020B0604020202020204" pitchFamily="34" charset="0"/>
                <a:cs typeface="Arial" panose="020B0604020202020204" pitchFamily="34" charset="0"/>
              </a:rPr>
              <a:t>£14.30–£15.35 per hour + mileage</a:t>
            </a:r>
          </a:p>
          <a:p>
            <a:r>
              <a:rPr lang="en-GB" sz="1400" b="1" dirty="0">
                <a:solidFill>
                  <a:schemeClr val="tx1"/>
                </a:solidFill>
                <a:latin typeface="Arial" panose="020B0604020202020204" pitchFamily="34" charset="0"/>
                <a:cs typeface="Arial" panose="020B0604020202020204" pitchFamily="34" charset="0"/>
              </a:rPr>
              <a:t>Reference: </a:t>
            </a:r>
            <a:r>
              <a:rPr lang="en-GB" sz="1400" dirty="0">
                <a:solidFill>
                  <a:schemeClr val="tx1"/>
                </a:solidFill>
                <a:latin typeface="Arial" panose="020B0604020202020204" pitchFamily="34" charset="0"/>
                <a:cs typeface="Arial" panose="020B0604020202020204" pitchFamily="34" charset="0"/>
              </a:rPr>
              <a:t>Not stated</a:t>
            </a:r>
          </a:p>
          <a:p>
            <a:r>
              <a:rPr lang="en-GB" sz="1400" b="1" dirty="0">
                <a:solidFill>
                  <a:schemeClr val="tx1"/>
                </a:solidFill>
                <a:latin typeface="Arial" panose="020B0604020202020204" pitchFamily="34" charset="0"/>
                <a:cs typeface="Arial" panose="020B0604020202020204" pitchFamily="34" charset="0"/>
              </a:rPr>
              <a:t>Closing date: </a:t>
            </a:r>
            <a:r>
              <a:rPr lang="en-GB" sz="1400" dirty="0">
                <a:solidFill>
                  <a:schemeClr val="tx1"/>
                </a:solidFill>
                <a:latin typeface="Arial" panose="020B0604020202020204" pitchFamily="34" charset="0"/>
                <a:cs typeface="Arial" panose="020B0604020202020204" pitchFamily="34" charset="0"/>
              </a:rPr>
              <a:t>Not stated</a:t>
            </a:r>
          </a:p>
          <a:p>
            <a:endParaRPr lang="en-GB" sz="1400" b="1" dirty="0">
              <a:solidFill>
                <a:schemeClr val="tx1"/>
              </a:solidFill>
              <a:latin typeface="Arial" panose="020B0604020202020204" pitchFamily="34" charset="0"/>
              <a:cs typeface="Arial" panose="020B0604020202020204" pitchFamily="34" charset="0"/>
            </a:endParaRPr>
          </a:p>
          <a:p>
            <a:endParaRPr lang="en-GB" sz="1400" b="1" dirty="0">
              <a:solidFill>
                <a:schemeClr val="tx1"/>
              </a:solidFill>
              <a:latin typeface="Arial" panose="020B0604020202020204" pitchFamily="34" charset="0"/>
              <a:cs typeface="Arial" panose="020B0604020202020204" pitchFamily="34" charset="0"/>
            </a:endParaRPr>
          </a:p>
          <a:p>
            <a:r>
              <a:rPr lang="en-GB" sz="1400" b="1"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Evening Care Assistant - Job Advert</a:t>
            </a:r>
            <a:endParaRPr lang="en-GB" sz="1400" b="1" dirty="0">
              <a:solidFill>
                <a:schemeClr val="tx1"/>
              </a:solidFill>
              <a:latin typeface="Arial" panose="020B0604020202020204" pitchFamily="34" charset="0"/>
              <a:cs typeface="Arial" panose="020B0604020202020204" pitchFamily="34" charset="0"/>
            </a:endParaRPr>
          </a:p>
        </p:txBody>
      </p:sp>
      <p:sp>
        <p:nvSpPr>
          <p:cNvPr id="6" name="Rounded Rectangle 5">
            <a:extLst>
              <a:ext uri="{FF2B5EF4-FFF2-40B4-BE49-F238E27FC236}">
                <a16:creationId xmlns:a16="http://schemas.microsoft.com/office/drawing/2014/main" id="{4E2E349C-0029-FC4F-BF4A-DE11F60C577B}"/>
              </a:ext>
            </a:extLst>
          </p:cNvPr>
          <p:cNvSpPr/>
          <p:nvPr/>
        </p:nvSpPr>
        <p:spPr>
          <a:xfrm>
            <a:off x="6145967" y="1993899"/>
            <a:ext cx="5546362" cy="433195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solidFill>
                  <a:schemeClr val="tx1"/>
                </a:solidFill>
                <a:latin typeface="Arial" panose="020B0604020202020204" pitchFamily="34" charset="0"/>
                <a:cs typeface="Arial" panose="020B0604020202020204" pitchFamily="34" charset="0"/>
              </a:rPr>
              <a:t>Requirements of the Job</a:t>
            </a:r>
          </a:p>
          <a:p>
            <a:endParaRPr lang="en-US" dirty="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Full UK driving licence</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Own reliable car</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Right to work in the UK</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No sponsorship available</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Available to work evening shifts (Able to work every other weekend)</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Comfortable supporting clients with personal care</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Kind, caring and compassionate</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Reliable and trustworthy</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Patient and a good listener</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Previous care experience not required – full training is provided</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Willing to support clients with personal care, medication, meals and evening/bedtime routines</a:t>
            </a:r>
          </a:p>
          <a:p>
            <a:pPr marL="285750" indent="-285750">
              <a:buFont typeface="Arial" panose="020B0604020202020204" pitchFamily="34" charset="0"/>
              <a:buChar char="•"/>
            </a:pPr>
            <a:r>
              <a:rPr lang="en-GB" sz="1400" dirty="0">
                <a:solidFill>
                  <a:schemeClr val="tx1"/>
                </a:solidFill>
                <a:latin typeface="Arial" panose="020B0604020202020204" pitchFamily="34" charset="0"/>
                <a:cs typeface="Arial" panose="020B0604020202020204" pitchFamily="34" charset="0"/>
              </a:rPr>
              <a:t>Able to provide companionship and help clients remain independent in their own homes</a:t>
            </a:r>
            <a:endParaRPr lang="en-US" sz="1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7705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D631813-E8CD-984A-8B45-AABCE5FFA1DD}"/>
              </a:ext>
            </a:extLst>
          </p:cNvPr>
          <p:cNvSpPr txBox="1">
            <a:spLocks/>
          </p:cNvSpPr>
          <p:nvPr/>
        </p:nvSpPr>
        <p:spPr>
          <a:xfrm>
            <a:off x="2592925" y="624110"/>
            <a:ext cx="8911687" cy="836390"/>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000" dirty="0">
                <a:latin typeface="Arial" panose="020B0604020202020204" pitchFamily="34" charset="0"/>
                <a:cs typeface="Arial" panose="020B0604020202020204" pitchFamily="34" charset="0"/>
              </a:rPr>
              <a:t>SWOT Analysis</a:t>
            </a:r>
          </a:p>
        </p:txBody>
      </p:sp>
      <p:grpSp>
        <p:nvGrpSpPr>
          <p:cNvPr id="4" name="Group 3">
            <a:extLst>
              <a:ext uri="{FF2B5EF4-FFF2-40B4-BE49-F238E27FC236}">
                <a16:creationId xmlns:a16="http://schemas.microsoft.com/office/drawing/2014/main" id="{E2F6417F-5C97-154D-B706-BCD967546BA3}"/>
              </a:ext>
            </a:extLst>
          </p:cNvPr>
          <p:cNvGrpSpPr/>
          <p:nvPr/>
        </p:nvGrpSpPr>
        <p:grpSpPr>
          <a:xfrm>
            <a:off x="2079141" y="1701109"/>
            <a:ext cx="9098703" cy="3916495"/>
            <a:chOff x="817131" y="1479839"/>
            <a:chExt cx="11158800" cy="4622241"/>
          </a:xfrm>
        </p:grpSpPr>
        <p:grpSp>
          <p:nvGrpSpPr>
            <p:cNvPr id="5" name="Group 4">
              <a:extLst>
                <a:ext uri="{FF2B5EF4-FFF2-40B4-BE49-F238E27FC236}">
                  <a16:creationId xmlns:a16="http://schemas.microsoft.com/office/drawing/2014/main" id="{1F0512F5-36E1-B940-ACBF-8901EB6091BA}"/>
                </a:ext>
              </a:extLst>
            </p:cNvPr>
            <p:cNvGrpSpPr/>
            <p:nvPr/>
          </p:nvGrpSpPr>
          <p:grpSpPr>
            <a:xfrm>
              <a:off x="817131" y="1479839"/>
              <a:ext cx="11158800" cy="4622241"/>
              <a:chOff x="817131" y="1479839"/>
              <a:chExt cx="11158800" cy="4622241"/>
            </a:xfrm>
          </p:grpSpPr>
          <p:grpSp>
            <p:nvGrpSpPr>
              <p:cNvPr id="28" name="Group 27">
                <a:extLst>
                  <a:ext uri="{FF2B5EF4-FFF2-40B4-BE49-F238E27FC236}">
                    <a16:creationId xmlns:a16="http://schemas.microsoft.com/office/drawing/2014/main" id="{CFC079AB-FBB8-6848-8C45-A55ACE6B773A}"/>
                  </a:ext>
                </a:extLst>
              </p:cNvPr>
              <p:cNvGrpSpPr/>
              <p:nvPr/>
            </p:nvGrpSpPr>
            <p:grpSpPr>
              <a:xfrm>
                <a:off x="817131" y="2607455"/>
                <a:ext cx="2822714" cy="3282046"/>
                <a:chOff x="817131" y="1401508"/>
                <a:chExt cx="2822714" cy="3282046"/>
              </a:xfrm>
            </p:grpSpPr>
            <p:grpSp>
              <p:nvGrpSpPr>
                <p:cNvPr id="56" name="Group 55">
                  <a:extLst>
                    <a:ext uri="{FF2B5EF4-FFF2-40B4-BE49-F238E27FC236}">
                      <a16:creationId xmlns:a16="http://schemas.microsoft.com/office/drawing/2014/main" id="{0857410B-D499-BE4E-87A6-6419703E5071}"/>
                    </a:ext>
                  </a:extLst>
                </p:cNvPr>
                <p:cNvGrpSpPr/>
                <p:nvPr/>
              </p:nvGrpSpPr>
              <p:grpSpPr>
                <a:xfrm>
                  <a:off x="1134537" y="3112558"/>
                  <a:ext cx="2187902" cy="1570996"/>
                  <a:chOff x="2197898" y="2689578"/>
                  <a:chExt cx="2082554" cy="1478844"/>
                </a:xfrm>
              </p:grpSpPr>
              <p:sp>
                <p:nvSpPr>
                  <p:cNvPr id="62" name="Oval 61">
                    <a:extLst>
                      <a:ext uri="{FF2B5EF4-FFF2-40B4-BE49-F238E27FC236}">
                        <a16:creationId xmlns:a16="http://schemas.microsoft.com/office/drawing/2014/main" id="{87D41E9F-DD51-6141-AF7F-E8081CF05495}"/>
                      </a:ext>
                    </a:extLst>
                  </p:cNvPr>
                  <p:cNvSpPr/>
                  <p:nvPr/>
                </p:nvSpPr>
                <p:spPr>
                  <a:xfrm>
                    <a:off x="2197898" y="2689578"/>
                    <a:ext cx="2082554" cy="1478844"/>
                  </a:xfrm>
                  <a:prstGeom prst="ellipse">
                    <a:avLst/>
                  </a:prstGeom>
                  <a:solidFill>
                    <a:schemeClr val="accent1"/>
                  </a:solidFill>
                  <a:ln>
                    <a:noFill/>
                  </a:ln>
                  <a:effectLst>
                    <a:outerShdw blurRad="177800" dist="266700" dir="2700000" sx="109000" sy="109000" algn="tl" rotWithShape="0">
                      <a:prstClr val="black">
                        <a:alpha val="25000"/>
                      </a:prstClr>
                    </a:outerShdw>
                  </a:effectLst>
                  <a:scene3d>
                    <a:camera prst="perspectiveRelaxedModerately">
                      <a:rot lat="18590636" lon="0" rev="0"/>
                    </a:camera>
                    <a:lightRig rig="flood" dir="t"/>
                  </a:scene3d>
                  <a:sp3d extrusionH="635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3" name="Oval 62">
                    <a:extLst>
                      <a:ext uri="{FF2B5EF4-FFF2-40B4-BE49-F238E27FC236}">
                        <a16:creationId xmlns:a16="http://schemas.microsoft.com/office/drawing/2014/main" id="{F976BA21-EEBB-3546-BE2D-CB8FFAD4D7B2}"/>
                      </a:ext>
                    </a:extLst>
                  </p:cNvPr>
                  <p:cNvSpPr/>
                  <p:nvPr/>
                </p:nvSpPr>
                <p:spPr>
                  <a:xfrm>
                    <a:off x="2314225" y="3024170"/>
                    <a:ext cx="1849901" cy="832848"/>
                  </a:xfrm>
                  <a:prstGeom prst="ellipse">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08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grpSp>
              <p:nvGrpSpPr>
                <p:cNvPr id="57" name="Group 56">
                  <a:extLst>
                    <a:ext uri="{FF2B5EF4-FFF2-40B4-BE49-F238E27FC236}">
                      <a16:creationId xmlns:a16="http://schemas.microsoft.com/office/drawing/2014/main" id="{DFEADA76-1B9F-824A-B776-4EC68354F67F}"/>
                    </a:ext>
                  </a:extLst>
                </p:cNvPr>
                <p:cNvGrpSpPr/>
                <p:nvPr/>
              </p:nvGrpSpPr>
              <p:grpSpPr>
                <a:xfrm>
                  <a:off x="817131" y="1401508"/>
                  <a:ext cx="2822714" cy="1865950"/>
                  <a:chOff x="675860" y="1106726"/>
                  <a:chExt cx="2822714" cy="1865950"/>
                </a:xfrm>
              </p:grpSpPr>
              <p:grpSp>
                <p:nvGrpSpPr>
                  <p:cNvPr id="58" name="Group 57">
                    <a:extLst>
                      <a:ext uri="{FF2B5EF4-FFF2-40B4-BE49-F238E27FC236}">
                        <a16:creationId xmlns:a16="http://schemas.microsoft.com/office/drawing/2014/main" id="{995D4042-28FA-BE48-9312-244B8F91436A}"/>
                      </a:ext>
                    </a:extLst>
                  </p:cNvPr>
                  <p:cNvGrpSpPr/>
                  <p:nvPr/>
                </p:nvGrpSpPr>
                <p:grpSpPr>
                  <a:xfrm>
                    <a:off x="1709966" y="1236633"/>
                    <a:ext cx="1788608" cy="1736043"/>
                    <a:chOff x="1709966" y="1106726"/>
                    <a:chExt cx="1788608" cy="1736043"/>
                  </a:xfrm>
                </p:grpSpPr>
                <p:sp>
                  <p:nvSpPr>
                    <p:cNvPr id="60" name="TextBox 59">
                      <a:extLst>
                        <a:ext uri="{FF2B5EF4-FFF2-40B4-BE49-F238E27FC236}">
                          <a16:creationId xmlns:a16="http://schemas.microsoft.com/office/drawing/2014/main" id="{3043C642-18F9-E442-BB3E-69D0A1C85992}"/>
                        </a:ext>
                      </a:extLst>
                    </p:cNvPr>
                    <p:cNvSpPr txBox="1"/>
                    <p:nvPr/>
                  </p:nvSpPr>
                  <p:spPr>
                    <a:xfrm>
                      <a:off x="1709966" y="1106726"/>
                      <a:ext cx="1788608" cy="399561"/>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Strength</a:t>
                      </a:r>
                    </a:p>
                  </p:txBody>
                </p:sp>
                <p:sp>
                  <p:nvSpPr>
                    <p:cNvPr id="61" name="TextBox 60">
                      <a:extLst>
                        <a:ext uri="{FF2B5EF4-FFF2-40B4-BE49-F238E27FC236}">
                          <a16:creationId xmlns:a16="http://schemas.microsoft.com/office/drawing/2014/main" id="{17B7BDD2-6FEC-0547-8B32-F82056412A54}"/>
                        </a:ext>
                      </a:extLst>
                    </p:cNvPr>
                    <p:cNvSpPr txBox="1"/>
                    <p:nvPr/>
                  </p:nvSpPr>
                  <p:spPr>
                    <a:xfrm>
                      <a:off x="1709966" y="1462466"/>
                      <a:ext cx="1788608" cy="1380303"/>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Positive characteristics and skills in a person or a business.</a:t>
                      </a:r>
                    </a:p>
                  </p:txBody>
                </p:sp>
              </p:grpSp>
              <p:sp>
                <p:nvSpPr>
                  <p:cNvPr id="59" name="TextBox 58">
                    <a:extLst>
                      <a:ext uri="{FF2B5EF4-FFF2-40B4-BE49-F238E27FC236}">
                        <a16:creationId xmlns:a16="http://schemas.microsoft.com/office/drawing/2014/main" id="{911B44E6-A470-4D43-9A24-244662DCBC36}"/>
                      </a:ext>
                    </a:extLst>
                  </p:cNvPr>
                  <p:cNvSpPr txBox="1"/>
                  <p:nvPr/>
                </p:nvSpPr>
                <p:spPr>
                  <a:xfrm>
                    <a:off x="675860" y="1106726"/>
                    <a:ext cx="1113618" cy="1477327"/>
                  </a:xfrm>
                  <a:prstGeom prst="rect">
                    <a:avLst/>
                  </a:prstGeom>
                  <a:noFill/>
                </p:spPr>
                <p:txBody>
                  <a:bodyPr wrap="square" rtlCol="0">
                    <a:spAutoFit/>
                  </a:bodyPr>
                  <a:lstStyle/>
                  <a:p>
                    <a:pPr algn="ctr"/>
                    <a:r>
                      <a:rPr lang="en-US" sz="6600" dirty="0">
                        <a:solidFill>
                          <a:schemeClr val="accent1"/>
                        </a:solidFill>
                        <a:effectLst>
                          <a:outerShdw blurRad="38100" dist="38100" dir="2700000" algn="tl">
                            <a:srgbClr val="000000">
                              <a:alpha val="43137"/>
                            </a:srgbClr>
                          </a:outerShdw>
                        </a:effectLst>
                        <a:latin typeface="Georgia" panose="02040502050405020303" pitchFamily="18" charset="0"/>
                      </a:rPr>
                      <a:t>S</a:t>
                    </a:r>
                  </a:p>
                </p:txBody>
              </p:sp>
            </p:grpSp>
          </p:grpSp>
          <p:grpSp>
            <p:nvGrpSpPr>
              <p:cNvPr id="29" name="Group 28">
                <a:extLst>
                  <a:ext uri="{FF2B5EF4-FFF2-40B4-BE49-F238E27FC236}">
                    <a16:creationId xmlns:a16="http://schemas.microsoft.com/office/drawing/2014/main" id="{F3C99773-02A2-E94C-B8B8-A05513F9E70F}"/>
                  </a:ext>
                </a:extLst>
              </p:cNvPr>
              <p:cNvGrpSpPr/>
              <p:nvPr/>
            </p:nvGrpSpPr>
            <p:grpSpPr>
              <a:xfrm>
                <a:off x="3526321" y="1479839"/>
                <a:ext cx="3806613" cy="2986879"/>
                <a:chOff x="3467778" y="273892"/>
                <a:chExt cx="3806613" cy="2986879"/>
              </a:xfrm>
            </p:grpSpPr>
            <p:grpSp>
              <p:nvGrpSpPr>
                <p:cNvPr id="48" name="Group 47">
                  <a:extLst>
                    <a:ext uri="{FF2B5EF4-FFF2-40B4-BE49-F238E27FC236}">
                      <a16:creationId xmlns:a16="http://schemas.microsoft.com/office/drawing/2014/main" id="{C3A14362-1254-B44C-8A13-F43E124510E6}"/>
                    </a:ext>
                  </a:extLst>
                </p:cNvPr>
                <p:cNvGrpSpPr/>
                <p:nvPr/>
              </p:nvGrpSpPr>
              <p:grpSpPr>
                <a:xfrm>
                  <a:off x="3877948" y="1689775"/>
                  <a:ext cx="2187902" cy="1570996"/>
                  <a:chOff x="2197898" y="2689578"/>
                  <a:chExt cx="2082554" cy="1478844"/>
                </a:xfrm>
              </p:grpSpPr>
              <p:sp>
                <p:nvSpPr>
                  <p:cNvPr id="54" name="Oval 53">
                    <a:extLst>
                      <a:ext uri="{FF2B5EF4-FFF2-40B4-BE49-F238E27FC236}">
                        <a16:creationId xmlns:a16="http://schemas.microsoft.com/office/drawing/2014/main" id="{406CAA2E-867C-924D-8A83-312C98E10AC6}"/>
                      </a:ext>
                    </a:extLst>
                  </p:cNvPr>
                  <p:cNvSpPr/>
                  <p:nvPr/>
                </p:nvSpPr>
                <p:spPr>
                  <a:xfrm>
                    <a:off x="2197898" y="2689578"/>
                    <a:ext cx="2082554" cy="1478844"/>
                  </a:xfrm>
                  <a:prstGeom prst="ellipse">
                    <a:avLst/>
                  </a:prstGeom>
                  <a:solidFill>
                    <a:schemeClr val="accent2"/>
                  </a:solidFill>
                  <a:ln>
                    <a:noFill/>
                  </a:ln>
                  <a:effectLst>
                    <a:outerShdw blurRad="177800" dist="266700" dir="2700000" sx="109000" sy="109000" algn="tl" rotWithShape="0">
                      <a:prstClr val="black">
                        <a:alpha val="25000"/>
                      </a:prstClr>
                    </a:outerShdw>
                  </a:effectLst>
                  <a:scene3d>
                    <a:camera prst="perspectiveRelaxedModerately">
                      <a:rot lat="18590636" lon="0" rev="0"/>
                    </a:camera>
                    <a:lightRig rig="flood" dir="t"/>
                  </a:scene3d>
                  <a:sp3d extrusionH="635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5" name="Oval 54">
                    <a:extLst>
                      <a:ext uri="{FF2B5EF4-FFF2-40B4-BE49-F238E27FC236}">
                        <a16:creationId xmlns:a16="http://schemas.microsoft.com/office/drawing/2014/main" id="{8C611A3E-84C4-434F-A5F8-53FA39F84EDC}"/>
                      </a:ext>
                    </a:extLst>
                  </p:cNvPr>
                  <p:cNvSpPr/>
                  <p:nvPr/>
                </p:nvSpPr>
                <p:spPr>
                  <a:xfrm>
                    <a:off x="2314225" y="3024170"/>
                    <a:ext cx="1849901" cy="832848"/>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0800000" scaled="1"/>
                    <a:tileRect/>
                  </a:gra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grpSp>
              <p:nvGrpSpPr>
                <p:cNvPr id="49" name="Group 48">
                  <a:extLst>
                    <a:ext uri="{FF2B5EF4-FFF2-40B4-BE49-F238E27FC236}">
                      <a16:creationId xmlns:a16="http://schemas.microsoft.com/office/drawing/2014/main" id="{4685231F-7C61-4D4A-9496-FC96F83D0004}"/>
                    </a:ext>
                  </a:extLst>
                </p:cNvPr>
                <p:cNvGrpSpPr/>
                <p:nvPr/>
              </p:nvGrpSpPr>
              <p:grpSpPr>
                <a:xfrm>
                  <a:off x="3467778" y="273892"/>
                  <a:ext cx="3806613" cy="1611683"/>
                  <a:chOff x="490332" y="1106726"/>
                  <a:chExt cx="3806613" cy="1611683"/>
                </a:xfrm>
              </p:grpSpPr>
              <p:grpSp>
                <p:nvGrpSpPr>
                  <p:cNvPr id="50" name="Group 49">
                    <a:extLst>
                      <a:ext uri="{FF2B5EF4-FFF2-40B4-BE49-F238E27FC236}">
                        <a16:creationId xmlns:a16="http://schemas.microsoft.com/office/drawing/2014/main" id="{E6053AFD-63D3-0A4D-A763-31ADD7AFEFAB}"/>
                      </a:ext>
                    </a:extLst>
                  </p:cNvPr>
                  <p:cNvGrpSpPr/>
                  <p:nvPr/>
                </p:nvGrpSpPr>
                <p:grpSpPr>
                  <a:xfrm>
                    <a:off x="1709966" y="1236633"/>
                    <a:ext cx="2586979" cy="1481776"/>
                    <a:chOff x="1709966" y="1106726"/>
                    <a:chExt cx="2586979" cy="1481776"/>
                  </a:xfrm>
                </p:grpSpPr>
                <p:sp>
                  <p:nvSpPr>
                    <p:cNvPr id="52" name="TextBox 51">
                      <a:extLst>
                        <a:ext uri="{FF2B5EF4-FFF2-40B4-BE49-F238E27FC236}">
                          <a16:creationId xmlns:a16="http://schemas.microsoft.com/office/drawing/2014/main" id="{3C513533-AFAD-484F-BCE3-2E6C044FD008}"/>
                        </a:ext>
                      </a:extLst>
                    </p:cNvPr>
                    <p:cNvSpPr txBox="1"/>
                    <p:nvPr/>
                  </p:nvSpPr>
                  <p:spPr>
                    <a:xfrm>
                      <a:off x="1709966" y="1106726"/>
                      <a:ext cx="1788608" cy="399561"/>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Weakness</a:t>
                      </a:r>
                      <a:endParaRPr lang="en-US" sz="1350" b="1" dirty="0">
                        <a:latin typeface="Arial" panose="020B0604020202020204" pitchFamily="34" charset="0"/>
                        <a:cs typeface="Arial" panose="020B0604020202020204" pitchFamily="34" charset="0"/>
                      </a:endParaRPr>
                    </a:p>
                  </p:txBody>
                </p:sp>
                <p:sp>
                  <p:nvSpPr>
                    <p:cNvPr id="53" name="TextBox 52">
                      <a:extLst>
                        <a:ext uri="{FF2B5EF4-FFF2-40B4-BE49-F238E27FC236}">
                          <a16:creationId xmlns:a16="http://schemas.microsoft.com/office/drawing/2014/main" id="{3A2B94D5-C32C-2742-AD94-352C48B5795C}"/>
                        </a:ext>
                      </a:extLst>
                    </p:cNvPr>
                    <p:cNvSpPr txBox="1"/>
                    <p:nvPr/>
                  </p:nvSpPr>
                  <p:spPr>
                    <a:xfrm>
                      <a:off x="1709966" y="1462466"/>
                      <a:ext cx="2586979" cy="1126036"/>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Barriers and restrictions that stop the development of a person or enterprise.</a:t>
                      </a:r>
                    </a:p>
                  </p:txBody>
                </p:sp>
              </p:grpSp>
              <p:sp>
                <p:nvSpPr>
                  <p:cNvPr id="51" name="TextBox 50">
                    <a:extLst>
                      <a:ext uri="{FF2B5EF4-FFF2-40B4-BE49-F238E27FC236}">
                        <a16:creationId xmlns:a16="http://schemas.microsoft.com/office/drawing/2014/main" id="{1A48DFEB-F058-0046-99B6-B5A9F62FBF8E}"/>
                      </a:ext>
                    </a:extLst>
                  </p:cNvPr>
                  <p:cNvSpPr txBox="1"/>
                  <p:nvPr/>
                </p:nvSpPr>
                <p:spPr>
                  <a:xfrm>
                    <a:off x="490332" y="1106726"/>
                    <a:ext cx="1113618" cy="1477329"/>
                  </a:xfrm>
                  <a:prstGeom prst="rect">
                    <a:avLst/>
                  </a:prstGeom>
                  <a:noFill/>
                </p:spPr>
                <p:txBody>
                  <a:bodyPr wrap="square" rtlCol="0">
                    <a:spAutoFit/>
                  </a:bodyPr>
                  <a:lstStyle/>
                  <a:p>
                    <a:pPr algn="ctr"/>
                    <a:r>
                      <a:rPr lang="en-US" sz="6600" dirty="0">
                        <a:solidFill>
                          <a:schemeClr val="accent2"/>
                        </a:solidFill>
                        <a:effectLst>
                          <a:outerShdw blurRad="38100" dist="38100" dir="2700000" algn="tl">
                            <a:srgbClr val="000000">
                              <a:alpha val="43137"/>
                            </a:srgbClr>
                          </a:outerShdw>
                        </a:effectLst>
                        <a:latin typeface="Georgia" panose="02040502050405020303" pitchFamily="18" charset="0"/>
                      </a:rPr>
                      <a:t>W</a:t>
                    </a:r>
                  </a:p>
                </p:txBody>
              </p:sp>
            </p:grpSp>
          </p:grpSp>
          <p:grpSp>
            <p:nvGrpSpPr>
              <p:cNvPr id="30" name="Group 29">
                <a:extLst>
                  <a:ext uri="{FF2B5EF4-FFF2-40B4-BE49-F238E27FC236}">
                    <a16:creationId xmlns:a16="http://schemas.microsoft.com/office/drawing/2014/main" id="{61B7591B-C500-1B45-9F7C-9F652B65DEC4}"/>
                  </a:ext>
                </a:extLst>
              </p:cNvPr>
              <p:cNvGrpSpPr/>
              <p:nvPr/>
            </p:nvGrpSpPr>
            <p:grpSpPr>
              <a:xfrm>
                <a:off x="6421039" y="2858096"/>
                <a:ext cx="2927371" cy="3243984"/>
                <a:chOff x="6367937" y="1652149"/>
                <a:chExt cx="2927371" cy="3243984"/>
              </a:xfrm>
            </p:grpSpPr>
            <p:grpSp>
              <p:nvGrpSpPr>
                <p:cNvPr id="40" name="Group 39">
                  <a:extLst>
                    <a:ext uri="{FF2B5EF4-FFF2-40B4-BE49-F238E27FC236}">
                      <a16:creationId xmlns:a16="http://schemas.microsoft.com/office/drawing/2014/main" id="{7D72DCF0-06CE-044D-9CD3-B6F399859387}"/>
                    </a:ext>
                  </a:extLst>
                </p:cNvPr>
                <p:cNvGrpSpPr/>
                <p:nvPr/>
              </p:nvGrpSpPr>
              <p:grpSpPr>
                <a:xfrm>
                  <a:off x="6555010" y="3325137"/>
                  <a:ext cx="2187902" cy="1570996"/>
                  <a:chOff x="2197898" y="2689578"/>
                  <a:chExt cx="2082554" cy="1478844"/>
                </a:xfrm>
              </p:grpSpPr>
              <p:sp>
                <p:nvSpPr>
                  <p:cNvPr id="46" name="Oval 45">
                    <a:extLst>
                      <a:ext uri="{FF2B5EF4-FFF2-40B4-BE49-F238E27FC236}">
                        <a16:creationId xmlns:a16="http://schemas.microsoft.com/office/drawing/2014/main" id="{FA2F08F3-4E9D-3248-9B63-1226407FC2BC}"/>
                      </a:ext>
                    </a:extLst>
                  </p:cNvPr>
                  <p:cNvSpPr/>
                  <p:nvPr/>
                </p:nvSpPr>
                <p:spPr>
                  <a:xfrm>
                    <a:off x="2197898" y="2689578"/>
                    <a:ext cx="2082554" cy="1478844"/>
                  </a:xfrm>
                  <a:prstGeom prst="ellipse">
                    <a:avLst/>
                  </a:prstGeom>
                  <a:solidFill>
                    <a:schemeClr val="accent1"/>
                  </a:solidFill>
                  <a:ln>
                    <a:noFill/>
                  </a:ln>
                  <a:effectLst>
                    <a:outerShdw blurRad="177800" dist="266700" dir="2700000" sx="109000" sy="109000" algn="tl" rotWithShape="0">
                      <a:prstClr val="black">
                        <a:alpha val="25000"/>
                      </a:prstClr>
                    </a:outerShdw>
                  </a:effectLst>
                  <a:scene3d>
                    <a:camera prst="perspectiveRelaxedModerately">
                      <a:rot lat="18590636" lon="0" rev="0"/>
                    </a:camera>
                    <a:lightRig rig="flood" dir="t"/>
                  </a:scene3d>
                  <a:sp3d extrusionH="635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7" name="Oval 46">
                    <a:extLst>
                      <a:ext uri="{FF2B5EF4-FFF2-40B4-BE49-F238E27FC236}">
                        <a16:creationId xmlns:a16="http://schemas.microsoft.com/office/drawing/2014/main" id="{5CC5BB73-8278-0B40-B308-64FF31A114C7}"/>
                      </a:ext>
                    </a:extLst>
                  </p:cNvPr>
                  <p:cNvSpPr/>
                  <p:nvPr/>
                </p:nvSpPr>
                <p:spPr>
                  <a:xfrm>
                    <a:off x="2314225" y="3024170"/>
                    <a:ext cx="1849901" cy="832848"/>
                  </a:xfrm>
                  <a:prstGeom prst="ellipse">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0800000" scaled="1"/>
                    <a:tileRect/>
                  </a:gra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grpSp>
              <p:nvGrpSpPr>
                <p:cNvPr id="41" name="Group 40">
                  <a:extLst>
                    <a:ext uri="{FF2B5EF4-FFF2-40B4-BE49-F238E27FC236}">
                      <a16:creationId xmlns:a16="http://schemas.microsoft.com/office/drawing/2014/main" id="{39F0BF3F-AA24-D44A-B7F6-68F67FED4D62}"/>
                    </a:ext>
                  </a:extLst>
                </p:cNvPr>
                <p:cNvGrpSpPr/>
                <p:nvPr/>
              </p:nvGrpSpPr>
              <p:grpSpPr>
                <a:xfrm>
                  <a:off x="6367937" y="1652149"/>
                  <a:ext cx="2927371" cy="1865949"/>
                  <a:chOff x="675860" y="1106726"/>
                  <a:chExt cx="2927371" cy="1865949"/>
                </a:xfrm>
              </p:grpSpPr>
              <p:grpSp>
                <p:nvGrpSpPr>
                  <p:cNvPr id="42" name="Group 41">
                    <a:extLst>
                      <a:ext uri="{FF2B5EF4-FFF2-40B4-BE49-F238E27FC236}">
                        <a16:creationId xmlns:a16="http://schemas.microsoft.com/office/drawing/2014/main" id="{672387FA-9BCD-D849-8260-16888AE8C5BD}"/>
                      </a:ext>
                    </a:extLst>
                  </p:cNvPr>
                  <p:cNvGrpSpPr/>
                  <p:nvPr/>
                </p:nvGrpSpPr>
                <p:grpSpPr>
                  <a:xfrm>
                    <a:off x="1709966" y="1236633"/>
                    <a:ext cx="1893265" cy="1736042"/>
                    <a:chOff x="1709966" y="1106726"/>
                    <a:chExt cx="1893265" cy="1736042"/>
                  </a:xfrm>
                </p:grpSpPr>
                <p:sp>
                  <p:nvSpPr>
                    <p:cNvPr id="44" name="TextBox 43">
                      <a:extLst>
                        <a:ext uri="{FF2B5EF4-FFF2-40B4-BE49-F238E27FC236}">
                          <a16:creationId xmlns:a16="http://schemas.microsoft.com/office/drawing/2014/main" id="{FC980C4D-CF15-D340-84AE-73E5602C381D}"/>
                        </a:ext>
                      </a:extLst>
                    </p:cNvPr>
                    <p:cNvSpPr txBox="1"/>
                    <p:nvPr/>
                  </p:nvSpPr>
                  <p:spPr>
                    <a:xfrm>
                      <a:off x="1709966" y="1106726"/>
                      <a:ext cx="1854036" cy="399561"/>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Opportunity</a:t>
                      </a:r>
                    </a:p>
                  </p:txBody>
                </p:sp>
                <p:sp>
                  <p:nvSpPr>
                    <p:cNvPr id="45" name="TextBox 44">
                      <a:extLst>
                        <a:ext uri="{FF2B5EF4-FFF2-40B4-BE49-F238E27FC236}">
                          <a16:creationId xmlns:a16="http://schemas.microsoft.com/office/drawing/2014/main" id="{E370D512-D87E-834B-97FD-3346FF0BB168}"/>
                        </a:ext>
                      </a:extLst>
                    </p:cNvPr>
                    <p:cNvSpPr txBox="1"/>
                    <p:nvPr/>
                  </p:nvSpPr>
                  <p:spPr>
                    <a:xfrm>
                      <a:off x="1709966" y="1462466"/>
                      <a:ext cx="1893265" cy="1380302"/>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Positive outside developments that can help one grow and improve.</a:t>
                      </a:r>
                    </a:p>
                  </p:txBody>
                </p:sp>
              </p:grpSp>
              <p:sp>
                <p:nvSpPr>
                  <p:cNvPr id="43" name="TextBox 42">
                    <a:extLst>
                      <a:ext uri="{FF2B5EF4-FFF2-40B4-BE49-F238E27FC236}">
                        <a16:creationId xmlns:a16="http://schemas.microsoft.com/office/drawing/2014/main" id="{F9C70068-5B95-4B4E-9501-6876DDAE31D9}"/>
                      </a:ext>
                    </a:extLst>
                  </p:cNvPr>
                  <p:cNvSpPr txBox="1"/>
                  <p:nvPr/>
                </p:nvSpPr>
                <p:spPr>
                  <a:xfrm>
                    <a:off x="675860" y="1106726"/>
                    <a:ext cx="1113619" cy="1477328"/>
                  </a:xfrm>
                  <a:prstGeom prst="rect">
                    <a:avLst/>
                  </a:prstGeom>
                  <a:noFill/>
                </p:spPr>
                <p:txBody>
                  <a:bodyPr wrap="square" rtlCol="0">
                    <a:spAutoFit/>
                  </a:bodyPr>
                  <a:lstStyle/>
                  <a:p>
                    <a:pPr algn="ctr"/>
                    <a:r>
                      <a:rPr lang="en-US" sz="6600" dirty="0">
                        <a:solidFill>
                          <a:schemeClr val="accent1"/>
                        </a:solidFill>
                        <a:effectLst>
                          <a:outerShdw blurRad="38100" dist="38100" dir="2700000" algn="tl">
                            <a:srgbClr val="000000">
                              <a:alpha val="43137"/>
                            </a:srgbClr>
                          </a:outerShdw>
                        </a:effectLst>
                        <a:latin typeface="Georgia" panose="02040502050405020303" pitchFamily="18" charset="0"/>
                      </a:rPr>
                      <a:t>O</a:t>
                    </a:r>
                  </a:p>
                </p:txBody>
              </p:sp>
            </p:grpSp>
          </p:grpSp>
          <p:grpSp>
            <p:nvGrpSpPr>
              <p:cNvPr id="31" name="Group 30">
                <a:extLst>
                  <a:ext uri="{FF2B5EF4-FFF2-40B4-BE49-F238E27FC236}">
                    <a16:creationId xmlns:a16="http://schemas.microsoft.com/office/drawing/2014/main" id="{133E82FA-1F21-C64C-92F3-CDA16F9EFEE7}"/>
                  </a:ext>
                </a:extLst>
              </p:cNvPr>
              <p:cNvGrpSpPr/>
              <p:nvPr/>
            </p:nvGrpSpPr>
            <p:grpSpPr>
              <a:xfrm>
                <a:off x="8869563" y="1479839"/>
                <a:ext cx="3106368" cy="3332288"/>
                <a:chOff x="8676091" y="273892"/>
                <a:chExt cx="3106368" cy="3332288"/>
              </a:xfrm>
            </p:grpSpPr>
            <p:grpSp>
              <p:nvGrpSpPr>
                <p:cNvPr id="32" name="Group 31">
                  <a:extLst>
                    <a:ext uri="{FF2B5EF4-FFF2-40B4-BE49-F238E27FC236}">
                      <a16:creationId xmlns:a16="http://schemas.microsoft.com/office/drawing/2014/main" id="{5C8CCEA8-6979-DD4C-858A-7E2BFB21D6CC}"/>
                    </a:ext>
                  </a:extLst>
                </p:cNvPr>
                <p:cNvGrpSpPr/>
                <p:nvPr/>
              </p:nvGrpSpPr>
              <p:grpSpPr>
                <a:xfrm>
                  <a:off x="9594556" y="2035185"/>
                  <a:ext cx="2187903" cy="1570995"/>
                  <a:chOff x="2770016" y="2680249"/>
                  <a:chExt cx="2082555" cy="1478843"/>
                </a:xfrm>
              </p:grpSpPr>
              <p:sp>
                <p:nvSpPr>
                  <p:cNvPr id="38" name="Oval 37">
                    <a:extLst>
                      <a:ext uri="{FF2B5EF4-FFF2-40B4-BE49-F238E27FC236}">
                        <a16:creationId xmlns:a16="http://schemas.microsoft.com/office/drawing/2014/main" id="{7C181FF2-0C4C-5441-A3D2-F948F7BD9A57}"/>
                      </a:ext>
                    </a:extLst>
                  </p:cNvPr>
                  <p:cNvSpPr/>
                  <p:nvPr/>
                </p:nvSpPr>
                <p:spPr>
                  <a:xfrm>
                    <a:off x="2770016" y="2680249"/>
                    <a:ext cx="2082555" cy="1478843"/>
                  </a:xfrm>
                  <a:prstGeom prst="ellipse">
                    <a:avLst/>
                  </a:prstGeom>
                  <a:solidFill>
                    <a:schemeClr val="accent2"/>
                  </a:solidFill>
                  <a:ln>
                    <a:noFill/>
                  </a:ln>
                  <a:effectLst>
                    <a:outerShdw blurRad="177800" dist="266700" dir="2700000" sx="109000" sy="109000" algn="tl" rotWithShape="0">
                      <a:prstClr val="black">
                        <a:alpha val="25000"/>
                      </a:prstClr>
                    </a:outerShdw>
                  </a:effectLst>
                  <a:scene3d>
                    <a:camera prst="perspectiveRelaxedModerately">
                      <a:rot lat="18590636" lon="0" rev="0"/>
                    </a:camera>
                    <a:lightRig rig="flood" dir="t"/>
                  </a:scene3d>
                  <a:sp3d extrusionH="635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9" name="Oval 38">
                    <a:extLst>
                      <a:ext uri="{FF2B5EF4-FFF2-40B4-BE49-F238E27FC236}">
                        <a16:creationId xmlns:a16="http://schemas.microsoft.com/office/drawing/2014/main" id="{8818FC3D-E8E8-B94C-B4BC-8294400BE747}"/>
                      </a:ext>
                    </a:extLst>
                  </p:cNvPr>
                  <p:cNvSpPr/>
                  <p:nvPr/>
                </p:nvSpPr>
                <p:spPr>
                  <a:xfrm>
                    <a:off x="2914378" y="3038910"/>
                    <a:ext cx="1849901" cy="832848"/>
                  </a:xfrm>
                  <a:prstGeom prst="ellipse">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0800000" scaled="1"/>
                    <a:tileRect/>
                  </a:gra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grpSp>
              <p:nvGrpSpPr>
                <p:cNvPr id="33" name="Group 32">
                  <a:extLst>
                    <a:ext uri="{FF2B5EF4-FFF2-40B4-BE49-F238E27FC236}">
                      <a16:creationId xmlns:a16="http://schemas.microsoft.com/office/drawing/2014/main" id="{400630B7-0913-5E4B-98DE-07C984359661}"/>
                    </a:ext>
                  </a:extLst>
                </p:cNvPr>
                <p:cNvGrpSpPr/>
                <p:nvPr/>
              </p:nvGrpSpPr>
              <p:grpSpPr>
                <a:xfrm>
                  <a:off x="8676091" y="273892"/>
                  <a:ext cx="3106367" cy="2120216"/>
                  <a:chOff x="675860" y="1106726"/>
                  <a:chExt cx="3106367" cy="2120216"/>
                </a:xfrm>
              </p:grpSpPr>
              <p:grpSp>
                <p:nvGrpSpPr>
                  <p:cNvPr id="34" name="Group 33">
                    <a:extLst>
                      <a:ext uri="{FF2B5EF4-FFF2-40B4-BE49-F238E27FC236}">
                        <a16:creationId xmlns:a16="http://schemas.microsoft.com/office/drawing/2014/main" id="{B4BEA9E4-3164-4641-BF24-79B66D44A2F8}"/>
                      </a:ext>
                    </a:extLst>
                  </p:cNvPr>
                  <p:cNvGrpSpPr/>
                  <p:nvPr/>
                </p:nvGrpSpPr>
                <p:grpSpPr>
                  <a:xfrm>
                    <a:off x="1709965" y="1236633"/>
                    <a:ext cx="2072262" cy="1990309"/>
                    <a:chOff x="1709965" y="1106726"/>
                    <a:chExt cx="2072262" cy="1990309"/>
                  </a:xfrm>
                </p:grpSpPr>
                <p:sp>
                  <p:nvSpPr>
                    <p:cNvPr id="36" name="TextBox 35">
                      <a:extLst>
                        <a:ext uri="{FF2B5EF4-FFF2-40B4-BE49-F238E27FC236}">
                          <a16:creationId xmlns:a16="http://schemas.microsoft.com/office/drawing/2014/main" id="{7B9EFFCF-D5A3-5248-8F22-036B520CA53C}"/>
                        </a:ext>
                      </a:extLst>
                    </p:cNvPr>
                    <p:cNvSpPr txBox="1"/>
                    <p:nvPr/>
                  </p:nvSpPr>
                  <p:spPr>
                    <a:xfrm>
                      <a:off x="1709966" y="1106726"/>
                      <a:ext cx="1788608" cy="399561"/>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Threats</a:t>
                      </a:r>
                    </a:p>
                  </p:txBody>
                </p:sp>
                <p:sp>
                  <p:nvSpPr>
                    <p:cNvPr id="37" name="TextBox 36">
                      <a:extLst>
                        <a:ext uri="{FF2B5EF4-FFF2-40B4-BE49-F238E27FC236}">
                          <a16:creationId xmlns:a16="http://schemas.microsoft.com/office/drawing/2014/main" id="{1CC2A2BB-576C-4747-B95A-D83D7803D2B9}"/>
                        </a:ext>
                      </a:extLst>
                    </p:cNvPr>
                    <p:cNvSpPr txBox="1"/>
                    <p:nvPr/>
                  </p:nvSpPr>
                  <p:spPr>
                    <a:xfrm>
                      <a:off x="1709965" y="1462466"/>
                      <a:ext cx="2072262" cy="1634569"/>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External issues, shifting economic conditions, or new rivals that might threaten your success.</a:t>
                      </a:r>
                    </a:p>
                  </p:txBody>
                </p:sp>
              </p:grpSp>
              <p:sp>
                <p:nvSpPr>
                  <p:cNvPr id="35" name="TextBox 34">
                    <a:extLst>
                      <a:ext uri="{FF2B5EF4-FFF2-40B4-BE49-F238E27FC236}">
                        <a16:creationId xmlns:a16="http://schemas.microsoft.com/office/drawing/2014/main" id="{2D3A6B44-3CB6-DB48-B83D-D4873039B243}"/>
                      </a:ext>
                    </a:extLst>
                  </p:cNvPr>
                  <p:cNvSpPr txBox="1"/>
                  <p:nvPr/>
                </p:nvSpPr>
                <p:spPr>
                  <a:xfrm>
                    <a:off x="675860" y="1106726"/>
                    <a:ext cx="1113618" cy="1477327"/>
                  </a:xfrm>
                  <a:prstGeom prst="rect">
                    <a:avLst/>
                  </a:prstGeom>
                  <a:noFill/>
                </p:spPr>
                <p:txBody>
                  <a:bodyPr wrap="square" rtlCol="0">
                    <a:spAutoFit/>
                  </a:bodyPr>
                  <a:lstStyle/>
                  <a:p>
                    <a:pPr algn="ctr"/>
                    <a:r>
                      <a:rPr lang="en-US" sz="6600" dirty="0">
                        <a:solidFill>
                          <a:schemeClr val="accent2"/>
                        </a:solidFill>
                        <a:effectLst>
                          <a:outerShdw blurRad="38100" dist="38100" dir="2700000" algn="tl">
                            <a:srgbClr val="000000">
                              <a:alpha val="43137"/>
                            </a:srgbClr>
                          </a:outerShdw>
                        </a:effectLst>
                        <a:latin typeface="Georgia" panose="02040502050405020303" pitchFamily="18" charset="0"/>
                      </a:rPr>
                      <a:t>T</a:t>
                    </a:r>
                  </a:p>
                </p:txBody>
              </p:sp>
            </p:grpSp>
          </p:grpSp>
        </p:grpSp>
        <p:grpSp>
          <p:nvGrpSpPr>
            <p:cNvPr id="6" name="Group 5">
              <a:extLst>
                <a:ext uri="{FF2B5EF4-FFF2-40B4-BE49-F238E27FC236}">
                  <a16:creationId xmlns:a16="http://schemas.microsoft.com/office/drawing/2014/main" id="{CFFA7A7C-9004-5346-85F7-BCFC0771D681}"/>
                </a:ext>
              </a:extLst>
            </p:cNvPr>
            <p:cNvGrpSpPr>
              <a:grpSpLocks noChangeAspect="1"/>
            </p:cNvGrpSpPr>
            <p:nvPr/>
          </p:nvGrpSpPr>
          <p:grpSpPr>
            <a:xfrm>
              <a:off x="4858631" y="3394961"/>
              <a:ext cx="455004" cy="435600"/>
              <a:chOff x="-4483100" y="-95250"/>
              <a:chExt cx="4541838" cy="4348163"/>
            </a:xfrm>
            <a:solidFill>
              <a:schemeClr val="bg1"/>
            </a:solidFill>
          </p:grpSpPr>
          <p:sp>
            <p:nvSpPr>
              <p:cNvPr id="23" name="Freeform 31">
                <a:extLst>
                  <a:ext uri="{FF2B5EF4-FFF2-40B4-BE49-F238E27FC236}">
                    <a16:creationId xmlns:a16="http://schemas.microsoft.com/office/drawing/2014/main" id="{48A83BAF-5F9A-D743-B0E6-3E003CFB54A8}"/>
                  </a:ext>
                </a:extLst>
              </p:cNvPr>
              <p:cNvSpPr>
                <a:spLocks/>
              </p:cNvSpPr>
              <p:nvPr/>
            </p:nvSpPr>
            <p:spPr bwMode="auto">
              <a:xfrm>
                <a:off x="-3749675" y="195263"/>
                <a:ext cx="585788" cy="574675"/>
              </a:xfrm>
              <a:custGeom>
                <a:avLst/>
                <a:gdLst>
                  <a:gd name="T0" fmla="*/ 128 w 156"/>
                  <a:gd name="T1" fmla="*/ 153 h 153"/>
                  <a:gd name="T2" fmla="*/ 111 w 156"/>
                  <a:gd name="T3" fmla="*/ 146 h 153"/>
                  <a:gd name="T4" fmla="*/ 10 w 156"/>
                  <a:gd name="T5" fmla="*/ 45 h 153"/>
                  <a:gd name="T6" fmla="*/ 10 w 156"/>
                  <a:gd name="T7" fmla="*/ 10 h 153"/>
                  <a:gd name="T8" fmla="*/ 46 w 156"/>
                  <a:gd name="T9" fmla="*/ 10 h 153"/>
                  <a:gd name="T10" fmla="*/ 146 w 156"/>
                  <a:gd name="T11" fmla="*/ 110 h 153"/>
                  <a:gd name="T12" fmla="*/ 146 w 156"/>
                  <a:gd name="T13" fmla="*/ 146 h 153"/>
                  <a:gd name="T14" fmla="*/ 128 w 156"/>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53">
                    <a:moveTo>
                      <a:pt x="128" y="153"/>
                    </a:moveTo>
                    <a:cubicBezTo>
                      <a:pt x="122" y="153"/>
                      <a:pt x="115" y="151"/>
                      <a:pt x="111" y="146"/>
                    </a:cubicBezTo>
                    <a:cubicBezTo>
                      <a:pt x="10" y="45"/>
                      <a:pt x="10" y="45"/>
                      <a:pt x="10" y="45"/>
                    </a:cubicBezTo>
                    <a:cubicBezTo>
                      <a:pt x="0" y="35"/>
                      <a:pt x="0" y="19"/>
                      <a:pt x="10" y="10"/>
                    </a:cubicBezTo>
                    <a:cubicBezTo>
                      <a:pt x="20" y="0"/>
                      <a:pt x="36" y="0"/>
                      <a:pt x="46" y="10"/>
                    </a:cubicBezTo>
                    <a:cubicBezTo>
                      <a:pt x="146" y="110"/>
                      <a:pt x="146" y="110"/>
                      <a:pt x="146" y="110"/>
                    </a:cubicBezTo>
                    <a:cubicBezTo>
                      <a:pt x="156" y="120"/>
                      <a:pt x="156" y="136"/>
                      <a:pt x="146" y="146"/>
                    </a:cubicBezTo>
                    <a:cubicBezTo>
                      <a:pt x="141" y="151"/>
                      <a:pt x="135" y="153"/>
                      <a:pt x="128" y="153"/>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4" name="Freeform 32">
                <a:extLst>
                  <a:ext uri="{FF2B5EF4-FFF2-40B4-BE49-F238E27FC236}">
                    <a16:creationId xmlns:a16="http://schemas.microsoft.com/office/drawing/2014/main" id="{8D26F34F-9BEF-4B45-BBF2-95BD06A345A1}"/>
                  </a:ext>
                </a:extLst>
              </p:cNvPr>
              <p:cNvSpPr>
                <a:spLocks/>
              </p:cNvSpPr>
              <p:nvPr/>
            </p:nvSpPr>
            <p:spPr bwMode="auto">
              <a:xfrm>
                <a:off x="-2784475" y="-95250"/>
                <a:ext cx="192088" cy="661988"/>
              </a:xfrm>
              <a:custGeom>
                <a:avLst/>
                <a:gdLst>
                  <a:gd name="T0" fmla="*/ 26 w 51"/>
                  <a:gd name="T1" fmla="*/ 176 h 176"/>
                  <a:gd name="T2" fmla="*/ 0 w 51"/>
                  <a:gd name="T3" fmla="*/ 151 h 176"/>
                  <a:gd name="T4" fmla="*/ 0 w 51"/>
                  <a:gd name="T5" fmla="*/ 25 h 176"/>
                  <a:gd name="T6" fmla="*/ 26 w 51"/>
                  <a:gd name="T7" fmla="*/ 0 h 176"/>
                  <a:gd name="T8" fmla="*/ 51 w 51"/>
                  <a:gd name="T9" fmla="*/ 25 h 176"/>
                  <a:gd name="T10" fmla="*/ 51 w 51"/>
                  <a:gd name="T11" fmla="*/ 151 h 176"/>
                  <a:gd name="T12" fmla="*/ 26 w 51"/>
                  <a:gd name="T13" fmla="*/ 176 h 176"/>
                </a:gdLst>
                <a:ahLst/>
                <a:cxnLst>
                  <a:cxn ang="0">
                    <a:pos x="T0" y="T1"/>
                  </a:cxn>
                  <a:cxn ang="0">
                    <a:pos x="T2" y="T3"/>
                  </a:cxn>
                  <a:cxn ang="0">
                    <a:pos x="T4" y="T5"/>
                  </a:cxn>
                  <a:cxn ang="0">
                    <a:pos x="T6" y="T7"/>
                  </a:cxn>
                  <a:cxn ang="0">
                    <a:pos x="T8" y="T9"/>
                  </a:cxn>
                  <a:cxn ang="0">
                    <a:pos x="T10" y="T11"/>
                  </a:cxn>
                  <a:cxn ang="0">
                    <a:pos x="T12" y="T13"/>
                  </a:cxn>
                </a:cxnLst>
                <a:rect l="0" t="0" r="r" b="b"/>
                <a:pathLst>
                  <a:path w="51" h="176">
                    <a:moveTo>
                      <a:pt x="26" y="176"/>
                    </a:moveTo>
                    <a:cubicBezTo>
                      <a:pt x="12" y="176"/>
                      <a:pt x="0" y="165"/>
                      <a:pt x="0" y="151"/>
                    </a:cubicBezTo>
                    <a:cubicBezTo>
                      <a:pt x="0" y="25"/>
                      <a:pt x="0" y="25"/>
                      <a:pt x="0" y="25"/>
                    </a:cubicBezTo>
                    <a:cubicBezTo>
                      <a:pt x="0" y="11"/>
                      <a:pt x="12" y="0"/>
                      <a:pt x="26" y="0"/>
                    </a:cubicBezTo>
                    <a:cubicBezTo>
                      <a:pt x="39" y="0"/>
                      <a:pt x="51" y="11"/>
                      <a:pt x="51" y="25"/>
                    </a:cubicBezTo>
                    <a:cubicBezTo>
                      <a:pt x="51" y="151"/>
                      <a:pt x="51" y="151"/>
                      <a:pt x="51" y="151"/>
                    </a:cubicBezTo>
                    <a:cubicBezTo>
                      <a:pt x="51" y="165"/>
                      <a:pt x="39" y="176"/>
                      <a:pt x="26" y="176"/>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5" name="Freeform 33">
                <a:extLst>
                  <a:ext uri="{FF2B5EF4-FFF2-40B4-BE49-F238E27FC236}">
                    <a16:creationId xmlns:a16="http://schemas.microsoft.com/office/drawing/2014/main" id="{F22A07E1-840F-F64B-A65A-FC2F1ECB8143}"/>
                  </a:ext>
                </a:extLst>
              </p:cNvPr>
              <p:cNvSpPr>
                <a:spLocks/>
              </p:cNvSpPr>
              <p:nvPr/>
            </p:nvSpPr>
            <p:spPr bwMode="auto">
              <a:xfrm>
                <a:off x="-4027487" y="1228725"/>
                <a:ext cx="660400" cy="188913"/>
              </a:xfrm>
              <a:custGeom>
                <a:avLst/>
                <a:gdLst>
                  <a:gd name="T0" fmla="*/ 151 w 176"/>
                  <a:gd name="T1" fmla="*/ 50 h 50"/>
                  <a:gd name="T2" fmla="*/ 25 w 176"/>
                  <a:gd name="T3" fmla="*/ 50 h 50"/>
                  <a:gd name="T4" fmla="*/ 0 w 176"/>
                  <a:gd name="T5" fmla="*/ 25 h 50"/>
                  <a:gd name="T6" fmla="*/ 25 w 176"/>
                  <a:gd name="T7" fmla="*/ 0 h 50"/>
                  <a:gd name="T8" fmla="*/ 151 w 176"/>
                  <a:gd name="T9" fmla="*/ 0 h 50"/>
                  <a:gd name="T10" fmla="*/ 176 w 176"/>
                  <a:gd name="T11" fmla="*/ 25 h 50"/>
                  <a:gd name="T12" fmla="*/ 151 w 176"/>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76" h="50">
                    <a:moveTo>
                      <a:pt x="151" y="50"/>
                    </a:moveTo>
                    <a:cubicBezTo>
                      <a:pt x="25" y="50"/>
                      <a:pt x="25" y="50"/>
                      <a:pt x="25" y="50"/>
                    </a:cubicBezTo>
                    <a:cubicBezTo>
                      <a:pt x="11" y="50"/>
                      <a:pt x="0" y="39"/>
                      <a:pt x="0" y="25"/>
                    </a:cubicBezTo>
                    <a:cubicBezTo>
                      <a:pt x="0" y="11"/>
                      <a:pt x="11" y="0"/>
                      <a:pt x="25" y="0"/>
                    </a:cubicBezTo>
                    <a:cubicBezTo>
                      <a:pt x="151" y="0"/>
                      <a:pt x="151" y="0"/>
                      <a:pt x="151" y="0"/>
                    </a:cubicBezTo>
                    <a:cubicBezTo>
                      <a:pt x="165" y="0"/>
                      <a:pt x="176" y="11"/>
                      <a:pt x="176" y="25"/>
                    </a:cubicBezTo>
                    <a:cubicBezTo>
                      <a:pt x="176" y="39"/>
                      <a:pt x="165" y="50"/>
                      <a:pt x="151" y="50"/>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6" name="Freeform 34">
                <a:extLst>
                  <a:ext uri="{FF2B5EF4-FFF2-40B4-BE49-F238E27FC236}">
                    <a16:creationId xmlns:a16="http://schemas.microsoft.com/office/drawing/2014/main" id="{29626064-8934-164D-B87C-FF92B949EC7A}"/>
                  </a:ext>
                </a:extLst>
              </p:cNvPr>
              <p:cNvSpPr>
                <a:spLocks/>
              </p:cNvSpPr>
              <p:nvPr/>
            </p:nvSpPr>
            <p:spPr bwMode="auto">
              <a:xfrm>
                <a:off x="-4483100" y="2082800"/>
                <a:ext cx="2168525" cy="2170113"/>
              </a:xfrm>
              <a:custGeom>
                <a:avLst/>
                <a:gdLst>
                  <a:gd name="T0" fmla="*/ 254 w 577"/>
                  <a:gd name="T1" fmla="*/ 577 h 577"/>
                  <a:gd name="T2" fmla="*/ 112 w 577"/>
                  <a:gd name="T3" fmla="*/ 518 h 577"/>
                  <a:gd name="T4" fmla="*/ 59 w 577"/>
                  <a:gd name="T5" fmla="*/ 465 h 577"/>
                  <a:gd name="T6" fmla="*/ 0 w 577"/>
                  <a:gd name="T7" fmla="*/ 323 h 577"/>
                  <a:gd name="T8" fmla="*/ 59 w 577"/>
                  <a:gd name="T9" fmla="*/ 181 h 577"/>
                  <a:gd name="T10" fmla="*/ 230 w 577"/>
                  <a:gd name="T11" fmla="*/ 10 h 577"/>
                  <a:gd name="T12" fmla="*/ 265 w 577"/>
                  <a:gd name="T13" fmla="*/ 10 h 577"/>
                  <a:gd name="T14" fmla="*/ 265 w 577"/>
                  <a:gd name="T15" fmla="*/ 45 h 577"/>
                  <a:gd name="T16" fmla="*/ 94 w 577"/>
                  <a:gd name="T17" fmla="*/ 216 h 577"/>
                  <a:gd name="T18" fmla="*/ 50 w 577"/>
                  <a:gd name="T19" fmla="*/ 323 h 577"/>
                  <a:gd name="T20" fmla="*/ 94 w 577"/>
                  <a:gd name="T21" fmla="*/ 429 h 577"/>
                  <a:gd name="T22" fmla="*/ 147 w 577"/>
                  <a:gd name="T23" fmla="*/ 483 h 577"/>
                  <a:gd name="T24" fmla="*/ 361 w 577"/>
                  <a:gd name="T25" fmla="*/ 483 h 577"/>
                  <a:gd name="T26" fmla="*/ 532 w 577"/>
                  <a:gd name="T27" fmla="*/ 312 h 577"/>
                  <a:gd name="T28" fmla="*/ 567 w 577"/>
                  <a:gd name="T29" fmla="*/ 312 h 577"/>
                  <a:gd name="T30" fmla="*/ 567 w 577"/>
                  <a:gd name="T31" fmla="*/ 347 h 577"/>
                  <a:gd name="T32" fmla="*/ 396 w 577"/>
                  <a:gd name="T33" fmla="*/ 518 h 577"/>
                  <a:gd name="T34" fmla="*/ 254 w 577"/>
                  <a:gd name="T35" fmla="*/ 577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7" h="577">
                    <a:moveTo>
                      <a:pt x="254" y="577"/>
                    </a:moveTo>
                    <a:cubicBezTo>
                      <a:pt x="200" y="577"/>
                      <a:pt x="150" y="556"/>
                      <a:pt x="112" y="518"/>
                    </a:cubicBezTo>
                    <a:cubicBezTo>
                      <a:pt x="59" y="465"/>
                      <a:pt x="59" y="465"/>
                      <a:pt x="59" y="465"/>
                    </a:cubicBezTo>
                    <a:cubicBezTo>
                      <a:pt x="21" y="427"/>
                      <a:pt x="0" y="377"/>
                      <a:pt x="0" y="323"/>
                    </a:cubicBezTo>
                    <a:cubicBezTo>
                      <a:pt x="0" y="269"/>
                      <a:pt x="21" y="219"/>
                      <a:pt x="59" y="181"/>
                    </a:cubicBezTo>
                    <a:cubicBezTo>
                      <a:pt x="230" y="10"/>
                      <a:pt x="230" y="10"/>
                      <a:pt x="230" y="10"/>
                    </a:cubicBezTo>
                    <a:cubicBezTo>
                      <a:pt x="239" y="0"/>
                      <a:pt x="255" y="0"/>
                      <a:pt x="265" y="10"/>
                    </a:cubicBezTo>
                    <a:cubicBezTo>
                      <a:pt x="275" y="19"/>
                      <a:pt x="275" y="35"/>
                      <a:pt x="265" y="45"/>
                    </a:cubicBezTo>
                    <a:cubicBezTo>
                      <a:pt x="94" y="216"/>
                      <a:pt x="94" y="216"/>
                      <a:pt x="94" y="216"/>
                    </a:cubicBezTo>
                    <a:cubicBezTo>
                      <a:pt x="66" y="245"/>
                      <a:pt x="50" y="282"/>
                      <a:pt x="50" y="323"/>
                    </a:cubicBezTo>
                    <a:cubicBezTo>
                      <a:pt x="50" y="363"/>
                      <a:pt x="66" y="401"/>
                      <a:pt x="94" y="429"/>
                    </a:cubicBezTo>
                    <a:cubicBezTo>
                      <a:pt x="147" y="483"/>
                      <a:pt x="147" y="483"/>
                      <a:pt x="147" y="483"/>
                    </a:cubicBezTo>
                    <a:cubicBezTo>
                      <a:pt x="204" y="539"/>
                      <a:pt x="304" y="539"/>
                      <a:pt x="361" y="483"/>
                    </a:cubicBezTo>
                    <a:cubicBezTo>
                      <a:pt x="532" y="312"/>
                      <a:pt x="532" y="312"/>
                      <a:pt x="532" y="312"/>
                    </a:cubicBezTo>
                    <a:cubicBezTo>
                      <a:pt x="542" y="302"/>
                      <a:pt x="557" y="302"/>
                      <a:pt x="567" y="312"/>
                    </a:cubicBezTo>
                    <a:cubicBezTo>
                      <a:pt x="577" y="322"/>
                      <a:pt x="577" y="338"/>
                      <a:pt x="567" y="347"/>
                    </a:cubicBezTo>
                    <a:cubicBezTo>
                      <a:pt x="396" y="518"/>
                      <a:pt x="396" y="518"/>
                      <a:pt x="396" y="518"/>
                    </a:cubicBezTo>
                    <a:cubicBezTo>
                      <a:pt x="358" y="556"/>
                      <a:pt x="308" y="577"/>
                      <a:pt x="254" y="577"/>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7" name="Freeform 35">
                <a:extLst>
                  <a:ext uri="{FF2B5EF4-FFF2-40B4-BE49-F238E27FC236}">
                    <a16:creationId xmlns:a16="http://schemas.microsoft.com/office/drawing/2014/main" id="{BCB262D6-55FD-924A-A294-1FA5B894DD49}"/>
                  </a:ext>
                </a:extLst>
              </p:cNvPr>
              <p:cNvSpPr>
                <a:spLocks/>
              </p:cNvSpPr>
              <p:nvPr/>
            </p:nvSpPr>
            <p:spPr bwMode="auto">
              <a:xfrm>
                <a:off x="-1666875" y="1228725"/>
                <a:ext cx="1725613" cy="1887538"/>
              </a:xfrm>
              <a:custGeom>
                <a:avLst/>
                <a:gdLst>
                  <a:gd name="T0" fmla="*/ 250 w 459"/>
                  <a:gd name="T1" fmla="*/ 502 h 502"/>
                  <a:gd name="T2" fmla="*/ 25 w 459"/>
                  <a:gd name="T3" fmla="*/ 502 h 502"/>
                  <a:gd name="T4" fmla="*/ 0 w 459"/>
                  <a:gd name="T5" fmla="*/ 477 h 502"/>
                  <a:gd name="T6" fmla="*/ 25 w 459"/>
                  <a:gd name="T7" fmla="*/ 452 h 502"/>
                  <a:gd name="T8" fmla="*/ 250 w 459"/>
                  <a:gd name="T9" fmla="*/ 452 h 502"/>
                  <a:gd name="T10" fmla="*/ 409 w 459"/>
                  <a:gd name="T11" fmla="*/ 305 h 502"/>
                  <a:gd name="T12" fmla="*/ 409 w 459"/>
                  <a:gd name="T13" fmla="*/ 205 h 502"/>
                  <a:gd name="T14" fmla="*/ 252 w 459"/>
                  <a:gd name="T15" fmla="*/ 50 h 502"/>
                  <a:gd name="T16" fmla="*/ 25 w 459"/>
                  <a:gd name="T17" fmla="*/ 50 h 502"/>
                  <a:gd name="T18" fmla="*/ 0 w 459"/>
                  <a:gd name="T19" fmla="*/ 25 h 502"/>
                  <a:gd name="T20" fmla="*/ 25 w 459"/>
                  <a:gd name="T21" fmla="*/ 0 h 502"/>
                  <a:gd name="T22" fmla="*/ 252 w 459"/>
                  <a:gd name="T23" fmla="*/ 0 h 502"/>
                  <a:gd name="T24" fmla="*/ 459 w 459"/>
                  <a:gd name="T25" fmla="*/ 205 h 502"/>
                  <a:gd name="T26" fmla="*/ 459 w 459"/>
                  <a:gd name="T27" fmla="*/ 305 h 502"/>
                  <a:gd name="T28" fmla="*/ 250 w 459"/>
                  <a:gd name="T29" fmla="*/ 502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9" h="502">
                    <a:moveTo>
                      <a:pt x="250" y="502"/>
                    </a:moveTo>
                    <a:cubicBezTo>
                      <a:pt x="25" y="502"/>
                      <a:pt x="25" y="502"/>
                      <a:pt x="25" y="502"/>
                    </a:cubicBezTo>
                    <a:cubicBezTo>
                      <a:pt x="12" y="502"/>
                      <a:pt x="0" y="491"/>
                      <a:pt x="0" y="477"/>
                    </a:cubicBezTo>
                    <a:cubicBezTo>
                      <a:pt x="0" y="463"/>
                      <a:pt x="12" y="452"/>
                      <a:pt x="25" y="452"/>
                    </a:cubicBezTo>
                    <a:cubicBezTo>
                      <a:pt x="250" y="452"/>
                      <a:pt x="250" y="452"/>
                      <a:pt x="250" y="452"/>
                    </a:cubicBezTo>
                    <a:cubicBezTo>
                      <a:pt x="336" y="452"/>
                      <a:pt x="409" y="385"/>
                      <a:pt x="409" y="305"/>
                    </a:cubicBezTo>
                    <a:cubicBezTo>
                      <a:pt x="409" y="205"/>
                      <a:pt x="409" y="205"/>
                      <a:pt x="409" y="205"/>
                    </a:cubicBezTo>
                    <a:cubicBezTo>
                      <a:pt x="409" y="122"/>
                      <a:pt x="335" y="50"/>
                      <a:pt x="252" y="50"/>
                    </a:cubicBezTo>
                    <a:cubicBezTo>
                      <a:pt x="25" y="50"/>
                      <a:pt x="25" y="50"/>
                      <a:pt x="25" y="50"/>
                    </a:cubicBezTo>
                    <a:cubicBezTo>
                      <a:pt x="12" y="50"/>
                      <a:pt x="0" y="39"/>
                      <a:pt x="0" y="25"/>
                    </a:cubicBezTo>
                    <a:cubicBezTo>
                      <a:pt x="0" y="11"/>
                      <a:pt x="12" y="0"/>
                      <a:pt x="25" y="0"/>
                    </a:cubicBezTo>
                    <a:cubicBezTo>
                      <a:pt x="252" y="0"/>
                      <a:pt x="252" y="0"/>
                      <a:pt x="252" y="0"/>
                    </a:cubicBezTo>
                    <a:cubicBezTo>
                      <a:pt x="362" y="0"/>
                      <a:pt x="459" y="96"/>
                      <a:pt x="459" y="205"/>
                    </a:cubicBezTo>
                    <a:cubicBezTo>
                      <a:pt x="459" y="305"/>
                      <a:pt x="459" y="305"/>
                      <a:pt x="459" y="305"/>
                    </a:cubicBezTo>
                    <a:cubicBezTo>
                      <a:pt x="459" y="412"/>
                      <a:pt x="363" y="502"/>
                      <a:pt x="250" y="502"/>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grpSp>
        <p:grpSp>
          <p:nvGrpSpPr>
            <p:cNvPr id="7" name="Group 6">
              <a:extLst>
                <a:ext uri="{FF2B5EF4-FFF2-40B4-BE49-F238E27FC236}">
                  <a16:creationId xmlns:a16="http://schemas.microsoft.com/office/drawing/2014/main" id="{01673BD7-8EA3-7E48-BA1E-F55B8F159987}"/>
                </a:ext>
              </a:extLst>
            </p:cNvPr>
            <p:cNvGrpSpPr>
              <a:grpSpLocks noChangeAspect="1"/>
            </p:cNvGrpSpPr>
            <p:nvPr/>
          </p:nvGrpSpPr>
          <p:grpSpPr>
            <a:xfrm>
              <a:off x="2029337" y="4820117"/>
              <a:ext cx="412415" cy="412422"/>
              <a:chOff x="5919796" y="1438275"/>
              <a:chExt cx="750880" cy="750893"/>
            </a:xfrm>
            <a:solidFill>
              <a:schemeClr val="bg1"/>
            </a:solidFill>
          </p:grpSpPr>
          <p:sp>
            <p:nvSpPr>
              <p:cNvPr id="15" name="Freeform 20">
                <a:extLst>
                  <a:ext uri="{FF2B5EF4-FFF2-40B4-BE49-F238E27FC236}">
                    <a16:creationId xmlns:a16="http://schemas.microsoft.com/office/drawing/2014/main" id="{49EFF990-A5C5-6540-856A-2FD1D5EC0810}"/>
                  </a:ext>
                </a:extLst>
              </p:cNvPr>
              <p:cNvSpPr>
                <a:spLocks/>
              </p:cNvSpPr>
              <p:nvPr/>
            </p:nvSpPr>
            <p:spPr bwMode="auto">
              <a:xfrm>
                <a:off x="6159510" y="1685929"/>
                <a:ext cx="198439" cy="198439"/>
              </a:xfrm>
              <a:custGeom>
                <a:avLst/>
                <a:gdLst>
                  <a:gd name="T0" fmla="*/ 15 w 125"/>
                  <a:gd name="T1" fmla="*/ 125 h 125"/>
                  <a:gd name="T2" fmla="*/ 0 w 125"/>
                  <a:gd name="T3" fmla="*/ 110 h 125"/>
                  <a:gd name="T4" fmla="*/ 111 w 125"/>
                  <a:gd name="T5" fmla="*/ 0 h 125"/>
                  <a:gd name="T6" fmla="*/ 125 w 125"/>
                  <a:gd name="T7" fmla="*/ 12 h 125"/>
                  <a:gd name="T8" fmla="*/ 15 w 125"/>
                  <a:gd name="T9" fmla="*/ 125 h 125"/>
                </a:gdLst>
                <a:ahLst/>
                <a:cxnLst>
                  <a:cxn ang="0">
                    <a:pos x="T0" y="T1"/>
                  </a:cxn>
                  <a:cxn ang="0">
                    <a:pos x="T2" y="T3"/>
                  </a:cxn>
                  <a:cxn ang="0">
                    <a:pos x="T4" y="T5"/>
                  </a:cxn>
                  <a:cxn ang="0">
                    <a:pos x="T6" y="T7"/>
                  </a:cxn>
                  <a:cxn ang="0">
                    <a:pos x="T8" y="T9"/>
                  </a:cxn>
                </a:cxnLst>
                <a:rect l="0" t="0" r="r" b="b"/>
                <a:pathLst>
                  <a:path w="125" h="125">
                    <a:moveTo>
                      <a:pt x="15" y="125"/>
                    </a:moveTo>
                    <a:lnTo>
                      <a:pt x="0" y="110"/>
                    </a:lnTo>
                    <a:lnTo>
                      <a:pt x="111" y="0"/>
                    </a:lnTo>
                    <a:lnTo>
                      <a:pt x="125" y="12"/>
                    </a:lnTo>
                    <a:lnTo>
                      <a:pt x="15" y="125"/>
                    </a:ln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16" name="Freeform 21">
                <a:extLst>
                  <a:ext uri="{FF2B5EF4-FFF2-40B4-BE49-F238E27FC236}">
                    <a16:creationId xmlns:a16="http://schemas.microsoft.com/office/drawing/2014/main" id="{33FCCC39-186B-2D40-8EF8-E38F04EAE2FE}"/>
                  </a:ext>
                </a:extLst>
              </p:cNvPr>
              <p:cNvSpPr>
                <a:spLocks/>
              </p:cNvSpPr>
              <p:nvPr/>
            </p:nvSpPr>
            <p:spPr bwMode="auto">
              <a:xfrm>
                <a:off x="6224596" y="1751017"/>
                <a:ext cx="198439" cy="196849"/>
              </a:xfrm>
              <a:custGeom>
                <a:avLst/>
                <a:gdLst>
                  <a:gd name="T0" fmla="*/ 15 w 125"/>
                  <a:gd name="T1" fmla="*/ 124 h 124"/>
                  <a:gd name="T2" fmla="*/ 0 w 125"/>
                  <a:gd name="T3" fmla="*/ 110 h 124"/>
                  <a:gd name="T4" fmla="*/ 113 w 125"/>
                  <a:gd name="T5" fmla="*/ 0 h 124"/>
                  <a:gd name="T6" fmla="*/ 125 w 125"/>
                  <a:gd name="T7" fmla="*/ 14 h 124"/>
                  <a:gd name="T8" fmla="*/ 15 w 125"/>
                  <a:gd name="T9" fmla="*/ 124 h 124"/>
                </a:gdLst>
                <a:ahLst/>
                <a:cxnLst>
                  <a:cxn ang="0">
                    <a:pos x="T0" y="T1"/>
                  </a:cxn>
                  <a:cxn ang="0">
                    <a:pos x="T2" y="T3"/>
                  </a:cxn>
                  <a:cxn ang="0">
                    <a:pos x="T4" y="T5"/>
                  </a:cxn>
                  <a:cxn ang="0">
                    <a:pos x="T6" y="T7"/>
                  </a:cxn>
                  <a:cxn ang="0">
                    <a:pos x="T8" y="T9"/>
                  </a:cxn>
                </a:cxnLst>
                <a:rect l="0" t="0" r="r" b="b"/>
                <a:pathLst>
                  <a:path w="125" h="124">
                    <a:moveTo>
                      <a:pt x="15" y="124"/>
                    </a:moveTo>
                    <a:lnTo>
                      <a:pt x="0" y="110"/>
                    </a:lnTo>
                    <a:lnTo>
                      <a:pt x="113" y="0"/>
                    </a:lnTo>
                    <a:lnTo>
                      <a:pt x="125" y="14"/>
                    </a:lnTo>
                    <a:lnTo>
                      <a:pt x="15" y="124"/>
                    </a:ln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17" name="Freeform 22">
                <a:extLst>
                  <a:ext uri="{FF2B5EF4-FFF2-40B4-BE49-F238E27FC236}">
                    <a16:creationId xmlns:a16="http://schemas.microsoft.com/office/drawing/2014/main" id="{D869D014-7FC2-2748-AB21-79F3DB046A2A}"/>
                  </a:ext>
                </a:extLst>
              </p:cNvPr>
              <p:cNvSpPr>
                <a:spLocks noEditPoints="1"/>
              </p:cNvSpPr>
              <p:nvPr/>
            </p:nvSpPr>
            <p:spPr bwMode="auto">
              <a:xfrm>
                <a:off x="5935671" y="1838330"/>
                <a:ext cx="331788" cy="327025"/>
              </a:xfrm>
              <a:custGeom>
                <a:avLst/>
                <a:gdLst>
                  <a:gd name="T0" fmla="*/ 70 w 87"/>
                  <a:gd name="T1" fmla="*/ 86 h 86"/>
                  <a:gd name="T2" fmla="*/ 59 w 87"/>
                  <a:gd name="T3" fmla="*/ 81 h 86"/>
                  <a:gd name="T4" fmla="*/ 7 w 87"/>
                  <a:gd name="T5" fmla="*/ 29 h 86"/>
                  <a:gd name="T6" fmla="*/ 7 w 87"/>
                  <a:gd name="T7" fmla="*/ 6 h 86"/>
                  <a:gd name="T8" fmla="*/ 30 w 87"/>
                  <a:gd name="T9" fmla="*/ 6 h 86"/>
                  <a:gd name="T10" fmla="*/ 82 w 87"/>
                  <a:gd name="T11" fmla="*/ 58 h 86"/>
                  <a:gd name="T12" fmla="*/ 87 w 87"/>
                  <a:gd name="T13" fmla="*/ 70 h 86"/>
                  <a:gd name="T14" fmla="*/ 82 w 87"/>
                  <a:gd name="T15" fmla="*/ 81 h 86"/>
                  <a:gd name="T16" fmla="*/ 70 w 87"/>
                  <a:gd name="T17" fmla="*/ 86 h 86"/>
                  <a:gd name="T18" fmla="*/ 18 w 87"/>
                  <a:gd name="T19" fmla="*/ 9 h 86"/>
                  <a:gd name="T20" fmla="*/ 12 w 87"/>
                  <a:gd name="T21" fmla="*/ 12 h 86"/>
                  <a:gd name="T22" fmla="*/ 12 w 87"/>
                  <a:gd name="T23" fmla="*/ 23 h 86"/>
                  <a:gd name="T24" fmla="*/ 65 w 87"/>
                  <a:gd name="T25" fmla="*/ 76 h 86"/>
                  <a:gd name="T26" fmla="*/ 76 w 87"/>
                  <a:gd name="T27" fmla="*/ 76 h 86"/>
                  <a:gd name="T28" fmla="*/ 79 w 87"/>
                  <a:gd name="T29" fmla="*/ 70 h 86"/>
                  <a:gd name="T30" fmla="*/ 76 w 87"/>
                  <a:gd name="T31" fmla="*/ 64 h 86"/>
                  <a:gd name="T32" fmla="*/ 24 w 87"/>
                  <a:gd name="T33" fmla="*/ 12 h 86"/>
                  <a:gd name="T34" fmla="*/ 18 w 87"/>
                  <a:gd name="T35" fmla="*/ 9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7" h="86">
                    <a:moveTo>
                      <a:pt x="70" y="86"/>
                    </a:moveTo>
                    <a:cubicBezTo>
                      <a:pt x="66" y="86"/>
                      <a:pt x="62" y="85"/>
                      <a:pt x="59" y="81"/>
                    </a:cubicBezTo>
                    <a:cubicBezTo>
                      <a:pt x="7" y="29"/>
                      <a:pt x="7" y="29"/>
                      <a:pt x="7" y="29"/>
                    </a:cubicBezTo>
                    <a:cubicBezTo>
                      <a:pt x="0" y="23"/>
                      <a:pt x="0" y="12"/>
                      <a:pt x="7" y="6"/>
                    </a:cubicBezTo>
                    <a:cubicBezTo>
                      <a:pt x="13" y="0"/>
                      <a:pt x="24" y="0"/>
                      <a:pt x="30" y="6"/>
                    </a:cubicBezTo>
                    <a:cubicBezTo>
                      <a:pt x="82" y="58"/>
                      <a:pt x="82" y="58"/>
                      <a:pt x="82" y="58"/>
                    </a:cubicBezTo>
                    <a:cubicBezTo>
                      <a:pt x="85" y="61"/>
                      <a:pt x="87" y="65"/>
                      <a:pt x="87" y="70"/>
                    </a:cubicBezTo>
                    <a:cubicBezTo>
                      <a:pt x="87" y="74"/>
                      <a:pt x="85" y="78"/>
                      <a:pt x="82" y="81"/>
                    </a:cubicBezTo>
                    <a:cubicBezTo>
                      <a:pt x="79" y="85"/>
                      <a:pt x="75" y="86"/>
                      <a:pt x="70" y="86"/>
                    </a:cubicBezTo>
                    <a:close/>
                    <a:moveTo>
                      <a:pt x="18" y="9"/>
                    </a:moveTo>
                    <a:cubicBezTo>
                      <a:pt x="16" y="9"/>
                      <a:pt x="14" y="10"/>
                      <a:pt x="12" y="12"/>
                    </a:cubicBezTo>
                    <a:cubicBezTo>
                      <a:pt x="9" y="15"/>
                      <a:pt x="9" y="20"/>
                      <a:pt x="12" y="23"/>
                    </a:cubicBezTo>
                    <a:cubicBezTo>
                      <a:pt x="65" y="76"/>
                      <a:pt x="65" y="76"/>
                      <a:pt x="65" y="76"/>
                    </a:cubicBezTo>
                    <a:cubicBezTo>
                      <a:pt x="68" y="79"/>
                      <a:pt x="73" y="79"/>
                      <a:pt x="76" y="76"/>
                    </a:cubicBezTo>
                    <a:cubicBezTo>
                      <a:pt x="78" y="74"/>
                      <a:pt x="79" y="72"/>
                      <a:pt x="79" y="70"/>
                    </a:cubicBezTo>
                    <a:cubicBezTo>
                      <a:pt x="79" y="68"/>
                      <a:pt x="78" y="66"/>
                      <a:pt x="76" y="64"/>
                    </a:cubicBezTo>
                    <a:cubicBezTo>
                      <a:pt x="24" y="12"/>
                      <a:pt x="24" y="12"/>
                      <a:pt x="24" y="12"/>
                    </a:cubicBezTo>
                    <a:cubicBezTo>
                      <a:pt x="22" y="10"/>
                      <a:pt x="20" y="9"/>
                      <a:pt x="18" y="9"/>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18" name="Freeform 23">
                <a:extLst>
                  <a:ext uri="{FF2B5EF4-FFF2-40B4-BE49-F238E27FC236}">
                    <a16:creationId xmlns:a16="http://schemas.microsoft.com/office/drawing/2014/main" id="{5CC603CD-3DEA-AD48-883E-13725FEF6BFB}"/>
                  </a:ext>
                </a:extLst>
              </p:cNvPr>
              <p:cNvSpPr>
                <a:spLocks noEditPoints="1"/>
              </p:cNvSpPr>
              <p:nvPr/>
            </p:nvSpPr>
            <p:spPr bwMode="auto">
              <a:xfrm>
                <a:off x="5957896" y="1727204"/>
                <a:ext cx="419101" cy="415926"/>
              </a:xfrm>
              <a:custGeom>
                <a:avLst/>
                <a:gdLst>
                  <a:gd name="T0" fmla="*/ 93 w 110"/>
                  <a:gd name="T1" fmla="*/ 109 h 109"/>
                  <a:gd name="T2" fmla="*/ 82 w 110"/>
                  <a:gd name="T3" fmla="*/ 105 h 109"/>
                  <a:gd name="T4" fmla="*/ 6 w 110"/>
                  <a:gd name="T5" fmla="*/ 29 h 109"/>
                  <a:gd name="T6" fmla="*/ 6 w 110"/>
                  <a:gd name="T7" fmla="*/ 6 h 109"/>
                  <a:gd name="T8" fmla="*/ 30 w 110"/>
                  <a:gd name="T9" fmla="*/ 6 h 109"/>
                  <a:gd name="T10" fmla="*/ 105 w 110"/>
                  <a:gd name="T11" fmla="*/ 81 h 109"/>
                  <a:gd name="T12" fmla="*/ 110 w 110"/>
                  <a:gd name="T13" fmla="*/ 93 h 109"/>
                  <a:gd name="T14" fmla="*/ 105 w 110"/>
                  <a:gd name="T15" fmla="*/ 105 h 109"/>
                  <a:gd name="T16" fmla="*/ 93 w 110"/>
                  <a:gd name="T17" fmla="*/ 109 h 109"/>
                  <a:gd name="T18" fmla="*/ 18 w 110"/>
                  <a:gd name="T19" fmla="*/ 9 h 109"/>
                  <a:gd name="T20" fmla="*/ 12 w 110"/>
                  <a:gd name="T21" fmla="*/ 12 h 109"/>
                  <a:gd name="T22" fmla="*/ 12 w 110"/>
                  <a:gd name="T23" fmla="*/ 23 h 109"/>
                  <a:gd name="T24" fmla="*/ 88 w 110"/>
                  <a:gd name="T25" fmla="*/ 99 h 109"/>
                  <a:gd name="T26" fmla="*/ 99 w 110"/>
                  <a:gd name="T27" fmla="*/ 99 h 109"/>
                  <a:gd name="T28" fmla="*/ 102 w 110"/>
                  <a:gd name="T29" fmla="*/ 93 h 109"/>
                  <a:gd name="T30" fmla="*/ 99 w 110"/>
                  <a:gd name="T31" fmla="*/ 87 h 109"/>
                  <a:gd name="T32" fmla="*/ 24 w 110"/>
                  <a:gd name="T33" fmla="*/ 12 h 109"/>
                  <a:gd name="T34" fmla="*/ 18 w 110"/>
                  <a:gd name="T35" fmla="*/ 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109">
                    <a:moveTo>
                      <a:pt x="93" y="109"/>
                    </a:moveTo>
                    <a:cubicBezTo>
                      <a:pt x="89" y="109"/>
                      <a:pt x="85" y="108"/>
                      <a:pt x="82" y="105"/>
                    </a:cubicBezTo>
                    <a:cubicBezTo>
                      <a:pt x="6" y="29"/>
                      <a:pt x="6" y="29"/>
                      <a:pt x="6" y="29"/>
                    </a:cubicBezTo>
                    <a:cubicBezTo>
                      <a:pt x="0" y="23"/>
                      <a:pt x="0" y="12"/>
                      <a:pt x="6" y="6"/>
                    </a:cubicBezTo>
                    <a:cubicBezTo>
                      <a:pt x="13" y="0"/>
                      <a:pt x="23" y="0"/>
                      <a:pt x="30" y="6"/>
                    </a:cubicBezTo>
                    <a:cubicBezTo>
                      <a:pt x="105" y="81"/>
                      <a:pt x="105" y="81"/>
                      <a:pt x="105" y="81"/>
                    </a:cubicBezTo>
                    <a:cubicBezTo>
                      <a:pt x="108" y="84"/>
                      <a:pt x="110" y="89"/>
                      <a:pt x="110" y="93"/>
                    </a:cubicBezTo>
                    <a:cubicBezTo>
                      <a:pt x="110" y="97"/>
                      <a:pt x="108" y="101"/>
                      <a:pt x="105" y="105"/>
                    </a:cubicBezTo>
                    <a:cubicBezTo>
                      <a:pt x="102" y="108"/>
                      <a:pt x="98" y="109"/>
                      <a:pt x="93" y="109"/>
                    </a:cubicBezTo>
                    <a:close/>
                    <a:moveTo>
                      <a:pt x="18" y="9"/>
                    </a:moveTo>
                    <a:cubicBezTo>
                      <a:pt x="16" y="9"/>
                      <a:pt x="14" y="10"/>
                      <a:pt x="12" y="12"/>
                    </a:cubicBezTo>
                    <a:cubicBezTo>
                      <a:pt x="9" y="15"/>
                      <a:pt x="9" y="20"/>
                      <a:pt x="12" y="23"/>
                    </a:cubicBezTo>
                    <a:cubicBezTo>
                      <a:pt x="88" y="99"/>
                      <a:pt x="88" y="99"/>
                      <a:pt x="88" y="99"/>
                    </a:cubicBezTo>
                    <a:cubicBezTo>
                      <a:pt x="91" y="102"/>
                      <a:pt x="96" y="102"/>
                      <a:pt x="99" y="99"/>
                    </a:cubicBezTo>
                    <a:cubicBezTo>
                      <a:pt x="101" y="97"/>
                      <a:pt x="102" y="95"/>
                      <a:pt x="102" y="93"/>
                    </a:cubicBezTo>
                    <a:cubicBezTo>
                      <a:pt x="102" y="91"/>
                      <a:pt x="101" y="89"/>
                      <a:pt x="99" y="87"/>
                    </a:cubicBezTo>
                    <a:cubicBezTo>
                      <a:pt x="24" y="12"/>
                      <a:pt x="24" y="12"/>
                      <a:pt x="24" y="12"/>
                    </a:cubicBezTo>
                    <a:cubicBezTo>
                      <a:pt x="22" y="10"/>
                      <a:pt x="20" y="9"/>
                      <a:pt x="18" y="9"/>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19" name="Freeform 24">
                <a:extLst>
                  <a:ext uri="{FF2B5EF4-FFF2-40B4-BE49-F238E27FC236}">
                    <a16:creationId xmlns:a16="http://schemas.microsoft.com/office/drawing/2014/main" id="{9CB65697-AAC1-224B-B67B-5754C9E48987}"/>
                  </a:ext>
                </a:extLst>
              </p:cNvPr>
              <p:cNvSpPr>
                <a:spLocks noEditPoints="1"/>
              </p:cNvSpPr>
              <p:nvPr/>
            </p:nvSpPr>
            <p:spPr bwMode="auto">
              <a:xfrm>
                <a:off x="6202371" y="1482729"/>
                <a:ext cx="419101" cy="420689"/>
              </a:xfrm>
              <a:custGeom>
                <a:avLst/>
                <a:gdLst>
                  <a:gd name="T0" fmla="*/ 93 w 110"/>
                  <a:gd name="T1" fmla="*/ 110 h 110"/>
                  <a:gd name="T2" fmla="*/ 82 w 110"/>
                  <a:gd name="T3" fmla="*/ 105 h 110"/>
                  <a:gd name="T4" fmla="*/ 6 w 110"/>
                  <a:gd name="T5" fmla="*/ 29 h 110"/>
                  <a:gd name="T6" fmla="*/ 6 w 110"/>
                  <a:gd name="T7" fmla="*/ 6 h 110"/>
                  <a:gd name="T8" fmla="*/ 29 w 110"/>
                  <a:gd name="T9" fmla="*/ 6 h 110"/>
                  <a:gd name="T10" fmla="*/ 105 w 110"/>
                  <a:gd name="T11" fmla="*/ 82 h 110"/>
                  <a:gd name="T12" fmla="*/ 110 w 110"/>
                  <a:gd name="T13" fmla="*/ 93 h 110"/>
                  <a:gd name="T14" fmla="*/ 105 w 110"/>
                  <a:gd name="T15" fmla="*/ 105 h 110"/>
                  <a:gd name="T16" fmla="*/ 93 w 110"/>
                  <a:gd name="T17" fmla="*/ 110 h 110"/>
                  <a:gd name="T18" fmla="*/ 18 w 110"/>
                  <a:gd name="T19" fmla="*/ 10 h 110"/>
                  <a:gd name="T20" fmla="*/ 12 w 110"/>
                  <a:gd name="T21" fmla="*/ 12 h 110"/>
                  <a:gd name="T22" fmla="*/ 12 w 110"/>
                  <a:gd name="T23" fmla="*/ 24 h 110"/>
                  <a:gd name="T24" fmla="*/ 87 w 110"/>
                  <a:gd name="T25" fmla="*/ 99 h 110"/>
                  <a:gd name="T26" fmla="*/ 99 w 110"/>
                  <a:gd name="T27" fmla="*/ 99 h 110"/>
                  <a:gd name="T28" fmla="*/ 101 w 110"/>
                  <a:gd name="T29" fmla="*/ 93 h 110"/>
                  <a:gd name="T30" fmla="*/ 99 w 110"/>
                  <a:gd name="T31" fmla="*/ 87 h 110"/>
                  <a:gd name="T32" fmla="*/ 24 w 110"/>
                  <a:gd name="T33" fmla="*/ 12 h 110"/>
                  <a:gd name="T34" fmla="*/ 18 w 110"/>
                  <a:gd name="T35" fmla="*/ 1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110">
                    <a:moveTo>
                      <a:pt x="93" y="110"/>
                    </a:moveTo>
                    <a:cubicBezTo>
                      <a:pt x="89" y="110"/>
                      <a:pt x="85" y="108"/>
                      <a:pt x="82" y="105"/>
                    </a:cubicBezTo>
                    <a:cubicBezTo>
                      <a:pt x="6" y="29"/>
                      <a:pt x="6" y="29"/>
                      <a:pt x="6" y="29"/>
                    </a:cubicBezTo>
                    <a:cubicBezTo>
                      <a:pt x="0" y="23"/>
                      <a:pt x="0" y="13"/>
                      <a:pt x="6" y="6"/>
                    </a:cubicBezTo>
                    <a:cubicBezTo>
                      <a:pt x="12" y="0"/>
                      <a:pt x="23" y="0"/>
                      <a:pt x="29" y="6"/>
                    </a:cubicBezTo>
                    <a:cubicBezTo>
                      <a:pt x="105" y="82"/>
                      <a:pt x="105" y="82"/>
                      <a:pt x="105" y="82"/>
                    </a:cubicBezTo>
                    <a:cubicBezTo>
                      <a:pt x="108" y="85"/>
                      <a:pt x="110" y="89"/>
                      <a:pt x="110" y="93"/>
                    </a:cubicBezTo>
                    <a:cubicBezTo>
                      <a:pt x="110" y="98"/>
                      <a:pt x="108" y="102"/>
                      <a:pt x="105" y="105"/>
                    </a:cubicBezTo>
                    <a:cubicBezTo>
                      <a:pt x="102" y="108"/>
                      <a:pt x="98" y="110"/>
                      <a:pt x="93" y="110"/>
                    </a:cubicBezTo>
                    <a:close/>
                    <a:moveTo>
                      <a:pt x="18" y="10"/>
                    </a:moveTo>
                    <a:cubicBezTo>
                      <a:pt x="16" y="10"/>
                      <a:pt x="14" y="10"/>
                      <a:pt x="12" y="12"/>
                    </a:cubicBezTo>
                    <a:cubicBezTo>
                      <a:pt x="9" y="15"/>
                      <a:pt x="9" y="20"/>
                      <a:pt x="12" y="24"/>
                    </a:cubicBezTo>
                    <a:cubicBezTo>
                      <a:pt x="87" y="99"/>
                      <a:pt x="87" y="99"/>
                      <a:pt x="87" y="99"/>
                    </a:cubicBezTo>
                    <a:cubicBezTo>
                      <a:pt x="91" y="102"/>
                      <a:pt x="96" y="102"/>
                      <a:pt x="99" y="99"/>
                    </a:cubicBezTo>
                    <a:cubicBezTo>
                      <a:pt x="101" y="97"/>
                      <a:pt x="101" y="95"/>
                      <a:pt x="101" y="93"/>
                    </a:cubicBezTo>
                    <a:cubicBezTo>
                      <a:pt x="101" y="91"/>
                      <a:pt x="101" y="89"/>
                      <a:pt x="99" y="87"/>
                    </a:cubicBezTo>
                    <a:cubicBezTo>
                      <a:pt x="24" y="12"/>
                      <a:pt x="24" y="12"/>
                      <a:pt x="24" y="12"/>
                    </a:cubicBezTo>
                    <a:cubicBezTo>
                      <a:pt x="22" y="10"/>
                      <a:pt x="20" y="10"/>
                      <a:pt x="18" y="10"/>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0" name="Freeform 25">
                <a:extLst>
                  <a:ext uri="{FF2B5EF4-FFF2-40B4-BE49-F238E27FC236}">
                    <a16:creationId xmlns:a16="http://schemas.microsoft.com/office/drawing/2014/main" id="{DAB5EBF3-8026-BA46-91A4-EFBCF6D055F7}"/>
                  </a:ext>
                </a:extLst>
              </p:cNvPr>
              <p:cNvSpPr>
                <a:spLocks noEditPoints="1"/>
              </p:cNvSpPr>
              <p:nvPr/>
            </p:nvSpPr>
            <p:spPr bwMode="auto">
              <a:xfrm>
                <a:off x="5919796" y="1947868"/>
                <a:ext cx="239714" cy="241300"/>
              </a:xfrm>
              <a:custGeom>
                <a:avLst/>
                <a:gdLst>
                  <a:gd name="T0" fmla="*/ 45 w 63"/>
                  <a:gd name="T1" fmla="*/ 63 h 63"/>
                  <a:gd name="T2" fmla="*/ 34 w 63"/>
                  <a:gd name="T3" fmla="*/ 58 h 63"/>
                  <a:gd name="T4" fmla="*/ 5 w 63"/>
                  <a:gd name="T5" fmla="*/ 29 h 63"/>
                  <a:gd name="T6" fmla="*/ 0 w 63"/>
                  <a:gd name="T7" fmla="*/ 18 h 63"/>
                  <a:gd name="T8" fmla="*/ 5 w 63"/>
                  <a:gd name="T9" fmla="*/ 6 h 63"/>
                  <a:gd name="T10" fmla="*/ 28 w 63"/>
                  <a:gd name="T11" fmla="*/ 6 h 63"/>
                  <a:gd name="T12" fmla="*/ 57 w 63"/>
                  <a:gd name="T13" fmla="*/ 35 h 63"/>
                  <a:gd name="T14" fmla="*/ 57 w 63"/>
                  <a:gd name="T15" fmla="*/ 58 h 63"/>
                  <a:gd name="T16" fmla="*/ 45 w 63"/>
                  <a:gd name="T17" fmla="*/ 63 h 63"/>
                  <a:gd name="T18" fmla="*/ 16 w 63"/>
                  <a:gd name="T19" fmla="*/ 9 h 63"/>
                  <a:gd name="T20" fmla="*/ 11 w 63"/>
                  <a:gd name="T21" fmla="*/ 12 h 63"/>
                  <a:gd name="T22" fmla="*/ 8 w 63"/>
                  <a:gd name="T23" fmla="*/ 18 h 63"/>
                  <a:gd name="T24" fmla="*/ 11 w 63"/>
                  <a:gd name="T25" fmla="*/ 23 h 63"/>
                  <a:gd name="T26" fmla="*/ 40 w 63"/>
                  <a:gd name="T27" fmla="*/ 52 h 63"/>
                  <a:gd name="T28" fmla="*/ 51 w 63"/>
                  <a:gd name="T29" fmla="*/ 52 h 63"/>
                  <a:gd name="T30" fmla="*/ 51 w 63"/>
                  <a:gd name="T31" fmla="*/ 41 h 63"/>
                  <a:gd name="T32" fmla="*/ 22 w 63"/>
                  <a:gd name="T33" fmla="*/ 12 h 63"/>
                  <a:gd name="T34" fmla="*/ 16 w 63"/>
                  <a:gd name="T3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3" h="63">
                    <a:moveTo>
                      <a:pt x="45" y="63"/>
                    </a:moveTo>
                    <a:cubicBezTo>
                      <a:pt x="41" y="63"/>
                      <a:pt x="37" y="61"/>
                      <a:pt x="34" y="58"/>
                    </a:cubicBezTo>
                    <a:cubicBezTo>
                      <a:pt x="5" y="29"/>
                      <a:pt x="5" y="29"/>
                      <a:pt x="5" y="29"/>
                    </a:cubicBezTo>
                    <a:cubicBezTo>
                      <a:pt x="2" y="26"/>
                      <a:pt x="0" y="22"/>
                      <a:pt x="0" y="18"/>
                    </a:cubicBezTo>
                    <a:cubicBezTo>
                      <a:pt x="0" y="13"/>
                      <a:pt x="2" y="9"/>
                      <a:pt x="5" y="6"/>
                    </a:cubicBezTo>
                    <a:cubicBezTo>
                      <a:pt x="11" y="0"/>
                      <a:pt x="22" y="0"/>
                      <a:pt x="28" y="6"/>
                    </a:cubicBezTo>
                    <a:cubicBezTo>
                      <a:pt x="57" y="35"/>
                      <a:pt x="57" y="35"/>
                      <a:pt x="57" y="35"/>
                    </a:cubicBezTo>
                    <a:cubicBezTo>
                      <a:pt x="63" y="41"/>
                      <a:pt x="63" y="52"/>
                      <a:pt x="57" y="58"/>
                    </a:cubicBezTo>
                    <a:cubicBezTo>
                      <a:pt x="54" y="61"/>
                      <a:pt x="50" y="63"/>
                      <a:pt x="45" y="63"/>
                    </a:cubicBezTo>
                    <a:close/>
                    <a:moveTo>
                      <a:pt x="16" y="9"/>
                    </a:moveTo>
                    <a:cubicBezTo>
                      <a:pt x="14" y="9"/>
                      <a:pt x="12" y="10"/>
                      <a:pt x="11" y="12"/>
                    </a:cubicBezTo>
                    <a:cubicBezTo>
                      <a:pt x="9" y="13"/>
                      <a:pt x="8" y="15"/>
                      <a:pt x="8" y="18"/>
                    </a:cubicBezTo>
                    <a:cubicBezTo>
                      <a:pt x="8" y="20"/>
                      <a:pt x="9" y="22"/>
                      <a:pt x="11" y="23"/>
                    </a:cubicBezTo>
                    <a:cubicBezTo>
                      <a:pt x="40" y="52"/>
                      <a:pt x="40" y="52"/>
                      <a:pt x="40" y="52"/>
                    </a:cubicBezTo>
                    <a:cubicBezTo>
                      <a:pt x="43" y="56"/>
                      <a:pt x="48" y="55"/>
                      <a:pt x="51" y="52"/>
                    </a:cubicBezTo>
                    <a:cubicBezTo>
                      <a:pt x="54" y="49"/>
                      <a:pt x="54" y="44"/>
                      <a:pt x="51" y="41"/>
                    </a:cubicBezTo>
                    <a:cubicBezTo>
                      <a:pt x="22" y="12"/>
                      <a:pt x="22" y="12"/>
                      <a:pt x="22" y="12"/>
                    </a:cubicBezTo>
                    <a:cubicBezTo>
                      <a:pt x="21" y="10"/>
                      <a:pt x="19" y="9"/>
                      <a:pt x="16" y="9"/>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1" name="Freeform 26">
                <a:extLst>
                  <a:ext uri="{FF2B5EF4-FFF2-40B4-BE49-F238E27FC236}">
                    <a16:creationId xmlns:a16="http://schemas.microsoft.com/office/drawing/2014/main" id="{76A33BE9-E98A-FC4E-A426-417F551F03DA}"/>
                  </a:ext>
                </a:extLst>
              </p:cNvPr>
              <p:cNvSpPr>
                <a:spLocks noEditPoints="1"/>
              </p:cNvSpPr>
              <p:nvPr/>
            </p:nvSpPr>
            <p:spPr bwMode="auto">
              <a:xfrm>
                <a:off x="6311909" y="1460502"/>
                <a:ext cx="328613" cy="331788"/>
              </a:xfrm>
              <a:custGeom>
                <a:avLst/>
                <a:gdLst>
                  <a:gd name="T0" fmla="*/ 70 w 86"/>
                  <a:gd name="T1" fmla="*/ 87 h 87"/>
                  <a:gd name="T2" fmla="*/ 58 w 86"/>
                  <a:gd name="T3" fmla="*/ 82 h 87"/>
                  <a:gd name="T4" fmla="*/ 6 w 86"/>
                  <a:gd name="T5" fmla="*/ 30 h 87"/>
                  <a:gd name="T6" fmla="*/ 6 w 86"/>
                  <a:gd name="T7" fmla="*/ 6 h 87"/>
                  <a:gd name="T8" fmla="*/ 29 w 86"/>
                  <a:gd name="T9" fmla="*/ 6 h 87"/>
                  <a:gd name="T10" fmla="*/ 82 w 86"/>
                  <a:gd name="T11" fmla="*/ 59 h 87"/>
                  <a:gd name="T12" fmla="*/ 86 w 86"/>
                  <a:gd name="T13" fmla="*/ 70 h 87"/>
                  <a:gd name="T14" fmla="*/ 82 w 86"/>
                  <a:gd name="T15" fmla="*/ 82 h 87"/>
                  <a:gd name="T16" fmla="*/ 70 w 86"/>
                  <a:gd name="T17" fmla="*/ 87 h 87"/>
                  <a:gd name="T18" fmla="*/ 18 w 86"/>
                  <a:gd name="T19" fmla="*/ 10 h 87"/>
                  <a:gd name="T20" fmla="*/ 12 w 86"/>
                  <a:gd name="T21" fmla="*/ 12 h 87"/>
                  <a:gd name="T22" fmla="*/ 12 w 86"/>
                  <a:gd name="T23" fmla="*/ 24 h 87"/>
                  <a:gd name="T24" fmla="*/ 64 w 86"/>
                  <a:gd name="T25" fmla="*/ 76 h 87"/>
                  <a:gd name="T26" fmla="*/ 76 w 86"/>
                  <a:gd name="T27" fmla="*/ 76 h 87"/>
                  <a:gd name="T28" fmla="*/ 78 w 86"/>
                  <a:gd name="T29" fmla="*/ 70 h 87"/>
                  <a:gd name="T30" fmla="*/ 76 w 86"/>
                  <a:gd name="T31" fmla="*/ 64 h 87"/>
                  <a:gd name="T32" fmla="*/ 24 w 86"/>
                  <a:gd name="T33" fmla="*/ 12 h 87"/>
                  <a:gd name="T34" fmla="*/ 18 w 86"/>
                  <a:gd name="T35"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 h="87">
                    <a:moveTo>
                      <a:pt x="70" y="87"/>
                    </a:moveTo>
                    <a:cubicBezTo>
                      <a:pt x="66" y="87"/>
                      <a:pt x="62" y="85"/>
                      <a:pt x="58" y="82"/>
                    </a:cubicBezTo>
                    <a:cubicBezTo>
                      <a:pt x="6" y="30"/>
                      <a:pt x="6" y="30"/>
                      <a:pt x="6" y="30"/>
                    </a:cubicBezTo>
                    <a:cubicBezTo>
                      <a:pt x="0" y="23"/>
                      <a:pt x="0" y="13"/>
                      <a:pt x="6" y="6"/>
                    </a:cubicBezTo>
                    <a:cubicBezTo>
                      <a:pt x="12" y="0"/>
                      <a:pt x="23" y="0"/>
                      <a:pt x="29" y="6"/>
                    </a:cubicBezTo>
                    <a:cubicBezTo>
                      <a:pt x="82" y="59"/>
                      <a:pt x="82" y="59"/>
                      <a:pt x="82" y="59"/>
                    </a:cubicBezTo>
                    <a:cubicBezTo>
                      <a:pt x="85" y="62"/>
                      <a:pt x="86" y="66"/>
                      <a:pt x="86" y="70"/>
                    </a:cubicBezTo>
                    <a:cubicBezTo>
                      <a:pt x="86" y="75"/>
                      <a:pt x="85" y="79"/>
                      <a:pt x="82" y="82"/>
                    </a:cubicBezTo>
                    <a:cubicBezTo>
                      <a:pt x="79" y="85"/>
                      <a:pt x="74" y="87"/>
                      <a:pt x="70" y="87"/>
                    </a:cubicBezTo>
                    <a:close/>
                    <a:moveTo>
                      <a:pt x="18" y="10"/>
                    </a:moveTo>
                    <a:cubicBezTo>
                      <a:pt x="16" y="10"/>
                      <a:pt x="14" y="11"/>
                      <a:pt x="12" y="12"/>
                    </a:cubicBezTo>
                    <a:cubicBezTo>
                      <a:pt x="9" y="15"/>
                      <a:pt x="9" y="21"/>
                      <a:pt x="12" y="24"/>
                    </a:cubicBezTo>
                    <a:cubicBezTo>
                      <a:pt x="64" y="76"/>
                      <a:pt x="64" y="76"/>
                      <a:pt x="64" y="76"/>
                    </a:cubicBezTo>
                    <a:cubicBezTo>
                      <a:pt x="67" y="79"/>
                      <a:pt x="73" y="79"/>
                      <a:pt x="76" y="76"/>
                    </a:cubicBezTo>
                    <a:cubicBezTo>
                      <a:pt x="77" y="74"/>
                      <a:pt x="78" y="72"/>
                      <a:pt x="78" y="70"/>
                    </a:cubicBezTo>
                    <a:cubicBezTo>
                      <a:pt x="78" y="68"/>
                      <a:pt x="77" y="66"/>
                      <a:pt x="76" y="64"/>
                    </a:cubicBezTo>
                    <a:cubicBezTo>
                      <a:pt x="24" y="12"/>
                      <a:pt x="24" y="12"/>
                      <a:pt x="24" y="12"/>
                    </a:cubicBezTo>
                    <a:cubicBezTo>
                      <a:pt x="22" y="11"/>
                      <a:pt x="20" y="10"/>
                      <a:pt x="18" y="10"/>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22" name="Freeform 27">
                <a:extLst>
                  <a:ext uri="{FF2B5EF4-FFF2-40B4-BE49-F238E27FC236}">
                    <a16:creationId xmlns:a16="http://schemas.microsoft.com/office/drawing/2014/main" id="{9A3706A6-C964-8644-8C5F-64AF19E2238A}"/>
                  </a:ext>
                </a:extLst>
              </p:cNvPr>
              <p:cNvSpPr>
                <a:spLocks noEditPoints="1"/>
              </p:cNvSpPr>
              <p:nvPr/>
            </p:nvSpPr>
            <p:spPr bwMode="auto">
              <a:xfrm>
                <a:off x="6426201" y="1438275"/>
                <a:ext cx="244475" cy="242889"/>
              </a:xfrm>
              <a:custGeom>
                <a:avLst/>
                <a:gdLst>
                  <a:gd name="T0" fmla="*/ 46 w 64"/>
                  <a:gd name="T1" fmla="*/ 64 h 64"/>
                  <a:gd name="T2" fmla="*/ 34 w 64"/>
                  <a:gd name="T3" fmla="*/ 59 h 64"/>
                  <a:gd name="T4" fmla="*/ 5 w 64"/>
                  <a:gd name="T5" fmla="*/ 30 h 64"/>
                  <a:gd name="T6" fmla="*/ 0 w 64"/>
                  <a:gd name="T7" fmla="*/ 18 h 64"/>
                  <a:gd name="T8" fmla="*/ 5 w 64"/>
                  <a:gd name="T9" fmla="*/ 7 h 64"/>
                  <a:gd name="T10" fmla="*/ 28 w 64"/>
                  <a:gd name="T11" fmla="*/ 7 h 64"/>
                  <a:gd name="T12" fmla="*/ 57 w 64"/>
                  <a:gd name="T13" fmla="*/ 36 h 64"/>
                  <a:gd name="T14" fmla="*/ 57 w 64"/>
                  <a:gd name="T15" fmla="*/ 59 h 64"/>
                  <a:gd name="T16" fmla="*/ 46 w 64"/>
                  <a:gd name="T17" fmla="*/ 64 h 64"/>
                  <a:gd name="T18" fmla="*/ 17 w 64"/>
                  <a:gd name="T19" fmla="*/ 10 h 64"/>
                  <a:gd name="T20" fmla="*/ 11 w 64"/>
                  <a:gd name="T21" fmla="*/ 12 h 64"/>
                  <a:gd name="T22" fmla="*/ 9 w 64"/>
                  <a:gd name="T23" fmla="*/ 18 h 64"/>
                  <a:gd name="T24" fmla="*/ 11 w 64"/>
                  <a:gd name="T25" fmla="*/ 24 h 64"/>
                  <a:gd name="T26" fmla="*/ 40 w 64"/>
                  <a:gd name="T27" fmla="*/ 53 h 64"/>
                  <a:gd name="T28" fmla="*/ 52 w 64"/>
                  <a:gd name="T29" fmla="*/ 53 h 64"/>
                  <a:gd name="T30" fmla="*/ 52 w 64"/>
                  <a:gd name="T31" fmla="*/ 41 h 64"/>
                  <a:gd name="T32" fmla="*/ 23 w 64"/>
                  <a:gd name="T33" fmla="*/ 12 h 64"/>
                  <a:gd name="T34" fmla="*/ 17 w 64"/>
                  <a:gd name="T35" fmla="*/ 1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46" y="64"/>
                    </a:moveTo>
                    <a:cubicBezTo>
                      <a:pt x="41" y="64"/>
                      <a:pt x="37" y="62"/>
                      <a:pt x="34" y="59"/>
                    </a:cubicBezTo>
                    <a:cubicBezTo>
                      <a:pt x="5" y="30"/>
                      <a:pt x="5" y="30"/>
                      <a:pt x="5" y="30"/>
                    </a:cubicBezTo>
                    <a:cubicBezTo>
                      <a:pt x="2" y="27"/>
                      <a:pt x="0" y="23"/>
                      <a:pt x="0" y="18"/>
                    </a:cubicBezTo>
                    <a:cubicBezTo>
                      <a:pt x="0" y="14"/>
                      <a:pt x="2" y="10"/>
                      <a:pt x="5" y="7"/>
                    </a:cubicBezTo>
                    <a:cubicBezTo>
                      <a:pt x="11" y="0"/>
                      <a:pt x="22" y="0"/>
                      <a:pt x="28" y="7"/>
                    </a:cubicBezTo>
                    <a:cubicBezTo>
                      <a:pt x="57" y="36"/>
                      <a:pt x="57" y="36"/>
                      <a:pt x="57" y="36"/>
                    </a:cubicBezTo>
                    <a:cubicBezTo>
                      <a:pt x="64" y="42"/>
                      <a:pt x="64" y="52"/>
                      <a:pt x="57" y="59"/>
                    </a:cubicBezTo>
                    <a:cubicBezTo>
                      <a:pt x="54" y="62"/>
                      <a:pt x="50" y="64"/>
                      <a:pt x="46" y="64"/>
                    </a:cubicBezTo>
                    <a:close/>
                    <a:moveTo>
                      <a:pt x="17" y="10"/>
                    </a:moveTo>
                    <a:cubicBezTo>
                      <a:pt x="15" y="10"/>
                      <a:pt x="13" y="11"/>
                      <a:pt x="11" y="12"/>
                    </a:cubicBezTo>
                    <a:cubicBezTo>
                      <a:pt x="10" y="14"/>
                      <a:pt x="9" y="16"/>
                      <a:pt x="9" y="18"/>
                    </a:cubicBezTo>
                    <a:cubicBezTo>
                      <a:pt x="9" y="20"/>
                      <a:pt x="10" y="22"/>
                      <a:pt x="11" y="24"/>
                    </a:cubicBezTo>
                    <a:cubicBezTo>
                      <a:pt x="40" y="53"/>
                      <a:pt x="40" y="53"/>
                      <a:pt x="40" y="53"/>
                    </a:cubicBezTo>
                    <a:cubicBezTo>
                      <a:pt x="43" y="56"/>
                      <a:pt x="49" y="56"/>
                      <a:pt x="52" y="53"/>
                    </a:cubicBezTo>
                    <a:cubicBezTo>
                      <a:pt x="55" y="50"/>
                      <a:pt x="55" y="45"/>
                      <a:pt x="52" y="41"/>
                    </a:cubicBezTo>
                    <a:cubicBezTo>
                      <a:pt x="23" y="12"/>
                      <a:pt x="23" y="12"/>
                      <a:pt x="23" y="12"/>
                    </a:cubicBezTo>
                    <a:cubicBezTo>
                      <a:pt x="21" y="11"/>
                      <a:pt x="19" y="10"/>
                      <a:pt x="17" y="10"/>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grpSp>
        <p:grpSp>
          <p:nvGrpSpPr>
            <p:cNvPr id="8" name="Group 7">
              <a:extLst>
                <a:ext uri="{FF2B5EF4-FFF2-40B4-BE49-F238E27FC236}">
                  <a16:creationId xmlns:a16="http://schemas.microsoft.com/office/drawing/2014/main" id="{90C712E8-A5F7-7A4D-9F9D-1454D5F226E4}"/>
                </a:ext>
              </a:extLst>
            </p:cNvPr>
            <p:cNvGrpSpPr>
              <a:grpSpLocks noChangeAspect="1"/>
            </p:cNvGrpSpPr>
            <p:nvPr/>
          </p:nvGrpSpPr>
          <p:grpSpPr>
            <a:xfrm>
              <a:off x="7484629" y="5170469"/>
              <a:ext cx="434868" cy="261335"/>
              <a:chOff x="2805112" y="-242888"/>
              <a:chExt cx="3333751" cy="2003426"/>
            </a:xfrm>
            <a:solidFill>
              <a:schemeClr val="bg1"/>
            </a:solidFill>
          </p:grpSpPr>
          <p:sp>
            <p:nvSpPr>
              <p:cNvPr id="13" name="Freeform 39">
                <a:extLst>
                  <a:ext uri="{FF2B5EF4-FFF2-40B4-BE49-F238E27FC236}">
                    <a16:creationId xmlns:a16="http://schemas.microsoft.com/office/drawing/2014/main" id="{FF878E96-69F5-9448-B952-80CC5198DAEC}"/>
                  </a:ext>
                </a:extLst>
              </p:cNvPr>
              <p:cNvSpPr>
                <a:spLocks/>
              </p:cNvSpPr>
              <p:nvPr/>
            </p:nvSpPr>
            <p:spPr bwMode="auto">
              <a:xfrm>
                <a:off x="2805112" y="-242888"/>
                <a:ext cx="3333751" cy="2003426"/>
              </a:xfrm>
              <a:custGeom>
                <a:avLst/>
                <a:gdLst>
                  <a:gd name="T0" fmla="*/ 22 w 886"/>
                  <a:gd name="T1" fmla="*/ 531 h 531"/>
                  <a:gd name="T2" fmla="*/ 9 w 886"/>
                  <a:gd name="T3" fmla="*/ 526 h 531"/>
                  <a:gd name="T4" fmla="*/ 7 w 886"/>
                  <a:gd name="T5" fmla="*/ 499 h 531"/>
                  <a:gd name="T6" fmla="*/ 321 w 886"/>
                  <a:gd name="T7" fmla="*/ 146 h 531"/>
                  <a:gd name="T8" fmla="*/ 348 w 886"/>
                  <a:gd name="T9" fmla="*/ 144 h 531"/>
                  <a:gd name="T10" fmla="*/ 568 w 886"/>
                  <a:gd name="T11" fmla="*/ 328 h 531"/>
                  <a:gd name="T12" fmla="*/ 850 w 886"/>
                  <a:gd name="T13" fmla="*/ 9 h 531"/>
                  <a:gd name="T14" fmla="*/ 877 w 886"/>
                  <a:gd name="T15" fmla="*/ 7 h 531"/>
                  <a:gd name="T16" fmla="*/ 879 w 886"/>
                  <a:gd name="T17" fmla="*/ 35 h 531"/>
                  <a:gd name="T18" fmla="*/ 585 w 886"/>
                  <a:gd name="T19" fmla="*/ 368 h 531"/>
                  <a:gd name="T20" fmla="*/ 558 w 886"/>
                  <a:gd name="T21" fmla="*/ 370 h 531"/>
                  <a:gd name="T22" fmla="*/ 337 w 886"/>
                  <a:gd name="T23" fmla="*/ 186 h 531"/>
                  <a:gd name="T24" fmla="*/ 36 w 886"/>
                  <a:gd name="T25" fmla="*/ 525 h 531"/>
                  <a:gd name="T26" fmla="*/ 22 w 886"/>
                  <a:gd name="T27" fmla="*/ 531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6" h="531">
                    <a:moveTo>
                      <a:pt x="22" y="531"/>
                    </a:moveTo>
                    <a:cubicBezTo>
                      <a:pt x="17" y="531"/>
                      <a:pt x="12" y="530"/>
                      <a:pt x="9" y="526"/>
                    </a:cubicBezTo>
                    <a:cubicBezTo>
                      <a:pt x="0" y="519"/>
                      <a:pt x="0" y="507"/>
                      <a:pt x="7" y="499"/>
                    </a:cubicBezTo>
                    <a:cubicBezTo>
                      <a:pt x="321" y="146"/>
                      <a:pt x="321" y="146"/>
                      <a:pt x="321" y="146"/>
                    </a:cubicBezTo>
                    <a:cubicBezTo>
                      <a:pt x="328" y="138"/>
                      <a:pt x="340" y="137"/>
                      <a:pt x="348" y="144"/>
                    </a:cubicBezTo>
                    <a:cubicBezTo>
                      <a:pt x="568" y="328"/>
                      <a:pt x="568" y="328"/>
                      <a:pt x="568" y="328"/>
                    </a:cubicBezTo>
                    <a:cubicBezTo>
                      <a:pt x="850" y="9"/>
                      <a:pt x="850" y="9"/>
                      <a:pt x="850" y="9"/>
                    </a:cubicBezTo>
                    <a:cubicBezTo>
                      <a:pt x="857" y="0"/>
                      <a:pt x="869" y="0"/>
                      <a:pt x="877" y="7"/>
                    </a:cubicBezTo>
                    <a:cubicBezTo>
                      <a:pt x="885" y="14"/>
                      <a:pt x="886" y="26"/>
                      <a:pt x="879" y="35"/>
                    </a:cubicBezTo>
                    <a:cubicBezTo>
                      <a:pt x="585" y="368"/>
                      <a:pt x="585" y="368"/>
                      <a:pt x="585" y="368"/>
                    </a:cubicBezTo>
                    <a:cubicBezTo>
                      <a:pt x="578" y="376"/>
                      <a:pt x="566" y="377"/>
                      <a:pt x="558" y="370"/>
                    </a:cubicBezTo>
                    <a:cubicBezTo>
                      <a:pt x="337" y="186"/>
                      <a:pt x="337" y="186"/>
                      <a:pt x="337" y="186"/>
                    </a:cubicBezTo>
                    <a:cubicBezTo>
                      <a:pt x="36" y="525"/>
                      <a:pt x="36" y="525"/>
                      <a:pt x="36" y="525"/>
                    </a:cubicBezTo>
                    <a:cubicBezTo>
                      <a:pt x="32" y="529"/>
                      <a:pt x="27" y="531"/>
                      <a:pt x="22" y="531"/>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14" name="Freeform 40">
                <a:extLst>
                  <a:ext uri="{FF2B5EF4-FFF2-40B4-BE49-F238E27FC236}">
                    <a16:creationId xmlns:a16="http://schemas.microsoft.com/office/drawing/2014/main" id="{18039AA9-0312-164A-BA11-B1049AFE94E3}"/>
                  </a:ext>
                </a:extLst>
              </p:cNvPr>
              <p:cNvSpPr>
                <a:spLocks/>
              </p:cNvSpPr>
              <p:nvPr/>
            </p:nvSpPr>
            <p:spPr bwMode="auto">
              <a:xfrm>
                <a:off x="4960938" y="-234950"/>
                <a:ext cx="1171575" cy="1033463"/>
              </a:xfrm>
              <a:custGeom>
                <a:avLst/>
                <a:gdLst>
                  <a:gd name="T0" fmla="*/ 291 w 311"/>
                  <a:gd name="T1" fmla="*/ 274 h 274"/>
                  <a:gd name="T2" fmla="*/ 272 w 311"/>
                  <a:gd name="T3" fmla="*/ 254 h 274"/>
                  <a:gd name="T4" fmla="*/ 272 w 311"/>
                  <a:gd name="T5" fmla="*/ 39 h 274"/>
                  <a:gd name="T6" fmla="*/ 19 w 311"/>
                  <a:gd name="T7" fmla="*/ 39 h 274"/>
                  <a:gd name="T8" fmla="*/ 0 w 311"/>
                  <a:gd name="T9" fmla="*/ 20 h 274"/>
                  <a:gd name="T10" fmla="*/ 19 w 311"/>
                  <a:gd name="T11" fmla="*/ 0 h 274"/>
                  <a:gd name="T12" fmla="*/ 291 w 311"/>
                  <a:gd name="T13" fmla="*/ 0 h 274"/>
                  <a:gd name="T14" fmla="*/ 311 w 311"/>
                  <a:gd name="T15" fmla="*/ 20 h 274"/>
                  <a:gd name="T16" fmla="*/ 311 w 311"/>
                  <a:gd name="T17" fmla="*/ 254 h 274"/>
                  <a:gd name="T18" fmla="*/ 291 w 311"/>
                  <a:gd name="T19"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1" h="274">
                    <a:moveTo>
                      <a:pt x="291" y="274"/>
                    </a:moveTo>
                    <a:cubicBezTo>
                      <a:pt x="281" y="274"/>
                      <a:pt x="272" y="265"/>
                      <a:pt x="272" y="254"/>
                    </a:cubicBezTo>
                    <a:cubicBezTo>
                      <a:pt x="272" y="39"/>
                      <a:pt x="272" y="39"/>
                      <a:pt x="272" y="39"/>
                    </a:cubicBezTo>
                    <a:cubicBezTo>
                      <a:pt x="19" y="39"/>
                      <a:pt x="19" y="39"/>
                      <a:pt x="19" y="39"/>
                    </a:cubicBezTo>
                    <a:cubicBezTo>
                      <a:pt x="9" y="39"/>
                      <a:pt x="0" y="30"/>
                      <a:pt x="0" y="20"/>
                    </a:cubicBezTo>
                    <a:cubicBezTo>
                      <a:pt x="0" y="9"/>
                      <a:pt x="9" y="0"/>
                      <a:pt x="19" y="0"/>
                    </a:cubicBezTo>
                    <a:cubicBezTo>
                      <a:pt x="291" y="0"/>
                      <a:pt x="291" y="0"/>
                      <a:pt x="291" y="0"/>
                    </a:cubicBezTo>
                    <a:cubicBezTo>
                      <a:pt x="302" y="0"/>
                      <a:pt x="311" y="9"/>
                      <a:pt x="311" y="20"/>
                    </a:cubicBezTo>
                    <a:cubicBezTo>
                      <a:pt x="311" y="254"/>
                      <a:pt x="311" y="254"/>
                      <a:pt x="311" y="254"/>
                    </a:cubicBezTo>
                    <a:cubicBezTo>
                      <a:pt x="311" y="265"/>
                      <a:pt x="302" y="274"/>
                      <a:pt x="291" y="274"/>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grpSp>
        <p:grpSp>
          <p:nvGrpSpPr>
            <p:cNvPr id="9" name="Group 8">
              <a:extLst>
                <a:ext uri="{FF2B5EF4-FFF2-40B4-BE49-F238E27FC236}">
                  <a16:creationId xmlns:a16="http://schemas.microsoft.com/office/drawing/2014/main" id="{F343C34D-512F-5E4D-97FB-615CBEA1EF27}"/>
                </a:ext>
              </a:extLst>
            </p:cNvPr>
            <p:cNvGrpSpPr>
              <a:grpSpLocks noChangeAspect="1"/>
            </p:cNvGrpSpPr>
            <p:nvPr/>
          </p:nvGrpSpPr>
          <p:grpSpPr>
            <a:xfrm>
              <a:off x="10678090" y="3778243"/>
              <a:ext cx="369853" cy="416113"/>
              <a:chOff x="13669944" y="-1430043"/>
              <a:chExt cx="8478858" cy="9539428"/>
            </a:xfrm>
            <a:solidFill>
              <a:schemeClr val="bg1"/>
            </a:solidFill>
          </p:grpSpPr>
          <p:sp>
            <p:nvSpPr>
              <p:cNvPr id="10" name="Freeform 44">
                <a:extLst>
                  <a:ext uri="{FF2B5EF4-FFF2-40B4-BE49-F238E27FC236}">
                    <a16:creationId xmlns:a16="http://schemas.microsoft.com/office/drawing/2014/main" id="{D8D5FC84-F79A-4B4B-97B0-64D916A1674E}"/>
                  </a:ext>
                </a:extLst>
              </p:cNvPr>
              <p:cNvSpPr>
                <a:spLocks/>
              </p:cNvSpPr>
              <p:nvPr/>
            </p:nvSpPr>
            <p:spPr bwMode="auto">
              <a:xfrm flipH="1">
                <a:off x="17266652" y="-950825"/>
                <a:ext cx="1285414" cy="6244963"/>
              </a:xfrm>
              <a:custGeom>
                <a:avLst/>
                <a:gdLst>
                  <a:gd name="T0" fmla="*/ 49 w 98"/>
                  <a:gd name="T1" fmla="*/ 848 h 848"/>
                  <a:gd name="T2" fmla="*/ 0 w 98"/>
                  <a:gd name="T3" fmla="*/ 799 h 848"/>
                  <a:gd name="T4" fmla="*/ 0 w 98"/>
                  <a:gd name="T5" fmla="*/ 49 h 848"/>
                  <a:gd name="T6" fmla="*/ 49 w 98"/>
                  <a:gd name="T7" fmla="*/ 0 h 848"/>
                  <a:gd name="T8" fmla="*/ 98 w 98"/>
                  <a:gd name="T9" fmla="*/ 49 h 848"/>
                  <a:gd name="T10" fmla="*/ 98 w 98"/>
                  <a:gd name="T11" fmla="*/ 799 h 848"/>
                  <a:gd name="T12" fmla="*/ 49 w 98"/>
                  <a:gd name="T13" fmla="*/ 848 h 848"/>
                </a:gdLst>
                <a:ahLst/>
                <a:cxnLst>
                  <a:cxn ang="0">
                    <a:pos x="T0" y="T1"/>
                  </a:cxn>
                  <a:cxn ang="0">
                    <a:pos x="T2" y="T3"/>
                  </a:cxn>
                  <a:cxn ang="0">
                    <a:pos x="T4" y="T5"/>
                  </a:cxn>
                  <a:cxn ang="0">
                    <a:pos x="T6" y="T7"/>
                  </a:cxn>
                  <a:cxn ang="0">
                    <a:pos x="T8" y="T9"/>
                  </a:cxn>
                  <a:cxn ang="0">
                    <a:pos x="T10" y="T11"/>
                  </a:cxn>
                  <a:cxn ang="0">
                    <a:pos x="T12" y="T13"/>
                  </a:cxn>
                </a:cxnLst>
                <a:rect l="0" t="0" r="r" b="b"/>
                <a:pathLst>
                  <a:path w="98" h="848">
                    <a:moveTo>
                      <a:pt x="49" y="848"/>
                    </a:moveTo>
                    <a:cubicBezTo>
                      <a:pt x="22" y="848"/>
                      <a:pt x="0" y="826"/>
                      <a:pt x="0" y="799"/>
                    </a:cubicBezTo>
                    <a:cubicBezTo>
                      <a:pt x="0" y="49"/>
                      <a:pt x="0" y="49"/>
                      <a:pt x="0" y="49"/>
                    </a:cubicBezTo>
                    <a:cubicBezTo>
                      <a:pt x="0" y="22"/>
                      <a:pt x="22" y="0"/>
                      <a:pt x="49" y="0"/>
                    </a:cubicBezTo>
                    <a:cubicBezTo>
                      <a:pt x="76" y="0"/>
                      <a:pt x="98" y="22"/>
                      <a:pt x="98" y="49"/>
                    </a:cubicBezTo>
                    <a:cubicBezTo>
                      <a:pt x="98" y="799"/>
                      <a:pt x="98" y="799"/>
                      <a:pt x="98" y="799"/>
                    </a:cubicBezTo>
                    <a:cubicBezTo>
                      <a:pt x="98" y="826"/>
                      <a:pt x="76" y="848"/>
                      <a:pt x="49" y="848"/>
                    </a:cubicBez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11" name="Freeform 45">
                <a:extLst>
                  <a:ext uri="{FF2B5EF4-FFF2-40B4-BE49-F238E27FC236}">
                    <a16:creationId xmlns:a16="http://schemas.microsoft.com/office/drawing/2014/main" id="{9AD41096-940F-6D49-B4AC-AF0AB932849C}"/>
                  </a:ext>
                </a:extLst>
              </p:cNvPr>
              <p:cNvSpPr>
                <a:spLocks noEditPoints="1"/>
              </p:cNvSpPr>
              <p:nvPr/>
            </p:nvSpPr>
            <p:spPr bwMode="auto">
              <a:xfrm>
                <a:off x="13669944" y="-1430043"/>
                <a:ext cx="8478858" cy="9539428"/>
              </a:xfrm>
              <a:custGeom>
                <a:avLst/>
                <a:gdLst>
                  <a:gd name="T0" fmla="*/ 2209 w 2258"/>
                  <a:gd name="T1" fmla="*/ 2260 h 2260"/>
                  <a:gd name="T2" fmla="*/ 2207 w 2258"/>
                  <a:gd name="T3" fmla="*/ 2260 h 2260"/>
                  <a:gd name="T4" fmla="*/ 51 w 2258"/>
                  <a:gd name="T5" fmla="*/ 2260 h 2260"/>
                  <a:gd name="T6" fmla="*/ 9 w 2258"/>
                  <a:gd name="T7" fmla="*/ 2237 h 2260"/>
                  <a:gd name="T8" fmla="*/ 7 w 2258"/>
                  <a:gd name="T9" fmla="*/ 2189 h 2260"/>
                  <a:gd name="T10" fmla="*/ 1085 w 2258"/>
                  <a:gd name="T11" fmla="*/ 33 h 2260"/>
                  <a:gd name="T12" fmla="*/ 1173 w 2258"/>
                  <a:gd name="T13" fmla="*/ 33 h 2260"/>
                  <a:gd name="T14" fmla="*/ 2246 w 2258"/>
                  <a:gd name="T15" fmla="*/ 2178 h 2260"/>
                  <a:gd name="T16" fmla="*/ 2258 w 2258"/>
                  <a:gd name="T17" fmla="*/ 2211 h 2260"/>
                  <a:gd name="T18" fmla="*/ 2209 w 2258"/>
                  <a:gd name="T19" fmla="*/ 2260 h 2260"/>
                  <a:gd name="T20" fmla="*/ 130 w 2258"/>
                  <a:gd name="T21" fmla="*/ 2162 h 2260"/>
                  <a:gd name="T22" fmla="*/ 2128 w 2258"/>
                  <a:gd name="T23" fmla="*/ 2162 h 2260"/>
                  <a:gd name="T24" fmla="*/ 1129 w 2258"/>
                  <a:gd name="T25" fmla="*/ 164 h 2260"/>
                  <a:gd name="T26" fmla="*/ 130 w 2258"/>
                  <a:gd name="T27" fmla="*/ 2162 h 2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58" h="2260">
                    <a:moveTo>
                      <a:pt x="2209" y="2260"/>
                    </a:moveTo>
                    <a:cubicBezTo>
                      <a:pt x="2209" y="2260"/>
                      <a:pt x="2208" y="2260"/>
                      <a:pt x="2207" y="2260"/>
                    </a:cubicBezTo>
                    <a:cubicBezTo>
                      <a:pt x="51" y="2260"/>
                      <a:pt x="51" y="2260"/>
                      <a:pt x="51" y="2260"/>
                    </a:cubicBezTo>
                    <a:cubicBezTo>
                      <a:pt x="34" y="2260"/>
                      <a:pt x="18" y="2251"/>
                      <a:pt x="9" y="2237"/>
                    </a:cubicBezTo>
                    <a:cubicBezTo>
                      <a:pt x="1" y="2222"/>
                      <a:pt x="0" y="2204"/>
                      <a:pt x="7" y="2189"/>
                    </a:cubicBezTo>
                    <a:cubicBezTo>
                      <a:pt x="1085" y="33"/>
                      <a:pt x="1085" y="33"/>
                      <a:pt x="1085" y="33"/>
                    </a:cubicBezTo>
                    <a:cubicBezTo>
                      <a:pt x="1102" y="0"/>
                      <a:pt x="1156" y="0"/>
                      <a:pt x="1173" y="33"/>
                    </a:cubicBezTo>
                    <a:cubicBezTo>
                      <a:pt x="2246" y="2178"/>
                      <a:pt x="2246" y="2178"/>
                      <a:pt x="2246" y="2178"/>
                    </a:cubicBezTo>
                    <a:cubicBezTo>
                      <a:pt x="2253" y="2187"/>
                      <a:pt x="2258" y="2198"/>
                      <a:pt x="2258" y="2211"/>
                    </a:cubicBezTo>
                    <a:cubicBezTo>
                      <a:pt x="2258" y="2238"/>
                      <a:pt x="2236" y="2260"/>
                      <a:pt x="2209" y="2260"/>
                    </a:cubicBezTo>
                    <a:close/>
                    <a:moveTo>
                      <a:pt x="130" y="2162"/>
                    </a:moveTo>
                    <a:cubicBezTo>
                      <a:pt x="2128" y="2162"/>
                      <a:pt x="2128" y="2162"/>
                      <a:pt x="2128" y="2162"/>
                    </a:cubicBezTo>
                    <a:cubicBezTo>
                      <a:pt x="1129" y="164"/>
                      <a:pt x="1129" y="164"/>
                      <a:pt x="1129" y="164"/>
                    </a:cubicBezTo>
                    <a:lnTo>
                      <a:pt x="130" y="2162"/>
                    </a:lnTo>
                    <a:close/>
                  </a:path>
                </a:pathLst>
              </a:cu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sp>
            <p:nvSpPr>
              <p:cNvPr id="12" name="Oval 46">
                <a:extLst>
                  <a:ext uri="{FF2B5EF4-FFF2-40B4-BE49-F238E27FC236}">
                    <a16:creationId xmlns:a16="http://schemas.microsoft.com/office/drawing/2014/main" id="{83C210B1-39AD-F041-B4EA-9AD29DC140EB}"/>
                  </a:ext>
                </a:extLst>
              </p:cNvPr>
              <p:cNvSpPr>
                <a:spLocks noChangeArrowheads="1"/>
              </p:cNvSpPr>
              <p:nvPr/>
            </p:nvSpPr>
            <p:spPr bwMode="auto">
              <a:xfrm>
                <a:off x="15445215" y="5515945"/>
                <a:ext cx="5797733" cy="1236980"/>
              </a:xfrm>
              <a:prstGeom prst="ellipse">
                <a:avLst/>
              </a:prstGeom>
              <a:grpFill/>
              <a:ln w="9525">
                <a:solidFill>
                  <a:schemeClr val="bg1"/>
                </a:solidFill>
                <a:round/>
                <a:headEnd/>
                <a:tailEnd/>
              </a:ln>
            </p:spPr>
            <p:txBody>
              <a:bodyPr vert="horz" wrap="square" lIns="68580" tIns="34290" rIns="68580" bIns="34290" numCol="1" anchor="t" anchorCtr="0" compatLnSpc="1">
                <a:prstTxWarp prst="textNoShape">
                  <a:avLst/>
                </a:prstTxWarp>
              </a:bodyPr>
              <a:lstStyle/>
              <a:p>
                <a:endParaRPr lang="en-US" sz="1350">
                  <a:solidFill>
                    <a:sysClr val="windowText" lastClr="000000"/>
                  </a:solidFill>
                </a:endParaRPr>
              </a:p>
            </p:txBody>
          </p:sp>
        </p:grpSp>
      </p:grpSp>
      <p:sp>
        <p:nvSpPr>
          <p:cNvPr id="64" name="Rectangle 63">
            <a:extLst>
              <a:ext uri="{FF2B5EF4-FFF2-40B4-BE49-F238E27FC236}">
                <a16:creationId xmlns:a16="http://schemas.microsoft.com/office/drawing/2014/main" id="{80AEAABB-1DB6-B242-8908-D26574D85DCE}"/>
              </a:ext>
            </a:extLst>
          </p:cNvPr>
          <p:cNvSpPr/>
          <p:nvPr/>
        </p:nvSpPr>
        <p:spPr>
          <a:xfrm>
            <a:off x="1116687" y="5858214"/>
            <a:ext cx="10792327" cy="830997"/>
          </a:xfrm>
          <a:prstGeom prst="rect">
            <a:avLst/>
          </a:prstGeom>
        </p:spPr>
        <p:txBody>
          <a:bodyPr wrap="square">
            <a:spAutoFit/>
          </a:bodyPr>
          <a:lstStyle/>
          <a:p>
            <a:r>
              <a:rPr lang="en-US" sz="1600" dirty="0">
                <a:latin typeface="Arial" panose="020B0604020202020204" pitchFamily="34" charset="0"/>
                <a:cs typeface="Arial" panose="020B0604020202020204" pitchFamily="34" charset="0"/>
              </a:rPr>
              <a:t>Strengths, Weaknesses, Opportunities and Threats, are an establishment's strengths within (S) and weaknesses (W), development and enhancement opportunities (O)and outside threats (T) are all assessed in a threat analysis (</a:t>
            </a:r>
            <a:r>
              <a:rPr lang="en-GB" sz="1600" dirty="0" err="1">
                <a:latin typeface="Arial" panose="020B0604020202020204" pitchFamily="34" charset="0"/>
                <a:cs typeface="Arial" panose="020B0604020202020204" pitchFamily="34" charset="0"/>
              </a:rPr>
              <a:t>Regazzo</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et al., </a:t>
            </a:r>
            <a:r>
              <a:rPr lang="en-GB" sz="1600" dirty="0">
                <a:latin typeface="Arial" panose="020B0604020202020204" pitchFamily="34" charset="0"/>
                <a:cs typeface="Arial" panose="020B0604020202020204" pitchFamily="34" charset="0"/>
              </a:rPr>
              <a:t>2026).</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4920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988A3686-51E7-8D48-913B-3C717B2BCDFE}"/>
              </a:ext>
            </a:extLst>
          </p:cNvPr>
          <p:cNvGrpSpPr/>
          <p:nvPr/>
        </p:nvGrpSpPr>
        <p:grpSpPr>
          <a:xfrm>
            <a:off x="745638" y="1346452"/>
            <a:ext cx="8175626" cy="5414684"/>
            <a:chOff x="510031" y="1194444"/>
            <a:chExt cx="7974044" cy="5005439"/>
          </a:xfrm>
        </p:grpSpPr>
        <p:sp>
          <p:nvSpPr>
            <p:cNvPr id="2" name="Right Triangle 1">
              <a:extLst>
                <a:ext uri="{FF2B5EF4-FFF2-40B4-BE49-F238E27FC236}">
                  <a16:creationId xmlns:a16="http://schemas.microsoft.com/office/drawing/2014/main" id="{E74C9D27-3634-C049-8901-FE58205158AE}"/>
                </a:ext>
              </a:extLst>
            </p:cNvPr>
            <p:cNvSpPr/>
            <p:nvPr/>
          </p:nvSpPr>
          <p:spPr>
            <a:xfrm>
              <a:off x="4433631" y="1593563"/>
              <a:ext cx="84903" cy="2156756"/>
            </a:xfrm>
            <a:prstGeom prst="rtTriangle">
              <a:avLst/>
            </a:prstGeom>
            <a:solidFill>
              <a:schemeClr val="bg1"/>
            </a:solidFill>
            <a:ln>
              <a:noFill/>
            </a:ln>
            <a:effectLst>
              <a:outerShdw blurRad="508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 name="Right Triangle 2">
              <a:extLst>
                <a:ext uri="{FF2B5EF4-FFF2-40B4-BE49-F238E27FC236}">
                  <a16:creationId xmlns:a16="http://schemas.microsoft.com/office/drawing/2014/main" id="{827E8160-FADC-AB4A-9651-DB2D7682ECCE}"/>
                </a:ext>
              </a:extLst>
            </p:cNvPr>
            <p:cNvSpPr/>
            <p:nvPr/>
          </p:nvSpPr>
          <p:spPr>
            <a:xfrm flipV="1">
              <a:off x="4545949" y="3858005"/>
              <a:ext cx="84000" cy="1971083"/>
            </a:xfrm>
            <a:prstGeom prst="rtTriangle">
              <a:avLst/>
            </a:prstGeom>
            <a:solidFill>
              <a:schemeClr val="bg1"/>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4" name="Right Triangle 3">
              <a:extLst>
                <a:ext uri="{FF2B5EF4-FFF2-40B4-BE49-F238E27FC236}">
                  <a16:creationId xmlns:a16="http://schemas.microsoft.com/office/drawing/2014/main" id="{A5EA0499-41C3-F041-BBA5-937E1B4EAE7B}"/>
                </a:ext>
              </a:extLst>
            </p:cNvPr>
            <p:cNvSpPr/>
            <p:nvPr/>
          </p:nvSpPr>
          <p:spPr>
            <a:xfrm rot="5400000" flipH="1" flipV="1">
              <a:off x="2439857" y="1820494"/>
              <a:ext cx="107685" cy="3967337"/>
            </a:xfrm>
            <a:prstGeom prst="rtTriangle">
              <a:avLst/>
            </a:prstGeom>
            <a:solidFill>
              <a:schemeClr val="bg1"/>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5" name="Right Triangle 4">
              <a:extLst>
                <a:ext uri="{FF2B5EF4-FFF2-40B4-BE49-F238E27FC236}">
                  <a16:creationId xmlns:a16="http://schemas.microsoft.com/office/drawing/2014/main" id="{6B068559-2E0C-8746-8B22-459EF1FF51DF}"/>
                </a:ext>
              </a:extLst>
            </p:cNvPr>
            <p:cNvSpPr/>
            <p:nvPr/>
          </p:nvSpPr>
          <p:spPr>
            <a:xfrm rot="5400000">
              <a:off x="6164383" y="2130407"/>
              <a:ext cx="82468" cy="3162954"/>
            </a:xfrm>
            <a:prstGeom prst="rtTriangle">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nvGrpSpPr>
            <p:cNvPr id="6" name="Group 5">
              <a:extLst>
                <a:ext uri="{FF2B5EF4-FFF2-40B4-BE49-F238E27FC236}">
                  <a16:creationId xmlns:a16="http://schemas.microsoft.com/office/drawing/2014/main" id="{88A09D65-5FF0-B041-8BE1-63A2E77059A5}"/>
                </a:ext>
              </a:extLst>
            </p:cNvPr>
            <p:cNvGrpSpPr/>
            <p:nvPr/>
          </p:nvGrpSpPr>
          <p:grpSpPr>
            <a:xfrm>
              <a:off x="767360" y="1228108"/>
              <a:ext cx="2963115" cy="685020"/>
              <a:chOff x="1071925" y="133034"/>
              <a:chExt cx="3950820" cy="913360"/>
            </a:xfrm>
          </p:grpSpPr>
          <p:sp>
            <p:nvSpPr>
              <p:cNvPr id="7" name="Freeform: Shape 45">
                <a:extLst>
                  <a:ext uri="{FF2B5EF4-FFF2-40B4-BE49-F238E27FC236}">
                    <a16:creationId xmlns:a16="http://schemas.microsoft.com/office/drawing/2014/main" id="{405CCCEE-A748-C840-ADCB-10D3BAB335F2}"/>
                  </a:ext>
                </a:extLst>
              </p:cNvPr>
              <p:cNvSpPr/>
              <p:nvPr/>
            </p:nvSpPr>
            <p:spPr>
              <a:xfrm>
                <a:off x="1822294" y="293208"/>
                <a:ext cx="3200451" cy="605704"/>
              </a:xfrm>
              <a:custGeom>
                <a:avLst/>
                <a:gdLst>
                  <a:gd name="connsiteX0" fmla="*/ 0 w 2647648"/>
                  <a:gd name="connsiteY0" fmla="*/ 0 h 605704"/>
                  <a:gd name="connsiteX1" fmla="*/ 2344796 w 2647648"/>
                  <a:gd name="connsiteY1" fmla="*/ 0 h 605704"/>
                  <a:gd name="connsiteX2" fmla="*/ 2647648 w 2647648"/>
                  <a:gd name="connsiteY2" fmla="*/ 302852 h 605704"/>
                  <a:gd name="connsiteX3" fmla="*/ 2344796 w 2647648"/>
                  <a:gd name="connsiteY3" fmla="*/ 605704 h 605704"/>
                  <a:gd name="connsiteX4" fmla="*/ 0 w 2647648"/>
                  <a:gd name="connsiteY4" fmla="*/ 605704 h 605704"/>
                  <a:gd name="connsiteX5" fmla="*/ 0 w 2647648"/>
                  <a:gd name="connsiteY5" fmla="*/ 0 h 60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7648" h="605704">
                    <a:moveTo>
                      <a:pt x="0" y="0"/>
                    </a:moveTo>
                    <a:lnTo>
                      <a:pt x="2344796" y="0"/>
                    </a:lnTo>
                    <a:cubicBezTo>
                      <a:pt x="2512057" y="0"/>
                      <a:pt x="2647648" y="135591"/>
                      <a:pt x="2647648" y="302852"/>
                    </a:cubicBezTo>
                    <a:cubicBezTo>
                      <a:pt x="2647648" y="470113"/>
                      <a:pt x="2512057" y="605704"/>
                      <a:pt x="2344796" y="605704"/>
                    </a:cubicBezTo>
                    <a:lnTo>
                      <a:pt x="0" y="605704"/>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Oval 7">
                <a:extLst>
                  <a:ext uri="{FF2B5EF4-FFF2-40B4-BE49-F238E27FC236}">
                    <a16:creationId xmlns:a16="http://schemas.microsoft.com/office/drawing/2014/main" id="{CAFCF864-02FA-954E-A13F-223D4E858EED}"/>
                  </a:ext>
                </a:extLst>
              </p:cNvPr>
              <p:cNvSpPr/>
              <p:nvPr/>
            </p:nvSpPr>
            <p:spPr>
              <a:xfrm>
                <a:off x="1071925" y="133034"/>
                <a:ext cx="913362" cy="913360"/>
              </a:xfrm>
              <a:prstGeom prst="ellipse">
                <a:avLst/>
              </a:prstGeom>
              <a:solidFill>
                <a:schemeClr val="accent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grpSp>
          <p:nvGrpSpPr>
            <p:cNvPr id="9" name="Group 8">
              <a:extLst>
                <a:ext uri="{FF2B5EF4-FFF2-40B4-BE49-F238E27FC236}">
                  <a16:creationId xmlns:a16="http://schemas.microsoft.com/office/drawing/2014/main" id="{75106056-C273-AE42-8076-B25097945CBE}"/>
                </a:ext>
              </a:extLst>
            </p:cNvPr>
            <p:cNvGrpSpPr/>
            <p:nvPr/>
          </p:nvGrpSpPr>
          <p:grpSpPr>
            <a:xfrm flipH="1">
              <a:off x="5205881" y="1194444"/>
              <a:ext cx="2961487" cy="685020"/>
              <a:chOff x="1456911" y="88147"/>
              <a:chExt cx="3948649" cy="913360"/>
            </a:xfrm>
          </p:grpSpPr>
          <p:sp>
            <p:nvSpPr>
              <p:cNvPr id="10" name="Freeform: Shape 55">
                <a:extLst>
                  <a:ext uri="{FF2B5EF4-FFF2-40B4-BE49-F238E27FC236}">
                    <a16:creationId xmlns:a16="http://schemas.microsoft.com/office/drawing/2014/main" id="{E5AEC236-6EC2-314D-9CD3-387904844FE9}"/>
                  </a:ext>
                </a:extLst>
              </p:cNvPr>
              <p:cNvSpPr/>
              <p:nvPr/>
            </p:nvSpPr>
            <p:spPr>
              <a:xfrm>
                <a:off x="2205106" y="236023"/>
                <a:ext cx="3200454" cy="605704"/>
              </a:xfrm>
              <a:custGeom>
                <a:avLst/>
                <a:gdLst>
                  <a:gd name="connsiteX0" fmla="*/ 0 w 2647648"/>
                  <a:gd name="connsiteY0" fmla="*/ 0 h 605704"/>
                  <a:gd name="connsiteX1" fmla="*/ 2344796 w 2647648"/>
                  <a:gd name="connsiteY1" fmla="*/ 0 h 605704"/>
                  <a:gd name="connsiteX2" fmla="*/ 2647648 w 2647648"/>
                  <a:gd name="connsiteY2" fmla="*/ 302852 h 605704"/>
                  <a:gd name="connsiteX3" fmla="*/ 2344796 w 2647648"/>
                  <a:gd name="connsiteY3" fmla="*/ 605704 h 605704"/>
                  <a:gd name="connsiteX4" fmla="*/ 0 w 2647648"/>
                  <a:gd name="connsiteY4" fmla="*/ 605704 h 605704"/>
                  <a:gd name="connsiteX5" fmla="*/ 0 w 2647648"/>
                  <a:gd name="connsiteY5" fmla="*/ 0 h 60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7648" h="605704">
                    <a:moveTo>
                      <a:pt x="0" y="0"/>
                    </a:moveTo>
                    <a:lnTo>
                      <a:pt x="2344796" y="0"/>
                    </a:lnTo>
                    <a:cubicBezTo>
                      <a:pt x="2512057" y="0"/>
                      <a:pt x="2647648" y="135591"/>
                      <a:pt x="2647648" y="302852"/>
                    </a:cubicBezTo>
                    <a:cubicBezTo>
                      <a:pt x="2647648" y="470113"/>
                      <a:pt x="2512057" y="605704"/>
                      <a:pt x="2344796" y="605704"/>
                    </a:cubicBezTo>
                    <a:lnTo>
                      <a:pt x="0" y="605704"/>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1" name="Oval 10">
                <a:extLst>
                  <a:ext uri="{FF2B5EF4-FFF2-40B4-BE49-F238E27FC236}">
                    <a16:creationId xmlns:a16="http://schemas.microsoft.com/office/drawing/2014/main" id="{754E336E-E5EB-8846-B0E6-E7179092B89D}"/>
                  </a:ext>
                </a:extLst>
              </p:cNvPr>
              <p:cNvSpPr/>
              <p:nvPr/>
            </p:nvSpPr>
            <p:spPr>
              <a:xfrm>
                <a:off x="1456911" y="88147"/>
                <a:ext cx="913364" cy="913360"/>
              </a:xfrm>
              <a:prstGeom prst="ellipse">
                <a:avLst/>
              </a:prstGeom>
              <a:solidFill>
                <a:schemeClr val="accent2"/>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sp>
          <p:nvSpPr>
            <p:cNvPr id="12" name="TextBox 11">
              <a:extLst>
                <a:ext uri="{FF2B5EF4-FFF2-40B4-BE49-F238E27FC236}">
                  <a16:creationId xmlns:a16="http://schemas.microsoft.com/office/drawing/2014/main" id="{5BDB1A70-5FBE-3C4C-8973-6E6B69835C18}"/>
                </a:ext>
              </a:extLst>
            </p:cNvPr>
            <p:cNvSpPr txBox="1"/>
            <p:nvPr/>
          </p:nvSpPr>
          <p:spPr>
            <a:xfrm>
              <a:off x="1700978" y="1369797"/>
              <a:ext cx="1385429" cy="305162"/>
            </a:xfrm>
            <a:prstGeom prst="rect">
              <a:avLst/>
            </a:prstGeom>
            <a:noFill/>
          </p:spPr>
          <p:txBody>
            <a:bodyPr wrap="square" rtlCol="0">
              <a:spAutoFit/>
            </a:bodyPr>
            <a:lstStyle/>
            <a:p>
              <a:pPr algn="ctr"/>
              <a:r>
                <a:rPr lang="en-US" sz="1600" b="1" dirty="0">
                  <a:solidFill>
                    <a:schemeClr val="bg1"/>
                  </a:solidFill>
                  <a:latin typeface="Arial" panose="020B0604020202020204" pitchFamily="34" charset="0"/>
                  <a:cs typeface="Arial" panose="020B0604020202020204" pitchFamily="34" charset="0"/>
                </a:rPr>
                <a:t>Strengths</a:t>
              </a:r>
              <a:endParaRPr lang="en-US" sz="1350" b="1" dirty="0">
                <a:solidFill>
                  <a:schemeClr val="bg1"/>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C5AC116E-4CD4-124E-AFCE-352B6361EB54}"/>
                </a:ext>
              </a:extLst>
            </p:cNvPr>
            <p:cNvSpPr txBox="1"/>
            <p:nvPr/>
          </p:nvSpPr>
          <p:spPr>
            <a:xfrm>
              <a:off x="5500962" y="1351357"/>
              <a:ext cx="1768420" cy="305162"/>
            </a:xfrm>
            <a:prstGeom prst="rect">
              <a:avLst/>
            </a:prstGeom>
            <a:noFill/>
          </p:spPr>
          <p:txBody>
            <a:bodyPr wrap="square" rtlCol="0">
              <a:spAutoFit/>
            </a:bodyPr>
            <a:lstStyle/>
            <a:p>
              <a:pPr algn="ctr"/>
              <a:r>
                <a:rPr lang="en-US" sz="1600" b="1" dirty="0">
                  <a:solidFill>
                    <a:schemeClr val="bg1"/>
                  </a:solidFill>
                  <a:latin typeface="Arial" panose="020B0604020202020204" pitchFamily="34" charset="0"/>
                  <a:cs typeface="Arial" panose="020B0604020202020204" pitchFamily="34" charset="0"/>
                </a:rPr>
                <a:t>Weaknesses</a:t>
              </a:r>
            </a:p>
          </p:txBody>
        </p:sp>
        <p:sp>
          <p:nvSpPr>
            <p:cNvPr id="14" name="TextBox 13">
              <a:extLst>
                <a:ext uri="{FF2B5EF4-FFF2-40B4-BE49-F238E27FC236}">
                  <a16:creationId xmlns:a16="http://schemas.microsoft.com/office/drawing/2014/main" id="{E6523EFB-26A7-FA48-B97E-7504D70E2A5E}"/>
                </a:ext>
              </a:extLst>
            </p:cNvPr>
            <p:cNvSpPr txBox="1"/>
            <p:nvPr/>
          </p:nvSpPr>
          <p:spPr>
            <a:xfrm>
              <a:off x="557884" y="1906307"/>
              <a:ext cx="4040552" cy="1877796"/>
            </a:xfrm>
            <a:prstGeom prst="rect">
              <a:avLst/>
            </a:prstGeom>
            <a:noFill/>
          </p:spPr>
          <p:txBody>
            <a:bodyPr wrap="square" rtlCol="0">
              <a:spAutoFit/>
            </a:bodyPr>
            <a:lstStyle/>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Caring and compassionate </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Able to care and support elderly individuals needs.</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Reliable and responsible in assisting vulnerable people</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Can work alone and as part of a team</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Patient and good listener when carrying out different tasks</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Willing to progress further</a:t>
              </a:r>
            </a:p>
          </p:txBody>
        </p:sp>
        <p:sp>
          <p:nvSpPr>
            <p:cNvPr id="15" name="TextBox 14">
              <a:extLst>
                <a:ext uri="{FF2B5EF4-FFF2-40B4-BE49-F238E27FC236}">
                  <a16:creationId xmlns:a16="http://schemas.microsoft.com/office/drawing/2014/main" id="{1C88B731-2DD8-A540-A047-F1F08F857264}"/>
                </a:ext>
              </a:extLst>
            </p:cNvPr>
            <p:cNvSpPr txBox="1"/>
            <p:nvPr/>
          </p:nvSpPr>
          <p:spPr>
            <a:xfrm>
              <a:off x="4844164" y="2050127"/>
              <a:ext cx="2762058" cy="1280316"/>
            </a:xfrm>
            <a:prstGeom prst="rect">
              <a:avLst/>
            </a:prstGeom>
            <a:noFill/>
          </p:spPr>
          <p:txBody>
            <a:bodyPr wrap="square" rtlCol="0">
              <a:spAutoFit/>
            </a:bodyPr>
            <a:lstStyle/>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Working weekends could be difficult</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Working too far from home</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Less hours provided</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Not worked in a care home setting</a:t>
              </a:r>
            </a:p>
          </p:txBody>
        </p:sp>
        <p:grpSp>
          <p:nvGrpSpPr>
            <p:cNvPr id="16" name="Group 15">
              <a:extLst>
                <a:ext uri="{FF2B5EF4-FFF2-40B4-BE49-F238E27FC236}">
                  <a16:creationId xmlns:a16="http://schemas.microsoft.com/office/drawing/2014/main" id="{7791B41D-7E5E-084E-ADF5-F18654624B2A}"/>
                </a:ext>
              </a:extLst>
            </p:cNvPr>
            <p:cNvGrpSpPr/>
            <p:nvPr/>
          </p:nvGrpSpPr>
          <p:grpSpPr>
            <a:xfrm>
              <a:off x="959655" y="5514863"/>
              <a:ext cx="2958263" cy="685020"/>
              <a:chOff x="1328319" y="2067606"/>
              <a:chExt cx="3944351" cy="913360"/>
            </a:xfrm>
          </p:grpSpPr>
          <p:sp>
            <p:nvSpPr>
              <p:cNvPr id="17" name="Freeform: Shape 50">
                <a:extLst>
                  <a:ext uri="{FF2B5EF4-FFF2-40B4-BE49-F238E27FC236}">
                    <a16:creationId xmlns:a16="http://schemas.microsoft.com/office/drawing/2014/main" id="{643DE3FE-E731-B54C-BDD4-7F3771BA0F9C}"/>
                  </a:ext>
                </a:extLst>
              </p:cNvPr>
              <p:cNvSpPr/>
              <p:nvPr/>
            </p:nvSpPr>
            <p:spPr>
              <a:xfrm>
                <a:off x="2072216" y="2221435"/>
                <a:ext cx="3200454" cy="605704"/>
              </a:xfrm>
              <a:custGeom>
                <a:avLst/>
                <a:gdLst>
                  <a:gd name="connsiteX0" fmla="*/ 0 w 2647648"/>
                  <a:gd name="connsiteY0" fmla="*/ 0 h 605704"/>
                  <a:gd name="connsiteX1" fmla="*/ 2344796 w 2647648"/>
                  <a:gd name="connsiteY1" fmla="*/ 0 h 605704"/>
                  <a:gd name="connsiteX2" fmla="*/ 2647648 w 2647648"/>
                  <a:gd name="connsiteY2" fmla="*/ 302852 h 605704"/>
                  <a:gd name="connsiteX3" fmla="*/ 2344796 w 2647648"/>
                  <a:gd name="connsiteY3" fmla="*/ 605704 h 605704"/>
                  <a:gd name="connsiteX4" fmla="*/ 0 w 2647648"/>
                  <a:gd name="connsiteY4" fmla="*/ 605704 h 605704"/>
                  <a:gd name="connsiteX5" fmla="*/ 0 w 2647648"/>
                  <a:gd name="connsiteY5" fmla="*/ 0 h 60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7648" h="605704">
                    <a:moveTo>
                      <a:pt x="0" y="0"/>
                    </a:moveTo>
                    <a:lnTo>
                      <a:pt x="2344796" y="0"/>
                    </a:lnTo>
                    <a:cubicBezTo>
                      <a:pt x="2512057" y="0"/>
                      <a:pt x="2647648" y="135591"/>
                      <a:pt x="2647648" y="302852"/>
                    </a:cubicBezTo>
                    <a:cubicBezTo>
                      <a:pt x="2647648" y="470113"/>
                      <a:pt x="2512057" y="605704"/>
                      <a:pt x="2344796" y="605704"/>
                    </a:cubicBezTo>
                    <a:lnTo>
                      <a:pt x="0" y="605704"/>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8" name="Oval 17">
                <a:extLst>
                  <a:ext uri="{FF2B5EF4-FFF2-40B4-BE49-F238E27FC236}">
                    <a16:creationId xmlns:a16="http://schemas.microsoft.com/office/drawing/2014/main" id="{31CA0838-674F-8643-8C45-C43E84474ADB}"/>
                  </a:ext>
                </a:extLst>
              </p:cNvPr>
              <p:cNvSpPr/>
              <p:nvPr/>
            </p:nvSpPr>
            <p:spPr>
              <a:xfrm>
                <a:off x="1328319" y="2067606"/>
                <a:ext cx="913364" cy="913360"/>
              </a:xfrm>
              <a:prstGeom prst="ellipse">
                <a:avLst/>
              </a:prstGeom>
              <a:solidFill>
                <a:schemeClr val="accent2"/>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grpSp>
        <p:grpSp>
          <p:nvGrpSpPr>
            <p:cNvPr id="19" name="Group 18">
              <a:extLst>
                <a:ext uri="{FF2B5EF4-FFF2-40B4-BE49-F238E27FC236}">
                  <a16:creationId xmlns:a16="http://schemas.microsoft.com/office/drawing/2014/main" id="{0522BD34-FF36-DB42-9703-7B427C40E771}"/>
                </a:ext>
              </a:extLst>
            </p:cNvPr>
            <p:cNvGrpSpPr/>
            <p:nvPr/>
          </p:nvGrpSpPr>
          <p:grpSpPr>
            <a:xfrm flipH="1">
              <a:off x="5288346" y="5470652"/>
              <a:ext cx="2935701" cy="685020"/>
              <a:chOff x="1381339" y="2008657"/>
              <a:chExt cx="3914268" cy="913360"/>
            </a:xfrm>
          </p:grpSpPr>
          <p:sp>
            <p:nvSpPr>
              <p:cNvPr id="20" name="Freeform: Shape 60">
                <a:extLst>
                  <a:ext uri="{FF2B5EF4-FFF2-40B4-BE49-F238E27FC236}">
                    <a16:creationId xmlns:a16="http://schemas.microsoft.com/office/drawing/2014/main" id="{326C8A46-8D9A-4144-A365-B3DF00FEC793}"/>
                  </a:ext>
                </a:extLst>
              </p:cNvPr>
              <p:cNvSpPr/>
              <p:nvPr/>
            </p:nvSpPr>
            <p:spPr>
              <a:xfrm>
                <a:off x="2095155" y="2204126"/>
                <a:ext cx="3200452" cy="605704"/>
              </a:xfrm>
              <a:custGeom>
                <a:avLst/>
                <a:gdLst>
                  <a:gd name="connsiteX0" fmla="*/ 0 w 2647648"/>
                  <a:gd name="connsiteY0" fmla="*/ 0 h 605704"/>
                  <a:gd name="connsiteX1" fmla="*/ 2344796 w 2647648"/>
                  <a:gd name="connsiteY1" fmla="*/ 0 h 605704"/>
                  <a:gd name="connsiteX2" fmla="*/ 2647648 w 2647648"/>
                  <a:gd name="connsiteY2" fmla="*/ 302852 h 605704"/>
                  <a:gd name="connsiteX3" fmla="*/ 2344796 w 2647648"/>
                  <a:gd name="connsiteY3" fmla="*/ 605704 h 605704"/>
                  <a:gd name="connsiteX4" fmla="*/ 0 w 2647648"/>
                  <a:gd name="connsiteY4" fmla="*/ 605704 h 605704"/>
                  <a:gd name="connsiteX5" fmla="*/ 0 w 2647648"/>
                  <a:gd name="connsiteY5" fmla="*/ 0 h 60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47648" h="605704">
                    <a:moveTo>
                      <a:pt x="0" y="0"/>
                    </a:moveTo>
                    <a:lnTo>
                      <a:pt x="2344796" y="0"/>
                    </a:lnTo>
                    <a:cubicBezTo>
                      <a:pt x="2512057" y="0"/>
                      <a:pt x="2647648" y="135591"/>
                      <a:pt x="2647648" y="302852"/>
                    </a:cubicBezTo>
                    <a:cubicBezTo>
                      <a:pt x="2647648" y="470113"/>
                      <a:pt x="2512057" y="605704"/>
                      <a:pt x="2344796" y="605704"/>
                    </a:cubicBezTo>
                    <a:lnTo>
                      <a:pt x="0" y="605704"/>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1" name="Oval 20">
                <a:extLst>
                  <a:ext uri="{FF2B5EF4-FFF2-40B4-BE49-F238E27FC236}">
                    <a16:creationId xmlns:a16="http://schemas.microsoft.com/office/drawing/2014/main" id="{AF1CA53D-3071-864E-AAA7-E51B60FE3A2F}"/>
                  </a:ext>
                </a:extLst>
              </p:cNvPr>
              <p:cNvSpPr/>
              <p:nvPr/>
            </p:nvSpPr>
            <p:spPr>
              <a:xfrm>
                <a:off x="1381339" y="2008657"/>
                <a:ext cx="913363" cy="913360"/>
              </a:xfrm>
              <a:prstGeom prst="ellipse">
                <a:avLst/>
              </a:prstGeom>
              <a:solidFill>
                <a:schemeClr val="accent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grpSp>
        <p:sp>
          <p:nvSpPr>
            <p:cNvPr id="22" name="TextBox 21">
              <a:extLst>
                <a:ext uri="{FF2B5EF4-FFF2-40B4-BE49-F238E27FC236}">
                  <a16:creationId xmlns:a16="http://schemas.microsoft.com/office/drawing/2014/main" id="{8C05A51A-981B-3945-B4C0-880AEAD88FBA}"/>
                </a:ext>
              </a:extLst>
            </p:cNvPr>
            <p:cNvSpPr txBox="1"/>
            <p:nvPr/>
          </p:nvSpPr>
          <p:spPr>
            <a:xfrm>
              <a:off x="1774140" y="5681143"/>
              <a:ext cx="1648652" cy="305162"/>
            </a:xfrm>
            <a:prstGeom prst="rect">
              <a:avLst/>
            </a:prstGeom>
            <a:noFill/>
          </p:spPr>
          <p:txBody>
            <a:bodyPr wrap="square" rtlCol="0">
              <a:spAutoFit/>
            </a:bodyPr>
            <a:lstStyle/>
            <a:p>
              <a:pPr algn="ctr"/>
              <a:r>
                <a:rPr lang="en-US" sz="1600" b="1" dirty="0">
                  <a:solidFill>
                    <a:schemeClr val="bg1"/>
                  </a:solidFill>
                  <a:latin typeface="Arial" panose="020B0604020202020204" pitchFamily="34" charset="0"/>
                  <a:cs typeface="Arial" panose="020B0604020202020204" pitchFamily="34" charset="0"/>
                </a:rPr>
                <a:t>Opportunities</a:t>
              </a:r>
            </a:p>
          </p:txBody>
        </p:sp>
        <p:sp>
          <p:nvSpPr>
            <p:cNvPr id="23" name="TextBox 22">
              <a:extLst>
                <a:ext uri="{FF2B5EF4-FFF2-40B4-BE49-F238E27FC236}">
                  <a16:creationId xmlns:a16="http://schemas.microsoft.com/office/drawing/2014/main" id="{BBCF9433-01DA-9648-9E97-E7A9A62D0E11}"/>
                </a:ext>
              </a:extLst>
            </p:cNvPr>
            <p:cNvSpPr txBox="1"/>
            <p:nvPr/>
          </p:nvSpPr>
          <p:spPr>
            <a:xfrm>
              <a:off x="5559137" y="5672659"/>
              <a:ext cx="1904589" cy="305162"/>
            </a:xfrm>
            <a:prstGeom prst="rect">
              <a:avLst/>
            </a:prstGeom>
            <a:noFill/>
          </p:spPr>
          <p:txBody>
            <a:bodyPr wrap="square" rtlCol="0">
              <a:spAutoFit/>
            </a:bodyPr>
            <a:lstStyle/>
            <a:p>
              <a:pPr algn="ctr"/>
              <a:r>
                <a:rPr lang="en-US" sz="1600" b="1" dirty="0">
                  <a:solidFill>
                    <a:schemeClr val="bg1"/>
                  </a:solidFill>
                  <a:latin typeface="Arial" panose="020B0604020202020204" pitchFamily="34" charset="0"/>
                  <a:cs typeface="Arial" panose="020B0604020202020204" pitchFamily="34" charset="0"/>
                </a:rPr>
                <a:t>Threats</a:t>
              </a:r>
            </a:p>
          </p:txBody>
        </p:sp>
        <p:sp>
          <p:nvSpPr>
            <p:cNvPr id="24" name="TextBox 23">
              <a:extLst>
                <a:ext uri="{FF2B5EF4-FFF2-40B4-BE49-F238E27FC236}">
                  <a16:creationId xmlns:a16="http://schemas.microsoft.com/office/drawing/2014/main" id="{DBDB71B6-E0B5-134E-B77B-14C8901704A0}"/>
                </a:ext>
              </a:extLst>
            </p:cNvPr>
            <p:cNvSpPr txBox="1"/>
            <p:nvPr/>
          </p:nvSpPr>
          <p:spPr>
            <a:xfrm>
              <a:off x="589499" y="3954831"/>
              <a:ext cx="2516196" cy="249678"/>
            </a:xfrm>
            <a:prstGeom prst="rect">
              <a:avLst/>
            </a:prstGeom>
            <a:noFill/>
          </p:spPr>
          <p:txBody>
            <a:bodyPr wrap="square" rtlCol="0">
              <a:spAutoFit/>
            </a:bodyPr>
            <a:lstStyle/>
            <a:p>
              <a:pPr marL="171450" indent="-171450">
                <a:buFont typeface="Arial" panose="020B0604020202020204" pitchFamily="34" charset="0"/>
                <a:buChar char="•"/>
              </a:pPr>
              <a:endParaRPr lang="en-US" sz="1200" dirty="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57C4CBB1-A573-A244-AFBF-B0EF0D25FC68}"/>
                </a:ext>
              </a:extLst>
            </p:cNvPr>
            <p:cNvSpPr txBox="1"/>
            <p:nvPr/>
          </p:nvSpPr>
          <p:spPr>
            <a:xfrm>
              <a:off x="4598436" y="3716364"/>
              <a:ext cx="3885639" cy="1877796"/>
            </a:xfrm>
            <a:prstGeom prst="rect">
              <a:avLst/>
            </a:prstGeom>
            <a:noFill/>
          </p:spPr>
          <p:txBody>
            <a:bodyPr wrap="square" rtlCol="0">
              <a:spAutoFit/>
            </a:bodyPr>
            <a:lstStyle/>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Driving between clients may become difficult due to traffic, bad weather or unexpected delays.</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Working weekends may affect personal and study life.</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Physical requirements of dealing with patients may become a challenge.</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Sudden changes in client’s personal needs and adapting to these may be challenging.</a:t>
              </a:r>
            </a:p>
          </p:txBody>
        </p:sp>
      </p:grpSp>
      <p:sp>
        <p:nvSpPr>
          <p:cNvPr id="28" name="Rounded Rectangle 27">
            <a:extLst>
              <a:ext uri="{FF2B5EF4-FFF2-40B4-BE49-F238E27FC236}">
                <a16:creationId xmlns:a16="http://schemas.microsoft.com/office/drawing/2014/main" id="{950DFD0C-142D-F24E-B4A4-1E37448FF529}"/>
              </a:ext>
            </a:extLst>
          </p:cNvPr>
          <p:cNvSpPr/>
          <p:nvPr/>
        </p:nvSpPr>
        <p:spPr>
          <a:xfrm>
            <a:off x="9052530" y="2123896"/>
            <a:ext cx="2831882" cy="4162604"/>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latin typeface="Arial" panose="020B0604020202020204" pitchFamily="34" charset="0"/>
                <a:cs typeface="Arial" panose="020B0604020202020204" pitchFamily="34" charset="0"/>
              </a:rPr>
              <a:t>Link to the advert</a:t>
            </a:r>
          </a:p>
          <a:p>
            <a:endParaRPr lang="en-US" sz="1400" dirty="0">
              <a:solidFill>
                <a:schemeClr val="tx1"/>
              </a:solidFill>
              <a:latin typeface="Arial" panose="020B0604020202020204" pitchFamily="34" charset="0"/>
              <a:cs typeface="Arial" panose="020B0604020202020204" pitchFamily="34" charset="0"/>
            </a:endParaRPr>
          </a:p>
          <a:p>
            <a:pPr marL="285750" indent="-285750">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My long-term experience provides proof of commitment to caring work.</a:t>
            </a:r>
          </a:p>
          <a:p>
            <a:pPr marL="285750" indent="-285750">
              <a:buFont typeface="Wingdings" pitchFamily="2" charset="2"/>
              <a:buChar char="Ø"/>
            </a:pPr>
            <a:endParaRPr lang="en-US" sz="1400" dirty="0">
              <a:solidFill>
                <a:schemeClr val="tx1"/>
              </a:solidFill>
              <a:latin typeface="Arial" panose="020B0604020202020204" pitchFamily="34" charset="0"/>
              <a:cs typeface="Arial" panose="020B0604020202020204" pitchFamily="34" charset="0"/>
            </a:endParaRPr>
          </a:p>
          <a:p>
            <a:pPr marL="285750" indent="-285750">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Preference of relevant experience, I hold a level3 health and social care and am currently studying a level 4 and have first aid training.</a:t>
            </a:r>
          </a:p>
          <a:p>
            <a:pPr marL="285750" indent="-285750">
              <a:buFont typeface="Wingdings" pitchFamily="2" charset="2"/>
              <a:buChar char="Ø"/>
            </a:pPr>
            <a:endParaRPr lang="en-US" sz="1400" dirty="0">
              <a:solidFill>
                <a:schemeClr val="tx1"/>
              </a:solidFill>
              <a:latin typeface="Arial" panose="020B0604020202020204" pitchFamily="34" charset="0"/>
              <a:cs typeface="Arial" panose="020B0604020202020204" pitchFamily="34" charset="0"/>
            </a:endParaRPr>
          </a:p>
          <a:p>
            <a:pPr marL="285750" indent="-285750">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The advertisement provides career progression, which means I can learn more skills from a care home.</a:t>
            </a:r>
          </a:p>
        </p:txBody>
      </p:sp>
      <p:sp>
        <p:nvSpPr>
          <p:cNvPr id="29" name="Title 1">
            <a:extLst>
              <a:ext uri="{FF2B5EF4-FFF2-40B4-BE49-F238E27FC236}">
                <a16:creationId xmlns:a16="http://schemas.microsoft.com/office/drawing/2014/main" id="{93DB29C6-59EA-1849-9582-945028B66974}"/>
              </a:ext>
            </a:extLst>
          </p:cNvPr>
          <p:cNvSpPr txBox="1">
            <a:spLocks/>
          </p:cNvSpPr>
          <p:nvPr/>
        </p:nvSpPr>
        <p:spPr>
          <a:xfrm>
            <a:off x="2209800" y="642937"/>
            <a:ext cx="6438900" cy="7921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latin typeface="Arial" panose="020B0604020202020204" pitchFamily="34" charset="0"/>
                <a:cs typeface="Arial" panose="020B0604020202020204" pitchFamily="34" charset="0"/>
              </a:rPr>
              <a:t>Personal SWOT Analysis</a:t>
            </a:r>
          </a:p>
        </p:txBody>
      </p:sp>
      <p:sp>
        <p:nvSpPr>
          <p:cNvPr id="27" name="Rectangle 26">
            <a:extLst>
              <a:ext uri="{FF2B5EF4-FFF2-40B4-BE49-F238E27FC236}">
                <a16:creationId xmlns:a16="http://schemas.microsoft.com/office/drawing/2014/main" id="{777CBF4E-86E5-CF40-8FC1-93AB4956C26C}"/>
              </a:ext>
            </a:extLst>
          </p:cNvPr>
          <p:cNvSpPr/>
          <p:nvPr/>
        </p:nvSpPr>
        <p:spPr>
          <a:xfrm>
            <a:off x="1348703" y="4182255"/>
            <a:ext cx="3357111" cy="1815882"/>
          </a:xfrm>
          <a:prstGeom prst="rect">
            <a:avLst/>
          </a:prstGeom>
        </p:spPr>
        <p:txBody>
          <a:bodyPr wrap="square">
            <a:spAutoFit/>
          </a:bodyPr>
          <a:lstStyle/>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Balancing work and study</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Gain more experience in the health and social care industry</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Develop strong relationships with clients and gain a better understanding of the personal needs.</a:t>
            </a:r>
          </a:p>
          <a:p>
            <a:pPr marL="171450" indent="-171450">
              <a:buFont typeface="Arial" panose="020B0604020202020204" pitchFamily="34" charset="0"/>
              <a:buChar char="•"/>
            </a:pPr>
            <a:r>
              <a:rPr lang="en-US" sz="1400" dirty="0">
                <a:latin typeface="Arial" panose="020B0604020202020204" pitchFamily="34" charset="0"/>
                <a:cs typeface="Arial" panose="020B0604020202020204" pitchFamily="34" charset="0"/>
              </a:rPr>
              <a:t>Able to become more confidence and independent to work in a care home.</a:t>
            </a:r>
          </a:p>
        </p:txBody>
      </p:sp>
    </p:spTree>
    <p:extLst>
      <p:ext uri="{BB962C8B-B14F-4D97-AF65-F5344CB8AC3E}">
        <p14:creationId xmlns:p14="http://schemas.microsoft.com/office/powerpoint/2010/main" val="2763153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2329575-E594-2D48-9807-2891877E243D}"/>
              </a:ext>
            </a:extLst>
          </p:cNvPr>
          <p:cNvSpPr txBox="1">
            <a:spLocks/>
          </p:cNvSpPr>
          <p:nvPr/>
        </p:nvSpPr>
        <p:spPr>
          <a:xfrm>
            <a:off x="2209800" y="642937"/>
            <a:ext cx="6438900" cy="7921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latin typeface="Arial" panose="020B0604020202020204" pitchFamily="34" charset="0"/>
                <a:cs typeface="Arial" panose="020B0604020202020204" pitchFamily="34" charset="0"/>
              </a:rPr>
              <a:t>Action Plan</a:t>
            </a:r>
          </a:p>
        </p:txBody>
      </p:sp>
      <p:sp>
        <p:nvSpPr>
          <p:cNvPr id="5" name="Rounded Rectangle 4">
            <a:extLst>
              <a:ext uri="{FF2B5EF4-FFF2-40B4-BE49-F238E27FC236}">
                <a16:creationId xmlns:a16="http://schemas.microsoft.com/office/drawing/2014/main" id="{A2CCAB67-CC73-E446-BB00-AAAFB23C3B2F}"/>
              </a:ext>
            </a:extLst>
          </p:cNvPr>
          <p:cNvSpPr/>
          <p:nvPr/>
        </p:nvSpPr>
        <p:spPr>
          <a:xfrm>
            <a:off x="614597" y="2158583"/>
            <a:ext cx="3214140" cy="4002373"/>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latin typeface="Arial" panose="020B0604020202020204" pitchFamily="34" charset="0"/>
                <a:cs typeface="Arial" panose="020B0604020202020204" pitchFamily="34" charset="0"/>
              </a:rPr>
              <a:t>Use my strengths to overcome my weaknesses</a:t>
            </a:r>
          </a:p>
          <a:p>
            <a:endParaRPr lang="en-US"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Take part in short presentations to build confidence.</a:t>
            </a:r>
          </a:p>
          <a:p>
            <a:pPr marL="285750" indent="-2857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Make availability for weekends</a:t>
            </a:r>
          </a:p>
          <a:p>
            <a:pPr marL="285750" indent="-2857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Take part in more teamwork discussions.</a:t>
            </a:r>
          </a:p>
          <a:p>
            <a:pPr marL="285750" indent="-2857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Request feedback from lecturers/colleagues.</a:t>
            </a:r>
          </a:p>
          <a:p>
            <a:pPr marL="285750" indent="-285750">
              <a:lnSpc>
                <a:spcPct val="150000"/>
              </a:lnSpc>
              <a:buFont typeface="Wingdings" pitchFamily="2" charset="2"/>
              <a:buChar char="Ø"/>
            </a:pPr>
            <a:endParaRPr lang="en-US" sz="1200" dirty="0">
              <a:solidFill>
                <a:schemeClr val="tx1"/>
              </a:solidFill>
              <a:latin typeface="Arial" panose="020B0604020202020204" pitchFamily="34" charset="0"/>
              <a:cs typeface="Arial" panose="020B0604020202020204" pitchFamily="34" charset="0"/>
            </a:endParaRPr>
          </a:p>
        </p:txBody>
      </p:sp>
      <p:sp>
        <p:nvSpPr>
          <p:cNvPr id="6" name="Rounded Rectangle 5">
            <a:extLst>
              <a:ext uri="{FF2B5EF4-FFF2-40B4-BE49-F238E27FC236}">
                <a16:creationId xmlns:a16="http://schemas.microsoft.com/office/drawing/2014/main" id="{CF223A4B-86EF-9549-96C8-E59302134F8E}"/>
              </a:ext>
            </a:extLst>
          </p:cNvPr>
          <p:cNvSpPr/>
          <p:nvPr/>
        </p:nvSpPr>
        <p:spPr>
          <a:xfrm>
            <a:off x="4167267" y="2158584"/>
            <a:ext cx="3218200" cy="4002372"/>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latin typeface="Arial" panose="020B0604020202020204" pitchFamily="34" charset="0"/>
                <a:cs typeface="Arial" panose="020B0604020202020204" pitchFamily="34" charset="0"/>
              </a:rPr>
              <a:t>Use opportunities to close the gaps</a:t>
            </a:r>
          </a:p>
          <a:p>
            <a:endParaRPr lang="en-US" sz="1400" dirty="0">
              <a:solidFill>
                <a:schemeClr val="tx1"/>
              </a:solidFill>
              <a:latin typeface="Arial" panose="020B0604020202020204" pitchFamily="34" charset="0"/>
              <a:cs typeface="Arial" panose="020B0604020202020204" pitchFamily="34" charset="0"/>
            </a:endParaRPr>
          </a:p>
          <a:p>
            <a:pPr marL="285750" indent="-2857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Complete all trainings required and work towards higher positions.</a:t>
            </a:r>
          </a:p>
          <a:p>
            <a:pPr marL="285750" indent="-2857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Keep a record of all training progressions.</a:t>
            </a:r>
          </a:p>
          <a:p>
            <a:pPr marL="285750" indent="-2857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Work in a care home and gain experience working with patients with dementia, depression and mental health issues ()</a:t>
            </a:r>
          </a:p>
        </p:txBody>
      </p:sp>
      <p:sp>
        <p:nvSpPr>
          <p:cNvPr id="7" name="Rounded Rectangle 6">
            <a:extLst>
              <a:ext uri="{FF2B5EF4-FFF2-40B4-BE49-F238E27FC236}">
                <a16:creationId xmlns:a16="http://schemas.microsoft.com/office/drawing/2014/main" id="{DAD38D99-777B-6846-8144-4055ECE9C2AA}"/>
              </a:ext>
            </a:extLst>
          </p:cNvPr>
          <p:cNvSpPr/>
          <p:nvPr/>
        </p:nvSpPr>
        <p:spPr>
          <a:xfrm>
            <a:off x="7723998" y="2158584"/>
            <a:ext cx="3218198" cy="4002371"/>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latin typeface="Arial" panose="020B0604020202020204" pitchFamily="34" charset="0"/>
                <a:cs typeface="Arial" panose="020B0604020202020204" pitchFamily="34" charset="0"/>
              </a:rPr>
              <a:t>Minimise Threats</a:t>
            </a:r>
          </a:p>
          <a:p>
            <a:endParaRPr lang="en-US" sz="1400" dirty="0">
              <a:solidFill>
                <a:schemeClr val="tx1"/>
              </a:solidFill>
              <a:latin typeface="Arial" panose="020B0604020202020204" pitchFamily="34" charset="0"/>
              <a:cs typeface="Arial" panose="020B0604020202020204" pitchFamily="34" charset="0"/>
            </a:endParaRPr>
          </a:p>
          <a:p>
            <a:pPr marL="171450" indent="-1714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Check working availability requirements.</a:t>
            </a:r>
          </a:p>
          <a:p>
            <a:pPr marL="171450" indent="-1714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Apply for fulltime work to reduce loss of hours.</a:t>
            </a:r>
          </a:p>
          <a:p>
            <a:pPr marL="171450" indent="-171450">
              <a:lnSpc>
                <a:spcPct val="150000"/>
              </a:lnSpc>
              <a:buFont typeface="Wingdings" pitchFamily="2" charset="2"/>
              <a:buChar char="Ø"/>
            </a:pPr>
            <a:r>
              <a:rPr lang="en-US" sz="1400" dirty="0">
                <a:solidFill>
                  <a:schemeClr val="tx1"/>
                </a:solidFill>
                <a:latin typeface="Arial" panose="020B0604020202020204" pitchFamily="34" charset="0"/>
                <a:cs typeface="Arial" panose="020B0604020202020204" pitchFamily="34" charset="0"/>
              </a:rPr>
              <a:t>Provide evidence of the residential care skills are transferable to patient care.</a:t>
            </a:r>
          </a:p>
          <a:p>
            <a:pPr marL="285750" indent="-285750">
              <a:lnSpc>
                <a:spcPct val="150000"/>
              </a:lnSpc>
              <a:buFont typeface="Wingdings" pitchFamily="2" charset="2"/>
              <a:buChar char="Ø"/>
            </a:pPr>
            <a:endParaRPr lang="en-US" sz="1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5473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73E9E-1CF3-7A43-8339-C0A4BBE32FEB}"/>
              </a:ext>
            </a:extLst>
          </p:cNvPr>
          <p:cNvSpPr txBox="1">
            <a:spLocks/>
          </p:cNvSpPr>
          <p:nvPr/>
        </p:nvSpPr>
        <p:spPr>
          <a:xfrm>
            <a:off x="2119364" y="2361374"/>
            <a:ext cx="8364511" cy="301016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US" sz="1600" dirty="0">
                <a:latin typeface="Arial" panose="020B0604020202020204" pitchFamily="34" charset="0"/>
                <a:cs typeface="Arial" panose="020B0604020202020204" pitchFamily="34" charset="0"/>
              </a:rPr>
              <a:t>Overall, this module has illustrated that to find a job is not only about applying for it, but there are also certain requirements that need to be met. Also, by carrying out a personal SWOT analysis linked to the job advert it has helped me to identify my strengths of having 12 years experience of care, which is relevant to health and social care and have transferable caring skills. On the other hand, the SWOT has shown me my weaknesses that need to be addressed and by taking the opportunities available will help me to build my knowledge and skills in a care home setting to improve my weaknesses. This will help me </a:t>
            </a:r>
            <a:r>
              <a:rPr lang="en-US" sz="1600" dirty="0" err="1">
                <a:latin typeface="Arial" panose="020B0604020202020204" pitchFamily="34" charset="0"/>
                <a:cs typeface="Arial" panose="020B0604020202020204" pitchFamily="34" charset="0"/>
              </a:rPr>
              <a:t>minimise</a:t>
            </a:r>
            <a:r>
              <a:rPr lang="en-US" sz="1600" dirty="0">
                <a:latin typeface="Arial" panose="020B0604020202020204" pitchFamily="34" charset="0"/>
                <a:cs typeface="Arial" panose="020B0604020202020204" pitchFamily="34" charset="0"/>
              </a:rPr>
              <a:t> threats that prevent me from progressing and reaching my goals.</a:t>
            </a:r>
          </a:p>
          <a:p>
            <a:endParaRPr lang="en-US" sz="1400" dirty="0">
              <a:latin typeface="Arial" panose="020B0604020202020204" pitchFamily="34" charset="0"/>
              <a:cs typeface="Arial" panose="020B0604020202020204" pitchFamily="34" charset="0"/>
            </a:endParaRPr>
          </a:p>
          <a:p>
            <a:r>
              <a:rPr lang="en-US" sz="1400" dirty="0">
                <a:latin typeface="Arial" panose="020B0604020202020204" pitchFamily="34" charset="0"/>
                <a:cs typeface="Arial" panose="020B0604020202020204" pitchFamily="34" charset="0"/>
              </a:rPr>
              <a:t> </a:t>
            </a:r>
          </a:p>
          <a:p>
            <a:endParaRPr lang="en-US" sz="1400" dirty="0">
              <a:latin typeface="Arial" panose="020B0604020202020204" pitchFamily="34" charset="0"/>
              <a:cs typeface="Arial" panose="020B0604020202020204" pitchFamily="34" charset="0"/>
            </a:endParaRPr>
          </a:p>
          <a:p>
            <a:endParaRPr lang="en-US" sz="1400" dirty="0">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034E1ECC-DD2A-1C41-A0D8-229078CDF77A}"/>
              </a:ext>
            </a:extLst>
          </p:cNvPr>
          <p:cNvSpPr txBox="1">
            <a:spLocks/>
          </p:cNvSpPr>
          <p:nvPr/>
        </p:nvSpPr>
        <p:spPr>
          <a:xfrm>
            <a:off x="2209800" y="642937"/>
            <a:ext cx="6438900" cy="7921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latin typeface="Arial" panose="020B0604020202020204" pitchFamily="34" charset="0"/>
                <a:cs typeface="Arial" panose="020B0604020202020204" pitchFamily="34" charset="0"/>
              </a:rPr>
              <a:t>Conclusion</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31898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F22FC-C380-AE40-839A-6C3EA041CD32}"/>
              </a:ext>
            </a:extLst>
          </p:cNvPr>
          <p:cNvSpPr txBox="1">
            <a:spLocks/>
          </p:cNvSpPr>
          <p:nvPr/>
        </p:nvSpPr>
        <p:spPr>
          <a:xfrm>
            <a:off x="1318437" y="1863933"/>
            <a:ext cx="9494875" cy="216571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Age UK (2024) Care homes. Available at: </a:t>
            </a:r>
            <a:r>
              <a:rPr lang="en-GB" sz="1600" dirty="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https://www.ageuk.org.uk/information-advice/care/arranging-care/care-homes/</a:t>
            </a:r>
            <a:r>
              <a:rPr lang="en-GB" sz="1600" dirty="0">
                <a:latin typeface="Arial" panose="020B0604020202020204" pitchFamily="34" charset="0"/>
                <a:cs typeface="Arial" panose="020B0604020202020204" pitchFamily="34" charset="0"/>
              </a:rPr>
              <a:t> (6 October 2026).</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Aldridge, Z. and Dening, K.H. (2021) ‘Admiral nurse case management within enhanced health in care homes’, </a:t>
            </a:r>
            <a:r>
              <a:rPr lang="en-GB" sz="1600" i="1" dirty="0">
                <a:latin typeface="Arial" panose="020B0604020202020204" pitchFamily="34" charset="0"/>
                <a:cs typeface="Arial" panose="020B0604020202020204" pitchFamily="34" charset="0"/>
              </a:rPr>
              <a:t>OBM Geriatrics</a:t>
            </a:r>
            <a:r>
              <a:rPr lang="en-GB" sz="1600" dirty="0">
                <a:latin typeface="Arial" panose="020B0604020202020204" pitchFamily="34" charset="0"/>
                <a:cs typeface="Arial" panose="020B0604020202020204" pitchFamily="34" charset="0"/>
              </a:rPr>
              <a:t>, 5(2), pp.1-19.</a:t>
            </a:r>
          </a:p>
          <a:p>
            <a:endParaRPr lang="en-GB" sz="1600" dirty="0">
              <a:latin typeface="Arial" panose="020B0604020202020204" pitchFamily="34" charset="0"/>
              <a:cs typeface="Arial" panose="020B0604020202020204" pitchFamily="34" charset="0"/>
            </a:endParaRPr>
          </a:p>
          <a:p>
            <a:r>
              <a:rPr lang="en-GB" sz="1600" dirty="0" err="1">
                <a:latin typeface="Arial" panose="020B0604020202020204" pitchFamily="34" charset="0"/>
                <a:cs typeface="Arial" panose="020B0604020202020204" pitchFamily="34" charset="0"/>
              </a:rPr>
              <a:t>Regazzo</a:t>
            </a:r>
            <a:r>
              <a:rPr lang="en-GB" sz="1600" dirty="0">
                <a:latin typeface="Arial" panose="020B0604020202020204" pitchFamily="34" charset="0"/>
                <a:cs typeface="Arial" panose="020B0604020202020204" pitchFamily="34" charset="0"/>
              </a:rPr>
              <a:t>, G., Piccione, F., Gravina, A.R. and Masiero, S. (2026) ‘Health Resorts as an integrated community healthcare model for fibromyalgia syndrome: a strategic SWOT analysis’, </a:t>
            </a:r>
            <a:r>
              <a:rPr lang="en-GB" sz="1600" i="1" dirty="0">
                <a:latin typeface="Arial" panose="020B0604020202020204" pitchFamily="34" charset="0"/>
                <a:cs typeface="Arial" panose="020B0604020202020204" pitchFamily="34" charset="0"/>
              </a:rPr>
              <a:t>Frontiers in Medicine</a:t>
            </a:r>
            <a:r>
              <a:rPr lang="en-GB" sz="1600" dirty="0">
                <a:latin typeface="Arial" panose="020B0604020202020204" pitchFamily="34" charset="0"/>
                <a:cs typeface="Arial" panose="020B0604020202020204" pitchFamily="34" charset="0"/>
              </a:rPr>
              <a:t>, 13, p.1736755.</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Indeed (2026) </a:t>
            </a:r>
            <a:r>
              <a:rPr lang="en-GB" sz="1600" i="1" dirty="0">
                <a:latin typeface="Arial" panose="020B0604020202020204" pitchFamily="34" charset="0"/>
                <a:cs typeface="Arial" panose="020B0604020202020204" pitchFamily="34" charset="0"/>
              </a:rPr>
              <a:t>Evening Care Assistant. </a:t>
            </a:r>
            <a:r>
              <a:rPr lang="en-GB" sz="1600" dirty="0">
                <a:latin typeface="Arial" panose="020B0604020202020204" pitchFamily="34" charset="0"/>
                <a:cs typeface="Arial" panose="020B0604020202020204" pitchFamily="34" charset="0"/>
              </a:rPr>
              <a:t>Available at: </a:t>
            </a:r>
            <a:r>
              <a:rPr lang="en-GB" sz="16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https://uk.indeed.com/jobs?q=care+assistant&amp;l=Birmingham%2C+West+Midlands&amp;from=searchOnDesktopSerp%2Cwhereautocomplete&amp;vjk=89ac60cf737a9dc6</a:t>
            </a:r>
            <a:r>
              <a:rPr lang="en-GB" sz="1600" dirty="0">
                <a:latin typeface="Arial" panose="020B0604020202020204" pitchFamily="34" charset="0"/>
                <a:cs typeface="Arial" panose="020B0604020202020204" pitchFamily="34" charset="0"/>
              </a:rPr>
              <a:t> (Accessed: 2 October 2026).</a:t>
            </a:r>
          </a:p>
          <a:p>
            <a:endParaRPr lang="en-US" sz="1600" dirty="0">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F694B340-C4BA-EB43-BA03-C66D2F1C938A}"/>
              </a:ext>
            </a:extLst>
          </p:cNvPr>
          <p:cNvSpPr txBox="1">
            <a:spLocks/>
          </p:cNvSpPr>
          <p:nvPr/>
        </p:nvSpPr>
        <p:spPr>
          <a:xfrm>
            <a:off x="2209800" y="642937"/>
            <a:ext cx="6438900" cy="7921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latin typeface="Arial" panose="020B0604020202020204" pitchFamily="34" charset="0"/>
                <a:cs typeface="Arial" panose="020B0604020202020204" pitchFamily="34" charset="0"/>
              </a:rPr>
              <a:t>References</a:t>
            </a:r>
          </a:p>
        </p:txBody>
      </p:sp>
    </p:spTree>
    <p:extLst>
      <p:ext uri="{BB962C8B-B14F-4D97-AF65-F5344CB8AC3E}">
        <p14:creationId xmlns:p14="http://schemas.microsoft.com/office/powerpoint/2010/main" val="634928018"/>
      </p:ext>
    </p:extLst>
  </p:cSld>
  <p:clrMapOvr>
    <a:masterClrMapping/>
  </p:clrMapOvr>
</p:sld>
</file>

<file path=ppt/theme/theme1.xml><?xml version="1.0" encoding="utf-8"?>
<a:theme xmlns:a="http://schemas.openxmlformats.org/drawingml/2006/main" name="Wisp">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{BC634FA4-6705-BF42-8AC4-2F081A1AC0A1}tf10001069</Template>
  <TotalTime>307</TotalTime>
  <Words>1138</Words>
  <Application>Microsoft Macintosh PowerPoint</Application>
  <PresentationFormat>Widescreen</PresentationFormat>
  <Paragraphs>131</Paragraphs>
  <Slides>10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Aptos</vt:lpstr>
      <vt:lpstr>Arial</vt:lpstr>
      <vt:lpstr>Century Gothic</vt:lpstr>
      <vt:lpstr>Georgia</vt:lpstr>
      <vt:lpstr>Wingdings</vt:lpstr>
      <vt:lpstr>Wingdings 3</vt:lpstr>
      <vt:lpstr>Wisp</vt:lpstr>
      <vt:lpstr>PowerPoint Presentation</vt:lpstr>
      <vt:lpstr>Content Page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Samina Mumtaz (2119016)</dc:creator>
  <cp:lastModifiedBy>Salma Mumtaz (2431990)</cp:lastModifiedBy>
  <cp:revision>28</cp:revision>
  <dcterms:created xsi:type="dcterms:W3CDTF">2026-10-01T08:18:30Z</dcterms:created>
  <dcterms:modified xsi:type="dcterms:W3CDTF">2026-10-09T06:36:01Z</dcterms:modified>
</cp:coreProperties>
</file>