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2" r:id="rId7"/>
    <p:sldId id="264" r:id="rId8"/>
    <p:sldId id="260" r:id="rId9"/>
    <p:sldId id="265" r:id="rId10"/>
    <p:sldId id="266" r:id="rId11"/>
    <p:sldId id="261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1C8883-D3E0-366D-B667-477D49033CF9}" v="1119" dt="2024-06-20T13:32:17.8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hyperlink" Target="https://www.scribbr.co.uk/research-methods/introduction-to-qualitative-research/" TargetMode="External"/><Relationship Id="rId1" Type="http://schemas.openxmlformats.org/officeDocument/2006/relationships/hyperlink" Target="https://www.scribbr.co.uk/research-methods/introduction-to-quantitative-research/" TargetMode="Externa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research-methods/population-versus-sample/" TargetMode="External"/><Relationship Id="rId2" Type="http://schemas.openxmlformats.org/officeDocument/2006/relationships/hyperlink" Target="https://www.scribbr.co.uk/research-methods/reliability-or-validity/" TargetMode="External"/><Relationship Id="rId1" Type="http://schemas.openxmlformats.org/officeDocument/2006/relationships/hyperlink" Target="https://www.scribbr.co.uk/research-methods/surveys/" TargetMode="External"/><Relationship Id="rId5" Type="http://schemas.openxmlformats.org/officeDocument/2006/relationships/hyperlink" Target="https://www.scribbr.co.uk/research-methods/data-cleaning/" TargetMode="External"/><Relationship Id="rId4" Type="http://schemas.openxmlformats.org/officeDocument/2006/relationships/hyperlink" Target="https://www.scribbr.co.uk/research-methods/sampling/" TargetMode="Externa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2.svg"/><Relationship Id="rId2" Type="http://schemas.openxmlformats.org/officeDocument/2006/relationships/image" Target="../media/image17.png"/><Relationship Id="rId1" Type="http://schemas.openxmlformats.org/officeDocument/2006/relationships/hyperlink" Target="https://www.thebalance.com/how-much-does-commuting-cost-the-average-american-4175825" TargetMode="Externa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hyperlink" Target="https://www.scribbr.co.uk/research-methods/introduction-to-qualitative-research/" TargetMode="External"/><Relationship Id="rId5" Type="http://schemas.openxmlformats.org/officeDocument/2006/relationships/hyperlink" Target="https://www.scribbr.co.uk/research-methods/introduction-to-quantitative-research/" TargetMode="External"/><Relationship Id="rId10" Type="http://schemas.openxmlformats.org/officeDocument/2006/relationships/image" Target="../media/image8.svg"/><Relationship Id="rId4" Type="http://schemas.openxmlformats.org/officeDocument/2006/relationships/image" Target="../media/image4.svg"/><Relationship Id="rId9" Type="http://schemas.openxmlformats.org/officeDocument/2006/relationships/image" Target="../media/image7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research-methods/population-versus-sample/" TargetMode="External"/><Relationship Id="rId2" Type="http://schemas.openxmlformats.org/officeDocument/2006/relationships/hyperlink" Target="https://www.scribbr.co.uk/research-methods/reliability-or-validity/" TargetMode="External"/><Relationship Id="rId1" Type="http://schemas.openxmlformats.org/officeDocument/2006/relationships/hyperlink" Target="https://www.scribbr.co.uk/research-methods/surveys/" TargetMode="External"/><Relationship Id="rId5" Type="http://schemas.openxmlformats.org/officeDocument/2006/relationships/hyperlink" Target="https://www.scribbr.co.uk/research-methods/data-cleaning/" TargetMode="External"/><Relationship Id="rId4" Type="http://schemas.openxmlformats.org/officeDocument/2006/relationships/hyperlink" Target="https://www.scribbr.co.uk/research-methods/sampling/" TargetMode="External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2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1.png"/><Relationship Id="rId5" Type="http://schemas.openxmlformats.org/officeDocument/2006/relationships/hyperlink" Target="https://www.thebalance.com/how-much-does-commuting-cost-the-average-american-4175825" TargetMode="External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DA62AB-07E4-4974-B047-ABD64C65DCE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48C7B2E-E272-4627-AE95-71FA10A0D647}">
      <dgm:prSet/>
      <dgm:spPr/>
      <dgm:t>
        <a:bodyPr/>
        <a:lstStyle/>
        <a:p>
          <a:r>
            <a:rPr lang="en-US" dirty="0"/>
            <a:t>is a list of questions or items used to gather data from respondents about their attitudes, experiences, or opinions. </a:t>
          </a:r>
        </a:p>
      </dgm:t>
    </dgm:pt>
    <dgm:pt modelId="{84D8D101-7E0B-4F30-9861-7EFA5A62D068}" type="parTrans" cxnId="{9F1685BA-119C-4668-8B6B-FCE2F2759DE3}">
      <dgm:prSet/>
      <dgm:spPr/>
      <dgm:t>
        <a:bodyPr/>
        <a:lstStyle/>
        <a:p>
          <a:endParaRPr lang="en-US"/>
        </a:p>
      </dgm:t>
    </dgm:pt>
    <dgm:pt modelId="{E22524DB-6DBF-4AC4-9B82-0497638DFBA1}" type="sibTrans" cxnId="{9F1685BA-119C-4668-8B6B-FCE2F2759DE3}">
      <dgm:prSet/>
      <dgm:spPr/>
      <dgm:t>
        <a:bodyPr/>
        <a:lstStyle/>
        <a:p>
          <a:endParaRPr lang="en-US"/>
        </a:p>
      </dgm:t>
    </dgm:pt>
    <dgm:pt modelId="{F7FF4C34-E2D0-4226-9247-3BBD591C803D}">
      <dgm:prSet/>
      <dgm:spPr/>
      <dgm:t>
        <a:bodyPr/>
        <a:lstStyle/>
        <a:p>
          <a:r>
            <a:rPr lang="en-US" dirty="0"/>
            <a:t>used to collect </a:t>
          </a:r>
          <a:r>
            <a:rPr lang="en-US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quantitative</a:t>
          </a:r>
          <a:r>
            <a:rPr lang="en-US" dirty="0"/>
            <a:t> and/or</a:t>
          </a:r>
          <a:r>
            <a:rPr lang="en-US" dirty="0">
              <a:solidFill>
                <a:schemeClr val="tx1"/>
              </a:solidFill>
            </a:rPr>
            <a:t> </a:t>
          </a:r>
          <a:r>
            <a:rPr lang="en-US" dirty="0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qualitative</a:t>
          </a:r>
          <a:r>
            <a:rPr lang="en-US" dirty="0"/>
            <a:t> information.</a:t>
          </a:r>
        </a:p>
      </dgm:t>
    </dgm:pt>
    <dgm:pt modelId="{669DA0CC-5A36-45BC-AD28-F40D66F3572D}" type="parTrans" cxnId="{30493ACD-7271-48DA-890C-3B48221BCBB1}">
      <dgm:prSet/>
      <dgm:spPr/>
      <dgm:t>
        <a:bodyPr/>
        <a:lstStyle/>
        <a:p>
          <a:endParaRPr lang="en-US"/>
        </a:p>
      </dgm:t>
    </dgm:pt>
    <dgm:pt modelId="{C3E56911-663E-4C0E-9625-92F2900C9FD2}" type="sibTrans" cxnId="{30493ACD-7271-48DA-890C-3B48221BCBB1}">
      <dgm:prSet/>
      <dgm:spPr/>
      <dgm:t>
        <a:bodyPr/>
        <a:lstStyle/>
        <a:p>
          <a:endParaRPr lang="en-US"/>
        </a:p>
      </dgm:t>
    </dgm:pt>
    <dgm:pt modelId="{8B4C5F94-4277-4A02-A8C2-61A0BF0A0158}">
      <dgm:prSet/>
      <dgm:spPr/>
      <dgm:t>
        <a:bodyPr/>
        <a:lstStyle/>
        <a:p>
          <a:r>
            <a:rPr lang="en-US" dirty="0"/>
            <a:t>are commonly used in market research as well as in the social and health sciences. </a:t>
          </a:r>
        </a:p>
      </dgm:t>
    </dgm:pt>
    <dgm:pt modelId="{A0213EDA-7CF1-4F15-8F61-F5209B4207E3}" type="parTrans" cxnId="{A3742011-C2B4-4E6E-99DB-5C117087E968}">
      <dgm:prSet/>
      <dgm:spPr/>
      <dgm:t>
        <a:bodyPr/>
        <a:lstStyle/>
        <a:p>
          <a:endParaRPr lang="en-US"/>
        </a:p>
      </dgm:t>
    </dgm:pt>
    <dgm:pt modelId="{A41EC1FE-DF83-45E6-A6A3-7EEC197E70E7}" type="sibTrans" cxnId="{A3742011-C2B4-4E6E-99DB-5C117087E968}">
      <dgm:prSet/>
      <dgm:spPr/>
      <dgm:t>
        <a:bodyPr/>
        <a:lstStyle/>
        <a:p>
          <a:endParaRPr lang="en-US"/>
        </a:p>
      </dgm:t>
    </dgm:pt>
    <dgm:pt modelId="{2339FD36-5A3D-443D-B882-61811C636CC9}">
      <dgm:prSet/>
      <dgm:spPr/>
      <dgm:t>
        <a:bodyPr/>
        <a:lstStyle/>
        <a:p>
          <a:r>
            <a:rPr lang="en-US" dirty="0"/>
            <a:t>For example, a company may ask for feedback about a recent customer service experience, or psychology researchers may investigate health risk perceptions using questionnaires.</a:t>
          </a:r>
        </a:p>
      </dgm:t>
    </dgm:pt>
    <dgm:pt modelId="{8C6507CB-233F-4907-A071-4BDECC8D2D5E}" type="parTrans" cxnId="{8F351751-E7AF-4A79-B92F-693A5A4F7B97}">
      <dgm:prSet/>
      <dgm:spPr/>
      <dgm:t>
        <a:bodyPr/>
        <a:lstStyle/>
        <a:p>
          <a:endParaRPr lang="en-US"/>
        </a:p>
      </dgm:t>
    </dgm:pt>
    <dgm:pt modelId="{712A68A3-C848-48DE-A007-44B1934C4D09}" type="sibTrans" cxnId="{8F351751-E7AF-4A79-B92F-693A5A4F7B97}">
      <dgm:prSet/>
      <dgm:spPr/>
      <dgm:t>
        <a:bodyPr/>
        <a:lstStyle/>
        <a:p>
          <a:endParaRPr lang="en-US"/>
        </a:p>
      </dgm:t>
    </dgm:pt>
    <dgm:pt modelId="{D9654F86-766A-4ACD-8E7D-0F76E2DECDFF}" type="pres">
      <dgm:prSet presAssocID="{86DA62AB-07E4-4974-B047-ABD64C65DCEA}" presName="root" presStyleCnt="0">
        <dgm:presLayoutVars>
          <dgm:dir/>
          <dgm:resizeHandles val="exact"/>
        </dgm:presLayoutVars>
      </dgm:prSet>
      <dgm:spPr/>
    </dgm:pt>
    <dgm:pt modelId="{1D583B86-78B8-431A-AD62-1A4C8F6C22C9}" type="pres">
      <dgm:prSet presAssocID="{D48C7B2E-E272-4627-AE95-71FA10A0D647}" presName="compNode" presStyleCnt="0"/>
      <dgm:spPr/>
    </dgm:pt>
    <dgm:pt modelId="{311F9984-8D16-43A8-A2FA-F04329E653A2}" type="pres">
      <dgm:prSet presAssocID="{D48C7B2E-E272-4627-AE95-71FA10A0D647}" presName="bgRect" presStyleLbl="bgShp" presStyleIdx="0" presStyleCnt="4"/>
      <dgm:spPr/>
    </dgm:pt>
    <dgm:pt modelId="{B1E4C42C-3296-4775-9B75-108227B5A977}" type="pres">
      <dgm:prSet presAssocID="{D48C7B2E-E272-4627-AE95-71FA10A0D647}" presName="iconRect" presStyleLbl="node1" presStyleIdx="0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51C906F4-A38F-44C7-894A-9993907AE727}" type="pres">
      <dgm:prSet presAssocID="{D48C7B2E-E272-4627-AE95-71FA10A0D647}" presName="spaceRect" presStyleCnt="0"/>
      <dgm:spPr/>
    </dgm:pt>
    <dgm:pt modelId="{E80E71E6-4C19-4227-82AB-10678C23D811}" type="pres">
      <dgm:prSet presAssocID="{D48C7B2E-E272-4627-AE95-71FA10A0D647}" presName="parTx" presStyleLbl="revTx" presStyleIdx="0" presStyleCnt="4">
        <dgm:presLayoutVars>
          <dgm:chMax val="0"/>
          <dgm:chPref val="0"/>
        </dgm:presLayoutVars>
      </dgm:prSet>
      <dgm:spPr/>
    </dgm:pt>
    <dgm:pt modelId="{5657B775-4119-4A3F-B6F2-C9A7B35274E0}" type="pres">
      <dgm:prSet presAssocID="{E22524DB-6DBF-4AC4-9B82-0497638DFBA1}" presName="sibTrans" presStyleCnt="0"/>
      <dgm:spPr/>
    </dgm:pt>
    <dgm:pt modelId="{3B183A51-BD79-4E91-873E-DF0A9FEE1BC3}" type="pres">
      <dgm:prSet presAssocID="{F7FF4C34-E2D0-4226-9247-3BBD591C803D}" presName="compNode" presStyleCnt="0"/>
      <dgm:spPr/>
    </dgm:pt>
    <dgm:pt modelId="{45DA3E3F-9005-4843-9044-5E562E070267}" type="pres">
      <dgm:prSet presAssocID="{F7FF4C34-E2D0-4226-9247-3BBD591C803D}" presName="bgRect" presStyleLbl="bgShp" presStyleIdx="1" presStyleCnt="4"/>
      <dgm:spPr/>
    </dgm:pt>
    <dgm:pt modelId="{B50A03EC-FEEB-4ABF-8C71-C89778875451}" type="pres">
      <dgm:prSet presAssocID="{F7FF4C34-E2D0-4226-9247-3BBD591C803D}" presName="iconRect" presStyleLbl="node1" presStyleIdx="1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F8C6A182-B750-4DAF-882B-76A8FC869D81}" type="pres">
      <dgm:prSet presAssocID="{F7FF4C34-E2D0-4226-9247-3BBD591C803D}" presName="spaceRect" presStyleCnt="0"/>
      <dgm:spPr/>
    </dgm:pt>
    <dgm:pt modelId="{DC46AB98-F6B9-47AA-AE83-A5BEE644528E}" type="pres">
      <dgm:prSet presAssocID="{F7FF4C34-E2D0-4226-9247-3BBD591C803D}" presName="parTx" presStyleLbl="revTx" presStyleIdx="1" presStyleCnt="4">
        <dgm:presLayoutVars>
          <dgm:chMax val="0"/>
          <dgm:chPref val="0"/>
        </dgm:presLayoutVars>
      </dgm:prSet>
      <dgm:spPr/>
    </dgm:pt>
    <dgm:pt modelId="{1F868236-BE99-42C0-805C-B50742948E7C}" type="pres">
      <dgm:prSet presAssocID="{C3E56911-663E-4C0E-9625-92F2900C9FD2}" presName="sibTrans" presStyleCnt="0"/>
      <dgm:spPr/>
    </dgm:pt>
    <dgm:pt modelId="{708527A5-AB3C-4478-B71A-E47C549C525D}" type="pres">
      <dgm:prSet presAssocID="{8B4C5F94-4277-4A02-A8C2-61A0BF0A0158}" presName="compNode" presStyleCnt="0"/>
      <dgm:spPr/>
    </dgm:pt>
    <dgm:pt modelId="{CB8DB5AF-9DE2-44DD-86B7-498BBD06957C}" type="pres">
      <dgm:prSet presAssocID="{8B4C5F94-4277-4A02-A8C2-61A0BF0A0158}" presName="bgRect" presStyleLbl="bgShp" presStyleIdx="2" presStyleCnt="4"/>
      <dgm:spPr/>
    </dgm:pt>
    <dgm:pt modelId="{8CE39215-5837-49CD-B08F-D024E63E4C5F}" type="pres">
      <dgm:prSet presAssocID="{8B4C5F94-4277-4A02-A8C2-61A0BF0A0158}" presName="iconRect" presStyleLbl="node1" presStyleIdx="2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CAD5DFDB-DF86-40C6-AD4C-F742D789035B}" type="pres">
      <dgm:prSet presAssocID="{8B4C5F94-4277-4A02-A8C2-61A0BF0A0158}" presName="spaceRect" presStyleCnt="0"/>
      <dgm:spPr/>
    </dgm:pt>
    <dgm:pt modelId="{D7AF15D7-AB49-4057-8109-A47A7F92919F}" type="pres">
      <dgm:prSet presAssocID="{8B4C5F94-4277-4A02-A8C2-61A0BF0A0158}" presName="parTx" presStyleLbl="revTx" presStyleIdx="2" presStyleCnt="4">
        <dgm:presLayoutVars>
          <dgm:chMax val="0"/>
          <dgm:chPref val="0"/>
        </dgm:presLayoutVars>
      </dgm:prSet>
      <dgm:spPr/>
    </dgm:pt>
    <dgm:pt modelId="{0597F4CA-67C4-4AE9-AB7C-07C0A30C6A6A}" type="pres">
      <dgm:prSet presAssocID="{A41EC1FE-DF83-45E6-A6A3-7EEC197E70E7}" presName="sibTrans" presStyleCnt="0"/>
      <dgm:spPr/>
    </dgm:pt>
    <dgm:pt modelId="{23486C7D-2D0F-4159-BDF9-9F61AB7E1F7A}" type="pres">
      <dgm:prSet presAssocID="{2339FD36-5A3D-443D-B882-61811C636CC9}" presName="compNode" presStyleCnt="0"/>
      <dgm:spPr/>
    </dgm:pt>
    <dgm:pt modelId="{ECF149E0-2E68-46EE-ACB0-1097DFC977A2}" type="pres">
      <dgm:prSet presAssocID="{2339FD36-5A3D-443D-B882-61811C636CC9}" presName="bgRect" presStyleLbl="bgShp" presStyleIdx="3" presStyleCnt="4"/>
      <dgm:spPr/>
    </dgm:pt>
    <dgm:pt modelId="{1A326F35-6302-4B5F-8A5D-65AD7A8CFFDF}" type="pres">
      <dgm:prSet presAssocID="{2339FD36-5A3D-443D-B882-61811C636CC9}" presName="iconRect" presStyleLbl="node1" presStyleIdx="3" presStyleCnt="4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6C838DD-DE1A-4364-8E3F-6E0AAAB69726}" type="pres">
      <dgm:prSet presAssocID="{2339FD36-5A3D-443D-B882-61811C636CC9}" presName="spaceRect" presStyleCnt="0"/>
      <dgm:spPr/>
    </dgm:pt>
    <dgm:pt modelId="{E8452F2D-D727-46B8-BF8C-BCF8C55D3EA7}" type="pres">
      <dgm:prSet presAssocID="{2339FD36-5A3D-443D-B882-61811C636CC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3742011-C2B4-4E6E-99DB-5C117087E968}" srcId="{86DA62AB-07E4-4974-B047-ABD64C65DCEA}" destId="{8B4C5F94-4277-4A02-A8C2-61A0BF0A0158}" srcOrd="2" destOrd="0" parTransId="{A0213EDA-7CF1-4F15-8F61-F5209B4207E3}" sibTransId="{A41EC1FE-DF83-45E6-A6A3-7EEC197E70E7}"/>
    <dgm:cxn modelId="{8F351751-E7AF-4A79-B92F-693A5A4F7B97}" srcId="{86DA62AB-07E4-4974-B047-ABD64C65DCEA}" destId="{2339FD36-5A3D-443D-B882-61811C636CC9}" srcOrd="3" destOrd="0" parTransId="{8C6507CB-233F-4907-A071-4BDECC8D2D5E}" sibTransId="{712A68A3-C848-48DE-A007-44B1934C4D09}"/>
    <dgm:cxn modelId="{EDE3C390-10F1-4974-B05E-D37C0F3ECAEE}" type="presOf" srcId="{D48C7B2E-E272-4627-AE95-71FA10A0D647}" destId="{E80E71E6-4C19-4227-82AB-10678C23D811}" srcOrd="0" destOrd="0" presId="urn:microsoft.com/office/officeart/2018/2/layout/IconVerticalSolidList"/>
    <dgm:cxn modelId="{1B141592-A6A8-490F-ACB7-6541F1AA8E73}" type="presOf" srcId="{2339FD36-5A3D-443D-B882-61811C636CC9}" destId="{E8452F2D-D727-46B8-BF8C-BCF8C55D3EA7}" srcOrd="0" destOrd="0" presId="urn:microsoft.com/office/officeart/2018/2/layout/IconVerticalSolidList"/>
    <dgm:cxn modelId="{E7859898-07A5-40F3-97D1-1530957D48F4}" type="presOf" srcId="{8B4C5F94-4277-4A02-A8C2-61A0BF0A0158}" destId="{D7AF15D7-AB49-4057-8109-A47A7F92919F}" srcOrd="0" destOrd="0" presId="urn:microsoft.com/office/officeart/2018/2/layout/IconVerticalSolidList"/>
    <dgm:cxn modelId="{4F7E5CA8-73B0-4BFF-B680-4AD4DCE99A30}" type="presOf" srcId="{F7FF4C34-E2D0-4226-9247-3BBD591C803D}" destId="{DC46AB98-F6B9-47AA-AE83-A5BEE644528E}" srcOrd="0" destOrd="0" presId="urn:microsoft.com/office/officeart/2018/2/layout/IconVerticalSolidList"/>
    <dgm:cxn modelId="{9F1685BA-119C-4668-8B6B-FCE2F2759DE3}" srcId="{86DA62AB-07E4-4974-B047-ABD64C65DCEA}" destId="{D48C7B2E-E272-4627-AE95-71FA10A0D647}" srcOrd="0" destOrd="0" parTransId="{84D8D101-7E0B-4F30-9861-7EFA5A62D068}" sibTransId="{E22524DB-6DBF-4AC4-9B82-0497638DFBA1}"/>
    <dgm:cxn modelId="{30493ACD-7271-48DA-890C-3B48221BCBB1}" srcId="{86DA62AB-07E4-4974-B047-ABD64C65DCEA}" destId="{F7FF4C34-E2D0-4226-9247-3BBD591C803D}" srcOrd="1" destOrd="0" parTransId="{669DA0CC-5A36-45BC-AD28-F40D66F3572D}" sibTransId="{C3E56911-663E-4C0E-9625-92F2900C9FD2}"/>
    <dgm:cxn modelId="{754B3EF8-0FE4-4956-A4B2-5CDDA6EF8D36}" type="presOf" srcId="{86DA62AB-07E4-4974-B047-ABD64C65DCEA}" destId="{D9654F86-766A-4ACD-8E7D-0F76E2DECDFF}" srcOrd="0" destOrd="0" presId="urn:microsoft.com/office/officeart/2018/2/layout/IconVerticalSolidList"/>
    <dgm:cxn modelId="{0A488DA6-E4DC-4B8F-A68B-8B6100675697}" type="presParOf" srcId="{D9654F86-766A-4ACD-8E7D-0F76E2DECDFF}" destId="{1D583B86-78B8-431A-AD62-1A4C8F6C22C9}" srcOrd="0" destOrd="0" presId="urn:microsoft.com/office/officeart/2018/2/layout/IconVerticalSolidList"/>
    <dgm:cxn modelId="{12D11F10-943A-4078-8745-A37E0BC10CCA}" type="presParOf" srcId="{1D583B86-78B8-431A-AD62-1A4C8F6C22C9}" destId="{311F9984-8D16-43A8-A2FA-F04329E653A2}" srcOrd="0" destOrd="0" presId="urn:microsoft.com/office/officeart/2018/2/layout/IconVerticalSolidList"/>
    <dgm:cxn modelId="{872CAADD-810D-4F3D-B8F3-3C89C5AD1486}" type="presParOf" srcId="{1D583B86-78B8-431A-AD62-1A4C8F6C22C9}" destId="{B1E4C42C-3296-4775-9B75-108227B5A977}" srcOrd="1" destOrd="0" presId="urn:microsoft.com/office/officeart/2018/2/layout/IconVerticalSolidList"/>
    <dgm:cxn modelId="{1AA7135F-8186-4714-9CE9-156A332AD0B0}" type="presParOf" srcId="{1D583B86-78B8-431A-AD62-1A4C8F6C22C9}" destId="{51C906F4-A38F-44C7-894A-9993907AE727}" srcOrd="2" destOrd="0" presId="urn:microsoft.com/office/officeart/2018/2/layout/IconVerticalSolidList"/>
    <dgm:cxn modelId="{647871BE-A388-47A3-8879-8F8F64F000ED}" type="presParOf" srcId="{1D583B86-78B8-431A-AD62-1A4C8F6C22C9}" destId="{E80E71E6-4C19-4227-82AB-10678C23D811}" srcOrd="3" destOrd="0" presId="urn:microsoft.com/office/officeart/2018/2/layout/IconVerticalSolidList"/>
    <dgm:cxn modelId="{FA5498B6-ABF8-4B66-9BCA-6055D0FCA9C3}" type="presParOf" srcId="{D9654F86-766A-4ACD-8E7D-0F76E2DECDFF}" destId="{5657B775-4119-4A3F-B6F2-C9A7B35274E0}" srcOrd="1" destOrd="0" presId="urn:microsoft.com/office/officeart/2018/2/layout/IconVerticalSolidList"/>
    <dgm:cxn modelId="{3B204B0A-7D2B-41DA-8BB2-AC326A8A11FE}" type="presParOf" srcId="{D9654F86-766A-4ACD-8E7D-0F76E2DECDFF}" destId="{3B183A51-BD79-4E91-873E-DF0A9FEE1BC3}" srcOrd="2" destOrd="0" presId="urn:microsoft.com/office/officeart/2018/2/layout/IconVerticalSolidList"/>
    <dgm:cxn modelId="{589D0896-4F24-4EEF-BECF-A005B05C009D}" type="presParOf" srcId="{3B183A51-BD79-4E91-873E-DF0A9FEE1BC3}" destId="{45DA3E3F-9005-4843-9044-5E562E070267}" srcOrd="0" destOrd="0" presId="urn:microsoft.com/office/officeart/2018/2/layout/IconVerticalSolidList"/>
    <dgm:cxn modelId="{DB108D1A-FCDA-41ED-A407-889E864A2D92}" type="presParOf" srcId="{3B183A51-BD79-4E91-873E-DF0A9FEE1BC3}" destId="{B50A03EC-FEEB-4ABF-8C71-C89778875451}" srcOrd="1" destOrd="0" presId="urn:microsoft.com/office/officeart/2018/2/layout/IconVerticalSolidList"/>
    <dgm:cxn modelId="{42DC2DDD-BA5F-447F-8F77-A88D456841FB}" type="presParOf" srcId="{3B183A51-BD79-4E91-873E-DF0A9FEE1BC3}" destId="{F8C6A182-B750-4DAF-882B-76A8FC869D81}" srcOrd="2" destOrd="0" presId="urn:microsoft.com/office/officeart/2018/2/layout/IconVerticalSolidList"/>
    <dgm:cxn modelId="{F20856ED-7244-4922-8C31-611E86A9E705}" type="presParOf" srcId="{3B183A51-BD79-4E91-873E-DF0A9FEE1BC3}" destId="{DC46AB98-F6B9-47AA-AE83-A5BEE644528E}" srcOrd="3" destOrd="0" presId="urn:microsoft.com/office/officeart/2018/2/layout/IconVerticalSolidList"/>
    <dgm:cxn modelId="{134E50B2-34FE-4C2F-ABED-98078639C5BE}" type="presParOf" srcId="{D9654F86-766A-4ACD-8E7D-0F76E2DECDFF}" destId="{1F868236-BE99-42C0-805C-B50742948E7C}" srcOrd="3" destOrd="0" presId="urn:microsoft.com/office/officeart/2018/2/layout/IconVerticalSolidList"/>
    <dgm:cxn modelId="{31A243B0-DEC9-4182-8455-174F854FA2B5}" type="presParOf" srcId="{D9654F86-766A-4ACD-8E7D-0F76E2DECDFF}" destId="{708527A5-AB3C-4478-B71A-E47C549C525D}" srcOrd="4" destOrd="0" presId="urn:microsoft.com/office/officeart/2018/2/layout/IconVerticalSolidList"/>
    <dgm:cxn modelId="{CD3E5641-F93A-44E7-926C-47D5032048E4}" type="presParOf" srcId="{708527A5-AB3C-4478-B71A-E47C549C525D}" destId="{CB8DB5AF-9DE2-44DD-86B7-498BBD06957C}" srcOrd="0" destOrd="0" presId="urn:microsoft.com/office/officeart/2018/2/layout/IconVerticalSolidList"/>
    <dgm:cxn modelId="{D7CA7501-D9D0-4507-92D0-EF12A7BEE8EB}" type="presParOf" srcId="{708527A5-AB3C-4478-B71A-E47C549C525D}" destId="{8CE39215-5837-49CD-B08F-D024E63E4C5F}" srcOrd="1" destOrd="0" presId="urn:microsoft.com/office/officeart/2018/2/layout/IconVerticalSolidList"/>
    <dgm:cxn modelId="{6CAC7D0E-CEF2-4376-B82E-05BEB93D2E03}" type="presParOf" srcId="{708527A5-AB3C-4478-B71A-E47C549C525D}" destId="{CAD5DFDB-DF86-40C6-AD4C-F742D789035B}" srcOrd="2" destOrd="0" presId="urn:microsoft.com/office/officeart/2018/2/layout/IconVerticalSolidList"/>
    <dgm:cxn modelId="{CD900095-1953-47DF-92B4-A4C9F092CC68}" type="presParOf" srcId="{708527A5-AB3C-4478-B71A-E47C549C525D}" destId="{D7AF15D7-AB49-4057-8109-A47A7F92919F}" srcOrd="3" destOrd="0" presId="urn:microsoft.com/office/officeart/2018/2/layout/IconVerticalSolidList"/>
    <dgm:cxn modelId="{40721EEC-8684-4E22-9FA0-CB801E0B24BC}" type="presParOf" srcId="{D9654F86-766A-4ACD-8E7D-0F76E2DECDFF}" destId="{0597F4CA-67C4-4AE9-AB7C-07C0A30C6A6A}" srcOrd="5" destOrd="0" presId="urn:microsoft.com/office/officeart/2018/2/layout/IconVerticalSolidList"/>
    <dgm:cxn modelId="{5BF238F1-680B-45FE-A456-1F98B775312D}" type="presParOf" srcId="{D9654F86-766A-4ACD-8E7D-0F76E2DECDFF}" destId="{23486C7D-2D0F-4159-BDF9-9F61AB7E1F7A}" srcOrd="6" destOrd="0" presId="urn:microsoft.com/office/officeart/2018/2/layout/IconVerticalSolidList"/>
    <dgm:cxn modelId="{F76CD677-809B-4EA9-9BF1-EF78EA7FE89B}" type="presParOf" srcId="{23486C7D-2D0F-4159-BDF9-9F61AB7E1F7A}" destId="{ECF149E0-2E68-46EE-ACB0-1097DFC977A2}" srcOrd="0" destOrd="0" presId="urn:microsoft.com/office/officeart/2018/2/layout/IconVerticalSolidList"/>
    <dgm:cxn modelId="{FC905442-C98A-4F23-9787-2C3248E4AD78}" type="presParOf" srcId="{23486C7D-2D0F-4159-BDF9-9F61AB7E1F7A}" destId="{1A326F35-6302-4B5F-8A5D-65AD7A8CFFDF}" srcOrd="1" destOrd="0" presId="urn:microsoft.com/office/officeart/2018/2/layout/IconVerticalSolidList"/>
    <dgm:cxn modelId="{5AA1DE36-6E93-480E-A2AF-B2AFB7FCBA7D}" type="presParOf" srcId="{23486C7D-2D0F-4159-BDF9-9F61AB7E1F7A}" destId="{06C838DD-DE1A-4364-8E3F-6E0AAAB69726}" srcOrd="2" destOrd="0" presId="urn:microsoft.com/office/officeart/2018/2/layout/IconVerticalSolidList"/>
    <dgm:cxn modelId="{14A1BC55-4702-4700-9D79-423F53DD7E0B}" type="presParOf" srcId="{23486C7D-2D0F-4159-BDF9-9F61AB7E1F7A}" destId="{E8452F2D-D727-46B8-BF8C-BCF8C55D3E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65D7AF-F6BE-4CED-A966-0003A1B9F69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FC681E4-96E2-48AB-B0C6-69FE27C664AD}">
      <dgm:prSet/>
      <dgm:spPr/>
      <dgm:t>
        <a:bodyPr/>
        <a:lstStyle/>
        <a:p>
          <a:r>
            <a:rPr lang="en-US" dirty="0"/>
            <a:t>In</a:t>
          </a:r>
          <a:r>
            <a:rPr lang="en-US" u="sng" dirty="0"/>
            <a:t> </a:t>
          </a:r>
          <a:r>
            <a:rPr lang="en-US" b="1" u="sng" dirty="0">
              <a:hlinkClick xmlns:r="http://schemas.openxmlformats.org/officeDocument/2006/relationships" r:id="rId1"/>
            </a:rPr>
            <a:t>survey</a:t>
          </a:r>
          <a:r>
            <a:rPr lang="en-US" dirty="0"/>
            <a:t>  method  you collect and analyze data from a group of people. A </a:t>
          </a:r>
          <a:r>
            <a:rPr lang="en-US" b="1" dirty="0"/>
            <a:t>questionnaire</a:t>
          </a:r>
          <a:r>
            <a:rPr lang="en-US" dirty="0"/>
            <a:t> is a specific tool or instrument for collecting the data.</a:t>
          </a:r>
        </a:p>
      </dgm:t>
    </dgm:pt>
    <dgm:pt modelId="{B24904D4-C3C5-44E3-BE96-31B1BD2D4DF4}" type="parTrans" cxnId="{C7F4D66D-7CDB-4876-9C25-E56CA24BBD36}">
      <dgm:prSet/>
      <dgm:spPr/>
      <dgm:t>
        <a:bodyPr/>
        <a:lstStyle/>
        <a:p>
          <a:endParaRPr lang="en-US"/>
        </a:p>
      </dgm:t>
    </dgm:pt>
    <dgm:pt modelId="{30A273F9-7575-4EE3-BE85-18544AB11004}" type="sibTrans" cxnId="{C7F4D66D-7CDB-4876-9C25-E56CA24BBD36}">
      <dgm:prSet/>
      <dgm:spPr/>
      <dgm:t>
        <a:bodyPr/>
        <a:lstStyle/>
        <a:p>
          <a:endParaRPr lang="en-US"/>
        </a:p>
      </dgm:t>
    </dgm:pt>
    <dgm:pt modelId="{85DC3D23-50ED-487E-B3A9-8A857E0B7529}">
      <dgm:prSet/>
      <dgm:spPr/>
      <dgm:t>
        <a:bodyPr/>
        <a:lstStyle/>
        <a:p>
          <a:r>
            <a:rPr lang="en-US" dirty="0"/>
            <a:t>Designing a questionnaire means creating</a:t>
          </a:r>
          <a:r>
            <a:rPr lang="en-US" dirty="0">
              <a:hlinkClick xmlns:r="http://schemas.openxmlformats.org/officeDocument/2006/relationships" r:id="rId2"/>
            </a:rPr>
            <a:t> valid and reliable</a:t>
          </a:r>
          <a:r>
            <a:rPr lang="en-US" dirty="0"/>
            <a:t> questions that address your research objectives, placing them in a logical order</a:t>
          </a:r>
        </a:p>
      </dgm:t>
    </dgm:pt>
    <dgm:pt modelId="{25B2F658-8A35-444B-9B25-FDA1FB3192A1}" type="parTrans" cxnId="{77A51050-3EDA-40A4-B483-5784D8F533FD}">
      <dgm:prSet/>
      <dgm:spPr/>
      <dgm:t>
        <a:bodyPr/>
        <a:lstStyle/>
        <a:p>
          <a:endParaRPr lang="en-US"/>
        </a:p>
      </dgm:t>
    </dgm:pt>
    <dgm:pt modelId="{14B1E91E-5AB9-41D2-B190-343CC6D847A2}" type="sibTrans" cxnId="{77A51050-3EDA-40A4-B483-5784D8F533FD}">
      <dgm:prSet/>
      <dgm:spPr/>
      <dgm:t>
        <a:bodyPr/>
        <a:lstStyle/>
        <a:p>
          <a:endParaRPr lang="en-US"/>
        </a:p>
      </dgm:t>
    </dgm:pt>
    <dgm:pt modelId="{7E612632-2C51-49B0-B49E-59CAA8690114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Survey  involves defining the </a:t>
          </a:r>
          <a:r>
            <a:rPr lang="en-US" dirty="0">
              <a:solidFill>
                <a:schemeClr val="tx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population</a:t>
          </a:r>
          <a:r>
            <a:rPr lang="en-US" dirty="0">
              <a:solidFill>
                <a:schemeClr val="tx1"/>
              </a:solidFill>
            </a:rPr>
            <a:t> you’re interested in, choosing an appropriate </a:t>
          </a:r>
          <a:r>
            <a:rPr lang="en-US" dirty="0">
              <a:solidFill>
                <a:schemeClr val="tx1"/>
              </a:solidFill>
              <a:hlinkClick xmlns:r="http://schemas.openxmlformats.org/officeDocument/2006/relationships"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sampling method</a:t>
          </a:r>
          <a:r>
            <a:rPr lang="en-US" dirty="0">
              <a:solidFill>
                <a:schemeClr val="tx1"/>
              </a:solidFill>
            </a:rPr>
            <a:t>, administering questionnaires, </a:t>
          </a:r>
          <a:r>
            <a:rPr lang="en-US" dirty="0">
              <a:solidFill>
                <a:schemeClr val="tx1"/>
              </a:solidFill>
              <a:hlinkClick xmlns:r="http://schemas.openxmlformats.org/officeDocument/2006/relationships"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data cleaning</a:t>
          </a:r>
          <a:r>
            <a:rPr lang="en-US" dirty="0">
              <a:solidFill>
                <a:schemeClr val="tx1"/>
              </a:solidFill>
            </a:rPr>
            <a:t> and analysis, and interpretation.</a:t>
          </a:r>
        </a:p>
      </dgm:t>
    </dgm:pt>
    <dgm:pt modelId="{894F7995-D70C-479A-A70E-A5A0073EFDD3}" type="parTrans" cxnId="{E4B03542-E9AA-4CCA-BCA8-519EEB49B497}">
      <dgm:prSet/>
      <dgm:spPr/>
      <dgm:t>
        <a:bodyPr/>
        <a:lstStyle/>
        <a:p>
          <a:endParaRPr lang="en-US"/>
        </a:p>
      </dgm:t>
    </dgm:pt>
    <dgm:pt modelId="{2A2D4A59-E79D-44AA-84FF-0F5F853284AC}" type="sibTrans" cxnId="{E4B03542-E9AA-4CCA-BCA8-519EEB49B497}">
      <dgm:prSet/>
      <dgm:spPr/>
      <dgm:t>
        <a:bodyPr/>
        <a:lstStyle/>
        <a:p>
          <a:endParaRPr lang="en-US"/>
        </a:p>
      </dgm:t>
    </dgm:pt>
    <dgm:pt modelId="{BB26CC54-E329-4F35-A0D0-CECDAE554D6A}" type="pres">
      <dgm:prSet presAssocID="{8D65D7AF-F6BE-4CED-A966-0003A1B9F694}" presName="linear" presStyleCnt="0">
        <dgm:presLayoutVars>
          <dgm:animLvl val="lvl"/>
          <dgm:resizeHandles val="exact"/>
        </dgm:presLayoutVars>
      </dgm:prSet>
      <dgm:spPr/>
    </dgm:pt>
    <dgm:pt modelId="{C80E8A39-C396-41F1-A005-3373303A8B5A}" type="pres">
      <dgm:prSet presAssocID="{4FC681E4-96E2-48AB-B0C6-69FE27C664A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B452B29-7DC3-401A-AF60-D46190F76194}" type="pres">
      <dgm:prSet presAssocID="{30A273F9-7575-4EE3-BE85-18544AB11004}" presName="spacer" presStyleCnt="0"/>
      <dgm:spPr/>
    </dgm:pt>
    <dgm:pt modelId="{666F135F-16CE-45B1-8649-422790AFE1BC}" type="pres">
      <dgm:prSet presAssocID="{85DC3D23-50ED-487E-B3A9-8A857E0B752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C91ABF5-F6FA-4E67-B176-713311402BCA}" type="pres">
      <dgm:prSet presAssocID="{14B1E91E-5AB9-41D2-B190-343CC6D847A2}" presName="spacer" presStyleCnt="0"/>
      <dgm:spPr/>
    </dgm:pt>
    <dgm:pt modelId="{6596F055-F4C1-4FAB-8F4D-8A140591B27B}" type="pres">
      <dgm:prSet presAssocID="{7E612632-2C51-49B0-B49E-59CAA869011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9F8C90B-A2F3-4AE7-8E1C-EE056405718D}" type="presOf" srcId="{4FC681E4-96E2-48AB-B0C6-69FE27C664AD}" destId="{C80E8A39-C396-41F1-A005-3373303A8B5A}" srcOrd="0" destOrd="0" presId="urn:microsoft.com/office/officeart/2005/8/layout/vList2"/>
    <dgm:cxn modelId="{A6243E20-5598-44EE-94AE-0A036F57766D}" type="presOf" srcId="{8D65D7AF-F6BE-4CED-A966-0003A1B9F694}" destId="{BB26CC54-E329-4F35-A0D0-CECDAE554D6A}" srcOrd="0" destOrd="0" presId="urn:microsoft.com/office/officeart/2005/8/layout/vList2"/>
    <dgm:cxn modelId="{E4B03542-E9AA-4CCA-BCA8-519EEB49B497}" srcId="{8D65D7AF-F6BE-4CED-A966-0003A1B9F694}" destId="{7E612632-2C51-49B0-B49E-59CAA8690114}" srcOrd="2" destOrd="0" parTransId="{894F7995-D70C-479A-A70E-A5A0073EFDD3}" sibTransId="{2A2D4A59-E79D-44AA-84FF-0F5F853284AC}"/>
    <dgm:cxn modelId="{C7F4D66D-7CDB-4876-9C25-E56CA24BBD36}" srcId="{8D65D7AF-F6BE-4CED-A966-0003A1B9F694}" destId="{4FC681E4-96E2-48AB-B0C6-69FE27C664AD}" srcOrd="0" destOrd="0" parTransId="{B24904D4-C3C5-44E3-BE96-31B1BD2D4DF4}" sibTransId="{30A273F9-7575-4EE3-BE85-18544AB11004}"/>
    <dgm:cxn modelId="{77A51050-3EDA-40A4-B483-5784D8F533FD}" srcId="{8D65D7AF-F6BE-4CED-A966-0003A1B9F694}" destId="{85DC3D23-50ED-487E-B3A9-8A857E0B7529}" srcOrd="1" destOrd="0" parTransId="{25B2F658-8A35-444B-9B25-FDA1FB3192A1}" sibTransId="{14B1E91E-5AB9-41D2-B190-343CC6D847A2}"/>
    <dgm:cxn modelId="{53EFCA85-1562-4D60-9299-EDD289A976D1}" type="presOf" srcId="{7E612632-2C51-49B0-B49E-59CAA8690114}" destId="{6596F055-F4C1-4FAB-8F4D-8A140591B27B}" srcOrd="0" destOrd="0" presId="urn:microsoft.com/office/officeart/2005/8/layout/vList2"/>
    <dgm:cxn modelId="{09772AA9-96DA-498C-83AB-EFA8BF52521F}" type="presOf" srcId="{85DC3D23-50ED-487E-B3A9-8A857E0B7529}" destId="{666F135F-16CE-45B1-8649-422790AFE1BC}" srcOrd="0" destOrd="0" presId="urn:microsoft.com/office/officeart/2005/8/layout/vList2"/>
    <dgm:cxn modelId="{30B31EEF-6B9C-40F5-9D5D-2175F2234423}" type="presParOf" srcId="{BB26CC54-E329-4F35-A0D0-CECDAE554D6A}" destId="{C80E8A39-C396-41F1-A005-3373303A8B5A}" srcOrd="0" destOrd="0" presId="urn:microsoft.com/office/officeart/2005/8/layout/vList2"/>
    <dgm:cxn modelId="{AC7440A3-054A-4EAD-AC1F-1961EFA4A365}" type="presParOf" srcId="{BB26CC54-E329-4F35-A0D0-CECDAE554D6A}" destId="{BB452B29-7DC3-401A-AF60-D46190F76194}" srcOrd="1" destOrd="0" presId="urn:microsoft.com/office/officeart/2005/8/layout/vList2"/>
    <dgm:cxn modelId="{05AF18B9-C2C7-43A4-A350-8E76C27684F5}" type="presParOf" srcId="{BB26CC54-E329-4F35-A0D0-CECDAE554D6A}" destId="{666F135F-16CE-45B1-8649-422790AFE1BC}" srcOrd="2" destOrd="0" presId="urn:microsoft.com/office/officeart/2005/8/layout/vList2"/>
    <dgm:cxn modelId="{CAC01DD7-00BE-48C5-AA4F-6EAC0D2C0FA2}" type="presParOf" srcId="{BB26CC54-E329-4F35-A0D0-CECDAE554D6A}" destId="{8C91ABF5-F6FA-4E67-B176-713311402BCA}" srcOrd="3" destOrd="0" presId="urn:microsoft.com/office/officeart/2005/8/layout/vList2"/>
    <dgm:cxn modelId="{9E78D4B2-E017-4F96-AA38-A65DCDEDCE2D}" type="presParOf" srcId="{BB26CC54-E329-4F35-A0D0-CECDAE554D6A}" destId="{6596F055-F4C1-4FAB-8F4D-8A140591B27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24E96E-78B9-41A4-BA9C-FE5771B5F2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CB80E9D-A1B1-482C-83B9-57A45AD31B00}">
      <dgm:prSet/>
      <dgm:spPr/>
      <dgm:t>
        <a:bodyPr/>
        <a:lstStyle/>
        <a:p>
          <a:r>
            <a:rPr lang="en-US" dirty="0"/>
            <a:t>Avoid Leading Questions , for instance,</a:t>
          </a:r>
        </a:p>
      </dgm:t>
    </dgm:pt>
    <dgm:pt modelId="{F42DBE10-36C4-4F0C-B2E5-4E7B8716A1BE}" type="parTrans" cxnId="{42F43AB1-1651-496E-884D-1770F1DBBDD2}">
      <dgm:prSet/>
      <dgm:spPr/>
      <dgm:t>
        <a:bodyPr/>
        <a:lstStyle/>
        <a:p>
          <a:endParaRPr lang="en-US"/>
        </a:p>
      </dgm:t>
    </dgm:pt>
    <dgm:pt modelId="{82054F47-573E-40BB-B82B-9E46A39DFB92}" type="sibTrans" cxnId="{42F43AB1-1651-496E-884D-1770F1DBBDD2}">
      <dgm:prSet/>
      <dgm:spPr/>
      <dgm:t>
        <a:bodyPr/>
        <a:lstStyle/>
        <a:p>
          <a:endParaRPr lang="en-US"/>
        </a:p>
      </dgm:t>
    </dgm:pt>
    <dgm:pt modelId="{11052CF9-582B-4F02-BBBD-2698640A3BDC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The </a:t>
          </a:r>
          <a:r>
            <a:rPr lang="en-US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average daily work commute</a:t>
          </a:r>
          <a:r>
            <a:rPr lang="en-US" dirty="0">
              <a:solidFill>
                <a:schemeClr val="bg1"/>
              </a:solidFill>
            </a:rPr>
            <a:t> in the US takes 54.2 minutes and costs $29 per day. Since 2020, working from home has saved many employees time and money. Do you favor flexible work-from-home policies even after it’s safe to return to offices?</a:t>
          </a:r>
        </a:p>
      </dgm:t>
    </dgm:pt>
    <dgm:pt modelId="{20A525A1-1546-402D-A8DE-78D6C603513F}" type="parTrans" cxnId="{FECFCB04-8F0D-4728-9933-A9F8955E582B}">
      <dgm:prSet/>
      <dgm:spPr/>
      <dgm:t>
        <a:bodyPr/>
        <a:lstStyle/>
        <a:p>
          <a:endParaRPr lang="en-US"/>
        </a:p>
      </dgm:t>
    </dgm:pt>
    <dgm:pt modelId="{6DC7A303-C95B-4CFF-AC5E-D23C39145CC8}" type="sibTrans" cxnId="{FECFCB04-8F0D-4728-9933-A9F8955E582B}">
      <dgm:prSet/>
      <dgm:spPr/>
      <dgm:t>
        <a:bodyPr/>
        <a:lstStyle/>
        <a:p>
          <a:endParaRPr lang="en-US"/>
        </a:p>
      </dgm:t>
    </dgm:pt>
    <dgm:pt modelId="{07556393-C0E3-443E-874E-C2039D863F16}">
      <dgm:prSet/>
      <dgm:spPr/>
      <dgm:t>
        <a:bodyPr/>
        <a:lstStyle/>
        <a:p>
          <a:r>
            <a:rPr lang="en-US" dirty="0"/>
            <a:t>Experts agree that a well-balanced diet provides sufficient vitamins and minerals, and multivitamins and supplements are not necessary or effective. Do you agree or disagree that multivitamins are helpful for balanced nutrition?</a:t>
          </a:r>
        </a:p>
      </dgm:t>
    </dgm:pt>
    <dgm:pt modelId="{671EAA0F-5AFE-40E9-B76A-1EDBA081725F}" type="parTrans" cxnId="{33A7D419-17F4-4A32-AC55-63254D22DA07}">
      <dgm:prSet/>
      <dgm:spPr/>
      <dgm:t>
        <a:bodyPr/>
        <a:lstStyle/>
        <a:p>
          <a:endParaRPr lang="en-US"/>
        </a:p>
      </dgm:t>
    </dgm:pt>
    <dgm:pt modelId="{747F5FF2-6C19-4B21-9C9F-A81E9A5654D0}" type="sibTrans" cxnId="{33A7D419-17F4-4A32-AC55-63254D22DA07}">
      <dgm:prSet/>
      <dgm:spPr/>
      <dgm:t>
        <a:bodyPr/>
        <a:lstStyle/>
        <a:p>
          <a:endParaRPr lang="en-US"/>
        </a:p>
      </dgm:t>
    </dgm:pt>
    <dgm:pt modelId="{8CEA59E8-E54D-421E-AA8E-C0E72EDE4D7C}" type="pres">
      <dgm:prSet presAssocID="{DB24E96E-78B9-41A4-BA9C-FE5771B5F2EC}" presName="root" presStyleCnt="0">
        <dgm:presLayoutVars>
          <dgm:dir/>
          <dgm:resizeHandles val="exact"/>
        </dgm:presLayoutVars>
      </dgm:prSet>
      <dgm:spPr/>
    </dgm:pt>
    <dgm:pt modelId="{29101572-86DF-4509-ACAB-EC7EC5A9514F}" type="pres">
      <dgm:prSet presAssocID="{ECB80E9D-A1B1-482C-83B9-57A45AD31B00}" presName="compNode" presStyleCnt="0"/>
      <dgm:spPr/>
    </dgm:pt>
    <dgm:pt modelId="{0973B7A6-CBAE-41DB-B5DD-D092ACACD04B}" type="pres">
      <dgm:prSet presAssocID="{ECB80E9D-A1B1-482C-83B9-57A45AD31B00}" presName="bgRect" presStyleLbl="bgShp" presStyleIdx="0" presStyleCnt="3"/>
      <dgm:spPr/>
    </dgm:pt>
    <dgm:pt modelId="{1198BDBF-3819-4F44-8947-17B033676640}" type="pres">
      <dgm:prSet presAssocID="{ECB80E9D-A1B1-482C-83B9-57A45AD31B00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269DD80-D21C-40EC-95B6-EE33C74E8ACE}" type="pres">
      <dgm:prSet presAssocID="{ECB80E9D-A1B1-482C-83B9-57A45AD31B00}" presName="spaceRect" presStyleCnt="0"/>
      <dgm:spPr/>
    </dgm:pt>
    <dgm:pt modelId="{61200432-AE17-49E8-BB48-EBD9D55C4CF1}" type="pres">
      <dgm:prSet presAssocID="{ECB80E9D-A1B1-482C-83B9-57A45AD31B00}" presName="parTx" presStyleLbl="revTx" presStyleIdx="0" presStyleCnt="3">
        <dgm:presLayoutVars>
          <dgm:chMax val="0"/>
          <dgm:chPref val="0"/>
        </dgm:presLayoutVars>
      </dgm:prSet>
      <dgm:spPr/>
    </dgm:pt>
    <dgm:pt modelId="{2976130E-E6DC-4E04-9694-29F69778518D}" type="pres">
      <dgm:prSet presAssocID="{82054F47-573E-40BB-B82B-9E46A39DFB92}" presName="sibTrans" presStyleCnt="0"/>
      <dgm:spPr/>
    </dgm:pt>
    <dgm:pt modelId="{1A312397-8518-4807-AB12-987E26C14DCA}" type="pres">
      <dgm:prSet presAssocID="{11052CF9-582B-4F02-BBBD-2698640A3BDC}" presName="compNode" presStyleCnt="0"/>
      <dgm:spPr/>
    </dgm:pt>
    <dgm:pt modelId="{147CDE35-99AA-4CA0-BA08-701B152827D3}" type="pres">
      <dgm:prSet presAssocID="{11052CF9-582B-4F02-BBBD-2698640A3BDC}" presName="bgRect" presStyleLbl="bgShp" presStyleIdx="1" presStyleCnt="3"/>
      <dgm:spPr/>
    </dgm:pt>
    <dgm:pt modelId="{4F8F4DD4-602A-40C9-887B-13AECA40384B}" type="pres">
      <dgm:prSet presAssocID="{11052CF9-582B-4F02-BBBD-2698640A3BDC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916123FB-8EB3-423A-8D08-F4387679B003}" type="pres">
      <dgm:prSet presAssocID="{11052CF9-582B-4F02-BBBD-2698640A3BDC}" presName="spaceRect" presStyleCnt="0"/>
      <dgm:spPr/>
    </dgm:pt>
    <dgm:pt modelId="{451D2C1C-088E-4DEB-96A1-976832D1FE2E}" type="pres">
      <dgm:prSet presAssocID="{11052CF9-582B-4F02-BBBD-2698640A3BDC}" presName="parTx" presStyleLbl="revTx" presStyleIdx="1" presStyleCnt="3">
        <dgm:presLayoutVars>
          <dgm:chMax val="0"/>
          <dgm:chPref val="0"/>
        </dgm:presLayoutVars>
      </dgm:prSet>
      <dgm:spPr/>
    </dgm:pt>
    <dgm:pt modelId="{F281B8C1-6149-4EB8-B975-347A0271A4D8}" type="pres">
      <dgm:prSet presAssocID="{6DC7A303-C95B-4CFF-AC5E-D23C39145CC8}" presName="sibTrans" presStyleCnt="0"/>
      <dgm:spPr/>
    </dgm:pt>
    <dgm:pt modelId="{C5AB6D75-F6AC-459D-BBD4-FD2AE43E6A19}" type="pres">
      <dgm:prSet presAssocID="{07556393-C0E3-443E-874E-C2039D863F16}" presName="compNode" presStyleCnt="0"/>
      <dgm:spPr/>
    </dgm:pt>
    <dgm:pt modelId="{3D80BF62-B8B8-4566-9330-68DA0761A52E}" type="pres">
      <dgm:prSet presAssocID="{07556393-C0E3-443E-874E-C2039D863F16}" presName="bgRect" presStyleLbl="bgShp" presStyleIdx="2" presStyleCnt="3"/>
      <dgm:spPr/>
    </dgm:pt>
    <dgm:pt modelId="{0F105F43-656B-48F6-BA02-6122350C3CFB}" type="pres">
      <dgm:prSet presAssocID="{07556393-C0E3-443E-874E-C2039D863F16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ermelon"/>
        </a:ext>
      </dgm:extLst>
    </dgm:pt>
    <dgm:pt modelId="{0C146C9C-EC02-451A-9D46-D3307F069ADB}" type="pres">
      <dgm:prSet presAssocID="{07556393-C0E3-443E-874E-C2039D863F16}" presName="spaceRect" presStyleCnt="0"/>
      <dgm:spPr/>
    </dgm:pt>
    <dgm:pt modelId="{72C9C65B-ED76-48A4-9946-A3768AB75EB3}" type="pres">
      <dgm:prSet presAssocID="{07556393-C0E3-443E-874E-C2039D863F1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ECFCB04-8F0D-4728-9933-A9F8955E582B}" srcId="{DB24E96E-78B9-41A4-BA9C-FE5771B5F2EC}" destId="{11052CF9-582B-4F02-BBBD-2698640A3BDC}" srcOrd="1" destOrd="0" parTransId="{20A525A1-1546-402D-A8DE-78D6C603513F}" sibTransId="{6DC7A303-C95B-4CFF-AC5E-D23C39145CC8}"/>
    <dgm:cxn modelId="{33A7D419-17F4-4A32-AC55-63254D22DA07}" srcId="{DB24E96E-78B9-41A4-BA9C-FE5771B5F2EC}" destId="{07556393-C0E3-443E-874E-C2039D863F16}" srcOrd="2" destOrd="0" parTransId="{671EAA0F-5AFE-40E9-B76A-1EDBA081725F}" sibTransId="{747F5FF2-6C19-4B21-9C9F-A81E9A5654D0}"/>
    <dgm:cxn modelId="{37344B75-C32C-4F79-AA2F-747D6D06B933}" type="presOf" srcId="{DB24E96E-78B9-41A4-BA9C-FE5771B5F2EC}" destId="{8CEA59E8-E54D-421E-AA8E-C0E72EDE4D7C}" srcOrd="0" destOrd="0" presId="urn:microsoft.com/office/officeart/2018/2/layout/IconVerticalSolidList"/>
    <dgm:cxn modelId="{CC0AA190-9076-4371-913D-110CE5B8483A}" type="presOf" srcId="{ECB80E9D-A1B1-482C-83B9-57A45AD31B00}" destId="{61200432-AE17-49E8-BB48-EBD9D55C4CF1}" srcOrd="0" destOrd="0" presId="urn:microsoft.com/office/officeart/2018/2/layout/IconVerticalSolidList"/>
    <dgm:cxn modelId="{93D9A69A-364D-4633-B49D-ED40A1D7DE45}" type="presOf" srcId="{11052CF9-582B-4F02-BBBD-2698640A3BDC}" destId="{451D2C1C-088E-4DEB-96A1-976832D1FE2E}" srcOrd="0" destOrd="0" presId="urn:microsoft.com/office/officeart/2018/2/layout/IconVerticalSolidList"/>
    <dgm:cxn modelId="{42F43AB1-1651-496E-884D-1770F1DBBDD2}" srcId="{DB24E96E-78B9-41A4-BA9C-FE5771B5F2EC}" destId="{ECB80E9D-A1B1-482C-83B9-57A45AD31B00}" srcOrd="0" destOrd="0" parTransId="{F42DBE10-36C4-4F0C-B2E5-4E7B8716A1BE}" sibTransId="{82054F47-573E-40BB-B82B-9E46A39DFB92}"/>
    <dgm:cxn modelId="{0B96C7C4-7B58-4C55-A37D-BE202F61B859}" type="presOf" srcId="{07556393-C0E3-443E-874E-C2039D863F16}" destId="{72C9C65B-ED76-48A4-9946-A3768AB75EB3}" srcOrd="0" destOrd="0" presId="urn:microsoft.com/office/officeart/2018/2/layout/IconVerticalSolidList"/>
    <dgm:cxn modelId="{E1815B75-F420-4C6B-B2F3-EDCDBEFAA7B8}" type="presParOf" srcId="{8CEA59E8-E54D-421E-AA8E-C0E72EDE4D7C}" destId="{29101572-86DF-4509-ACAB-EC7EC5A9514F}" srcOrd="0" destOrd="0" presId="urn:microsoft.com/office/officeart/2018/2/layout/IconVerticalSolidList"/>
    <dgm:cxn modelId="{0E85EE7A-2492-42A5-BC08-2C00F9FB36BD}" type="presParOf" srcId="{29101572-86DF-4509-ACAB-EC7EC5A9514F}" destId="{0973B7A6-CBAE-41DB-B5DD-D092ACACD04B}" srcOrd="0" destOrd="0" presId="urn:microsoft.com/office/officeart/2018/2/layout/IconVerticalSolidList"/>
    <dgm:cxn modelId="{8AAF7231-4883-4C4F-A428-26E379CDEE94}" type="presParOf" srcId="{29101572-86DF-4509-ACAB-EC7EC5A9514F}" destId="{1198BDBF-3819-4F44-8947-17B033676640}" srcOrd="1" destOrd="0" presId="urn:microsoft.com/office/officeart/2018/2/layout/IconVerticalSolidList"/>
    <dgm:cxn modelId="{CEFFD555-F24D-4444-B300-68AA5CC8EFBF}" type="presParOf" srcId="{29101572-86DF-4509-ACAB-EC7EC5A9514F}" destId="{B269DD80-D21C-40EC-95B6-EE33C74E8ACE}" srcOrd="2" destOrd="0" presId="urn:microsoft.com/office/officeart/2018/2/layout/IconVerticalSolidList"/>
    <dgm:cxn modelId="{8DA717F1-DA18-4DE0-BB94-E416F71916F9}" type="presParOf" srcId="{29101572-86DF-4509-ACAB-EC7EC5A9514F}" destId="{61200432-AE17-49E8-BB48-EBD9D55C4CF1}" srcOrd="3" destOrd="0" presId="urn:microsoft.com/office/officeart/2018/2/layout/IconVerticalSolidList"/>
    <dgm:cxn modelId="{9C97A9C8-31E1-4235-BFAC-4FCFB5E03762}" type="presParOf" srcId="{8CEA59E8-E54D-421E-AA8E-C0E72EDE4D7C}" destId="{2976130E-E6DC-4E04-9694-29F69778518D}" srcOrd="1" destOrd="0" presId="urn:microsoft.com/office/officeart/2018/2/layout/IconVerticalSolidList"/>
    <dgm:cxn modelId="{E059FDB6-6313-4C5D-B22C-2A8F6B9942F1}" type="presParOf" srcId="{8CEA59E8-E54D-421E-AA8E-C0E72EDE4D7C}" destId="{1A312397-8518-4807-AB12-987E26C14DCA}" srcOrd="2" destOrd="0" presId="urn:microsoft.com/office/officeart/2018/2/layout/IconVerticalSolidList"/>
    <dgm:cxn modelId="{331589B4-EB16-4E5D-BCF7-27388C8BAF70}" type="presParOf" srcId="{1A312397-8518-4807-AB12-987E26C14DCA}" destId="{147CDE35-99AA-4CA0-BA08-701B152827D3}" srcOrd="0" destOrd="0" presId="urn:microsoft.com/office/officeart/2018/2/layout/IconVerticalSolidList"/>
    <dgm:cxn modelId="{29442726-2A47-4A1F-A4E4-E1A4C0D97B91}" type="presParOf" srcId="{1A312397-8518-4807-AB12-987E26C14DCA}" destId="{4F8F4DD4-602A-40C9-887B-13AECA40384B}" srcOrd="1" destOrd="0" presId="urn:microsoft.com/office/officeart/2018/2/layout/IconVerticalSolidList"/>
    <dgm:cxn modelId="{51C27650-97EA-4631-83D1-9843BF398BB2}" type="presParOf" srcId="{1A312397-8518-4807-AB12-987E26C14DCA}" destId="{916123FB-8EB3-423A-8D08-F4387679B003}" srcOrd="2" destOrd="0" presId="urn:microsoft.com/office/officeart/2018/2/layout/IconVerticalSolidList"/>
    <dgm:cxn modelId="{2867D8E9-F0F5-4FFF-87D0-E44720F82271}" type="presParOf" srcId="{1A312397-8518-4807-AB12-987E26C14DCA}" destId="{451D2C1C-088E-4DEB-96A1-976832D1FE2E}" srcOrd="3" destOrd="0" presId="urn:microsoft.com/office/officeart/2018/2/layout/IconVerticalSolidList"/>
    <dgm:cxn modelId="{43705939-66ED-44BD-A5F9-087CE7476DF6}" type="presParOf" srcId="{8CEA59E8-E54D-421E-AA8E-C0E72EDE4D7C}" destId="{F281B8C1-6149-4EB8-B975-347A0271A4D8}" srcOrd="3" destOrd="0" presId="urn:microsoft.com/office/officeart/2018/2/layout/IconVerticalSolidList"/>
    <dgm:cxn modelId="{CBC1FC31-C18B-4F52-AB86-0D373FD242C0}" type="presParOf" srcId="{8CEA59E8-E54D-421E-AA8E-C0E72EDE4D7C}" destId="{C5AB6D75-F6AC-459D-BBD4-FD2AE43E6A19}" srcOrd="4" destOrd="0" presId="urn:microsoft.com/office/officeart/2018/2/layout/IconVerticalSolidList"/>
    <dgm:cxn modelId="{954C19C5-B2BF-41FF-BC7F-14EC50F00105}" type="presParOf" srcId="{C5AB6D75-F6AC-459D-BBD4-FD2AE43E6A19}" destId="{3D80BF62-B8B8-4566-9330-68DA0761A52E}" srcOrd="0" destOrd="0" presId="urn:microsoft.com/office/officeart/2018/2/layout/IconVerticalSolidList"/>
    <dgm:cxn modelId="{3A0F35FA-3518-4CF3-AB83-25DDE2794553}" type="presParOf" srcId="{C5AB6D75-F6AC-459D-BBD4-FD2AE43E6A19}" destId="{0F105F43-656B-48F6-BA02-6122350C3CFB}" srcOrd="1" destOrd="0" presId="urn:microsoft.com/office/officeart/2018/2/layout/IconVerticalSolidList"/>
    <dgm:cxn modelId="{0DA8BE5F-5EB1-470D-AA3F-59782D53DF74}" type="presParOf" srcId="{C5AB6D75-F6AC-459D-BBD4-FD2AE43E6A19}" destId="{0C146C9C-EC02-451A-9D46-D3307F069ADB}" srcOrd="2" destOrd="0" presId="urn:microsoft.com/office/officeart/2018/2/layout/IconVerticalSolidList"/>
    <dgm:cxn modelId="{E57AC13B-4D0D-4ED7-BA49-CE978C513BB1}" type="presParOf" srcId="{C5AB6D75-F6AC-459D-BBD4-FD2AE43E6A19}" destId="{72C9C65B-ED76-48A4-9946-A3768AB75E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1F9984-8D16-43A8-A2FA-F04329E653A2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E4C42C-3296-4775-9B75-108227B5A977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0E71E6-4C19-4227-82AB-10678C23D811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is a list of questions or items used to gather data from respondents about their attitudes, experiences, or opinions. </a:t>
          </a:r>
        </a:p>
      </dsp:txBody>
      <dsp:txXfrm>
        <a:off x="1058686" y="1808"/>
        <a:ext cx="9456913" cy="916611"/>
      </dsp:txXfrm>
    </dsp:sp>
    <dsp:sp modelId="{45DA3E3F-9005-4843-9044-5E562E070267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0A03EC-FEEB-4ABF-8C71-C89778875451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46AB98-F6B9-47AA-AE83-A5BEE644528E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used to collect </a:t>
          </a:r>
          <a:r>
            <a:rPr lang="en-US" sz="1800" kern="1200" dirty="0">
              <a:solidFill>
                <a:schemeClr val="tx1"/>
              </a:solidFill>
              <a:hlinkClick xmlns:r="http://schemas.openxmlformats.org/officeDocument/2006/relationships"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quantitative</a:t>
          </a:r>
          <a:r>
            <a:rPr lang="en-US" sz="1800" kern="1200" dirty="0"/>
            <a:t> and/or</a:t>
          </a:r>
          <a:r>
            <a:rPr lang="en-US" sz="1800" kern="1200" dirty="0">
              <a:solidFill>
                <a:schemeClr val="tx1"/>
              </a:solidFill>
            </a:rPr>
            <a:t> </a:t>
          </a:r>
          <a:r>
            <a:rPr lang="en-US" sz="1800" kern="1200" dirty="0">
              <a:solidFill>
                <a:schemeClr val="tx1"/>
              </a:solidFill>
              <a:hlinkClick xmlns:r="http://schemas.openxmlformats.org/officeDocument/2006/relationships"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qualitative</a:t>
          </a:r>
          <a:r>
            <a:rPr lang="en-US" sz="1800" kern="1200" dirty="0"/>
            <a:t> information.</a:t>
          </a:r>
        </a:p>
      </dsp:txBody>
      <dsp:txXfrm>
        <a:off x="1058686" y="1147573"/>
        <a:ext cx="9456913" cy="916611"/>
      </dsp:txXfrm>
    </dsp:sp>
    <dsp:sp modelId="{CB8DB5AF-9DE2-44DD-86B7-498BBD06957C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E39215-5837-49CD-B08F-D024E63E4C5F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F15D7-AB49-4057-8109-A47A7F92919F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are commonly used in market research as well as in the social and health sciences. </a:t>
          </a:r>
        </a:p>
      </dsp:txBody>
      <dsp:txXfrm>
        <a:off x="1058686" y="2293338"/>
        <a:ext cx="9456913" cy="916611"/>
      </dsp:txXfrm>
    </dsp:sp>
    <dsp:sp modelId="{ECF149E0-2E68-46EE-ACB0-1097DFC977A2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326F35-6302-4B5F-8A5D-65AD7A8CFFDF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452F2D-D727-46B8-BF8C-BCF8C55D3EA7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For example, a company may ask for feedback about a recent customer service experience, or psychology researchers may investigate health risk perceptions using questionnaires.</a:t>
          </a:r>
        </a:p>
      </dsp:txBody>
      <dsp:txXfrm>
        <a:off x="1058686" y="3439103"/>
        <a:ext cx="9456913" cy="9166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E8A39-C396-41F1-A005-3373303A8B5A}">
      <dsp:nvSpPr>
        <dsp:cNvPr id="0" name=""/>
        <dsp:cNvSpPr/>
      </dsp:nvSpPr>
      <dsp:spPr>
        <a:xfrm>
          <a:off x="0" y="8988"/>
          <a:ext cx="10515600" cy="13985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In</a:t>
          </a:r>
          <a:r>
            <a:rPr lang="en-US" sz="2500" u="sng" kern="1200" dirty="0"/>
            <a:t> </a:t>
          </a:r>
          <a:r>
            <a:rPr lang="en-US" sz="2500" b="1" u="sng" kern="1200" dirty="0">
              <a:hlinkClick xmlns:r="http://schemas.openxmlformats.org/officeDocument/2006/relationships" r:id="rId1"/>
            </a:rPr>
            <a:t>survey</a:t>
          </a:r>
          <a:r>
            <a:rPr lang="en-US" sz="2500" kern="1200" dirty="0"/>
            <a:t>  method  you collect and analyze data from a group of people. A </a:t>
          </a:r>
          <a:r>
            <a:rPr lang="en-US" sz="2500" b="1" kern="1200" dirty="0"/>
            <a:t>questionnaire</a:t>
          </a:r>
          <a:r>
            <a:rPr lang="en-US" sz="2500" kern="1200" dirty="0"/>
            <a:t> is a specific tool or instrument for collecting the data.</a:t>
          </a:r>
        </a:p>
      </dsp:txBody>
      <dsp:txXfrm>
        <a:off x="68270" y="77258"/>
        <a:ext cx="10379060" cy="1261975"/>
      </dsp:txXfrm>
    </dsp:sp>
    <dsp:sp modelId="{666F135F-16CE-45B1-8649-422790AFE1BC}">
      <dsp:nvSpPr>
        <dsp:cNvPr id="0" name=""/>
        <dsp:cNvSpPr/>
      </dsp:nvSpPr>
      <dsp:spPr>
        <a:xfrm>
          <a:off x="0" y="1479504"/>
          <a:ext cx="10515600" cy="1398515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Designing a questionnaire means creating</a:t>
          </a:r>
          <a:r>
            <a:rPr lang="en-US" sz="2500" kern="1200" dirty="0">
              <a:hlinkClick xmlns:r="http://schemas.openxmlformats.org/officeDocument/2006/relationships" r:id="rId2"/>
            </a:rPr>
            <a:t> valid and reliable</a:t>
          </a:r>
          <a:r>
            <a:rPr lang="en-US" sz="2500" kern="1200" dirty="0"/>
            <a:t> questions that address your research objectives, placing them in a logical order</a:t>
          </a:r>
        </a:p>
      </dsp:txBody>
      <dsp:txXfrm>
        <a:off x="68270" y="1547774"/>
        <a:ext cx="10379060" cy="1261975"/>
      </dsp:txXfrm>
    </dsp:sp>
    <dsp:sp modelId="{6596F055-F4C1-4FAB-8F4D-8A140591B27B}">
      <dsp:nvSpPr>
        <dsp:cNvPr id="0" name=""/>
        <dsp:cNvSpPr/>
      </dsp:nvSpPr>
      <dsp:spPr>
        <a:xfrm>
          <a:off x="0" y="2950019"/>
          <a:ext cx="10515600" cy="1398515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tx1"/>
              </a:solidFill>
            </a:rPr>
            <a:t>Survey  involves defining the </a:t>
          </a:r>
          <a:r>
            <a:rPr lang="en-US" sz="2500" kern="1200" dirty="0">
              <a:solidFill>
                <a:schemeClr val="tx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population</a:t>
          </a:r>
          <a:r>
            <a:rPr lang="en-US" sz="2500" kern="1200" dirty="0">
              <a:solidFill>
                <a:schemeClr val="tx1"/>
              </a:solidFill>
            </a:rPr>
            <a:t> you’re interested in, choosing an appropriate </a:t>
          </a:r>
          <a:r>
            <a:rPr lang="en-US" sz="2500" kern="1200" dirty="0">
              <a:solidFill>
                <a:schemeClr val="tx1"/>
              </a:solidFill>
              <a:hlinkClick xmlns:r="http://schemas.openxmlformats.org/officeDocument/2006/relationships"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sampling method</a:t>
          </a:r>
          <a:r>
            <a:rPr lang="en-US" sz="2500" kern="1200" dirty="0">
              <a:solidFill>
                <a:schemeClr val="tx1"/>
              </a:solidFill>
            </a:rPr>
            <a:t>, administering questionnaires, </a:t>
          </a:r>
          <a:r>
            <a:rPr lang="en-US" sz="2500" kern="1200" dirty="0">
              <a:solidFill>
                <a:schemeClr val="tx1"/>
              </a:solidFill>
              <a:hlinkClick xmlns:r="http://schemas.openxmlformats.org/officeDocument/2006/relationships"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data cleaning</a:t>
          </a:r>
          <a:r>
            <a:rPr lang="en-US" sz="2500" kern="1200" dirty="0">
              <a:solidFill>
                <a:schemeClr val="tx1"/>
              </a:solidFill>
            </a:rPr>
            <a:t> and analysis, and interpretation.</a:t>
          </a:r>
        </a:p>
      </dsp:txBody>
      <dsp:txXfrm>
        <a:off x="68270" y="3018289"/>
        <a:ext cx="10379060" cy="12619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3B7A6-CBAE-41DB-B5DD-D092ACACD04B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98BDBF-3819-4F44-8947-17B033676640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00432-AE17-49E8-BB48-EBD9D55C4CF1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Avoid Leading Questions , for instance,</a:t>
          </a:r>
        </a:p>
      </dsp:txBody>
      <dsp:txXfrm>
        <a:off x="1437631" y="531"/>
        <a:ext cx="9077968" cy="1244702"/>
      </dsp:txXfrm>
    </dsp:sp>
    <dsp:sp modelId="{147CDE35-99AA-4CA0-BA08-701B152827D3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8F4DD4-602A-40C9-887B-13AECA40384B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1D2C1C-088E-4DEB-96A1-976832D1FE2E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</a:rPr>
            <a:t>The </a:t>
          </a:r>
          <a:r>
            <a:rPr lang="en-US" sz="1800" kern="1200" dirty="0">
              <a:solidFill>
                <a:schemeClr val="bg1"/>
              </a:solidFill>
              <a:hlinkClick xmlns:r="http://schemas.openxmlformats.org/officeDocument/2006/relationships"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average daily work commute</a:t>
          </a:r>
          <a:r>
            <a:rPr lang="en-US" sz="1800" kern="1200" dirty="0">
              <a:solidFill>
                <a:schemeClr val="bg1"/>
              </a:solidFill>
            </a:rPr>
            <a:t> in the US takes 54.2 minutes and costs $29 per day. Since 2020, working from home has saved many employees time and money. Do you favor flexible work-from-home policies even after it’s safe to return to offices?</a:t>
          </a:r>
        </a:p>
      </dsp:txBody>
      <dsp:txXfrm>
        <a:off x="1437631" y="1556410"/>
        <a:ext cx="9077968" cy="1244702"/>
      </dsp:txXfrm>
    </dsp:sp>
    <dsp:sp modelId="{3D80BF62-B8B8-4566-9330-68DA0761A52E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105F43-656B-48F6-BA02-6122350C3CFB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C9C65B-ED76-48A4-9946-A3768AB75EB3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Experts agree that a well-balanced diet provides sufficient vitamins and minerals, and multivitamins and supplements are not necessary or effective. Do you agree or disagree that multivitamins are helpful for balanced nutrition?</a:t>
          </a:r>
        </a:p>
      </dsp:txBody>
      <dsp:txXfrm>
        <a:off x="1437631" y="3112289"/>
        <a:ext cx="90779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ensus.gov/topics/population/race/about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scribbr.co.uk/category/bias-in-research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42BC7E5-76DB-4826-8C07-4A49B6353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8992" y="-34538"/>
            <a:ext cx="6655405" cy="6335470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B06059C-C357-4011-82B9-9C0106301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5194" y="-23905"/>
            <a:ext cx="6705251" cy="6318526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886" y="-23905"/>
            <a:ext cx="6705251" cy="6215019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42409" y="895483"/>
            <a:ext cx="5786232" cy="3011190"/>
          </a:xfrm>
        </p:spPr>
        <p:txBody>
          <a:bodyPr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Questionnaire Design and Examples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66270" y="4142096"/>
            <a:ext cx="5338511" cy="10551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                                  </a:t>
            </a:r>
            <a:r>
              <a:rPr lang="en-US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Ms. </a:t>
            </a:r>
            <a:r>
              <a:rPr lang="en-US" sz="2800" b="1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Arpu</a:t>
            </a:r>
            <a:r>
              <a:rPr lang="en-US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Kumar</a:t>
            </a: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218E095B-4870-4AD5-9C41-C16D59523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83101" y="357831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1" name="Oval 30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BE8CB2F0-2F5A-4EBD-B214-E0309C31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FFD3887D-244B-4EC4-9208-E304984C5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7224C31-855E-4593-8A58-5B2B0CC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1D4837-E325-5804-DD4B-91E02BFC9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sz="4100"/>
              <a:t>What is a Questionnaire and what is it used for?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E9EBCD-A308-25BC-781F-6510D8481A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8497277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0766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185745-7A3A-1DEF-2C7D-528B70081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Questionnaires vs Surveys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55E458-D713-36FF-B58A-7BE5A8FF2D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3706050"/>
              </p:ext>
            </p:extLst>
          </p:nvPr>
        </p:nvGraphicFramePr>
        <p:xfrm>
          <a:off x="481227" y="2015509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14443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05E8F7B7-AAA8-0546-DB8C-DED0141073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596" r="239" b="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EFF3F-C639-8A74-6C0F-53C72A89A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/>
              <a:t>Open Ended vs Closed- Ended 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7769A-2EB0-CCB4-592A-E267570F9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700">
              <a:ea typeface="+mn-lt"/>
              <a:cs typeface="+mn-lt"/>
            </a:endParaRPr>
          </a:p>
          <a:p>
            <a:r>
              <a:rPr lang="en-US" sz="1700">
                <a:ea typeface="+mn-lt"/>
                <a:cs typeface="+mn-lt"/>
              </a:rPr>
              <a:t>Questionnaire can include open-ended or closed-ended questions, or a combination of both.</a:t>
            </a:r>
          </a:p>
          <a:p>
            <a:r>
              <a:rPr lang="en-US" sz="1700" b="1">
                <a:ea typeface="+mn-lt"/>
                <a:cs typeface="+mn-lt"/>
              </a:rPr>
              <a:t>Closed-ended</a:t>
            </a:r>
            <a:r>
              <a:rPr lang="en-US" sz="1700">
                <a:ea typeface="+mn-lt"/>
                <a:cs typeface="+mn-lt"/>
              </a:rPr>
              <a:t> questions limits your responses</a:t>
            </a:r>
          </a:p>
          <a:p>
            <a:r>
              <a:rPr lang="en-US" sz="1700" b="1">
                <a:ea typeface="+mn-lt"/>
                <a:cs typeface="+mn-lt"/>
              </a:rPr>
              <a:t>Open-ended</a:t>
            </a:r>
            <a:r>
              <a:rPr lang="en-US" sz="1700">
                <a:ea typeface="+mn-lt"/>
                <a:cs typeface="+mn-lt"/>
              </a:rPr>
              <a:t> questions enable a broad range of answers</a:t>
            </a:r>
          </a:p>
          <a:p>
            <a:r>
              <a:rPr lang="en-US" sz="1700" b="1">
                <a:ea typeface="+mn-lt"/>
                <a:cs typeface="+mn-lt"/>
              </a:rPr>
              <a:t>Closed-ended</a:t>
            </a:r>
            <a:r>
              <a:rPr lang="en-US" sz="1700">
                <a:ea typeface="+mn-lt"/>
                <a:cs typeface="+mn-lt"/>
              </a:rPr>
              <a:t>, or restricted-choice, questions offer respondents a fixed set of choices to select from</a:t>
            </a:r>
          </a:p>
          <a:p>
            <a:r>
              <a:rPr lang="en-US" sz="1700" b="1">
                <a:ea typeface="+mn-lt"/>
                <a:cs typeface="+mn-lt"/>
              </a:rPr>
              <a:t>Closed-ended</a:t>
            </a:r>
            <a:r>
              <a:rPr lang="en-US" sz="1700">
                <a:ea typeface="+mn-lt"/>
                <a:cs typeface="+mn-lt"/>
              </a:rPr>
              <a:t> questions are best for collecting data on categorical or quantitative variables.</a:t>
            </a:r>
          </a:p>
        </p:txBody>
      </p:sp>
    </p:spTree>
    <p:extLst>
      <p:ext uri="{BB962C8B-B14F-4D97-AF65-F5344CB8AC3E}">
        <p14:creationId xmlns:p14="http://schemas.microsoft.com/office/powerpoint/2010/main" val="3053933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unt Rushmore on a sunny day">
            <a:extLst>
              <a:ext uri="{FF2B5EF4-FFF2-40B4-BE49-F238E27FC236}">
                <a16:creationId xmlns:a16="http://schemas.microsoft.com/office/drawing/2014/main" id="{4DFC4820-392C-FA33-497D-FF6ABC5106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265" r="27890" b="9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0C5733-F38E-D998-EE32-2F2E78C11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/>
              <a:t>Closed Ending Question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CDB77-E5D0-06DF-8688-D77779858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514350">
              <a:buAutoNum type="arabicPeriod"/>
            </a:pPr>
            <a:r>
              <a:rPr lang="en-US" sz="2000">
                <a:ea typeface="+mn-lt"/>
                <a:cs typeface="+mn-lt"/>
              </a:rPr>
              <a:t>What is your </a:t>
            </a:r>
            <a:r>
              <a:rPr lang="en-US" sz="2000">
                <a:ea typeface="+mn-lt"/>
                <a:cs typeface="+mn-lt"/>
                <a:hlinkClick r:id="rId3"/>
              </a:rPr>
              <a:t>race</a:t>
            </a:r>
            <a:r>
              <a:rPr lang="en-US" sz="2000">
                <a:ea typeface="+mn-lt"/>
                <a:cs typeface="+mn-lt"/>
              </a:rPr>
              <a:t>?</a:t>
            </a:r>
            <a:endParaRPr lang="en-US" sz="2000"/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 (i)  White</a:t>
            </a:r>
            <a:br>
              <a:rPr lang="en-US" sz="2000">
                <a:ea typeface="+mn-lt"/>
                <a:cs typeface="+mn-lt"/>
              </a:rPr>
            </a:br>
            <a:r>
              <a:rPr lang="en-US" sz="2000">
                <a:ea typeface="+mn-lt"/>
                <a:cs typeface="+mn-lt"/>
              </a:rPr>
              <a:t> (ii) Black or African American</a:t>
            </a:r>
            <a:br>
              <a:rPr lang="en-US" sz="2000">
                <a:ea typeface="+mn-lt"/>
                <a:cs typeface="+mn-lt"/>
              </a:rPr>
            </a:br>
            <a:r>
              <a:rPr lang="en-US" sz="2000">
                <a:ea typeface="+mn-lt"/>
                <a:cs typeface="+mn-lt"/>
              </a:rPr>
              <a:t> (iii) American Indian or Alaska Native</a:t>
            </a:r>
            <a:br>
              <a:rPr lang="en-US" sz="2000">
                <a:ea typeface="+mn-lt"/>
                <a:cs typeface="+mn-lt"/>
              </a:rPr>
            </a:br>
            <a:r>
              <a:rPr lang="en-US" sz="2000">
                <a:ea typeface="+mn-lt"/>
                <a:cs typeface="+mn-lt"/>
              </a:rPr>
              <a:t> Asian</a:t>
            </a:r>
            <a:br>
              <a:rPr lang="en-US" sz="2000">
                <a:ea typeface="+mn-lt"/>
                <a:cs typeface="+mn-lt"/>
              </a:rPr>
            </a:br>
            <a:r>
              <a:rPr lang="en-US" sz="2000">
                <a:ea typeface="+mn-lt"/>
                <a:cs typeface="+mn-lt"/>
              </a:rPr>
              <a:t> (iv) Native Hawaiian or Other Pacific Islander</a:t>
            </a:r>
            <a:endParaRPr lang="en-US" sz="2000"/>
          </a:p>
          <a:p>
            <a:pPr>
              <a:buAutoNum type="arabicPeriod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316474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tique cash register keys">
            <a:extLst>
              <a:ext uri="{FF2B5EF4-FFF2-40B4-BE49-F238E27FC236}">
                <a16:creationId xmlns:a16="http://schemas.microsoft.com/office/drawing/2014/main" id="{27AA576B-C601-EDC0-62DC-BAE2B34DFD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17" r="25116" b="-5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D3A43-1D6A-A061-F690-1BF698453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9046" y="405685"/>
            <a:ext cx="5451239" cy="1065031"/>
          </a:xfrm>
        </p:spPr>
        <p:txBody>
          <a:bodyPr>
            <a:normAutofit/>
          </a:bodyPr>
          <a:lstStyle/>
          <a:p>
            <a:r>
              <a:rPr lang="en-US" sz="400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D72B3-F8BC-E6FE-B5AA-7AA293759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0561" y="1473200"/>
            <a:ext cx="5412096" cy="476687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40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2. </a:t>
            </a:r>
            <a:r>
              <a:rPr lang="en-US" sz="2400" dirty="0">
                <a:ea typeface="+mn-lt"/>
                <a:cs typeface="+mn-lt"/>
              </a:rPr>
              <a:t>Are you satisfied with the current work-from-home policies? </a:t>
            </a:r>
            <a:endParaRPr lang="en-US" dirty="0"/>
          </a:p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 (</a:t>
            </a:r>
            <a:r>
              <a:rPr lang="en-US" sz="2400" dirty="0" err="1">
                <a:ea typeface="+mn-lt"/>
                <a:cs typeface="+mn-lt"/>
              </a:rPr>
              <a:t>i</a:t>
            </a:r>
            <a:r>
              <a:rPr lang="en-US" sz="2400" dirty="0">
                <a:ea typeface="+mn-lt"/>
                <a:cs typeface="+mn-lt"/>
              </a:rPr>
              <a:t>) Yes</a:t>
            </a:r>
            <a:endParaRPr lang="en-US" sz="2400" dirty="0"/>
          </a:p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 (ii) No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3. </a:t>
            </a:r>
            <a:r>
              <a:rPr lang="en-US" sz="2400" dirty="0">
                <a:ea typeface="+mn-lt"/>
                <a:cs typeface="+mn-lt"/>
              </a:rPr>
              <a:t>What is your age?</a:t>
            </a:r>
            <a:endParaRPr lang="en-US" sz="2400" dirty="0"/>
          </a:p>
          <a:p>
            <a:pPr>
              <a:buNone/>
            </a:pPr>
            <a:r>
              <a:rPr lang="en-US" sz="2400" dirty="0">
                <a:ea typeface="+mn-lt"/>
                <a:cs typeface="+mn-lt"/>
              </a:rPr>
              <a:t>    (</a:t>
            </a:r>
            <a:r>
              <a:rPr lang="en-US" sz="2400" err="1">
                <a:ea typeface="+mn-lt"/>
                <a:cs typeface="+mn-lt"/>
              </a:rPr>
              <a:t>i</a:t>
            </a:r>
            <a:r>
              <a:rPr lang="en-US" sz="2400" dirty="0">
                <a:ea typeface="+mn-lt"/>
                <a:cs typeface="+mn-lt"/>
              </a:rPr>
              <a:t>) 15 or younger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(ii) 16–35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(iii) 36–60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(iv) 61–75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(v)  76 or older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86229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1F3FA-667B-C3E1-946D-9F9B14645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/>
              <a:t>Cont..</a:t>
            </a:r>
          </a:p>
        </p:txBody>
      </p:sp>
      <p:pic>
        <p:nvPicPr>
          <p:cNvPr id="5" name="Picture 4" descr="Abstract blurred background of department store">
            <a:extLst>
              <a:ext uri="{FF2B5EF4-FFF2-40B4-BE49-F238E27FC236}">
                <a16:creationId xmlns:a16="http://schemas.microsoft.com/office/drawing/2014/main" id="{6D0BB3E2-E66C-3041-11A3-D306C38EF5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232" r="30703" b="-3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37CDF-8F0A-F91B-EEC6-DB6FD82CB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666" y="2370107"/>
            <a:ext cx="5595273" cy="37722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3. How satisfied or dissatisfied are you with your online shopping experience today?</a:t>
            </a:r>
            <a:endParaRPr lang="en-US" sz="2400" dirty="0"/>
          </a:p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(</a:t>
            </a:r>
            <a:r>
              <a:rPr lang="en-US" sz="2400" dirty="0" err="1">
                <a:ea typeface="+mn-lt"/>
                <a:cs typeface="+mn-lt"/>
              </a:rPr>
              <a:t>i</a:t>
            </a:r>
            <a:r>
              <a:rPr lang="en-US" sz="2400" dirty="0">
                <a:ea typeface="+mn-lt"/>
                <a:cs typeface="+mn-lt"/>
              </a:rPr>
              <a:t>)  Very  disatisfied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(ii)  Somewhat dissatisfied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(iii) Neither satisfied nor dissatisfied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(iv) Somewhat satisfied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(v)  Very satisfied</a:t>
            </a: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24734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58DBB-376A-551E-F794-095E836B6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5222" y="741391"/>
            <a:ext cx="3533990" cy="600203"/>
          </a:xfrm>
        </p:spPr>
        <p:txBody>
          <a:bodyPr anchor="b">
            <a:normAutofit fontScale="90000"/>
          </a:bodyPr>
          <a:lstStyle/>
          <a:p>
            <a:r>
              <a:rPr lang="en-US" sz="3200"/>
              <a:t>Open Ended Questions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DB6E6126-D078-5C9D-0381-1EADAA4574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5" r="24763" b="10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4831F-0B2C-25F5-8F5E-D19E33679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5384" y="1558666"/>
            <a:ext cx="3643828" cy="445010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60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How do you feel about Developing Research Proposal Module?</a:t>
            </a:r>
            <a:endParaRPr lang="en-US" sz="2000" dirty="0"/>
          </a:p>
          <a:p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How would you describe your experience as a student researcher?</a:t>
            </a:r>
            <a:endParaRPr lang="en-US" sz="2000" dirty="0"/>
          </a:p>
          <a:p>
            <a:pPr marL="0" indent="0">
              <a:buNone/>
            </a:pPr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In your opinion, what is the biggest obstacle to productivity in your studies/learning experience?</a:t>
            </a:r>
            <a:endParaRPr lang="en-US" sz="2000" dirty="0"/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724498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27A88-737E-0AE6-5CAA-C0A2082A7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02" y="123554"/>
            <a:ext cx="3945610" cy="935969"/>
          </a:xfrm>
        </p:spPr>
        <p:txBody>
          <a:bodyPr anchor="b">
            <a:normAutofit/>
          </a:bodyPr>
          <a:lstStyle/>
          <a:p>
            <a:r>
              <a:rPr lang="en-US" sz="3200"/>
              <a:t>Points to Consider</a:t>
            </a:r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010D1118-5602-E81B-5D2D-AF6DABC592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20" r="8254" b="-3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F99BA-92FB-93C9-7057-673F26150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729" y="1215491"/>
            <a:ext cx="3768483" cy="48097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400" b="1"/>
          </a:p>
          <a:p>
            <a:pPr marL="0" indent="0">
              <a:buNone/>
            </a:pPr>
            <a:r>
              <a:rPr lang="en-US" sz="2000" b="1" dirty="0"/>
              <a:t>Use clear language</a:t>
            </a:r>
            <a:endParaRPr lang="en-US" sz="2000" dirty="0"/>
          </a:p>
          <a:p>
            <a:r>
              <a:rPr lang="en-US" sz="2000" dirty="0">
                <a:ea typeface="+mn-lt"/>
                <a:cs typeface="+mn-lt"/>
              </a:rPr>
              <a:t> Design questions with your target audience in mind</a:t>
            </a:r>
          </a:p>
          <a:p>
            <a:r>
              <a:rPr lang="en-US" sz="2000" dirty="0">
                <a:ea typeface="+mn-lt"/>
                <a:cs typeface="+mn-lt"/>
              </a:rPr>
              <a:t>Consider their familiarity with your questionnaire topics and language and tailor your questions to them.</a:t>
            </a:r>
          </a:p>
          <a:p>
            <a:r>
              <a:rPr lang="en-US" sz="2000" dirty="0">
                <a:ea typeface="+mn-lt"/>
                <a:cs typeface="+mn-lt"/>
              </a:rPr>
              <a:t>For readability and clarity, avoid jargon or overly complex language. </a:t>
            </a:r>
          </a:p>
          <a:p>
            <a:r>
              <a:rPr lang="en-US" sz="2000" dirty="0">
                <a:ea typeface="+mn-lt"/>
                <a:cs typeface="+mn-lt"/>
              </a:rPr>
              <a:t>Avoid using  negative sentences because they can be harder to understand (</a:t>
            </a:r>
            <a:r>
              <a:rPr lang="en-US" sz="2000" dirty="0" err="1">
                <a:ea typeface="+mn-lt"/>
                <a:cs typeface="+mn-lt"/>
              </a:rPr>
              <a:t>eg.</a:t>
            </a:r>
            <a:r>
              <a:rPr lang="en-US" sz="2000" dirty="0">
                <a:ea typeface="+mn-lt"/>
                <a:cs typeface="+mn-lt"/>
              </a:rPr>
              <a:t>,  with not etc.)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370695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F90E85-E1AF-38AC-56E4-EB2DF13E5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Example of Positive vs Negative Frame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359272E-CC5B-32B3-8FFB-628D6F5BDB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234292"/>
              </p:ext>
            </p:extLst>
          </p:nvPr>
        </p:nvGraphicFramePr>
        <p:xfrm>
          <a:off x="281459" y="2244810"/>
          <a:ext cx="11590062" cy="4437333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5310166">
                  <a:extLst>
                    <a:ext uri="{9D8B030D-6E8A-4147-A177-3AD203B41FA5}">
                      <a16:colId xmlns:a16="http://schemas.microsoft.com/office/drawing/2014/main" val="2627031915"/>
                    </a:ext>
                  </a:extLst>
                </a:gridCol>
                <a:gridCol w="6279896">
                  <a:extLst>
                    <a:ext uri="{9D8B030D-6E8A-4147-A177-3AD203B41FA5}">
                      <a16:colId xmlns:a16="http://schemas.microsoft.com/office/drawing/2014/main" val="127261158"/>
                    </a:ext>
                  </a:extLst>
                </a:gridCol>
              </a:tblGrid>
              <a:tr h="1282667">
                <a:tc>
                  <a:txBody>
                    <a:bodyPr/>
                    <a:lstStyle/>
                    <a:p>
                      <a:pPr algn="l" fontAlgn="t"/>
                      <a:endParaRPr lang="en-US" sz="2800" b="1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lvl="0" algn="l">
                        <a:buNone/>
                      </a:pPr>
                      <a:r>
                        <a:rPr lang="en-US" sz="2800" b="1" cap="none" spc="0" dirty="0">
                          <a:solidFill>
                            <a:schemeClr val="tx1"/>
                          </a:solidFill>
                          <a:effectLst/>
                        </a:rPr>
                        <a:t> Positive frame</a:t>
                      </a:r>
                    </a:p>
                  </a:txBody>
                  <a:tcPr marL="0" marR="78836" marT="31534" marB="236507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en-US" sz="2800" b="1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lvl="0" algn="l">
                        <a:buNone/>
                      </a:pPr>
                      <a:r>
                        <a:rPr lang="en-US" sz="2800" b="1" cap="none" spc="0" dirty="0">
                          <a:solidFill>
                            <a:schemeClr val="tx1"/>
                          </a:solidFill>
                          <a:effectLst/>
                        </a:rPr>
                        <a:t>Negative frame</a:t>
                      </a:r>
                    </a:p>
                  </a:txBody>
                  <a:tcPr marL="0" marR="78836" marT="31534" marB="236507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267758"/>
                  </a:ext>
                </a:extLst>
              </a:tr>
              <a:tr h="3154666">
                <a:tc>
                  <a:txBody>
                    <a:bodyPr/>
                    <a:lstStyle/>
                    <a:p>
                      <a:pPr fontAlgn="t"/>
                      <a:endParaRPr lang="en-US" sz="28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US" sz="2800" cap="none" spc="0" dirty="0">
                          <a:solidFill>
                            <a:schemeClr val="tx1"/>
                          </a:solidFill>
                          <a:effectLst/>
                        </a:rPr>
                        <a:t> Should protests of pandemic- related restrictions be allowed?</a:t>
                      </a:r>
                    </a:p>
                  </a:txBody>
                  <a:tcPr marL="0" marR="78836" marT="31534" marB="2365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 sz="28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US" sz="2800" cap="none" spc="0" dirty="0">
                          <a:solidFill>
                            <a:schemeClr val="tx1"/>
                          </a:solidFill>
                          <a:effectLst/>
                        </a:rPr>
                        <a:t>Should protests of pandemic-related restrictions be forbidden?</a:t>
                      </a:r>
                    </a:p>
                    <a:p>
                      <a:pPr lvl="0">
                        <a:buNone/>
                      </a:pPr>
                      <a:endParaRPr lang="en-US" sz="2800" b="0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sz="2800" b="0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sz="28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0" marR="78836" marT="31534" marB="2365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87317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73468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A3E51-4009-992E-D516-7B7B1B886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Unbalanced vs Balanced Questions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003645D-4980-F5ED-CA5D-C2E4F731CC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7718761"/>
              </p:ext>
            </p:extLst>
          </p:nvPr>
        </p:nvGraphicFramePr>
        <p:xfrm>
          <a:off x="687465" y="2633472"/>
          <a:ext cx="10814023" cy="3586355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4401376">
                  <a:extLst>
                    <a:ext uri="{9D8B030D-6E8A-4147-A177-3AD203B41FA5}">
                      <a16:colId xmlns:a16="http://schemas.microsoft.com/office/drawing/2014/main" val="1593255989"/>
                    </a:ext>
                  </a:extLst>
                </a:gridCol>
                <a:gridCol w="6412647">
                  <a:extLst>
                    <a:ext uri="{9D8B030D-6E8A-4147-A177-3AD203B41FA5}">
                      <a16:colId xmlns:a16="http://schemas.microsoft.com/office/drawing/2014/main" val="2489614254"/>
                    </a:ext>
                  </a:extLst>
                </a:gridCol>
              </a:tblGrid>
              <a:tr h="1705239">
                <a:tc>
                  <a:txBody>
                    <a:bodyPr/>
                    <a:lstStyle/>
                    <a:p>
                      <a:pPr algn="l" fontAlgn="t"/>
                      <a:endParaRPr lang="en-US" sz="2800" b="1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lvl="0" algn="l">
                        <a:buNone/>
                      </a:pPr>
                      <a:r>
                        <a:rPr lang="en-US" sz="2800" b="1" cap="none" spc="0" dirty="0">
                          <a:solidFill>
                            <a:schemeClr val="tx1"/>
                          </a:solidFill>
                          <a:effectLst/>
                        </a:rPr>
                        <a:t>Unbalanced</a:t>
                      </a:r>
                    </a:p>
                  </a:txBody>
                  <a:tcPr marL="160583" marR="229404" marT="45881" marB="344106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en-US" sz="2800" b="1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lvl="0" algn="l">
                        <a:buNone/>
                      </a:pPr>
                      <a:r>
                        <a:rPr lang="en-US" sz="2800" b="1" cap="none" spc="0" dirty="0">
                          <a:solidFill>
                            <a:schemeClr val="tx1"/>
                          </a:solidFill>
                          <a:effectLst/>
                        </a:rPr>
                        <a:t>Balanced</a:t>
                      </a:r>
                      <a:endParaRPr lang="en-US" sz="2800" b="1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60583" marR="229404" marT="45881" marB="344106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6246034"/>
                  </a:ext>
                </a:extLst>
              </a:tr>
              <a:tr h="940558">
                <a:tc>
                  <a:txBody>
                    <a:bodyPr/>
                    <a:lstStyle/>
                    <a:p>
                      <a:pPr fontAlgn="t"/>
                      <a:r>
                        <a:rPr lang="en-US" sz="2800" cap="none" spc="0" dirty="0">
                          <a:solidFill>
                            <a:schemeClr val="tx1"/>
                          </a:solidFill>
                          <a:effectLst/>
                        </a:rPr>
                        <a:t>Do you favor …?</a:t>
                      </a:r>
                    </a:p>
                  </a:txBody>
                  <a:tcPr marL="160583" marR="229404" marT="45881" marB="344106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US" sz="2800" cap="none" spc="0" dirty="0">
                          <a:solidFill>
                            <a:schemeClr val="tx1"/>
                          </a:solidFill>
                          <a:effectLst/>
                        </a:rPr>
                        <a:t>Do you favor or oppose …?</a:t>
                      </a:r>
                    </a:p>
                  </a:txBody>
                  <a:tcPr marL="160583" marR="229404" marT="45881" marB="34410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00263635"/>
                  </a:ext>
                </a:extLst>
              </a:tr>
              <a:tr h="940558">
                <a:tc>
                  <a:txBody>
                    <a:bodyPr/>
                    <a:lstStyle/>
                    <a:p>
                      <a:pPr fontAlgn="t"/>
                      <a:r>
                        <a:rPr lang="en-US" sz="2800" cap="none" spc="0" dirty="0">
                          <a:solidFill>
                            <a:schemeClr val="tx1"/>
                          </a:solidFill>
                          <a:effectLst/>
                        </a:rPr>
                        <a:t>Do you agree that …?</a:t>
                      </a:r>
                    </a:p>
                  </a:txBody>
                  <a:tcPr marL="160583" marR="229404" marT="45881" marB="344106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US" sz="2800" cap="none" spc="0" dirty="0">
                          <a:solidFill>
                            <a:schemeClr val="tx1"/>
                          </a:solidFill>
                          <a:effectLst/>
                        </a:rPr>
                        <a:t>Do you agree or disagree that …?</a:t>
                      </a:r>
                    </a:p>
                  </a:txBody>
                  <a:tcPr marL="160583" marR="229404" marT="45881" marB="34410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4603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1900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03E9E-E0F8-C25F-5756-4C56C759F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938" y="254001"/>
            <a:ext cx="4682090" cy="748523"/>
          </a:xfrm>
        </p:spPr>
        <p:txBody>
          <a:bodyPr anchor="ctr">
            <a:normAutofit/>
          </a:bodyPr>
          <a:lstStyle/>
          <a:p>
            <a:r>
              <a:rPr lang="en-US" sz="4000"/>
              <a:t>Pro 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F23E8-324A-7099-7DBA-EFC1426DBB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1" y="1039023"/>
            <a:ext cx="4851604" cy="54619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000">
              <a:ea typeface="+mn-lt"/>
              <a:cs typeface="+mn-lt"/>
            </a:endParaRPr>
          </a:p>
          <a:p>
            <a:r>
              <a:rPr lang="en-US" sz="2400" b="1" dirty="0">
                <a:ea typeface="+mn-lt"/>
                <a:cs typeface="+mn-lt"/>
              </a:rPr>
              <a:t>Respondents may be less likely to oppose the question if it is framed in a particular direction. It’s best practice to provide a counterargument within the question as well</a:t>
            </a:r>
          </a:p>
          <a:p>
            <a:endParaRPr lang="en-US" sz="2400" b="1" dirty="0">
              <a:ea typeface="+mn-lt"/>
              <a:cs typeface="+mn-lt"/>
            </a:endParaRPr>
          </a:p>
          <a:p>
            <a:r>
              <a:rPr lang="en-US" sz="2400" b="1" dirty="0">
                <a:ea typeface="+mn-lt"/>
                <a:cs typeface="+mn-lt"/>
              </a:rPr>
              <a:t>Use a mix of both positive and negative frames to avoid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 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bias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,</a:t>
            </a:r>
            <a:r>
              <a:rPr lang="en-US" sz="2400" b="1" dirty="0">
                <a:ea typeface="+mn-lt"/>
                <a:cs typeface="+mn-lt"/>
              </a:rPr>
              <a:t> and ensure that your question wording is balanced wherever possible</a:t>
            </a:r>
            <a:endParaRPr lang="en-US" sz="2400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99DBE730-6EF8-9675-83C1-5C1F8D3C1C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6000" y="761902"/>
            <a:ext cx="5334197" cy="5334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452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236CEA-EF92-5837-263E-841847459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Cont..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88C217-EE97-0B8D-4808-862BD742AD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924638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64011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853550D-F840-4228-846F-6C9704F2B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401DF7-4687-415B-A91D-DB43BEEBD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64612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EFC09D2-72D2-4174-A2DF-1017D0FEB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912" y="685800"/>
            <a:ext cx="6048935" cy="5486400"/>
          </a:xfrm>
          <a:prstGeom prst="rect">
            <a:avLst/>
          </a:prstGeom>
          <a:solidFill>
            <a:schemeClr val="tx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82E8C9-2AFC-5A26-1395-E97CD9392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852" y="233306"/>
            <a:ext cx="4641417" cy="827965"/>
          </a:xfrm>
        </p:spPr>
        <p:txBody>
          <a:bodyPr anchor="b">
            <a:normAutofit/>
          </a:bodyPr>
          <a:lstStyle/>
          <a:p>
            <a:pPr algn="ctr"/>
            <a:r>
              <a:rPr lang="en-US" sz="3200">
                <a:solidFill>
                  <a:schemeClr val="bg1">
                    <a:alpha val="60000"/>
                  </a:schemeClr>
                </a:solidFill>
              </a:rPr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BD6F9-F616-5875-40A3-08EB75C10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34" y="1228926"/>
            <a:ext cx="5734833" cy="42932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60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Keep your Questions focused</a:t>
            </a:r>
          </a:p>
          <a:p>
            <a:endParaRPr lang="en-US" sz="24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chemeClr val="bg1"/>
                </a:solidFill>
                <a:ea typeface="+mn-lt"/>
                <a:cs typeface="+mn-lt"/>
              </a:rPr>
              <a:t> Ask about only one idea at a time </a:t>
            </a:r>
          </a:p>
          <a:p>
            <a:endParaRPr lang="en-US" sz="24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chemeClr val="bg1"/>
                </a:solidFill>
                <a:ea typeface="+mn-lt"/>
                <a:cs typeface="+mn-lt"/>
              </a:rPr>
              <a:t> Avoid double-barreled questions. Double-barreled questions ask about more than one item at a time, which can confuse respondents.</a:t>
            </a:r>
            <a:endParaRPr lang="en-US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br>
              <a:rPr lang="en-US" sz="1600" dirty="0"/>
            </a:br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31D38B02-70AD-CFF8-CCA4-8A4F516E2B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716" r="30509" b="-2"/>
          <a:stretch/>
        </p:blipFill>
        <p:spPr>
          <a:xfrm>
            <a:off x="7464612" y="10"/>
            <a:ext cx="47273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625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iraffe in the grass">
            <a:extLst>
              <a:ext uri="{FF2B5EF4-FFF2-40B4-BE49-F238E27FC236}">
                <a16:creationId xmlns:a16="http://schemas.microsoft.com/office/drawing/2014/main" id="{9DB8AB5A-CF01-40E3-5912-2A3F5DCE63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6733" b="-6"/>
          <a:stretch/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57A15-C9B5-D80E-CEF5-9DAB66A2F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35" y="162389"/>
            <a:ext cx="5286860" cy="1741525"/>
          </a:xfrm>
        </p:spPr>
        <p:txBody>
          <a:bodyPr anchor="ctr">
            <a:normAutofit/>
          </a:bodyPr>
          <a:lstStyle/>
          <a:p>
            <a:r>
              <a:rPr lang="en-US" sz="3400"/>
              <a:t>Example of a Double - Barreled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4B458-BD5A-EA22-DA8E-A8D82E68A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370" y="2326791"/>
            <a:ext cx="4984010" cy="379760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Do you agree or disagree that the government should be responsible for providing clean drinking water and high-speed internet to everyone?</a:t>
            </a:r>
            <a:endParaRPr lang="en-US" sz="2400" dirty="0"/>
          </a:p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 (</a:t>
            </a:r>
            <a:r>
              <a:rPr lang="en-US" sz="2400" dirty="0" err="1">
                <a:ea typeface="+mn-lt"/>
                <a:cs typeface="+mn-lt"/>
              </a:rPr>
              <a:t>i</a:t>
            </a:r>
            <a:r>
              <a:rPr lang="en-US" sz="2400" dirty="0">
                <a:ea typeface="+mn-lt"/>
                <a:cs typeface="+mn-lt"/>
              </a:rPr>
              <a:t>)    Strongly Agree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 (ii)   Agree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 (iii)  Undecided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 (iv)  Disagree</a:t>
            </a:r>
            <a:br>
              <a:rPr lang="en-US" sz="2400" dirty="0">
                <a:ea typeface="+mn-lt"/>
                <a:cs typeface="+mn-lt"/>
              </a:rPr>
            </a:br>
            <a:r>
              <a:rPr lang="en-US" sz="2400" dirty="0">
                <a:ea typeface="+mn-lt"/>
                <a:cs typeface="+mn-lt"/>
              </a:rPr>
              <a:t> (v)   Strongly Disagree</a:t>
            </a: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902899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EF50F8-CB07-C7FF-8C86-B10F4CED8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Explanation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C47F0-1E29-00E1-FCA2-DC9944C17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i="1" dirty="0">
                <a:ea typeface="+mn-lt"/>
                <a:cs typeface="+mn-lt"/>
              </a:rPr>
              <a:t>  </a:t>
            </a:r>
            <a:r>
              <a:rPr lang="en-US" i="1" dirty="0">
                <a:solidFill>
                  <a:schemeClr val="accent5"/>
                </a:solidFill>
                <a:ea typeface="+mn-lt"/>
                <a:cs typeface="+mn-lt"/>
              </a:rPr>
              <a:t>This question could be difficult to answer for respondents who feel strongly about the right to clean drinking water but not high-speed internet. They might only answer about the topic they feel passionate about or provide a neutral answer instead – but neither of these options capture their true answers.</a:t>
            </a:r>
            <a:endParaRPr lang="en-US" i="1" dirty="0">
              <a:solidFill>
                <a:schemeClr val="accent5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accent5"/>
              </a:solidFill>
              <a:ea typeface="+mn-lt"/>
              <a:cs typeface="+mn-lt"/>
            </a:endParaRPr>
          </a:p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US" i="1" dirty="0">
                <a:ea typeface="+mn-lt"/>
                <a:cs typeface="+mn-lt"/>
              </a:rPr>
              <a:t>Two separate questions to gauge respondents’ opinions!</a:t>
            </a:r>
            <a:br>
              <a:rPr lang="en-US" i="1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2595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3DB5CF-A41B-67F6-A1E9-E196A437C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Correct Way to structure the Question no. 1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62742-7330-67FE-C788-64AE0F639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5406" y="498232"/>
            <a:ext cx="5278393" cy="52188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US" sz="2400">
              <a:ea typeface="+mn-lt"/>
              <a:cs typeface="+mn-lt"/>
            </a:endParaRPr>
          </a:p>
          <a:p>
            <a:pPr marL="0" indent="0">
              <a:buNone/>
            </a:pPr>
            <a:endParaRPr lang="en-US" sz="24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Do you agree or disagree that the government should be responsible for providing clean drinking water to everyone?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 (</a:t>
            </a:r>
            <a:r>
              <a:rPr lang="en-US" dirty="0" err="1">
                <a:ea typeface="+mn-lt"/>
                <a:cs typeface="+mn-lt"/>
              </a:rPr>
              <a:t>i</a:t>
            </a:r>
            <a:r>
              <a:rPr lang="en-US" dirty="0">
                <a:ea typeface="+mn-lt"/>
                <a:cs typeface="+mn-lt"/>
              </a:rPr>
              <a:t>)   Strongly Agree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 (ii)  Agree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 (iii) Undecided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 (iv) Disagree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 (v)  Strongly Disagree</a:t>
            </a:r>
            <a:endParaRPr lang="en-US" dirty="0"/>
          </a:p>
          <a:p>
            <a:pPr marL="0" indent="0">
              <a:buNone/>
            </a:pPr>
            <a:br>
              <a:rPr lang="en-US" sz="2400" dirty="0"/>
            </a:br>
            <a:endParaRPr lang="en-US" sz="240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4709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8D586D-8834-FC1E-9CFC-90E4E460F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993" y="282135"/>
            <a:ext cx="5936568" cy="1416097"/>
          </a:xfrm>
        </p:spPr>
        <p:txBody>
          <a:bodyPr>
            <a:normAutofit/>
          </a:bodyPr>
          <a:lstStyle/>
          <a:p>
            <a:r>
              <a:rPr lang="en-US" dirty="0"/>
              <a:t>Cont.. Question no. 2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A36C8-19DE-D2A3-399F-50FF77FFD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596" y="1516298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Do you agree or disagree that the government should be responsible for providing high-speed internet to everyone?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 (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)   Strongly Agree</a:t>
            </a:r>
            <a:br>
              <a:rPr lang="en-US" dirty="0">
                <a:ea typeface="+mn-lt"/>
                <a:cs typeface="+mn-lt"/>
              </a:rPr>
            </a:br>
            <a:r>
              <a:rPr lang="en-US">
                <a:ea typeface="+mn-lt"/>
                <a:cs typeface="+mn-lt"/>
              </a:rPr>
              <a:t> (ii)  Agree</a:t>
            </a:r>
            <a:br>
              <a:rPr lang="en-US" dirty="0">
                <a:ea typeface="+mn-lt"/>
                <a:cs typeface="+mn-lt"/>
              </a:rPr>
            </a:br>
            <a:r>
              <a:rPr lang="en-US">
                <a:ea typeface="+mn-lt"/>
                <a:cs typeface="+mn-lt"/>
              </a:rPr>
              <a:t> (iii) Undecided</a:t>
            </a:r>
            <a:br>
              <a:rPr lang="en-US" dirty="0">
                <a:ea typeface="+mn-lt"/>
                <a:cs typeface="+mn-lt"/>
              </a:rPr>
            </a:br>
            <a:r>
              <a:rPr lang="en-US">
                <a:ea typeface="+mn-lt"/>
                <a:cs typeface="+mn-lt"/>
              </a:rPr>
              <a:t> (iv) Disagree</a:t>
            </a:r>
            <a:br>
              <a:rPr lang="en-US" dirty="0">
                <a:ea typeface="+mn-lt"/>
                <a:cs typeface="+mn-lt"/>
              </a:rPr>
            </a:br>
            <a:r>
              <a:rPr lang="en-US">
                <a:ea typeface="+mn-lt"/>
                <a:cs typeface="+mn-lt"/>
              </a:rPr>
              <a:t> (v)  Strongly Disagree</a:t>
            </a:r>
            <a:endParaRPr lang="en-US" dirty="0"/>
          </a:p>
          <a:p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Venn Diagram">
            <a:extLst>
              <a:ext uri="{FF2B5EF4-FFF2-40B4-BE49-F238E27FC236}">
                <a16:creationId xmlns:a16="http://schemas.microsoft.com/office/drawing/2014/main" id="{D07FFDD4-CCD9-24A3-4882-1A0844BB1A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974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ulti-coloured dialogue boxes">
            <a:extLst>
              <a:ext uri="{FF2B5EF4-FFF2-40B4-BE49-F238E27FC236}">
                <a16:creationId xmlns:a16="http://schemas.microsoft.com/office/drawing/2014/main" id="{6FBC3772-E7BD-5A05-192F-3DD803189D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028" b="6391"/>
          <a:stretch/>
        </p:blipFill>
        <p:spPr>
          <a:xfrm>
            <a:off x="3" y="10"/>
            <a:ext cx="12191997" cy="685798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35031" y="2213145"/>
            <a:ext cx="6864098" cy="2425614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43000">
                <a:schemeClr val="accent2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162550" y="0"/>
            <a:ext cx="7048678" cy="6858000"/>
          </a:xfrm>
          <a:prstGeom prst="rect">
            <a:avLst/>
          </a:prstGeom>
          <a:gradFill flip="none" rotWithShape="1">
            <a:gsLst>
              <a:gs pos="19000">
                <a:srgbClr val="000000">
                  <a:alpha val="59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86455" y="-60677"/>
            <a:ext cx="6864096" cy="698544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4000">
                <a:schemeClr val="accent2">
                  <a:alpha val="0"/>
                </a:schemeClr>
              </a:gs>
            </a:gsLst>
            <a:lin ang="7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1EB5855-8EB7-1AE5-9030-5D0AA3C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695591" y="-647892"/>
            <a:ext cx="2839273" cy="12192001"/>
          </a:xfrm>
          <a:prstGeom prst="rect">
            <a:avLst/>
          </a:prstGeom>
          <a:gradFill>
            <a:gsLst>
              <a:gs pos="0">
                <a:schemeClr val="accent2"/>
              </a:gs>
              <a:gs pos="53000">
                <a:schemeClr val="accent5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BC329-DACC-B61B-829A-8E3368E87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319" y="1561561"/>
            <a:ext cx="9513969" cy="17553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Comments/Feedback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CDD93-1471-4294-C324-FBB2BF79F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9253" y="4215768"/>
            <a:ext cx="7715035" cy="21308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b="1" i="1" dirty="0">
                <a:solidFill>
                  <a:schemeClr val="tx2"/>
                </a:solidFill>
              </a:rPr>
              <a:t>     Thank You!</a:t>
            </a:r>
            <a:endParaRPr lang="en-US" b="1" i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64770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Questionnaire Design and Examples</vt:lpstr>
      <vt:lpstr>What is a Questionnaire and what is it used for?</vt:lpstr>
      <vt:lpstr>Questionnaires vs Surveys</vt:lpstr>
      <vt:lpstr>Open Ended vs Closed- Ended Questions</vt:lpstr>
      <vt:lpstr>Closed Ending Question Examples</vt:lpstr>
      <vt:lpstr>Cont..</vt:lpstr>
      <vt:lpstr>Cont..</vt:lpstr>
      <vt:lpstr>Open Ended Questions</vt:lpstr>
      <vt:lpstr>Points to Consider</vt:lpstr>
      <vt:lpstr>Example of Positive vs Negative Frame</vt:lpstr>
      <vt:lpstr>Unbalanced vs Balanced Questions</vt:lpstr>
      <vt:lpstr>Pro Tips</vt:lpstr>
      <vt:lpstr>Cont..</vt:lpstr>
      <vt:lpstr>Cont..</vt:lpstr>
      <vt:lpstr>Example of a Double - Barreled</vt:lpstr>
      <vt:lpstr>Explanation </vt:lpstr>
      <vt:lpstr>Correct Way to structure the Question no. 1</vt:lpstr>
      <vt:lpstr>Cont.. Question no. 2</vt:lpstr>
      <vt:lpstr>Comments/Feedback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422</cp:revision>
  <dcterms:created xsi:type="dcterms:W3CDTF">2024-06-20T10:37:08Z</dcterms:created>
  <dcterms:modified xsi:type="dcterms:W3CDTF">2024-06-21T10:15:19Z</dcterms:modified>
</cp:coreProperties>
</file>