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B3E6DE-A2B6-4762-A811-9B9011E6450E}" v="4" dt="2026-10-11T08:09:54.0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78" d="100"/>
          <a:sy n="78" d="100"/>
        </p:scale>
        <p:origin x="850" y="6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ylwia Abdul" userId="99431f0b965423fe" providerId="LiveId" clId="{BBDE4630-6F88-4730-9D6B-46CAC099E105}"/>
    <pc:docChg chg="modSld">
      <pc:chgData name="Sylwia Abdul" userId="99431f0b965423fe" providerId="LiveId" clId="{BBDE4630-6F88-4730-9D6B-46CAC099E105}" dt="2026-10-11T08:20:40.642" v="223" actId="255"/>
      <pc:docMkLst>
        <pc:docMk/>
      </pc:docMkLst>
      <pc:sldChg chg="modSp mod">
        <pc:chgData name="Sylwia Abdul" userId="99431f0b965423fe" providerId="LiveId" clId="{BBDE4630-6F88-4730-9D6B-46CAC099E105}" dt="2026-10-11T08:20:40.642" v="223" actId="255"/>
        <pc:sldMkLst>
          <pc:docMk/>
          <pc:sldMk cId="0" sldId="256"/>
        </pc:sldMkLst>
        <pc:spChg chg="mod">
          <ac:chgData name="Sylwia Abdul" userId="99431f0b965423fe" providerId="LiveId" clId="{BBDE4630-6F88-4730-9D6B-46CAC099E105}" dt="2026-10-11T08:14:47.822" v="106" actId="14100"/>
          <ac:spMkLst>
            <pc:docMk/>
            <pc:sldMk cId="0" sldId="256"/>
            <ac:spMk id="7" creationId="{00000000-0000-0000-0000-000000000000}"/>
          </ac:spMkLst>
        </pc:spChg>
        <pc:spChg chg="mod">
          <ac:chgData name="Sylwia Abdul" userId="99431f0b965423fe" providerId="LiveId" clId="{BBDE4630-6F88-4730-9D6B-46CAC099E105}" dt="2026-10-11T08:20:40.642" v="223" actId="255"/>
          <ac:spMkLst>
            <pc:docMk/>
            <pc:sldMk cId="0" sldId="256"/>
            <ac:spMk id="10" creationId="{00000000-0000-0000-0000-000000000000}"/>
          </ac:spMkLst>
        </pc:spChg>
      </pc:sldChg>
      <pc:sldChg chg="modSp mod">
        <pc:chgData name="Sylwia Abdul" userId="99431f0b965423fe" providerId="LiveId" clId="{BBDE4630-6F88-4730-9D6B-46CAC099E105}" dt="2026-10-11T08:11:11.894" v="34" actId="14100"/>
        <pc:sldMkLst>
          <pc:docMk/>
          <pc:sldMk cId="0" sldId="267"/>
        </pc:sldMkLst>
        <pc:spChg chg="mod">
          <ac:chgData name="Sylwia Abdul" userId="99431f0b965423fe" providerId="LiveId" clId="{BBDE4630-6F88-4730-9D6B-46CAC099E105}" dt="2026-10-11T08:06:50.712" v="20" actId="255"/>
          <ac:spMkLst>
            <pc:docMk/>
            <pc:sldMk cId="0" sldId="267"/>
            <ac:spMk id="6" creationId="{00000000-0000-0000-0000-000000000000}"/>
          </ac:spMkLst>
        </pc:spChg>
        <pc:spChg chg="mod">
          <ac:chgData name="Sylwia Abdul" userId="99431f0b965423fe" providerId="LiveId" clId="{BBDE4630-6F88-4730-9D6B-46CAC099E105}" dt="2026-10-11T08:11:11.894" v="34" actId="14100"/>
          <ac:spMkLst>
            <pc:docMk/>
            <pc:sldMk cId="0" sldId="267"/>
            <ac:spMk id="7" creationId="{00000000-0000-0000-0000-000000000000}"/>
          </ac:spMkLst>
        </pc:spChg>
        <pc:spChg chg="mod">
          <ac:chgData name="Sylwia Abdul" userId="99431f0b965423fe" providerId="LiveId" clId="{BBDE4630-6F88-4730-9D6B-46CAC099E105}" dt="2026-10-11T08:10:06.031" v="33" actId="255"/>
          <ac:spMkLst>
            <pc:docMk/>
            <pc:sldMk cId="0" sldId="267"/>
            <ac:spMk id="8" creationId="{00000000-0000-0000-0000-000000000000}"/>
          </ac:spMkLst>
        </pc:spChg>
        <pc:spChg chg="mod">
          <ac:chgData name="Sylwia Abdul" userId="99431f0b965423fe" providerId="LiveId" clId="{BBDE4630-6F88-4730-9D6B-46CAC099E105}" dt="2026-10-11T08:09:38.489" v="28" actId="255"/>
          <ac:spMkLst>
            <pc:docMk/>
            <pc:sldMk cId="0" sldId="267"/>
            <ac:spMk id="9"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779DF5-97E0-4C36-9793-0DCD81473B56}" type="datetimeFigureOut">
              <a:rPr lang="en-GB" smtClean="0"/>
              <a:t>11/10/2026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B6A3D2-F0E2-4195-8B6D-8E74E176775C}" type="slidenum">
              <a:rPr lang="en-GB" smtClean="0"/>
              <a:t>‹#›</a:t>
            </a:fld>
            <a:endParaRPr lang="en-GB"/>
          </a:p>
        </p:txBody>
      </p:sp>
    </p:spTree>
    <p:extLst>
      <p:ext uri="{BB962C8B-B14F-4D97-AF65-F5344CB8AC3E}">
        <p14:creationId xmlns:p14="http://schemas.microsoft.com/office/powerpoint/2010/main" val="35124463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B6A3D2-F0E2-4195-8B6D-8E74E176775C}" type="slidenum">
              <a:rPr lang="en-GB" smtClean="0"/>
              <a:t>1</a:t>
            </a:fld>
            <a:endParaRPr lang="en-GB"/>
          </a:p>
        </p:txBody>
      </p:sp>
    </p:spTree>
    <p:extLst>
      <p:ext uri="{BB962C8B-B14F-4D97-AF65-F5344CB8AC3E}">
        <p14:creationId xmlns:p14="http://schemas.microsoft.com/office/powerpoint/2010/main" val="2531414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10/11/2026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9233A"/>
        </a:solidFill>
        <a:effectLst/>
      </p:bgPr>
    </p:bg>
    <p:spTree>
      <p:nvGrpSpPr>
        <p:cNvPr id="1" name=""/>
        <p:cNvGrpSpPr/>
        <p:nvPr/>
      </p:nvGrpSpPr>
      <p:grpSpPr>
        <a:xfrm>
          <a:off x="0" y="0"/>
          <a:ext cx="0" cy="0"/>
          <a:chOff x="0" y="0"/>
          <a:chExt cx="0" cy="0"/>
        </a:xfrm>
      </p:grpSpPr>
      <p:sp>
        <p:nvSpPr>
          <p:cNvPr id="2" name="Oval 1"/>
          <p:cNvSpPr/>
          <p:nvPr/>
        </p:nvSpPr>
        <p:spPr>
          <a:xfrm>
            <a:off x="8480323" y="0"/>
            <a:ext cx="3703320" cy="3372956"/>
          </a:xfrm>
          <a:prstGeom prst="ellipse">
            <a:avLst/>
          </a:prstGeom>
          <a:solidFill>
            <a:srgbClr val="5B30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Oval 2"/>
          <p:cNvSpPr/>
          <p:nvPr/>
        </p:nvSpPr>
        <p:spPr>
          <a:xfrm>
            <a:off x="9189720" y="3332398"/>
            <a:ext cx="3017520" cy="3017520"/>
          </a:xfrm>
          <a:prstGeom prst="ellipse">
            <a:avLst/>
          </a:prstGeom>
          <a:solidFill>
            <a:srgbClr val="2585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Oval 3"/>
          <p:cNvSpPr/>
          <p:nvPr/>
        </p:nvSpPr>
        <p:spPr>
          <a:xfrm>
            <a:off x="8860339" y="2962582"/>
            <a:ext cx="1234440" cy="1234440"/>
          </a:xfrm>
          <a:prstGeom prst="ellipse">
            <a:avLst/>
          </a:prstGeom>
          <a:solidFill>
            <a:srgbClr val="E0AD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1737360" y="1325880"/>
            <a:ext cx="6974021" cy="630942"/>
          </a:xfrm>
          <a:prstGeom prst="rect">
            <a:avLst/>
          </a:prstGeom>
          <a:noFill/>
        </p:spPr>
        <p:txBody>
          <a:bodyPr wrap="square" lIns="45720" rIns="45720" anchor="t">
            <a:spAutoFit/>
          </a:bodyPr>
          <a:lstStyle/>
          <a:p>
            <a:pPr algn="l">
              <a:spcAft>
                <a:spcPts val="0"/>
              </a:spcAft>
            </a:pPr>
            <a:r>
              <a:rPr sz="3500" b="1" i="0" dirty="0">
                <a:solidFill>
                  <a:srgbClr val="FFFFFF"/>
                </a:solidFill>
                <a:latin typeface="Aptos"/>
              </a:rPr>
              <a:t>MENTAL HEALT</a:t>
            </a:r>
            <a:r>
              <a:rPr lang="en-GB" sz="3500" b="1" dirty="0">
                <a:solidFill>
                  <a:srgbClr val="FFFFFF"/>
                </a:solidFill>
                <a:latin typeface="Aptos"/>
              </a:rPr>
              <a:t>H </a:t>
            </a:r>
            <a:r>
              <a:rPr sz="3500" b="1" i="0" dirty="0">
                <a:solidFill>
                  <a:srgbClr val="FFFFFF"/>
                </a:solidFill>
                <a:latin typeface="Aptos"/>
              </a:rPr>
              <a:t>&amp; WELLBEING</a:t>
            </a:r>
          </a:p>
        </p:txBody>
      </p:sp>
      <p:sp>
        <p:nvSpPr>
          <p:cNvPr id="7" name="TextBox 6"/>
          <p:cNvSpPr txBox="1"/>
          <p:nvPr/>
        </p:nvSpPr>
        <p:spPr>
          <a:xfrm>
            <a:off x="1494504" y="2240280"/>
            <a:ext cx="7216878" cy="400110"/>
          </a:xfrm>
          <a:prstGeom prst="rect">
            <a:avLst/>
          </a:prstGeom>
          <a:noFill/>
        </p:spPr>
        <p:txBody>
          <a:bodyPr wrap="square" lIns="45720" rIns="45720" anchor="t">
            <a:spAutoFit/>
          </a:bodyPr>
          <a:lstStyle/>
          <a:p>
            <a:pPr algn="l">
              <a:spcAft>
                <a:spcPts val="0"/>
              </a:spcAft>
            </a:pPr>
            <a:r>
              <a:rPr sz="2000" b="0">
                <a:solidFill>
                  <a:srgbClr val="E1E7EF"/>
                </a:solidFill>
                <a:latin typeface="Aptos"/>
              </a:rPr>
              <a:t>Integrating holistic care and sustainable development in the UK</a:t>
            </a:r>
          </a:p>
        </p:txBody>
      </p:sp>
      <p:sp>
        <p:nvSpPr>
          <p:cNvPr id="10" name="TextBox 9"/>
          <p:cNvSpPr txBox="1"/>
          <p:nvPr/>
        </p:nvSpPr>
        <p:spPr>
          <a:xfrm>
            <a:off x="777239" y="4326194"/>
            <a:ext cx="5584232" cy="1631216"/>
          </a:xfrm>
          <a:prstGeom prst="rect">
            <a:avLst/>
          </a:prstGeom>
          <a:noFill/>
        </p:spPr>
        <p:txBody>
          <a:bodyPr wrap="square" lIns="45720" rIns="45720" anchor="t">
            <a:spAutoFit/>
          </a:bodyPr>
          <a:lstStyle/>
          <a:p>
            <a:pPr algn="l">
              <a:spcAft>
                <a:spcPts val="0"/>
              </a:spcAft>
            </a:pPr>
            <a:r>
              <a:rPr sz="2000" b="0" i="0" dirty="0">
                <a:solidFill>
                  <a:srgbClr val="E1E7EF"/>
                </a:solidFill>
                <a:latin typeface="Aptos"/>
              </a:rPr>
              <a:t>Student name: </a:t>
            </a:r>
            <a:r>
              <a:rPr lang="en-GB" sz="2000" dirty="0">
                <a:solidFill>
                  <a:srgbClr val="E1E7EF"/>
                </a:solidFill>
                <a:latin typeface="Aptos"/>
              </a:rPr>
              <a:t> Sylwia Anna Abdul</a:t>
            </a:r>
            <a:r>
              <a:rPr sz="2000" b="0" i="0" dirty="0">
                <a:solidFill>
                  <a:srgbClr val="E1E7EF"/>
                </a:solidFill>
                <a:latin typeface="Aptos"/>
              </a:rPr>
              <a:t>
Student ID: </a:t>
            </a:r>
            <a:r>
              <a:rPr lang="en-GB" sz="2000" dirty="0">
                <a:solidFill>
                  <a:srgbClr val="E1E7EF"/>
                </a:solidFill>
                <a:latin typeface="Aptos"/>
              </a:rPr>
              <a:t> 2321691</a:t>
            </a:r>
          </a:p>
          <a:p>
            <a:pPr algn="l">
              <a:spcAft>
                <a:spcPts val="0"/>
              </a:spcAft>
            </a:pPr>
            <a:r>
              <a:rPr lang="en-GB" sz="2000" b="0" i="0" dirty="0">
                <a:solidFill>
                  <a:srgbClr val="E1E7EF"/>
                </a:solidFill>
                <a:latin typeface="Aptos"/>
              </a:rPr>
              <a:t>Modu</a:t>
            </a:r>
            <a:r>
              <a:rPr lang="en-GB" sz="2000" dirty="0">
                <a:solidFill>
                  <a:srgbClr val="E1E7EF"/>
                </a:solidFill>
                <a:latin typeface="Aptos"/>
              </a:rPr>
              <a:t>le: Health, Wellbeing and Sustainable Development (BMHP6030)</a:t>
            </a:r>
            <a:r>
              <a:rPr sz="2000" b="0" i="0" dirty="0">
                <a:solidFill>
                  <a:srgbClr val="E1E7EF"/>
                </a:solidFill>
                <a:latin typeface="Aptos"/>
              </a:rPr>
              <a:t>
Lecturer:</a:t>
            </a:r>
            <a:r>
              <a:rPr lang="en-GB" sz="2000" b="0" i="0" dirty="0">
                <a:solidFill>
                  <a:srgbClr val="E1E7EF"/>
                </a:solidFill>
                <a:latin typeface="Aptos"/>
              </a:rPr>
              <a:t> Olufemi Oluranti</a:t>
            </a:r>
            <a:endParaRPr sz="2000" b="0" i="0" dirty="0">
              <a:solidFill>
                <a:srgbClr val="E1E7EF"/>
              </a:solidFill>
              <a:latin typeface="Apto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AF7EF"/>
        </a:solidFill>
        <a:effectLst/>
      </p:bgPr>
    </p:bg>
    <p:spTree>
      <p:nvGrpSpPr>
        <p:cNvPr id="1" name=""/>
        <p:cNvGrpSpPr/>
        <p:nvPr/>
      </p:nvGrpSpPr>
      <p:grpSpPr>
        <a:xfrm>
          <a:off x="0" y="0"/>
          <a:ext cx="0" cy="0"/>
          <a:chOff x="0" y="0"/>
          <a:chExt cx="0" cy="0"/>
        </a:xfrm>
      </p:grpSpPr>
      <p:sp>
        <p:nvSpPr>
          <p:cNvPr id="3" name="TextBox 2"/>
          <p:cNvSpPr txBox="1"/>
          <p:nvPr/>
        </p:nvSpPr>
        <p:spPr>
          <a:xfrm>
            <a:off x="1809135" y="658368"/>
            <a:ext cx="9758025" cy="507831"/>
          </a:xfrm>
          <a:prstGeom prst="rect">
            <a:avLst/>
          </a:prstGeom>
          <a:noFill/>
        </p:spPr>
        <p:txBody>
          <a:bodyPr wrap="square" lIns="45720" rIns="45720" anchor="t">
            <a:spAutoFit/>
          </a:bodyPr>
          <a:lstStyle/>
          <a:p>
            <a:pPr algn="l">
              <a:spcAft>
                <a:spcPts val="0"/>
              </a:spcAft>
            </a:pPr>
            <a:r>
              <a:rPr lang="en-GB" sz="2700" b="1" i="0" dirty="0">
                <a:solidFill>
                  <a:srgbClr val="19233A"/>
                </a:solidFill>
                <a:latin typeface="Aptos"/>
              </a:rPr>
              <a:t>       </a:t>
            </a:r>
            <a:r>
              <a:rPr sz="2700" b="1" i="0" dirty="0">
                <a:solidFill>
                  <a:srgbClr val="19233A"/>
                </a:solidFill>
                <a:latin typeface="Aptos"/>
              </a:rPr>
              <a:t>Why mental health and wellbeing matter</a:t>
            </a:r>
            <a:r>
              <a:rPr lang="en-GB" sz="2700" b="1">
                <a:solidFill>
                  <a:srgbClr val="19233A"/>
                </a:solidFill>
                <a:latin typeface="Aptos"/>
              </a:rPr>
              <a:t>?</a:t>
            </a:r>
            <a:endParaRPr sz="2700" b="1" i="0" dirty="0">
              <a:solidFill>
                <a:srgbClr val="19233A"/>
              </a:solidFill>
              <a:latin typeface="Aptos"/>
            </a:endParaRPr>
          </a:p>
        </p:txBody>
      </p:sp>
      <p:sp>
        <p:nvSpPr>
          <p:cNvPr id="4" name="Rectangle 3"/>
          <p:cNvSpPr/>
          <p:nvPr/>
        </p:nvSpPr>
        <p:spPr>
          <a:xfrm>
            <a:off x="594360" y="1335024"/>
            <a:ext cx="777240" cy="50292"/>
          </a:xfrm>
          <a:prstGeom prst="rect">
            <a:avLst/>
          </a:prstGeom>
          <a:solidFill>
            <a:srgbClr val="5B30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p:cNvSpPr/>
          <p:nvPr/>
        </p:nvSpPr>
        <p:spPr>
          <a:xfrm>
            <a:off x="640080" y="1691640"/>
            <a:ext cx="3474720" cy="1874519"/>
          </a:xfrm>
          <a:prstGeom prst="roundRect">
            <a:avLst/>
          </a:prstGeom>
          <a:solidFill>
            <a:srgbClr val="F1E6E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640080" y="1691640"/>
            <a:ext cx="73152" cy="1874519"/>
          </a:xfrm>
          <a:prstGeom prst="rect">
            <a:avLst/>
          </a:prstGeom>
          <a:solidFill>
            <a:srgbClr val="5B30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841247" y="1856232"/>
            <a:ext cx="3127248" cy="384048"/>
          </a:xfrm>
          <a:prstGeom prst="rect">
            <a:avLst/>
          </a:prstGeom>
          <a:noFill/>
        </p:spPr>
        <p:txBody>
          <a:bodyPr wrap="square" lIns="45720" rIns="45720" anchor="t">
            <a:spAutoFit/>
          </a:bodyPr>
          <a:lstStyle/>
          <a:p>
            <a:pPr algn="l">
              <a:spcAft>
                <a:spcPts val="0"/>
              </a:spcAft>
            </a:pPr>
            <a:r>
              <a:rPr sz="1700" b="1" i="0">
                <a:solidFill>
                  <a:srgbClr val="19233A"/>
                </a:solidFill>
                <a:latin typeface="Aptos"/>
              </a:rPr>
              <a:t>Not only diagnosis</a:t>
            </a:r>
          </a:p>
        </p:txBody>
      </p:sp>
      <p:sp>
        <p:nvSpPr>
          <p:cNvPr id="9" name="TextBox 8"/>
          <p:cNvSpPr txBox="1"/>
          <p:nvPr/>
        </p:nvSpPr>
        <p:spPr>
          <a:xfrm>
            <a:off x="841247" y="2313432"/>
            <a:ext cx="3108960" cy="1161287"/>
          </a:xfrm>
          <a:prstGeom prst="rect">
            <a:avLst/>
          </a:prstGeom>
          <a:noFill/>
        </p:spPr>
        <p:txBody>
          <a:bodyPr wrap="square" lIns="45720" rIns="45720" anchor="t">
            <a:spAutoFit/>
          </a:bodyPr>
          <a:lstStyle/>
          <a:p>
            <a:pPr algn="l">
              <a:spcAft>
                <a:spcPts val="0"/>
              </a:spcAft>
            </a:pPr>
            <a:r>
              <a:rPr sz="1400" b="0" i="0">
                <a:solidFill>
                  <a:srgbClr val="2B303A"/>
                </a:solidFill>
                <a:latin typeface="Aptos"/>
              </a:rPr>
              <a:t>Mental health includes emotional, psychological and social wellbeing. It influences how people cope, connect, learn, work and participate in community life.</a:t>
            </a:r>
          </a:p>
        </p:txBody>
      </p:sp>
      <p:sp>
        <p:nvSpPr>
          <p:cNvPr id="10" name="Rounded Rectangle 9"/>
          <p:cNvSpPr/>
          <p:nvPr/>
        </p:nvSpPr>
        <p:spPr>
          <a:xfrm>
            <a:off x="4343400" y="1691640"/>
            <a:ext cx="3474720" cy="1874519"/>
          </a:xfrm>
          <a:prstGeom prst="roundRect">
            <a:avLst/>
          </a:prstGeom>
          <a:solidFill>
            <a:srgbClr val="E1F1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4343400" y="1691640"/>
            <a:ext cx="73152" cy="1874519"/>
          </a:xfrm>
          <a:prstGeom prst="rect">
            <a:avLst/>
          </a:prstGeom>
          <a:solidFill>
            <a:srgbClr val="2585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544568" y="1856232"/>
            <a:ext cx="3127248" cy="384048"/>
          </a:xfrm>
          <a:prstGeom prst="rect">
            <a:avLst/>
          </a:prstGeom>
          <a:noFill/>
        </p:spPr>
        <p:txBody>
          <a:bodyPr wrap="square" lIns="45720" rIns="45720" anchor="t">
            <a:spAutoFit/>
          </a:bodyPr>
          <a:lstStyle/>
          <a:p>
            <a:pPr algn="l">
              <a:spcAft>
                <a:spcPts val="0"/>
              </a:spcAft>
            </a:pPr>
            <a:r>
              <a:rPr sz="1700" b="1" i="0">
                <a:solidFill>
                  <a:srgbClr val="19233A"/>
                </a:solidFill>
                <a:latin typeface="Aptos"/>
              </a:rPr>
              <a:t>A whole-system issue</a:t>
            </a:r>
          </a:p>
        </p:txBody>
      </p:sp>
      <p:sp>
        <p:nvSpPr>
          <p:cNvPr id="13" name="TextBox 12"/>
          <p:cNvSpPr txBox="1"/>
          <p:nvPr/>
        </p:nvSpPr>
        <p:spPr>
          <a:xfrm>
            <a:off x="4544568" y="2313432"/>
            <a:ext cx="3108960" cy="1161287"/>
          </a:xfrm>
          <a:prstGeom prst="rect">
            <a:avLst/>
          </a:prstGeom>
          <a:noFill/>
        </p:spPr>
        <p:txBody>
          <a:bodyPr wrap="square" lIns="45720" rIns="45720" anchor="t">
            <a:spAutoFit/>
          </a:bodyPr>
          <a:lstStyle/>
          <a:p>
            <a:pPr algn="l">
              <a:spcAft>
                <a:spcPts val="0"/>
              </a:spcAft>
            </a:pPr>
            <a:r>
              <a:rPr sz="1400" b="0" i="0">
                <a:solidFill>
                  <a:srgbClr val="2B303A"/>
                </a:solidFill>
                <a:latin typeface="Aptos"/>
              </a:rPr>
              <a:t>Mental health is shaped by individual experiences and wider conditions such as housing, income, discrimination, education and access to support.</a:t>
            </a:r>
          </a:p>
        </p:txBody>
      </p:sp>
      <p:sp>
        <p:nvSpPr>
          <p:cNvPr id="14" name="Rounded Rectangle 13"/>
          <p:cNvSpPr/>
          <p:nvPr/>
        </p:nvSpPr>
        <p:spPr>
          <a:xfrm>
            <a:off x="8046720" y="1691640"/>
            <a:ext cx="3474720" cy="1874519"/>
          </a:xfrm>
          <a:prstGeom prst="roundRect">
            <a:avLst/>
          </a:prstGeom>
          <a:solidFill>
            <a:srgbClr val="F9F0D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8046720" y="1691640"/>
            <a:ext cx="73152" cy="1874519"/>
          </a:xfrm>
          <a:prstGeom prst="rect">
            <a:avLst/>
          </a:prstGeom>
          <a:solidFill>
            <a:srgbClr val="E0AD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8247888" y="1856232"/>
            <a:ext cx="3127248" cy="384048"/>
          </a:xfrm>
          <a:prstGeom prst="rect">
            <a:avLst/>
          </a:prstGeom>
          <a:noFill/>
        </p:spPr>
        <p:txBody>
          <a:bodyPr wrap="square" lIns="45720" rIns="45720" anchor="t">
            <a:spAutoFit/>
          </a:bodyPr>
          <a:lstStyle/>
          <a:p>
            <a:pPr algn="l">
              <a:spcAft>
                <a:spcPts val="0"/>
              </a:spcAft>
            </a:pPr>
            <a:r>
              <a:rPr sz="1700" b="1" i="0">
                <a:solidFill>
                  <a:srgbClr val="19233A"/>
                </a:solidFill>
                <a:latin typeface="Aptos"/>
              </a:rPr>
              <a:t>A sustainability issue</a:t>
            </a:r>
          </a:p>
        </p:txBody>
      </p:sp>
      <p:sp>
        <p:nvSpPr>
          <p:cNvPr id="17" name="TextBox 16"/>
          <p:cNvSpPr txBox="1"/>
          <p:nvPr/>
        </p:nvSpPr>
        <p:spPr>
          <a:xfrm>
            <a:off x="8247888" y="2313432"/>
            <a:ext cx="3108960" cy="1161287"/>
          </a:xfrm>
          <a:prstGeom prst="rect">
            <a:avLst/>
          </a:prstGeom>
          <a:noFill/>
        </p:spPr>
        <p:txBody>
          <a:bodyPr wrap="square" lIns="45720" rIns="45720" anchor="t">
            <a:spAutoFit/>
          </a:bodyPr>
          <a:lstStyle/>
          <a:p>
            <a:pPr algn="l">
              <a:spcAft>
                <a:spcPts val="0"/>
              </a:spcAft>
            </a:pPr>
            <a:r>
              <a:rPr sz="1400" b="0" i="0">
                <a:solidFill>
                  <a:srgbClr val="2B303A"/>
                </a:solidFill>
                <a:latin typeface="Aptos"/>
              </a:rPr>
              <a:t>Services need to improve outcomes fairly over time, while using resources responsibly and addressing preventable causes of distress.</a:t>
            </a:r>
          </a:p>
        </p:txBody>
      </p:sp>
      <p:sp>
        <p:nvSpPr>
          <p:cNvPr id="18" name="TextBox 17"/>
          <p:cNvSpPr txBox="1"/>
          <p:nvPr/>
        </p:nvSpPr>
        <p:spPr>
          <a:xfrm>
            <a:off x="777240" y="4069080"/>
            <a:ext cx="1828800" cy="320040"/>
          </a:xfrm>
          <a:prstGeom prst="rect">
            <a:avLst/>
          </a:prstGeom>
          <a:noFill/>
        </p:spPr>
        <p:txBody>
          <a:bodyPr wrap="square" lIns="45720" rIns="45720" anchor="t">
            <a:spAutoFit/>
          </a:bodyPr>
          <a:lstStyle/>
          <a:p>
            <a:pPr algn="l">
              <a:spcAft>
                <a:spcPts val="0"/>
              </a:spcAft>
            </a:pPr>
            <a:r>
              <a:rPr sz="1600" b="1" i="0">
                <a:solidFill>
                  <a:srgbClr val="5B3056"/>
                </a:solidFill>
                <a:latin typeface="Aptos"/>
              </a:rPr>
              <a:t>Central argument</a:t>
            </a:r>
          </a:p>
        </p:txBody>
      </p:sp>
      <p:sp>
        <p:nvSpPr>
          <p:cNvPr id="19" name="TextBox 18"/>
          <p:cNvSpPr txBox="1"/>
          <p:nvPr/>
        </p:nvSpPr>
        <p:spPr>
          <a:xfrm>
            <a:off x="777240" y="4462272"/>
            <a:ext cx="10607040" cy="868680"/>
          </a:xfrm>
          <a:prstGeom prst="rect">
            <a:avLst/>
          </a:prstGeom>
          <a:noFill/>
        </p:spPr>
        <p:txBody>
          <a:bodyPr wrap="square" lIns="45720" rIns="45720" anchor="t">
            <a:spAutoFit/>
          </a:bodyPr>
          <a:lstStyle/>
          <a:p>
            <a:pPr algn="l">
              <a:spcAft>
                <a:spcPts val="0"/>
              </a:spcAft>
            </a:pPr>
            <a:r>
              <a:rPr sz="2200" b="1" i="0">
                <a:solidFill>
                  <a:srgbClr val="19233A"/>
                </a:solidFill>
                <a:latin typeface="Aptos"/>
              </a:rPr>
              <a:t>Good mental health care cannot rely on treatment alone. It must connect person-centred support with prevention, social conditions, equity and long-term service planning.</a:t>
            </a:r>
          </a:p>
        </p:txBody>
      </p:sp>
      <p:sp>
        <p:nvSpPr>
          <p:cNvPr id="21" name="TextBox 20"/>
          <p:cNvSpPr txBox="1"/>
          <p:nvPr/>
        </p:nvSpPr>
        <p:spPr>
          <a:xfrm>
            <a:off x="621792" y="6245352"/>
            <a:ext cx="10607040" cy="210312"/>
          </a:xfrm>
          <a:prstGeom prst="rect">
            <a:avLst/>
          </a:prstGeom>
          <a:noFill/>
        </p:spPr>
        <p:txBody>
          <a:bodyPr wrap="square" lIns="45720" rIns="45720" anchor="t">
            <a:spAutoFit/>
          </a:bodyPr>
          <a:lstStyle/>
          <a:p>
            <a:pPr algn="l">
              <a:spcAft>
                <a:spcPts val="0"/>
              </a:spcAft>
            </a:pPr>
            <a:r>
              <a:rPr sz="850" b="0" i="1">
                <a:solidFill>
                  <a:srgbClr val="646973"/>
                </a:solidFill>
                <a:latin typeface="Aptos"/>
              </a:rPr>
              <a:t>Sources: WHO (2022); WHO and Calouste Gulbenkian Foundation (2014); Marmot et al. (2020).</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AF7EF"/>
        </a:solidFill>
        <a:effectLst/>
      </p:bgPr>
    </p:bg>
    <p:spTree>
      <p:nvGrpSpPr>
        <p:cNvPr id="1" name=""/>
        <p:cNvGrpSpPr/>
        <p:nvPr/>
      </p:nvGrpSpPr>
      <p:grpSpPr>
        <a:xfrm>
          <a:off x="0" y="0"/>
          <a:ext cx="0" cy="0"/>
          <a:chOff x="0" y="0"/>
          <a:chExt cx="0" cy="0"/>
        </a:xfrm>
      </p:grpSpPr>
      <p:sp>
        <p:nvSpPr>
          <p:cNvPr id="3" name="TextBox 2"/>
          <p:cNvSpPr txBox="1"/>
          <p:nvPr/>
        </p:nvSpPr>
        <p:spPr>
          <a:xfrm>
            <a:off x="1602658" y="658368"/>
            <a:ext cx="9964502" cy="507831"/>
          </a:xfrm>
          <a:prstGeom prst="rect">
            <a:avLst/>
          </a:prstGeom>
          <a:noFill/>
        </p:spPr>
        <p:txBody>
          <a:bodyPr wrap="square" lIns="45720" rIns="45720" anchor="t">
            <a:spAutoFit/>
          </a:bodyPr>
          <a:lstStyle/>
          <a:p>
            <a:pPr algn="l">
              <a:spcAft>
                <a:spcPts val="0"/>
              </a:spcAft>
            </a:pPr>
            <a:r>
              <a:rPr lang="en-GB" sz="2700" b="1" i="0" dirty="0">
                <a:solidFill>
                  <a:srgbClr val="19233A"/>
                </a:solidFill>
                <a:latin typeface="Aptos"/>
              </a:rPr>
              <a:t>     </a:t>
            </a:r>
            <a:r>
              <a:rPr sz="2700" b="1" i="0" dirty="0">
                <a:solidFill>
                  <a:srgbClr val="19233A"/>
                </a:solidFill>
                <a:latin typeface="Aptos"/>
              </a:rPr>
              <a:t>Health, wellbeing and sustainable development</a:t>
            </a:r>
          </a:p>
        </p:txBody>
      </p:sp>
      <p:sp>
        <p:nvSpPr>
          <p:cNvPr id="4" name="Rectangle 3"/>
          <p:cNvSpPr/>
          <p:nvPr/>
        </p:nvSpPr>
        <p:spPr>
          <a:xfrm>
            <a:off x="594360" y="1335024"/>
            <a:ext cx="777240" cy="50292"/>
          </a:xfrm>
          <a:prstGeom prst="rect">
            <a:avLst/>
          </a:prstGeom>
          <a:solidFill>
            <a:srgbClr val="2585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p:cNvSpPr/>
          <p:nvPr/>
        </p:nvSpPr>
        <p:spPr>
          <a:xfrm>
            <a:off x="685800" y="1691640"/>
            <a:ext cx="3429000" cy="324612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685800" y="1691640"/>
            <a:ext cx="73152" cy="3246120"/>
          </a:xfrm>
          <a:prstGeom prst="rect">
            <a:avLst/>
          </a:prstGeom>
          <a:solidFill>
            <a:srgbClr val="2585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886968" y="1856232"/>
            <a:ext cx="3081528" cy="384048"/>
          </a:xfrm>
          <a:prstGeom prst="rect">
            <a:avLst/>
          </a:prstGeom>
          <a:noFill/>
        </p:spPr>
        <p:txBody>
          <a:bodyPr wrap="square" lIns="45720" rIns="45720" anchor="t">
            <a:spAutoFit/>
          </a:bodyPr>
          <a:lstStyle/>
          <a:p>
            <a:pPr algn="l">
              <a:spcAft>
                <a:spcPts val="0"/>
              </a:spcAft>
            </a:pPr>
            <a:r>
              <a:rPr sz="1600" b="1" i="0">
                <a:solidFill>
                  <a:srgbClr val="19233A"/>
                </a:solidFill>
                <a:latin typeface="Aptos"/>
              </a:rPr>
              <a:t>HEALTH</a:t>
            </a:r>
          </a:p>
        </p:txBody>
      </p:sp>
      <p:sp>
        <p:nvSpPr>
          <p:cNvPr id="9" name="TextBox 8"/>
          <p:cNvSpPr txBox="1"/>
          <p:nvPr/>
        </p:nvSpPr>
        <p:spPr>
          <a:xfrm>
            <a:off x="886968" y="2313432"/>
            <a:ext cx="3063240" cy="2532887"/>
          </a:xfrm>
          <a:prstGeom prst="rect">
            <a:avLst/>
          </a:prstGeom>
          <a:noFill/>
        </p:spPr>
        <p:txBody>
          <a:bodyPr wrap="square" lIns="45720" rIns="45720" anchor="t">
            <a:spAutoFit/>
          </a:bodyPr>
          <a:lstStyle/>
          <a:p>
            <a:pPr algn="l">
              <a:spcAft>
                <a:spcPts val="0"/>
              </a:spcAft>
            </a:pPr>
            <a:r>
              <a:rPr sz="1500" b="0" i="0">
                <a:solidFill>
                  <a:srgbClr val="2B303A"/>
                </a:solidFill>
                <a:latin typeface="Aptos"/>
              </a:rPr>
              <a:t>WHO’s broad definition describes health as physical, mental and social wellbeing, rather than only the absence of disease. This supports a wider view of care, although the ideal may be difficult to measure in everyday practice.</a:t>
            </a:r>
          </a:p>
        </p:txBody>
      </p:sp>
      <p:sp>
        <p:nvSpPr>
          <p:cNvPr id="10" name="Rounded Rectangle 9"/>
          <p:cNvSpPr/>
          <p:nvPr/>
        </p:nvSpPr>
        <p:spPr>
          <a:xfrm>
            <a:off x="4389120" y="1691640"/>
            <a:ext cx="3429000" cy="324612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4389120" y="1691640"/>
            <a:ext cx="73152" cy="3246120"/>
          </a:xfrm>
          <a:prstGeom prst="rect">
            <a:avLst/>
          </a:prstGeom>
          <a:solidFill>
            <a:srgbClr val="5B30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590288" y="1856232"/>
            <a:ext cx="3081528" cy="384048"/>
          </a:xfrm>
          <a:prstGeom prst="rect">
            <a:avLst/>
          </a:prstGeom>
          <a:noFill/>
        </p:spPr>
        <p:txBody>
          <a:bodyPr wrap="square" lIns="45720" rIns="45720" anchor="t">
            <a:spAutoFit/>
          </a:bodyPr>
          <a:lstStyle/>
          <a:p>
            <a:pPr algn="l">
              <a:spcAft>
                <a:spcPts val="0"/>
              </a:spcAft>
            </a:pPr>
            <a:r>
              <a:rPr sz="1600" b="1" i="0">
                <a:solidFill>
                  <a:srgbClr val="19233A"/>
                </a:solidFill>
                <a:latin typeface="Aptos"/>
              </a:rPr>
              <a:t>WELLBEING</a:t>
            </a:r>
          </a:p>
        </p:txBody>
      </p:sp>
      <p:sp>
        <p:nvSpPr>
          <p:cNvPr id="13" name="TextBox 12"/>
          <p:cNvSpPr txBox="1"/>
          <p:nvPr/>
        </p:nvSpPr>
        <p:spPr>
          <a:xfrm>
            <a:off x="4590288" y="2313432"/>
            <a:ext cx="3063240" cy="2532887"/>
          </a:xfrm>
          <a:prstGeom prst="rect">
            <a:avLst/>
          </a:prstGeom>
          <a:noFill/>
        </p:spPr>
        <p:txBody>
          <a:bodyPr wrap="square" lIns="45720" rIns="45720" anchor="t">
            <a:spAutoFit/>
          </a:bodyPr>
          <a:lstStyle/>
          <a:p>
            <a:pPr algn="l">
              <a:spcAft>
                <a:spcPts val="0"/>
              </a:spcAft>
            </a:pPr>
            <a:r>
              <a:rPr sz="1500" b="0" i="0">
                <a:solidFill>
                  <a:srgbClr val="2B303A"/>
                </a:solidFill>
                <a:latin typeface="Aptos"/>
              </a:rPr>
              <a:t>Wellbeing concerns how people feel and function, including relationships, autonomy, safety, purpose and participation. It is personal and culturally shaped, so services should not assume one outcome means the same thing for everyone.</a:t>
            </a:r>
          </a:p>
        </p:txBody>
      </p:sp>
      <p:sp>
        <p:nvSpPr>
          <p:cNvPr id="14" name="Rounded Rectangle 13"/>
          <p:cNvSpPr/>
          <p:nvPr/>
        </p:nvSpPr>
        <p:spPr>
          <a:xfrm>
            <a:off x="8092440" y="1691640"/>
            <a:ext cx="3429000" cy="324612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8092440" y="1691640"/>
            <a:ext cx="73152" cy="3246120"/>
          </a:xfrm>
          <a:prstGeom prst="rect">
            <a:avLst/>
          </a:prstGeom>
          <a:solidFill>
            <a:srgbClr val="E0AD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8293608" y="1856232"/>
            <a:ext cx="3081528" cy="384048"/>
          </a:xfrm>
          <a:prstGeom prst="rect">
            <a:avLst/>
          </a:prstGeom>
          <a:noFill/>
        </p:spPr>
        <p:txBody>
          <a:bodyPr wrap="square" lIns="45720" rIns="45720" anchor="t">
            <a:spAutoFit/>
          </a:bodyPr>
          <a:lstStyle/>
          <a:p>
            <a:pPr algn="l">
              <a:spcAft>
                <a:spcPts val="0"/>
              </a:spcAft>
            </a:pPr>
            <a:r>
              <a:rPr sz="1600" b="1" i="0">
                <a:solidFill>
                  <a:srgbClr val="19233A"/>
                </a:solidFill>
                <a:latin typeface="Aptos"/>
              </a:rPr>
              <a:t>SUSTAINABILITY</a:t>
            </a:r>
          </a:p>
        </p:txBody>
      </p:sp>
      <p:sp>
        <p:nvSpPr>
          <p:cNvPr id="17" name="TextBox 16"/>
          <p:cNvSpPr txBox="1"/>
          <p:nvPr/>
        </p:nvSpPr>
        <p:spPr>
          <a:xfrm>
            <a:off x="8293608" y="2313432"/>
            <a:ext cx="3063240" cy="2532887"/>
          </a:xfrm>
          <a:prstGeom prst="rect">
            <a:avLst/>
          </a:prstGeom>
          <a:noFill/>
        </p:spPr>
        <p:txBody>
          <a:bodyPr wrap="square" lIns="45720" rIns="45720" anchor="t">
            <a:spAutoFit/>
          </a:bodyPr>
          <a:lstStyle/>
          <a:p>
            <a:pPr algn="l">
              <a:spcAft>
                <a:spcPts val="0"/>
              </a:spcAft>
            </a:pPr>
            <a:r>
              <a:rPr sz="1500" b="0" i="0">
                <a:solidFill>
                  <a:srgbClr val="2B303A"/>
                </a:solidFill>
                <a:latin typeface="Aptos"/>
              </a:rPr>
              <a:t>Sustainable development meets present needs without undermining future generations’ ability to meet theirs. In care, this means effective and fair support that can be maintained over time, not simply reducing short-term costs.</a:t>
            </a:r>
          </a:p>
        </p:txBody>
      </p:sp>
      <p:sp>
        <p:nvSpPr>
          <p:cNvPr id="18" name="TextBox 17"/>
          <p:cNvSpPr txBox="1"/>
          <p:nvPr/>
        </p:nvSpPr>
        <p:spPr>
          <a:xfrm>
            <a:off x="777240" y="5257800"/>
            <a:ext cx="1371600" cy="274320"/>
          </a:xfrm>
          <a:prstGeom prst="rect">
            <a:avLst/>
          </a:prstGeom>
          <a:noFill/>
        </p:spPr>
        <p:txBody>
          <a:bodyPr wrap="square" lIns="45720" rIns="45720" anchor="t">
            <a:spAutoFit/>
          </a:bodyPr>
          <a:lstStyle/>
          <a:p>
            <a:pPr algn="l">
              <a:spcAft>
                <a:spcPts val="0"/>
              </a:spcAft>
            </a:pPr>
            <a:r>
              <a:rPr sz="1400" b="1" i="0">
                <a:solidFill>
                  <a:srgbClr val="258584"/>
                </a:solidFill>
                <a:latin typeface="Aptos"/>
              </a:rPr>
              <a:t>Critical link</a:t>
            </a:r>
          </a:p>
        </p:txBody>
      </p:sp>
      <p:sp>
        <p:nvSpPr>
          <p:cNvPr id="19" name="TextBox 18"/>
          <p:cNvSpPr txBox="1"/>
          <p:nvPr/>
        </p:nvSpPr>
        <p:spPr>
          <a:xfrm>
            <a:off x="1965960" y="5193792"/>
            <a:ext cx="9235440" cy="438912"/>
          </a:xfrm>
          <a:prstGeom prst="rect">
            <a:avLst/>
          </a:prstGeom>
          <a:noFill/>
        </p:spPr>
        <p:txBody>
          <a:bodyPr wrap="square" lIns="45720" rIns="45720" anchor="t">
            <a:spAutoFit/>
          </a:bodyPr>
          <a:lstStyle/>
          <a:p>
            <a:pPr algn="l">
              <a:spcAft>
                <a:spcPts val="0"/>
              </a:spcAft>
            </a:pPr>
            <a:r>
              <a:rPr sz="1700" b="1" i="0">
                <a:solidFill>
                  <a:srgbClr val="19233A"/>
                </a:solidFill>
                <a:latin typeface="Aptos"/>
              </a:rPr>
              <a:t>A service may be efficient on paper yet unsustainable if it excludes people, worsens inequalities or leaves needs untreated.</a:t>
            </a:r>
          </a:p>
        </p:txBody>
      </p:sp>
      <p:sp>
        <p:nvSpPr>
          <p:cNvPr id="21" name="TextBox 20"/>
          <p:cNvSpPr txBox="1"/>
          <p:nvPr/>
        </p:nvSpPr>
        <p:spPr>
          <a:xfrm>
            <a:off x="621792" y="6245352"/>
            <a:ext cx="10607040" cy="210312"/>
          </a:xfrm>
          <a:prstGeom prst="rect">
            <a:avLst/>
          </a:prstGeom>
          <a:noFill/>
        </p:spPr>
        <p:txBody>
          <a:bodyPr wrap="square" lIns="45720" rIns="45720" anchor="t">
            <a:spAutoFit/>
          </a:bodyPr>
          <a:lstStyle/>
          <a:p>
            <a:pPr algn="l">
              <a:spcAft>
                <a:spcPts val="0"/>
              </a:spcAft>
            </a:pPr>
            <a:r>
              <a:rPr sz="850" b="0" i="1">
                <a:solidFill>
                  <a:srgbClr val="646973"/>
                </a:solidFill>
                <a:latin typeface="Aptos"/>
              </a:rPr>
              <a:t>Sources: WHO (1948); United Nations (2015); WHO (2022).</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AF7EF"/>
        </a:solidFill>
        <a:effectLst/>
      </p:bgPr>
    </p:bg>
    <p:spTree>
      <p:nvGrpSpPr>
        <p:cNvPr id="1" name=""/>
        <p:cNvGrpSpPr/>
        <p:nvPr/>
      </p:nvGrpSpPr>
      <p:grpSpPr>
        <a:xfrm>
          <a:off x="0" y="0"/>
          <a:ext cx="0" cy="0"/>
          <a:chOff x="0" y="0"/>
          <a:chExt cx="0" cy="0"/>
        </a:xfrm>
      </p:grpSpPr>
      <p:sp>
        <p:nvSpPr>
          <p:cNvPr id="3" name="TextBox 2"/>
          <p:cNvSpPr txBox="1"/>
          <p:nvPr/>
        </p:nvSpPr>
        <p:spPr>
          <a:xfrm>
            <a:off x="594360" y="658368"/>
            <a:ext cx="10972800" cy="507831"/>
          </a:xfrm>
          <a:prstGeom prst="rect">
            <a:avLst/>
          </a:prstGeom>
          <a:noFill/>
        </p:spPr>
        <p:txBody>
          <a:bodyPr wrap="square" lIns="45720" rIns="45720" anchor="t">
            <a:spAutoFit/>
          </a:bodyPr>
          <a:lstStyle/>
          <a:p>
            <a:pPr algn="l">
              <a:spcAft>
                <a:spcPts val="0"/>
              </a:spcAft>
            </a:pPr>
            <a:r>
              <a:rPr lang="en-GB" sz="2700" b="1" i="0" dirty="0">
                <a:solidFill>
                  <a:srgbClr val="19233A"/>
                </a:solidFill>
                <a:latin typeface="Aptos"/>
              </a:rPr>
              <a:t>                       </a:t>
            </a:r>
            <a:r>
              <a:rPr sz="2700" b="1" i="0" dirty="0">
                <a:solidFill>
                  <a:srgbClr val="19233A"/>
                </a:solidFill>
                <a:latin typeface="Aptos"/>
              </a:rPr>
              <a:t>Using models to understand mental health</a:t>
            </a:r>
          </a:p>
        </p:txBody>
      </p:sp>
      <p:sp>
        <p:nvSpPr>
          <p:cNvPr id="4" name="Rectangle 3"/>
          <p:cNvSpPr/>
          <p:nvPr/>
        </p:nvSpPr>
        <p:spPr>
          <a:xfrm>
            <a:off x="594360" y="1335024"/>
            <a:ext cx="777240" cy="50292"/>
          </a:xfrm>
          <a:prstGeom prst="rect">
            <a:avLst/>
          </a:prstGeom>
          <a:solidFill>
            <a:srgbClr val="5B30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p:cNvSpPr/>
          <p:nvPr/>
        </p:nvSpPr>
        <p:spPr>
          <a:xfrm>
            <a:off x="685800" y="1691640"/>
            <a:ext cx="5212080" cy="3474720"/>
          </a:xfrm>
          <a:prstGeom prst="roundRect">
            <a:avLst/>
          </a:prstGeom>
          <a:solidFill>
            <a:srgbClr val="F1E6E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685800" y="1691640"/>
            <a:ext cx="73152" cy="3474720"/>
          </a:xfrm>
          <a:prstGeom prst="rect">
            <a:avLst/>
          </a:prstGeom>
          <a:solidFill>
            <a:srgbClr val="5B30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886968" y="1856232"/>
            <a:ext cx="4864608" cy="384048"/>
          </a:xfrm>
          <a:prstGeom prst="rect">
            <a:avLst/>
          </a:prstGeom>
          <a:noFill/>
        </p:spPr>
        <p:txBody>
          <a:bodyPr wrap="square" lIns="45720" rIns="45720" anchor="t">
            <a:spAutoFit/>
          </a:bodyPr>
          <a:lstStyle/>
          <a:p>
            <a:pPr algn="l">
              <a:spcAft>
                <a:spcPts val="0"/>
              </a:spcAft>
            </a:pPr>
            <a:r>
              <a:rPr sz="1700" b="1" i="0">
                <a:solidFill>
                  <a:srgbClr val="19233A"/>
                </a:solidFill>
                <a:latin typeface="Aptos"/>
              </a:rPr>
              <a:t>Biopsychosocial model</a:t>
            </a:r>
          </a:p>
        </p:txBody>
      </p:sp>
      <p:sp>
        <p:nvSpPr>
          <p:cNvPr id="9" name="TextBox 8"/>
          <p:cNvSpPr txBox="1"/>
          <p:nvPr/>
        </p:nvSpPr>
        <p:spPr>
          <a:xfrm>
            <a:off x="886968" y="2313432"/>
            <a:ext cx="4846320" cy="2761487"/>
          </a:xfrm>
          <a:prstGeom prst="rect">
            <a:avLst/>
          </a:prstGeom>
          <a:noFill/>
        </p:spPr>
        <p:txBody>
          <a:bodyPr wrap="square" lIns="45720" rIns="45720" anchor="t">
            <a:spAutoFit/>
          </a:bodyPr>
          <a:lstStyle/>
          <a:p>
            <a:pPr algn="l">
              <a:spcAft>
                <a:spcPts val="0"/>
              </a:spcAft>
            </a:pPr>
            <a:r>
              <a:rPr sz="1400" b="0" i="0">
                <a:solidFill>
                  <a:srgbClr val="2B303A"/>
                </a:solidFill>
                <a:latin typeface="Aptos"/>
              </a:rPr>
              <a:t>• Biological factors: physical health, sleep, medication and genetics
• Psychological factors: thoughts, emotions, coping and trauma
• Social factors: relationships, housing, income and discrimination
Strength: encourages assessment beyond symptoms.
Limitation: can become a checklist unless the person’s priorities guide action.</a:t>
            </a:r>
          </a:p>
        </p:txBody>
      </p:sp>
      <p:sp>
        <p:nvSpPr>
          <p:cNvPr id="10" name="Rounded Rectangle 9"/>
          <p:cNvSpPr/>
          <p:nvPr/>
        </p:nvSpPr>
        <p:spPr>
          <a:xfrm>
            <a:off x="6217920" y="1691640"/>
            <a:ext cx="5212080" cy="3474720"/>
          </a:xfrm>
          <a:prstGeom prst="roundRect">
            <a:avLst/>
          </a:prstGeom>
          <a:solidFill>
            <a:srgbClr val="E1F1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6217920" y="1691640"/>
            <a:ext cx="73152" cy="3474720"/>
          </a:xfrm>
          <a:prstGeom prst="rect">
            <a:avLst/>
          </a:prstGeom>
          <a:solidFill>
            <a:srgbClr val="2585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6419088" y="1856232"/>
            <a:ext cx="4864608" cy="384048"/>
          </a:xfrm>
          <a:prstGeom prst="rect">
            <a:avLst/>
          </a:prstGeom>
          <a:noFill/>
        </p:spPr>
        <p:txBody>
          <a:bodyPr wrap="square" lIns="45720" rIns="45720" anchor="t">
            <a:spAutoFit/>
          </a:bodyPr>
          <a:lstStyle/>
          <a:p>
            <a:pPr algn="l">
              <a:spcAft>
                <a:spcPts val="0"/>
              </a:spcAft>
            </a:pPr>
            <a:r>
              <a:rPr sz="1700" b="1" i="0">
                <a:solidFill>
                  <a:srgbClr val="19233A"/>
                </a:solidFill>
                <a:latin typeface="Aptos"/>
              </a:rPr>
              <a:t>Ecological perspective</a:t>
            </a:r>
          </a:p>
        </p:txBody>
      </p:sp>
      <p:sp>
        <p:nvSpPr>
          <p:cNvPr id="13" name="TextBox 12"/>
          <p:cNvSpPr txBox="1"/>
          <p:nvPr/>
        </p:nvSpPr>
        <p:spPr>
          <a:xfrm>
            <a:off x="6419088" y="2313432"/>
            <a:ext cx="4846320" cy="2761487"/>
          </a:xfrm>
          <a:prstGeom prst="rect">
            <a:avLst/>
          </a:prstGeom>
          <a:noFill/>
        </p:spPr>
        <p:txBody>
          <a:bodyPr wrap="square" lIns="45720" rIns="45720" anchor="t">
            <a:spAutoFit/>
          </a:bodyPr>
          <a:lstStyle/>
          <a:p>
            <a:pPr algn="l">
              <a:spcAft>
                <a:spcPts val="0"/>
              </a:spcAft>
            </a:pPr>
            <a:r>
              <a:rPr sz="1400" b="0" i="0">
                <a:solidFill>
                  <a:srgbClr val="2B303A"/>
                </a:solidFill>
                <a:latin typeface="Aptos"/>
              </a:rPr>
              <a:t>• Individual: skills, health and life history
• Relationships: family, friends and carers
• Community: schools, employers and local services
• Society: policy, culture, inequality and economic conditions
Strength: links personal wellbeing with systems.
Limitation: wider determinants may be recognised but remain outside a service’s direct control.</a:t>
            </a:r>
          </a:p>
        </p:txBody>
      </p:sp>
      <p:sp>
        <p:nvSpPr>
          <p:cNvPr id="14" name="TextBox 13"/>
          <p:cNvSpPr txBox="1"/>
          <p:nvPr/>
        </p:nvSpPr>
        <p:spPr>
          <a:xfrm>
            <a:off x="777240" y="5394960"/>
            <a:ext cx="1828800" cy="274320"/>
          </a:xfrm>
          <a:prstGeom prst="rect">
            <a:avLst/>
          </a:prstGeom>
          <a:noFill/>
        </p:spPr>
        <p:txBody>
          <a:bodyPr wrap="square" lIns="45720" rIns="45720" anchor="t">
            <a:spAutoFit/>
          </a:bodyPr>
          <a:lstStyle/>
          <a:p>
            <a:pPr algn="l">
              <a:spcAft>
                <a:spcPts val="0"/>
              </a:spcAft>
            </a:pPr>
            <a:r>
              <a:rPr sz="1400" b="1" i="0">
                <a:solidFill>
                  <a:srgbClr val="5B3056"/>
                </a:solidFill>
                <a:latin typeface="Aptos"/>
              </a:rPr>
              <a:t>Practice implication</a:t>
            </a:r>
          </a:p>
        </p:txBody>
      </p:sp>
      <p:sp>
        <p:nvSpPr>
          <p:cNvPr id="15" name="TextBox 14"/>
          <p:cNvSpPr txBox="1"/>
          <p:nvPr/>
        </p:nvSpPr>
        <p:spPr>
          <a:xfrm>
            <a:off x="2606040" y="5321808"/>
            <a:ext cx="8823960" cy="615553"/>
          </a:xfrm>
          <a:prstGeom prst="rect">
            <a:avLst/>
          </a:prstGeom>
          <a:noFill/>
        </p:spPr>
        <p:txBody>
          <a:bodyPr wrap="square" lIns="45720" rIns="45720" anchor="t">
            <a:spAutoFit/>
          </a:bodyPr>
          <a:lstStyle/>
          <a:p>
            <a:pPr algn="l">
              <a:spcAft>
                <a:spcPts val="0"/>
              </a:spcAft>
            </a:pPr>
            <a:r>
              <a:rPr sz="1700" b="1" i="0" dirty="0">
                <a:solidFill>
                  <a:srgbClr val="19233A"/>
                </a:solidFill>
                <a:latin typeface="Aptos"/>
              </a:rPr>
              <a:t>Combine clinical care with collaborative planning and appropriate links to housing, community and social support.</a:t>
            </a:r>
          </a:p>
        </p:txBody>
      </p:sp>
      <p:sp>
        <p:nvSpPr>
          <p:cNvPr id="17" name="TextBox 16"/>
          <p:cNvSpPr txBox="1"/>
          <p:nvPr/>
        </p:nvSpPr>
        <p:spPr>
          <a:xfrm>
            <a:off x="621792" y="6245352"/>
            <a:ext cx="10607040" cy="210312"/>
          </a:xfrm>
          <a:prstGeom prst="rect">
            <a:avLst/>
          </a:prstGeom>
          <a:noFill/>
        </p:spPr>
        <p:txBody>
          <a:bodyPr wrap="square" lIns="45720" rIns="45720" anchor="t">
            <a:spAutoFit/>
          </a:bodyPr>
          <a:lstStyle/>
          <a:p>
            <a:pPr algn="l">
              <a:spcAft>
                <a:spcPts val="0"/>
              </a:spcAft>
            </a:pPr>
            <a:r>
              <a:rPr sz="850" b="0" i="1">
                <a:solidFill>
                  <a:srgbClr val="646973"/>
                </a:solidFill>
                <a:latin typeface="Aptos"/>
              </a:rPr>
              <a:t>Sources: Engel (1977); Bronfenbrenner (1979); WHO and Calouste Gulbenkian Foundation (2014).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AF7EF"/>
        </a:solidFill>
        <a:effectLst/>
      </p:bgPr>
    </p:bg>
    <p:spTree>
      <p:nvGrpSpPr>
        <p:cNvPr id="1" name=""/>
        <p:cNvGrpSpPr/>
        <p:nvPr/>
      </p:nvGrpSpPr>
      <p:grpSpPr>
        <a:xfrm>
          <a:off x="0" y="0"/>
          <a:ext cx="0" cy="0"/>
          <a:chOff x="0" y="0"/>
          <a:chExt cx="0" cy="0"/>
        </a:xfrm>
      </p:grpSpPr>
      <p:sp>
        <p:nvSpPr>
          <p:cNvPr id="3" name="TextBox 2"/>
          <p:cNvSpPr txBox="1"/>
          <p:nvPr/>
        </p:nvSpPr>
        <p:spPr>
          <a:xfrm>
            <a:off x="1818968" y="658368"/>
            <a:ext cx="9748192" cy="507831"/>
          </a:xfrm>
          <a:prstGeom prst="rect">
            <a:avLst/>
          </a:prstGeom>
          <a:noFill/>
        </p:spPr>
        <p:txBody>
          <a:bodyPr wrap="square" lIns="45720" rIns="45720" anchor="t">
            <a:spAutoFit/>
          </a:bodyPr>
          <a:lstStyle/>
          <a:p>
            <a:pPr algn="l">
              <a:spcAft>
                <a:spcPts val="0"/>
              </a:spcAft>
            </a:pPr>
            <a:r>
              <a:rPr sz="2700" b="1" i="0">
                <a:solidFill>
                  <a:srgbClr val="19233A"/>
                </a:solidFill>
                <a:latin typeface="Aptos"/>
              </a:rPr>
              <a:t>Sustainable Development Goals and mental health</a:t>
            </a:r>
          </a:p>
        </p:txBody>
      </p:sp>
      <p:sp>
        <p:nvSpPr>
          <p:cNvPr id="4" name="Rectangle 3"/>
          <p:cNvSpPr/>
          <p:nvPr/>
        </p:nvSpPr>
        <p:spPr>
          <a:xfrm>
            <a:off x="594360" y="1335024"/>
            <a:ext cx="777240" cy="50292"/>
          </a:xfrm>
          <a:prstGeom prst="rect">
            <a:avLst/>
          </a:prstGeom>
          <a:solidFill>
            <a:srgbClr val="2585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p:cNvSpPr/>
          <p:nvPr/>
        </p:nvSpPr>
        <p:spPr>
          <a:xfrm>
            <a:off x="731520" y="1691640"/>
            <a:ext cx="2743200" cy="3474720"/>
          </a:xfrm>
          <a:prstGeom prst="roundRect">
            <a:avLst/>
          </a:prstGeom>
          <a:solidFill>
            <a:srgbClr val="5B30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1051560" y="1965960"/>
            <a:ext cx="2103120" cy="640080"/>
          </a:xfrm>
          <a:prstGeom prst="rect">
            <a:avLst/>
          </a:prstGeom>
          <a:noFill/>
        </p:spPr>
        <p:txBody>
          <a:bodyPr wrap="square" lIns="45720" rIns="45720" anchor="t">
            <a:spAutoFit/>
          </a:bodyPr>
          <a:lstStyle/>
          <a:p>
            <a:pPr algn="ctr">
              <a:spcAft>
                <a:spcPts val="0"/>
              </a:spcAft>
            </a:pPr>
            <a:r>
              <a:rPr sz="3200" b="1" i="0">
                <a:solidFill>
                  <a:srgbClr val="FFFFFF"/>
                </a:solidFill>
                <a:latin typeface="Aptos"/>
              </a:rPr>
              <a:t>SDG 3</a:t>
            </a:r>
          </a:p>
        </p:txBody>
      </p:sp>
      <p:sp>
        <p:nvSpPr>
          <p:cNvPr id="8" name="TextBox 7"/>
          <p:cNvSpPr txBox="1"/>
          <p:nvPr/>
        </p:nvSpPr>
        <p:spPr>
          <a:xfrm>
            <a:off x="1005840" y="2788920"/>
            <a:ext cx="2194560" cy="914400"/>
          </a:xfrm>
          <a:prstGeom prst="rect">
            <a:avLst/>
          </a:prstGeom>
          <a:noFill/>
        </p:spPr>
        <p:txBody>
          <a:bodyPr wrap="square" lIns="45720" rIns="45720" anchor="t">
            <a:spAutoFit/>
          </a:bodyPr>
          <a:lstStyle/>
          <a:p>
            <a:pPr algn="ctr">
              <a:spcAft>
                <a:spcPts val="0"/>
              </a:spcAft>
            </a:pPr>
            <a:r>
              <a:rPr sz="2000" b="1" i="0">
                <a:solidFill>
                  <a:srgbClr val="FFFFFF"/>
                </a:solidFill>
                <a:latin typeface="Aptos"/>
              </a:rPr>
              <a:t>Good health
and wellbeing</a:t>
            </a:r>
          </a:p>
        </p:txBody>
      </p:sp>
      <p:sp>
        <p:nvSpPr>
          <p:cNvPr id="9" name="TextBox 8"/>
          <p:cNvSpPr txBox="1"/>
          <p:nvPr/>
        </p:nvSpPr>
        <p:spPr>
          <a:xfrm>
            <a:off x="1005840" y="4069080"/>
            <a:ext cx="2194560" cy="685800"/>
          </a:xfrm>
          <a:prstGeom prst="rect">
            <a:avLst/>
          </a:prstGeom>
          <a:noFill/>
        </p:spPr>
        <p:txBody>
          <a:bodyPr wrap="square" lIns="45720" rIns="45720" anchor="t">
            <a:spAutoFit/>
          </a:bodyPr>
          <a:lstStyle/>
          <a:p>
            <a:pPr algn="ctr">
              <a:spcAft>
                <a:spcPts val="0"/>
              </a:spcAft>
            </a:pPr>
            <a:r>
              <a:rPr sz="1300" b="0" i="0">
                <a:solidFill>
                  <a:srgbClr val="FFFFFF"/>
                </a:solidFill>
                <a:latin typeface="Aptos"/>
              </a:rPr>
              <a:t>Mental health is part of universal health and wellbeing, not a separate optional concern.</a:t>
            </a:r>
          </a:p>
        </p:txBody>
      </p:sp>
      <p:sp>
        <p:nvSpPr>
          <p:cNvPr id="10" name="Rounded Rectangle 9"/>
          <p:cNvSpPr/>
          <p:nvPr/>
        </p:nvSpPr>
        <p:spPr>
          <a:xfrm>
            <a:off x="3840480" y="1691640"/>
            <a:ext cx="3429000" cy="150876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3840480" y="1691640"/>
            <a:ext cx="73152" cy="1508760"/>
          </a:xfrm>
          <a:prstGeom prst="rect">
            <a:avLst/>
          </a:prstGeom>
          <a:solidFill>
            <a:srgbClr val="E0AD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041648" y="1856232"/>
            <a:ext cx="3081528" cy="384048"/>
          </a:xfrm>
          <a:prstGeom prst="rect">
            <a:avLst/>
          </a:prstGeom>
          <a:noFill/>
        </p:spPr>
        <p:txBody>
          <a:bodyPr wrap="square" lIns="45720" rIns="45720" anchor="t">
            <a:spAutoFit/>
          </a:bodyPr>
          <a:lstStyle/>
          <a:p>
            <a:pPr algn="l">
              <a:spcAft>
                <a:spcPts val="0"/>
              </a:spcAft>
            </a:pPr>
            <a:r>
              <a:rPr sz="1500" b="1" i="0">
                <a:solidFill>
                  <a:srgbClr val="19233A"/>
                </a:solidFill>
                <a:latin typeface="Aptos"/>
              </a:rPr>
              <a:t>SDG 10 | Reduced inequalities</a:t>
            </a:r>
          </a:p>
        </p:txBody>
      </p:sp>
      <p:sp>
        <p:nvSpPr>
          <p:cNvPr id="13" name="TextBox 12"/>
          <p:cNvSpPr txBox="1"/>
          <p:nvPr/>
        </p:nvSpPr>
        <p:spPr>
          <a:xfrm>
            <a:off x="4041648" y="2313432"/>
            <a:ext cx="3063240" cy="795527"/>
          </a:xfrm>
          <a:prstGeom prst="rect">
            <a:avLst/>
          </a:prstGeom>
          <a:noFill/>
        </p:spPr>
        <p:txBody>
          <a:bodyPr wrap="square" lIns="45720" rIns="45720" anchor="t">
            <a:spAutoFit/>
          </a:bodyPr>
          <a:lstStyle/>
          <a:p>
            <a:pPr algn="l">
              <a:spcAft>
                <a:spcPts val="0"/>
              </a:spcAft>
            </a:pPr>
            <a:r>
              <a:rPr sz="1300" b="0" i="0">
                <a:solidFill>
                  <a:srgbClr val="2B303A"/>
                </a:solidFill>
                <a:latin typeface="Aptos"/>
              </a:rPr>
              <a:t>Fair access requires attention to poverty, disability, discrimination and unequal outcomes.</a:t>
            </a:r>
          </a:p>
        </p:txBody>
      </p:sp>
      <p:sp>
        <p:nvSpPr>
          <p:cNvPr id="14" name="Rounded Rectangle 13"/>
          <p:cNvSpPr/>
          <p:nvPr/>
        </p:nvSpPr>
        <p:spPr>
          <a:xfrm>
            <a:off x="7543800" y="1691640"/>
            <a:ext cx="3429000" cy="150876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7543800" y="1691640"/>
            <a:ext cx="73152" cy="1508760"/>
          </a:xfrm>
          <a:prstGeom prst="rect">
            <a:avLst/>
          </a:prstGeom>
          <a:solidFill>
            <a:srgbClr val="2585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7744968" y="1856232"/>
            <a:ext cx="3081528" cy="384048"/>
          </a:xfrm>
          <a:prstGeom prst="rect">
            <a:avLst/>
          </a:prstGeom>
          <a:noFill/>
        </p:spPr>
        <p:txBody>
          <a:bodyPr wrap="square" lIns="45720" rIns="45720" anchor="t">
            <a:spAutoFit/>
          </a:bodyPr>
          <a:lstStyle/>
          <a:p>
            <a:pPr algn="l">
              <a:spcAft>
                <a:spcPts val="0"/>
              </a:spcAft>
            </a:pPr>
            <a:r>
              <a:rPr sz="1500" b="1" i="0">
                <a:solidFill>
                  <a:srgbClr val="19233A"/>
                </a:solidFill>
                <a:latin typeface="Aptos"/>
              </a:rPr>
              <a:t>SDG 11 | Sustainable communities</a:t>
            </a:r>
          </a:p>
        </p:txBody>
      </p:sp>
      <p:sp>
        <p:nvSpPr>
          <p:cNvPr id="17" name="TextBox 16"/>
          <p:cNvSpPr txBox="1"/>
          <p:nvPr/>
        </p:nvSpPr>
        <p:spPr>
          <a:xfrm>
            <a:off x="7744968" y="2313432"/>
            <a:ext cx="3063240" cy="795527"/>
          </a:xfrm>
          <a:prstGeom prst="rect">
            <a:avLst/>
          </a:prstGeom>
          <a:noFill/>
        </p:spPr>
        <p:txBody>
          <a:bodyPr wrap="square" lIns="45720" rIns="45720" anchor="t">
            <a:spAutoFit/>
          </a:bodyPr>
          <a:lstStyle/>
          <a:p>
            <a:pPr algn="l">
              <a:spcAft>
                <a:spcPts val="0"/>
              </a:spcAft>
            </a:pPr>
            <a:r>
              <a:rPr sz="1300" b="0" i="0">
                <a:solidFill>
                  <a:srgbClr val="2B303A"/>
                </a:solidFill>
                <a:latin typeface="Aptos"/>
              </a:rPr>
              <a:t>Safe housing, transport, green space and connected communities can support wellbeing.</a:t>
            </a:r>
          </a:p>
        </p:txBody>
      </p:sp>
      <p:sp>
        <p:nvSpPr>
          <p:cNvPr id="18" name="Rounded Rectangle 17"/>
          <p:cNvSpPr/>
          <p:nvPr/>
        </p:nvSpPr>
        <p:spPr>
          <a:xfrm>
            <a:off x="3840480" y="3520440"/>
            <a:ext cx="7132320" cy="1645920"/>
          </a:xfrm>
          <a:prstGeom prst="roundRect">
            <a:avLst/>
          </a:prstGeom>
          <a:solidFill>
            <a:srgbClr val="E7ECF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Rectangle 18"/>
          <p:cNvSpPr/>
          <p:nvPr/>
        </p:nvSpPr>
        <p:spPr>
          <a:xfrm>
            <a:off x="3840480" y="3520440"/>
            <a:ext cx="73152" cy="1645920"/>
          </a:xfrm>
          <a:prstGeom prst="rect">
            <a:avLst/>
          </a:prstGeom>
          <a:solidFill>
            <a:srgbClr val="5B30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4041648" y="3685032"/>
            <a:ext cx="6784848" cy="384048"/>
          </a:xfrm>
          <a:prstGeom prst="rect">
            <a:avLst/>
          </a:prstGeom>
          <a:noFill/>
        </p:spPr>
        <p:txBody>
          <a:bodyPr wrap="square" lIns="45720" rIns="45720" anchor="t">
            <a:spAutoFit/>
          </a:bodyPr>
          <a:lstStyle/>
          <a:p>
            <a:pPr algn="l">
              <a:spcAft>
                <a:spcPts val="0"/>
              </a:spcAft>
            </a:pPr>
            <a:r>
              <a:rPr sz="1600" b="1" i="0">
                <a:solidFill>
                  <a:srgbClr val="19233A"/>
                </a:solidFill>
                <a:latin typeface="Aptos"/>
              </a:rPr>
              <a:t>Health in All Policies</a:t>
            </a:r>
          </a:p>
        </p:txBody>
      </p:sp>
      <p:sp>
        <p:nvSpPr>
          <p:cNvPr id="21" name="TextBox 20"/>
          <p:cNvSpPr txBox="1"/>
          <p:nvPr/>
        </p:nvSpPr>
        <p:spPr>
          <a:xfrm>
            <a:off x="4041648" y="4142232"/>
            <a:ext cx="6766559" cy="932688"/>
          </a:xfrm>
          <a:prstGeom prst="rect">
            <a:avLst/>
          </a:prstGeom>
          <a:noFill/>
        </p:spPr>
        <p:txBody>
          <a:bodyPr wrap="square" lIns="45720" rIns="45720" anchor="t">
            <a:spAutoFit/>
          </a:bodyPr>
          <a:lstStyle/>
          <a:p>
            <a:pPr algn="l">
              <a:spcAft>
                <a:spcPts val="0"/>
              </a:spcAft>
            </a:pPr>
            <a:r>
              <a:rPr sz="1400" b="0" i="0">
                <a:solidFill>
                  <a:srgbClr val="2B303A"/>
                </a:solidFill>
                <a:latin typeface="Aptos"/>
              </a:rPr>
              <a:t>Decisions about employment, education, housing, transport and welfare can affect mental health. Cross-sector working can address causes that clinical services alone cannot resolve.</a:t>
            </a:r>
          </a:p>
        </p:txBody>
      </p:sp>
      <p:sp>
        <p:nvSpPr>
          <p:cNvPr id="22" name="TextBox 21"/>
          <p:cNvSpPr txBox="1"/>
          <p:nvPr/>
        </p:nvSpPr>
        <p:spPr>
          <a:xfrm>
            <a:off x="822960" y="5468112"/>
            <a:ext cx="10698480" cy="384048"/>
          </a:xfrm>
          <a:prstGeom prst="rect">
            <a:avLst/>
          </a:prstGeom>
          <a:noFill/>
        </p:spPr>
        <p:txBody>
          <a:bodyPr wrap="square" lIns="45720" rIns="45720" anchor="t">
            <a:spAutoFit/>
          </a:bodyPr>
          <a:lstStyle/>
          <a:p>
            <a:pPr algn="l">
              <a:spcAft>
                <a:spcPts val="0"/>
              </a:spcAft>
            </a:pPr>
            <a:r>
              <a:rPr sz="1600" b="1" i="0">
                <a:solidFill>
                  <a:srgbClr val="19233A"/>
                </a:solidFill>
                <a:latin typeface="Aptos"/>
              </a:rPr>
              <a:t>Critical question: are goals translated into funded action and measurable local improvements, or do they remain policy statements?</a:t>
            </a:r>
          </a:p>
        </p:txBody>
      </p:sp>
      <p:sp>
        <p:nvSpPr>
          <p:cNvPr id="24" name="TextBox 23"/>
          <p:cNvSpPr txBox="1"/>
          <p:nvPr/>
        </p:nvSpPr>
        <p:spPr>
          <a:xfrm>
            <a:off x="621792" y="6245352"/>
            <a:ext cx="10607040" cy="210312"/>
          </a:xfrm>
          <a:prstGeom prst="rect">
            <a:avLst/>
          </a:prstGeom>
          <a:noFill/>
        </p:spPr>
        <p:txBody>
          <a:bodyPr wrap="square" lIns="45720" rIns="45720" anchor="t">
            <a:spAutoFit/>
          </a:bodyPr>
          <a:lstStyle/>
          <a:p>
            <a:pPr algn="l">
              <a:spcAft>
                <a:spcPts val="0"/>
              </a:spcAft>
            </a:pPr>
            <a:r>
              <a:rPr sz="850" b="0" i="1">
                <a:solidFill>
                  <a:srgbClr val="646973"/>
                </a:solidFill>
                <a:latin typeface="Aptos"/>
              </a:rPr>
              <a:t>Sources: United Nations (2015); WHO (2014); WHO (2021).</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AF7EF"/>
        </a:solidFill>
        <a:effectLst/>
      </p:bgPr>
    </p:bg>
    <p:spTree>
      <p:nvGrpSpPr>
        <p:cNvPr id="1" name=""/>
        <p:cNvGrpSpPr/>
        <p:nvPr/>
      </p:nvGrpSpPr>
      <p:grpSpPr>
        <a:xfrm>
          <a:off x="0" y="0"/>
          <a:ext cx="0" cy="0"/>
          <a:chOff x="0" y="0"/>
          <a:chExt cx="0" cy="0"/>
        </a:xfrm>
      </p:grpSpPr>
      <p:sp>
        <p:nvSpPr>
          <p:cNvPr id="3" name="TextBox 2"/>
          <p:cNvSpPr txBox="1"/>
          <p:nvPr/>
        </p:nvSpPr>
        <p:spPr>
          <a:xfrm>
            <a:off x="1671484" y="658368"/>
            <a:ext cx="9895676" cy="507831"/>
          </a:xfrm>
          <a:prstGeom prst="rect">
            <a:avLst/>
          </a:prstGeom>
          <a:noFill/>
        </p:spPr>
        <p:txBody>
          <a:bodyPr wrap="square" lIns="45720" rIns="45720" anchor="t">
            <a:spAutoFit/>
          </a:bodyPr>
          <a:lstStyle/>
          <a:p>
            <a:pPr algn="l">
              <a:spcAft>
                <a:spcPts val="0"/>
              </a:spcAft>
            </a:pPr>
            <a:r>
              <a:rPr sz="2700" b="1" i="0">
                <a:solidFill>
                  <a:srgbClr val="19233A"/>
                </a:solidFill>
                <a:latin typeface="Aptos"/>
              </a:rPr>
              <a:t>Policy, governance and service responsibilities</a:t>
            </a:r>
          </a:p>
        </p:txBody>
      </p:sp>
      <p:sp>
        <p:nvSpPr>
          <p:cNvPr id="4" name="Rectangle 3"/>
          <p:cNvSpPr/>
          <p:nvPr/>
        </p:nvSpPr>
        <p:spPr>
          <a:xfrm>
            <a:off x="594360" y="1335024"/>
            <a:ext cx="777240" cy="50292"/>
          </a:xfrm>
          <a:prstGeom prst="rect">
            <a:avLst/>
          </a:prstGeom>
          <a:solidFill>
            <a:srgbClr val="5B30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p:cNvSpPr/>
          <p:nvPr/>
        </p:nvSpPr>
        <p:spPr>
          <a:xfrm>
            <a:off x="685800" y="1645920"/>
            <a:ext cx="3474720" cy="356616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685800" y="1645920"/>
            <a:ext cx="73152" cy="3566160"/>
          </a:xfrm>
          <a:prstGeom prst="rect">
            <a:avLst/>
          </a:prstGeom>
          <a:solidFill>
            <a:srgbClr val="5B30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886968" y="1810512"/>
            <a:ext cx="3127248" cy="384048"/>
          </a:xfrm>
          <a:prstGeom prst="rect">
            <a:avLst/>
          </a:prstGeom>
          <a:noFill/>
        </p:spPr>
        <p:txBody>
          <a:bodyPr wrap="square" lIns="45720" rIns="45720" anchor="t">
            <a:spAutoFit/>
          </a:bodyPr>
          <a:lstStyle/>
          <a:p>
            <a:pPr algn="l">
              <a:spcAft>
                <a:spcPts val="0"/>
              </a:spcAft>
            </a:pPr>
            <a:r>
              <a:rPr sz="1600" b="1" i="0">
                <a:solidFill>
                  <a:srgbClr val="19233A"/>
                </a:solidFill>
                <a:latin typeface="Aptos"/>
              </a:rPr>
              <a:t>National direction</a:t>
            </a:r>
          </a:p>
        </p:txBody>
      </p:sp>
      <p:sp>
        <p:nvSpPr>
          <p:cNvPr id="9" name="TextBox 8"/>
          <p:cNvSpPr txBox="1"/>
          <p:nvPr/>
        </p:nvSpPr>
        <p:spPr>
          <a:xfrm>
            <a:off x="886968" y="2267712"/>
            <a:ext cx="3108960" cy="2852928"/>
          </a:xfrm>
          <a:prstGeom prst="rect">
            <a:avLst/>
          </a:prstGeom>
          <a:noFill/>
        </p:spPr>
        <p:txBody>
          <a:bodyPr wrap="square" lIns="45720" rIns="45720" anchor="t">
            <a:spAutoFit/>
          </a:bodyPr>
          <a:lstStyle/>
          <a:p>
            <a:pPr algn="l">
              <a:spcAft>
                <a:spcPts val="0"/>
              </a:spcAft>
            </a:pPr>
            <a:r>
              <a:rPr sz="1400" b="0" i="0">
                <a:solidFill>
                  <a:srgbClr val="2B303A"/>
                </a:solidFill>
                <a:latin typeface="Aptos"/>
              </a:rPr>
              <a:t>The NHS Long Term Plan set out commitments to expand mental health support. England’s Suicide Prevention Strategy 2023–2028 emphasises prevention, risk reduction and coordinated action.</a:t>
            </a:r>
          </a:p>
        </p:txBody>
      </p:sp>
      <p:sp>
        <p:nvSpPr>
          <p:cNvPr id="10" name="Rounded Rectangle 9"/>
          <p:cNvSpPr/>
          <p:nvPr/>
        </p:nvSpPr>
        <p:spPr>
          <a:xfrm>
            <a:off x="4343400" y="1645920"/>
            <a:ext cx="3474720" cy="356616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4343400" y="1645920"/>
            <a:ext cx="73152" cy="3566160"/>
          </a:xfrm>
          <a:prstGeom prst="rect">
            <a:avLst/>
          </a:prstGeom>
          <a:solidFill>
            <a:srgbClr val="2585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544568" y="1810512"/>
            <a:ext cx="3127248" cy="384048"/>
          </a:xfrm>
          <a:prstGeom prst="rect">
            <a:avLst/>
          </a:prstGeom>
          <a:noFill/>
        </p:spPr>
        <p:txBody>
          <a:bodyPr wrap="square" lIns="45720" rIns="45720" anchor="t">
            <a:spAutoFit/>
          </a:bodyPr>
          <a:lstStyle/>
          <a:p>
            <a:pPr algn="l">
              <a:spcAft>
                <a:spcPts val="0"/>
              </a:spcAft>
            </a:pPr>
            <a:r>
              <a:rPr sz="1600" b="1" i="0">
                <a:solidFill>
                  <a:srgbClr val="19233A"/>
                </a:solidFill>
                <a:latin typeface="Aptos"/>
              </a:rPr>
              <a:t>Service delivery</a:t>
            </a:r>
          </a:p>
        </p:txBody>
      </p:sp>
      <p:sp>
        <p:nvSpPr>
          <p:cNvPr id="13" name="TextBox 12"/>
          <p:cNvSpPr txBox="1"/>
          <p:nvPr/>
        </p:nvSpPr>
        <p:spPr>
          <a:xfrm>
            <a:off x="4544568" y="2267712"/>
            <a:ext cx="3108960" cy="2852928"/>
          </a:xfrm>
          <a:prstGeom prst="rect">
            <a:avLst/>
          </a:prstGeom>
          <a:noFill/>
        </p:spPr>
        <p:txBody>
          <a:bodyPr wrap="square" lIns="45720" rIns="45720" anchor="t">
            <a:spAutoFit/>
          </a:bodyPr>
          <a:lstStyle/>
          <a:p>
            <a:pPr algn="l">
              <a:spcAft>
                <a:spcPts val="0"/>
              </a:spcAft>
            </a:pPr>
            <a:r>
              <a:rPr sz="1400" b="0" i="0">
                <a:solidFill>
                  <a:srgbClr val="2B303A"/>
                </a:solidFill>
                <a:latin typeface="Aptos"/>
              </a:rPr>
              <a:t>NHS services, local authorities, primary care, voluntary organisations and social care all contribute. Clear referral routes and information-sharing can reduce fragmentation, while confidentiality and consent must be respected.</a:t>
            </a:r>
          </a:p>
        </p:txBody>
      </p:sp>
      <p:sp>
        <p:nvSpPr>
          <p:cNvPr id="14" name="Rounded Rectangle 13"/>
          <p:cNvSpPr/>
          <p:nvPr/>
        </p:nvSpPr>
        <p:spPr>
          <a:xfrm>
            <a:off x="8001000" y="1645920"/>
            <a:ext cx="3474720" cy="356616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8001000" y="1645920"/>
            <a:ext cx="73152" cy="3566160"/>
          </a:xfrm>
          <a:prstGeom prst="rect">
            <a:avLst/>
          </a:prstGeom>
          <a:solidFill>
            <a:srgbClr val="E0AD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8202168" y="1810512"/>
            <a:ext cx="3127248" cy="384048"/>
          </a:xfrm>
          <a:prstGeom prst="rect">
            <a:avLst/>
          </a:prstGeom>
          <a:noFill/>
        </p:spPr>
        <p:txBody>
          <a:bodyPr wrap="square" lIns="45720" rIns="45720" anchor="t">
            <a:spAutoFit/>
          </a:bodyPr>
          <a:lstStyle/>
          <a:p>
            <a:pPr algn="l">
              <a:spcAft>
                <a:spcPts val="0"/>
              </a:spcAft>
            </a:pPr>
            <a:r>
              <a:rPr sz="1600" b="1" i="0">
                <a:solidFill>
                  <a:srgbClr val="19233A"/>
                </a:solidFill>
                <a:latin typeface="Aptos"/>
              </a:rPr>
              <a:t>Governance challenge</a:t>
            </a:r>
          </a:p>
        </p:txBody>
      </p:sp>
      <p:sp>
        <p:nvSpPr>
          <p:cNvPr id="17" name="TextBox 16"/>
          <p:cNvSpPr txBox="1"/>
          <p:nvPr/>
        </p:nvSpPr>
        <p:spPr>
          <a:xfrm>
            <a:off x="8202168" y="2267712"/>
            <a:ext cx="3108960" cy="2852928"/>
          </a:xfrm>
          <a:prstGeom prst="rect">
            <a:avLst/>
          </a:prstGeom>
          <a:noFill/>
        </p:spPr>
        <p:txBody>
          <a:bodyPr wrap="square" lIns="45720" rIns="45720" anchor="t">
            <a:spAutoFit/>
          </a:bodyPr>
          <a:lstStyle/>
          <a:p>
            <a:pPr algn="l">
              <a:spcAft>
                <a:spcPts val="0"/>
              </a:spcAft>
            </a:pPr>
            <a:r>
              <a:rPr sz="1400" b="0" i="0">
                <a:solidFill>
                  <a:srgbClr val="2B303A"/>
                </a:solidFill>
                <a:latin typeface="Aptos"/>
              </a:rPr>
              <a:t>Targets and waiting-time measures help accountability, but they do not fully describe whether care is safe, culturally appropriate, accessible or effective for each person.</a:t>
            </a:r>
          </a:p>
        </p:txBody>
      </p:sp>
      <p:sp>
        <p:nvSpPr>
          <p:cNvPr id="18" name="TextBox 17"/>
          <p:cNvSpPr txBox="1"/>
          <p:nvPr/>
        </p:nvSpPr>
        <p:spPr>
          <a:xfrm>
            <a:off x="777240" y="5440680"/>
            <a:ext cx="1828800" cy="274320"/>
          </a:xfrm>
          <a:prstGeom prst="rect">
            <a:avLst/>
          </a:prstGeom>
          <a:noFill/>
        </p:spPr>
        <p:txBody>
          <a:bodyPr wrap="square" lIns="45720" rIns="45720" anchor="t">
            <a:spAutoFit/>
          </a:bodyPr>
          <a:lstStyle/>
          <a:p>
            <a:pPr algn="l">
              <a:spcAft>
                <a:spcPts val="0"/>
              </a:spcAft>
            </a:pPr>
            <a:r>
              <a:rPr sz="1400" b="1" i="0">
                <a:solidFill>
                  <a:srgbClr val="5B3056"/>
                </a:solidFill>
                <a:latin typeface="Aptos"/>
              </a:rPr>
              <a:t>Critical perspective</a:t>
            </a:r>
          </a:p>
        </p:txBody>
      </p:sp>
      <p:sp>
        <p:nvSpPr>
          <p:cNvPr id="19" name="TextBox 18"/>
          <p:cNvSpPr txBox="1"/>
          <p:nvPr/>
        </p:nvSpPr>
        <p:spPr>
          <a:xfrm>
            <a:off x="2536722" y="5349240"/>
            <a:ext cx="8664677" cy="584775"/>
          </a:xfrm>
          <a:prstGeom prst="rect">
            <a:avLst/>
          </a:prstGeom>
          <a:noFill/>
        </p:spPr>
        <p:txBody>
          <a:bodyPr wrap="square" lIns="45720" rIns="45720" anchor="t">
            <a:spAutoFit/>
          </a:bodyPr>
          <a:lstStyle/>
          <a:p>
            <a:pPr algn="l">
              <a:spcAft>
                <a:spcPts val="0"/>
              </a:spcAft>
            </a:pPr>
            <a:r>
              <a:rPr sz="1600" b="1" i="0" dirty="0">
                <a:solidFill>
                  <a:srgbClr val="19233A"/>
                </a:solidFill>
                <a:latin typeface="Aptos"/>
              </a:rPr>
              <a:t>Policy ambition only improves wellbeing when matched by workforce capacity, continuity, local partnership and evaluation of unequal outcomes.</a:t>
            </a:r>
          </a:p>
        </p:txBody>
      </p:sp>
      <p:sp>
        <p:nvSpPr>
          <p:cNvPr id="21" name="TextBox 20"/>
          <p:cNvSpPr txBox="1"/>
          <p:nvPr/>
        </p:nvSpPr>
        <p:spPr>
          <a:xfrm>
            <a:off x="621792" y="6245352"/>
            <a:ext cx="10607040" cy="210312"/>
          </a:xfrm>
          <a:prstGeom prst="rect">
            <a:avLst/>
          </a:prstGeom>
          <a:noFill/>
        </p:spPr>
        <p:txBody>
          <a:bodyPr wrap="square" lIns="45720" rIns="45720" anchor="t">
            <a:spAutoFit/>
          </a:bodyPr>
          <a:lstStyle/>
          <a:p>
            <a:pPr algn="l">
              <a:spcAft>
                <a:spcPts val="0"/>
              </a:spcAft>
            </a:pPr>
            <a:r>
              <a:rPr sz="850" b="0" i="1">
                <a:solidFill>
                  <a:srgbClr val="646973"/>
                </a:solidFill>
                <a:latin typeface="Aptos"/>
              </a:rPr>
              <a:t>Sources: DHSC (2023); NHS England (2019); NICE (2022); WHO (2021).</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AF7EF"/>
        </a:solidFill>
        <a:effectLst/>
      </p:bgPr>
    </p:bg>
    <p:spTree>
      <p:nvGrpSpPr>
        <p:cNvPr id="1" name=""/>
        <p:cNvGrpSpPr/>
        <p:nvPr/>
      </p:nvGrpSpPr>
      <p:grpSpPr>
        <a:xfrm>
          <a:off x="0" y="0"/>
          <a:ext cx="0" cy="0"/>
          <a:chOff x="0" y="0"/>
          <a:chExt cx="0" cy="0"/>
        </a:xfrm>
      </p:grpSpPr>
      <p:sp>
        <p:nvSpPr>
          <p:cNvPr id="3" name="TextBox 2"/>
          <p:cNvSpPr txBox="1"/>
          <p:nvPr/>
        </p:nvSpPr>
        <p:spPr>
          <a:xfrm>
            <a:off x="2054942" y="658368"/>
            <a:ext cx="9512218" cy="507831"/>
          </a:xfrm>
          <a:prstGeom prst="rect">
            <a:avLst/>
          </a:prstGeom>
          <a:noFill/>
        </p:spPr>
        <p:txBody>
          <a:bodyPr wrap="square" lIns="45720" rIns="45720" anchor="t">
            <a:spAutoFit/>
          </a:bodyPr>
          <a:lstStyle/>
          <a:p>
            <a:pPr algn="l">
              <a:spcAft>
                <a:spcPts val="0"/>
              </a:spcAft>
            </a:pPr>
            <a:r>
              <a:rPr sz="2700" b="1" i="0" dirty="0">
                <a:solidFill>
                  <a:srgbClr val="19233A"/>
                </a:solidFill>
                <a:latin typeface="Aptos"/>
              </a:rPr>
              <a:t>NHS Talking Therapies: access and outcomes</a:t>
            </a:r>
          </a:p>
        </p:txBody>
      </p:sp>
      <p:sp>
        <p:nvSpPr>
          <p:cNvPr id="4" name="Rectangle 3"/>
          <p:cNvSpPr/>
          <p:nvPr/>
        </p:nvSpPr>
        <p:spPr>
          <a:xfrm>
            <a:off x="594360" y="1335024"/>
            <a:ext cx="777240" cy="50292"/>
          </a:xfrm>
          <a:prstGeom prst="rect">
            <a:avLst/>
          </a:prstGeom>
          <a:solidFill>
            <a:srgbClr val="2585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777240" y="1600200"/>
            <a:ext cx="10515600" cy="365760"/>
          </a:xfrm>
          <a:prstGeom prst="rect">
            <a:avLst/>
          </a:prstGeom>
          <a:noFill/>
        </p:spPr>
        <p:txBody>
          <a:bodyPr wrap="square" lIns="45720" rIns="45720" anchor="t">
            <a:spAutoFit/>
          </a:bodyPr>
          <a:lstStyle/>
          <a:p>
            <a:pPr algn="l">
              <a:spcAft>
                <a:spcPts val="0"/>
              </a:spcAft>
            </a:pPr>
            <a:r>
              <a:rPr sz="1700" b="1" i="0">
                <a:solidFill>
                  <a:srgbClr val="19233A"/>
                </a:solidFill>
                <a:latin typeface="Aptos"/>
              </a:rPr>
              <a:t>A practical example of structured psychological support in England</a:t>
            </a:r>
          </a:p>
        </p:txBody>
      </p:sp>
      <p:sp>
        <p:nvSpPr>
          <p:cNvPr id="7" name="Rounded Rectangle 6"/>
          <p:cNvSpPr/>
          <p:nvPr/>
        </p:nvSpPr>
        <p:spPr>
          <a:xfrm>
            <a:off x="731520" y="2148840"/>
            <a:ext cx="3429000" cy="2057400"/>
          </a:xfrm>
          <a:prstGeom prst="roundRect">
            <a:avLst/>
          </a:prstGeom>
          <a:solidFill>
            <a:srgbClr val="E1F1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731520" y="2148840"/>
            <a:ext cx="73152" cy="2057400"/>
          </a:xfrm>
          <a:prstGeom prst="rect">
            <a:avLst/>
          </a:prstGeom>
          <a:solidFill>
            <a:srgbClr val="2585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932688" y="2313432"/>
            <a:ext cx="3081528" cy="384048"/>
          </a:xfrm>
          <a:prstGeom prst="rect">
            <a:avLst/>
          </a:prstGeom>
          <a:noFill/>
        </p:spPr>
        <p:txBody>
          <a:bodyPr wrap="square" lIns="45720" rIns="45720" anchor="t">
            <a:spAutoFit/>
          </a:bodyPr>
          <a:lstStyle/>
          <a:p>
            <a:pPr algn="l">
              <a:spcAft>
                <a:spcPts val="0"/>
              </a:spcAft>
            </a:pPr>
            <a:r>
              <a:rPr sz="1600" b="1" i="0">
                <a:solidFill>
                  <a:srgbClr val="19233A"/>
                </a:solidFill>
                <a:latin typeface="Aptos"/>
              </a:rPr>
              <a:t>What it offers</a:t>
            </a:r>
          </a:p>
        </p:txBody>
      </p:sp>
      <p:sp>
        <p:nvSpPr>
          <p:cNvPr id="10" name="TextBox 9"/>
          <p:cNvSpPr txBox="1"/>
          <p:nvPr/>
        </p:nvSpPr>
        <p:spPr>
          <a:xfrm>
            <a:off x="932688" y="2770632"/>
            <a:ext cx="3063240" cy="1344168"/>
          </a:xfrm>
          <a:prstGeom prst="rect">
            <a:avLst/>
          </a:prstGeom>
          <a:noFill/>
        </p:spPr>
        <p:txBody>
          <a:bodyPr wrap="square" lIns="45720" rIns="45720" anchor="t">
            <a:spAutoFit/>
          </a:bodyPr>
          <a:lstStyle/>
          <a:p>
            <a:pPr algn="l">
              <a:spcAft>
                <a:spcPts val="0"/>
              </a:spcAft>
            </a:pPr>
            <a:r>
              <a:rPr sz="1400" b="0" i="0">
                <a:solidFill>
                  <a:srgbClr val="2B303A"/>
                </a:solidFill>
                <a:latin typeface="Aptos"/>
              </a:rPr>
              <a:t>Evidence-based talking therapies, often for common mental health difficulties such as anxiety and depression, with referral routes that can include self-referral.</a:t>
            </a:r>
          </a:p>
        </p:txBody>
      </p:sp>
      <p:sp>
        <p:nvSpPr>
          <p:cNvPr id="11" name="Rounded Rectangle 10"/>
          <p:cNvSpPr/>
          <p:nvPr/>
        </p:nvSpPr>
        <p:spPr>
          <a:xfrm>
            <a:off x="4389120" y="2148840"/>
            <a:ext cx="3429000" cy="2057400"/>
          </a:xfrm>
          <a:prstGeom prst="roundRect">
            <a:avLst/>
          </a:prstGeom>
          <a:solidFill>
            <a:srgbClr val="F1E6E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4389120" y="2148840"/>
            <a:ext cx="73152" cy="2057400"/>
          </a:xfrm>
          <a:prstGeom prst="rect">
            <a:avLst/>
          </a:prstGeom>
          <a:solidFill>
            <a:srgbClr val="5B30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4590288" y="2313432"/>
            <a:ext cx="3081528" cy="384048"/>
          </a:xfrm>
          <a:prstGeom prst="rect">
            <a:avLst/>
          </a:prstGeom>
          <a:noFill/>
        </p:spPr>
        <p:txBody>
          <a:bodyPr wrap="square" lIns="45720" rIns="45720" anchor="t">
            <a:spAutoFit/>
          </a:bodyPr>
          <a:lstStyle/>
          <a:p>
            <a:pPr algn="l">
              <a:spcAft>
                <a:spcPts val="0"/>
              </a:spcAft>
            </a:pPr>
            <a:r>
              <a:rPr sz="1600" b="1" i="0">
                <a:solidFill>
                  <a:srgbClr val="19233A"/>
                </a:solidFill>
                <a:latin typeface="Aptos"/>
              </a:rPr>
              <a:t>Potential strengths</a:t>
            </a:r>
          </a:p>
        </p:txBody>
      </p:sp>
      <p:sp>
        <p:nvSpPr>
          <p:cNvPr id="14" name="TextBox 13"/>
          <p:cNvSpPr txBox="1"/>
          <p:nvPr/>
        </p:nvSpPr>
        <p:spPr>
          <a:xfrm>
            <a:off x="4590288" y="2770632"/>
            <a:ext cx="3063240" cy="1344168"/>
          </a:xfrm>
          <a:prstGeom prst="rect">
            <a:avLst/>
          </a:prstGeom>
          <a:noFill/>
        </p:spPr>
        <p:txBody>
          <a:bodyPr wrap="square" lIns="45720" rIns="45720" anchor="t">
            <a:spAutoFit/>
          </a:bodyPr>
          <a:lstStyle/>
          <a:p>
            <a:pPr algn="l">
              <a:spcAft>
                <a:spcPts val="0"/>
              </a:spcAft>
            </a:pPr>
            <a:r>
              <a:rPr sz="1400" b="0" i="0">
                <a:solidFill>
                  <a:srgbClr val="2B303A"/>
                </a:solidFill>
                <a:latin typeface="Aptos"/>
              </a:rPr>
              <a:t>Standardised pathways can make support easier to access, provide outcome monitoring and offer a structured route to recovery for many people.</a:t>
            </a:r>
          </a:p>
        </p:txBody>
      </p:sp>
      <p:sp>
        <p:nvSpPr>
          <p:cNvPr id="15" name="Rounded Rectangle 14"/>
          <p:cNvSpPr/>
          <p:nvPr/>
        </p:nvSpPr>
        <p:spPr>
          <a:xfrm>
            <a:off x="8046720" y="2148840"/>
            <a:ext cx="3429000" cy="2057400"/>
          </a:xfrm>
          <a:prstGeom prst="roundRect">
            <a:avLst/>
          </a:prstGeom>
          <a:solidFill>
            <a:srgbClr val="F9F0D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8046720" y="2148840"/>
            <a:ext cx="73152" cy="2057400"/>
          </a:xfrm>
          <a:prstGeom prst="rect">
            <a:avLst/>
          </a:prstGeom>
          <a:solidFill>
            <a:srgbClr val="E0AD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8247888" y="2313432"/>
            <a:ext cx="3081528" cy="384048"/>
          </a:xfrm>
          <a:prstGeom prst="rect">
            <a:avLst/>
          </a:prstGeom>
          <a:noFill/>
        </p:spPr>
        <p:txBody>
          <a:bodyPr wrap="square" lIns="45720" rIns="45720" anchor="t">
            <a:spAutoFit/>
          </a:bodyPr>
          <a:lstStyle/>
          <a:p>
            <a:pPr algn="l">
              <a:spcAft>
                <a:spcPts val="0"/>
              </a:spcAft>
            </a:pPr>
            <a:r>
              <a:rPr sz="1600" b="1" i="0">
                <a:solidFill>
                  <a:srgbClr val="19233A"/>
                </a:solidFill>
                <a:latin typeface="Aptos"/>
              </a:rPr>
              <a:t>Questions to ask</a:t>
            </a:r>
          </a:p>
        </p:txBody>
      </p:sp>
      <p:sp>
        <p:nvSpPr>
          <p:cNvPr id="18" name="TextBox 17"/>
          <p:cNvSpPr txBox="1"/>
          <p:nvPr/>
        </p:nvSpPr>
        <p:spPr>
          <a:xfrm>
            <a:off x="8247888" y="2770632"/>
            <a:ext cx="3063240" cy="1344168"/>
          </a:xfrm>
          <a:prstGeom prst="rect">
            <a:avLst/>
          </a:prstGeom>
          <a:noFill/>
        </p:spPr>
        <p:txBody>
          <a:bodyPr wrap="square" lIns="45720" rIns="45720" anchor="t">
            <a:spAutoFit/>
          </a:bodyPr>
          <a:lstStyle/>
          <a:p>
            <a:pPr algn="l">
              <a:spcAft>
                <a:spcPts val="0"/>
              </a:spcAft>
            </a:pPr>
            <a:r>
              <a:rPr sz="1400" b="0" i="0">
                <a:solidFill>
                  <a:srgbClr val="2B303A"/>
                </a:solidFill>
                <a:latin typeface="Aptos"/>
              </a:rPr>
              <a:t>Who is waiting or not reaching treatment? Are outcomes equitable across communities? Do people with complex or multiple needs receive coordinated support?</a:t>
            </a:r>
          </a:p>
        </p:txBody>
      </p:sp>
      <p:sp>
        <p:nvSpPr>
          <p:cNvPr id="19" name="Rounded Rectangle 18"/>
          <p:cNvSpPr/>
          <p:nvPr/>
        </p:nvSpPr>
        <p:spPr>
          <a:xfrm>
            <a:off x="777240" y="4526280"/>
            <a:ext cx="10698480" cy="868680"/>
          </a:xfrm>
          <a:prstGeom prst="roundRect">
            <a:avLst/>
          </a:prstGeom>
          <a:solidFill>
            <a:srgbClr val="19233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1005840" y="4718304"/>
            <a:ext cx="10241280" cy="475488"/>
          </a:xfrm>
          <a:prstGeom prst="rect">
            <a:avLst/>
          </a:prstGeom>
          <a:noFill/>
        </p:spPr>
        <p:txBody>
          <a:bodyPr wrap="square" lIns="45720" rIns="45720" anchor="t">
            <a:spAutoFit/>
          </a:bodyPr>
          <a:lstStyle/>
          <a:p>
            <a:pPr algn="l">
              <a:spcAft>
                <a:spcPts val="0"/>
              </a:spcAft>
            </a:pPr>
            <a:r>
              <a:rPr sz="1400" b="1">
                <a:solidFill>
                  <a:srgbClr val="FFFFFF"/>
                </a:solidFill>
                <a:latin typeface="Aptos"/>
              </a:rPr>
              <a:t>2025–26: 1.81m referrals; 89.1% accessed services within 6 weeks; 50.1% of referrals completing treatment moved to recovery. These measures describe different stages and do not by themselves prove equitable access or long-term wellbeing.</a:t>
            </a:r>
          </a:p>
        </p:txBody>
      </p:sp>
      <p:sp>
        <p:nvSpPr>
          <p:cNvPr id="22" name="TextBox 21"/>
          <p:cNvSpPr txBox="1"/>
          <p:nvPr/>
        </p:nvSpPr>
        <p:spPr>
          <a:xfrm>
            <a:off x="621792" y="6245352"/>
            <a:ext cx="10607040" cy="210312"/>
          </a:xfrm>
          <a:prstGeom prst="rect">
            <a:avLst/>
          </a:prstGeom>
          <a:noFill/>
        </p:spPr>
        <p:txBody>
          <a:bodyPr wrap="square" lIns="45720" rIns="45720" anchor="t">
            <a:spAutoFit/>
          </a:bodyPr>
          <a:lstStyle/>
          <a:p>
            <a:pPr algn="l">
              <a:spcAft>
                <a:spcPts val="0"/>
              </a:spcAft>
            </a:pPr>
            <a:r>
              <a:rPr sz="850" b="0" i="1">
                <a:solidFill>
                  <a:srgbClr val="646973"/>
                </a:solidFill>
                <a:latin typeface="Aptos"/>
              </a:rPr>
              <a:t>Source: NHS England (2026), NHS Talking Therapies annual report 2025–26. Figures are for England; interpret measures in line with the report’s definitions.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AF7EF"/>
        </a:solidFill>
        <a:effectLst/>
      </p:bgPr>
    </p:bg>
    <p:spTree>
      <p:nvGrpSpPr>
        <p:cNvPr id="1" name=""/>
        <p:cNvGrpSpPr/>
        <p:nvPr/>
      </p:nvGrpSpPr>
      <p:grpSpPr>
        <a:xfrm>
          <a:off x="0" y="0"/>
          <a:ext cx="0" cy="0"/>
          <a:chOff x="0" y="0"/>
          <a:chExt cx="0" cy="0"/>
        </a:xfrm>
      </p:grpSpPr>
      <p:sp>
        <p:nvSpPr>
          <p:cNvPr id="3" name="TextBox 2"/>
          <p:cNvSpPr txBox="1"/>
          <p:nvPr/>
        </p:nvSpPr>
        <p:spPr>
          <a:xfrm>
            <a:off x="1445342" y="658368"/>
            <a:ext cx="10121818" cy="507831"/>
          </a:xfrm>
          <a:prstGeom prst="rect">
            <a:avLst/>
          </a:prstGeom>
          <a:noFill/>
        </p:spPr>
        <p:txBody>
          <a:bodyPr wrap="square" lIns="45720" rIns="45720" anchor="t">
            <a:spAutoFit/>
          </a:bodyPr>
          <a:lstStyle/>
          <a:p>
            <a:pPr algn="l">
              <a:spcAft>
                <a:spcPts val="0"/>
              </a:spcAft>
            </a:pPr>
            <a:r>
              <a:rPr sz="2700" b="1" i="0" dirty="0">
                <a:solidFill>
                  <a:srgbClr val="19233A"/>
                </a:solidFill>
                <a:latin typeface="Aptos"/>
              </a:rPr>
              <a:t>What does the evidence tell us—and what can it miss?</a:t>
            </a:r>
          </a:p>
        </p:txBody>
      </p:sp>
      <p:sp>
        <p:nvSpPr>
          <p:cNvPr id="4" name="Rectangle 3"/>
          <p:cNvSpPr/>
          <p:nvPr/>
        </p:nvSpPr>
        <p:spPr>
          <a:xfrm>
            <a:off x="594360" y="1335024"/>
            <a:ext cx="777240" cy="50292"/>
          </a:xfrm>
          <a:prstGeom prst="rect">
            <a:avLst/>
          </a:prstGeom>
          <a:solidFill>
            <a:srgbClr val="5B30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p:cNvSpPr/>
          <p:nvPr/>
        </p:nvSpPr>
        <p:spPr>
          <a:xfrm>
            <a:off x="731520" y="1691640"/>
            <a:ext cx="3429000" cy="338328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731520" y="1691640"/>
            <a:ext cx="73152" cy="3383280"/>
          </a:xfrm>
          <a:prstGeom prst="rect">
            <a:avLst/>
          </a:prstGeom>
          <a:solidFill>
            <a:srgbClr val="2585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932688" y="1856232"/>
            <a:ext cx="3081528" cy="384048"/>
          </a:xfrm>
          <a:prstGeom prst="rect">
            <a:avLst/>
          </a:prstGeom>
          <a:noFill/>
        </p:spPr>
        <p:txBody>
          <a:bodyPr wrap="square" lIns="45720" rIns="45720" anchor="t">
            <a:spAutoFit/>
          </a:bodyPr>
          <a:lstStyle/>
          <a:p>
            <a:pPr algn="l">
              <a:spcAft>
                <a:spcPts val="0"/>
              </a:spcAft>
            </a:pPr>
            <a:r>
              <a:rPr sz="1600" b="1" i="0">
                <a:solidFill>
                  <a:srgbClr val="19233A"/>
                </a:solidFill>
                <a:latin typeface="Aptos"/>
              </a:rPr>
              <a:t>Strengths of measurement</a:t>
            </a:r>
          </a:p>
        </p:txBody>
      </p:sp>
      <p:sp>
        <p:nvSpPr>
          <p:cNvPr id="9" name="TextBox 8"/>
          <p:cNvSpPr txBox="1"/>
          <p:nvPr/>
        </p:nvSpPr>
        <p:spPr>
          <a:xfrm>
            <a:off x="932688" y="2313432"/>
            <a:ext cx="3063240" cy="2670048"/>
          </a:xfrm>
          <a:prstGeom prst="rect">
            <a:avLst/>
          </a:prstGeom>
          <a:noFill/>
        </p:spPr>
        <p:txBody>
          <a:bodyPr wrap="square" lIns="45720" rIns="45720" anchor="t">
            <a:spAutoFit/>
          </a:bodyPr>
          <a:lstStyle/>
          <a:p>
            <a:pPr algn="l">
              <a:spcAft>
                <a:spcPts val="0"/>
              </a:spcAft>
            </a:pPr>
            <a:r>
              <a:rPr sz="1400" b="0" i="0">
                <a:solidFill>
                  <a:srgbClr val="2B303A"/>
                </a:solidFill>
                <a:latin typeface="Aptos"/>
              </a:rPr>
              <a:t>• Makes service activity visible
• Supports comparison over time
• Can identify waiting-time pressure
• Can track outcomes after treatment
These measures support accountability and improvement when definitions are consistent.</a:t>
            </a:r>
          </a:p>
        </p:txBody>
      </p:sp>
      <p:sp>
        <p:nvSpPr>
          <p:cNvPr id="10" name="Rounded Rectangle 9"/>
          <p:cNvSpPr/>
          <p:nvPr/>
        </p:nvSpPr>
        <p:spPr>
          <a:xfrm>
            <a:off x="4389120" y="1691640"/>
            <a:ext cx="3429000" cy="338328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4389120" y="1691640"/>
            <a:ext cx="73152" cy="3383280"/>
          </a:xfrm>
          <a:prstGeom prst="rect">
            <a:avLst/>
          </a:prstGeom>
          <a:solidFill>
            <a:srgbClr val="5B30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590288" y="1856232"/>
            <a:ext cx="3081528" cy="384048"/>
          </a:xfrm>
          <a:prstGeom prst="rect">
            <a:avLst/>
          </a:prstGeom>
          <a:noFill/>
        </p:spPr>
        <p:txBody>
          <a:bodyPr wrap="square" lIns="45720" rIns="45720" anchor="t">
            <a:spAutoFit/>
          </a:bodyPr>
          <a:lstStyle/>
          <a:p>
            <a:pPr algn="l">
              <a:spcAft>
                <a:spcPts val="0"/>
              </a:spcAft>
            </a:pPr>
            <a:r>
              <a:rPr sz="1600" b="1" i="0">
                <a:solidFill>
                  <a:srgbClr val="19233A"/>
                </a:solidFill>
                <a:latin typeface="Aptos"/>
              </a:rPr>
              <a:t>Limitations</a:t>
            </a:r>
          </a:p>
        </p:txBody>
      </p:sp>
      <p:sp>
        <p:nvSpPr>
          <p:cNvPr id="13" name="TextBox 12"/>
          <p:cNvSpPr txBox="1"/>
          <p:nvPr/>
        </p:nvSpPr>
        <p:spPr>
          <a:xfrm>
            <a:off x="4590288" y="2313432"/>
            <a:ext cx="3063240" cy="2670048"/>
          </a:xfrm>
          <a:prstGeom prst="rect">
            <a:avLst/>
          </a:prstGeom>
          <a:noFill/>
        </p:spPr>
        <p:txBody>
          <a:bodyPr wrap="square" lIns="45720" rIns="45720" anchor="t">
            <a:spAutoFit/>
          </a:bodyPr>
          <a:lstStyle/>
          <a:p>
            <a:pPr algn="l">
              <a:spcAft>
                <a:spcPts val="0"/>
              </a:spcAft>
            </a:pPr>
            <a:r>
              <a:rPr sz="1400" b="0" i="0">
                <a:solidFill>
                  <a:srgbClr val="2B303A"/>
                </a:solidFill>
                <a:latin typeface="Aptos"/>
              </a:rPr>
              <a:t>• People who never reach a service may be absent from data
• Average outcomes can hide inequalities
• Recovery measures may not capture housing, relationships or quality of life
• Data cannot fully explain lived experience</a:t>
            </a:r>
          </a:p>
        </p:txBody>
      </p:sp>
      <p:sp>
        <p:nvSpPr>
          <p:cNvPr id="14" name="Rounded Rectangle 13"/>
          <p:cNvSpPr/>
          <p:nvPr/>
        </p:nvSpPr>
        <p:spPr>
          <a:xfrm>
            <a:off x="8046720" y="1691640"/>
            <a:ext cx="3429000" cy="338328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8046720" y="1691640"/>
            <a:ext cx="73152" cy="3383280"/>
          </a:xfrm>
          <a:prstGeom prst="rect">
            <a:avLst/>
          </a:prstGeom>
          <a:solidFill>
            <a:srgbClr val="E0AD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8247888" y="1856232"/>
            <a:ext cx="3081528" cy="384048"/>
          </a:xfrm>
          <a:prstGeom prst="rect">
            <a:avLst/>
          </a:prstGeom>
          <a:noFill/>
        </p:spPr>
        <p:txBody>
          <a:bodyPr wrap="square" lIns="45720" rIns="45720" anchor="t">
            <a:spAutoFit/>
          </a:bodyPr>
          <a:lstStyle/>
          <a:p>
            <a:pPr algn="l">
              <a:spcAft>
                <a:spcPts val="0"/>
              </a:spcAft>
            </a:pPr>
            <a:r>
              <a:rPr sz="1600" b="1" i="0">
                <a:solidFill>
                  <a:srgbClr val="19233A"/>
                </a:solidFill>
                <a:latin typeface="Aptos"/>
              </a:rPr>
              <a:t>Better evaluation</a:t>
            </a:r>
          </a:p>
        </p:txBody>
      </p:sp>
      <p:sp>
        <p:nvSpPr>
          <p:cNvPr id="17" name="TextBox 16"/>
          <p:cNvSpPr txBox="1"/>
          <p:nvPr/>
        </p:nvSpPr>
        <p:spPr>
          <a:xfrm>
            <a:off x="8247888" y="2313432"/>
            <a:ext cx="3063240" cy="2670048"/>
          </a:xfrm>
          <a:prstGeom prst="rect">
            <a:avLst/>
          </a:prstGeom>
          <a:noFill/>
        </p:spPr>
        <p:txBody>
          <a:bodyPr wrap="square" lIns="45720" rIns="45720" anchor="t">
            <a:spAutoFit/>
          </a:bodyPr>
          <a:lstStyle/>
          <a:p>
            <a:pPr algn="l">
              <a:spcAft>
                <a:spcPts val="0"/>
              </a:spcAft>
            </a:pPr>
            <a:r>
              <a:rPr sz="1400" b="0" i="0">
                <a:solidFill>
                  <a:srgbClr val="2B303A"/>
                </a:solidFill>
                <a:latin typeface="Aptos"/>
              </a:rPr>
              <a:t>Combine routine service data with patient-reported experience, qualitative feedback, waiting-list analysis and breakdowns by relevant demographic and socioeconomic groups.</a:t>
            </a:r>
          </a:p>
        </p:txBody>
      </p:sp>
      <p:sp>
        <p:nvSpPr>
          <p:cNvPr id="18" name="TextBox 17"/>
          <p:cNvSpPr txBox="1"/>
          <p:nvPr/>
        </p:nvSpPr>
        <p:spPr>
          <a:xfrm>
            <a:off x="777240" y="5394960"/>
            <a:ext cx="1691640" cy="274320"/>
          </a:xfrm>
          <a:prstGeom prst="rect">
            <a:avLst/>
          </a:prstGeom>
          <a:noFill/>
        </p:spPr>
        <p:txBody>
          <a:bodyPr wrap="square" lIns="45720" rIns="45720" anchor="t">
            <a:spAutoFit/>
          </a:bodyPr>
          <a:lstStyle/>
          <a:p>
            <a:pPr algn="l">
              <a:spcAft>
                <a:spcPts val="0"/>
              </a:spcAft>
            </a:pPr>
            <a:r>
              <a:rPr sz="1400" b="1" i="0">
                <a:solidFill>
                  <a:srgbClr val="5B3056"/>
                </a:solidFill>
                <a:latin typeface="Aptos"/>
              </a:rPr>
              <a:t>Level 6 judgement</a:t>
            </a:r>
          </a:p>
        </p:txBody>
      </p:sp>
      <p:sp>
        <p:nvSpPr>
          <p:cNvPr id="19" name="TextBox 18"/>
          <p:cNvSpPr txBox="1"/>
          <p:nvPr/>
        </p:nvSpPr>
        <p:spPr>
          <a:xfrm>
            <a:off x="2369574" y="5321808"/>
            <a:ext cx="8831826" cy="615553"/>
          </a:xfrm>
          <a:prstGeom prst="rect">
            <a:avLst/>
          </a:prstGeom>
          <a:noFill/>
        </p:spPr>
        <p:txBody>
          <a:bodyPr wrap="square" lIns="45720" rIns="45720" anchor="t">
            <a:spAutoFit/>
          </a:bodyPr>
          <a:lstStyle/>
          <a:p>
            <a:pPr algn="l">
              <a:spcAft>
                <a:spcPts val="0"/>
              </a:spcAft>
            </a:pPr>
            <a:r>
              <a:rPr sz="1700" b="1" i="0" dirty="0">
                <a:solidFill>
                  <a:srgbClr val="19233A"/>
                </a:solidFill>
                <a:latin typeface="Aptos"/>
              </a:rPr>
              <a:t>Evidence should inform decisions, not replace professional judgement or the voice of people using services.</a:t>
            </a:r>
          </a:p>
        </p:txBody>
      </p:sp>
      <p:sp>
        <p:nvSpPr>
          <p:cNvPr id="21" name="TextBox 20"/>
          <p:cNvSpPr txBox="1"/>
          <p:nvPr/>
        </p:nvSpPr>
        <p:spPr>
          <a:xfrm>
            <a:off x="621792" y="6245352"/>
            <a:ext cx="10607040" cy="210312"/>
          </a:xfrm>
          <a:prstGeom prst="rect">
            <a:avLst/>
          </a:prstGeom>
          <a:noFill/>
        </p:spPr>
        <p:txBody>
          <a:bodyPr wrap="square" lIns="45720" rIns="45720" anchor="t">
            <a:spAutoFit/>
          </a:bodyPr>
          <a:lstStyle/>
          <a:p>
            <a:pPr algn="l">
              <a:spcAft>
                <a:spcPts val="0"/>
              </a:spcAft>
            </a:pPr>
            <a:r>
              <a:rPr sz="850" b="0" i="1">
                <a:solidFill>
                  <a:srgbClr val="646973"/>
                </a:solidFill>
                <a:latin typeface="Aptos"/>
              </a:rPr>
              <a:t>Sources: NICE (2022); NHS England (official statistical publications); Marmot et al. (2020).</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AF7EF"/>
        </a:solidFill>
        <a:effectLst/>
      </p:bgPr>
    </p:bg>
    <p:spTree>
      <p:nvGrpSpPr>
        <p:cNvPr id="1" name=""/>
        <p:cNvGrpSpPr/>
        <p:nvPr/>
      </p:nvGrpSpPr>
      <p:grpSpPr>
        <a:xfrm>
          <a:off x="0" y="0"/>
          <a:ext cx="0" cy="0"/>
          <a:chOff x="0" y="0"/>
          <a:chExt cx="0" cy="0"/>
        </a:xfrm>
      </p:grpSpPr>
      <p:sp>
        <p:nvSpPr>
          <p:cNvPr id="3" name="TextBox 2"/>
          <p:cNvSpPr txBox="1"/>
          <p:nvPr/>
        </p:nvSpPr>
        <p:spPr>
          <a:xfrm>
            <a:off x="2644876" y="658368"/>
            <a:ext cx="8922283" cy="507831"/>
          </a:xfrm>
          <a:prstGeom prst="rect">
            <a:avLst/>
          </a:prstGeom>
          <a:noFill/>
        </p:spPr>
        <p:txBody>
          <a:bodyPr wrap="square" lIns="45720" rIns="45720" anchor="t">
            <a:spAutoFit/>
          </a:bodyPr>
          <a:lstStyle/>
          <a:p>
            <a:pPr algn="l">
              <a:spcAft>
                <a:spcPts val="0"/>
              </a:spcAft>
            </a:pPr>
            <a:r>
              <a:rPr sz="2700" b="1" i="0" dirty="0">
                <a:solidFill>
                  <a:srgbClr val="19233A"/>
                </a:solidFill>
                <a:latin typeface="Aptos"/>
              </a:rPr>
              <a:t>Barriers to access and unequal outcomes</a:t>
            </a:r>
          </a:p>
        </p:txBody>
      </p:sp>
      <p:sp>
        <p:nvSpPr>
          <p:cNvPr id="4" name="Rectangle 3"/>
          <p:cNvSpPr/>
          <p:nvPr/>
        </p:nvSpPr>
        <p:spPr>
          <a:xfrm>
            <a:off x="594360" y="1335024"/>
            <a:ext cx="777240" cy="50292"/>
          </a:xfrm>
          <a:prstGeom prst="rect">
            <a:avLst/>
          </a:prstGeom>
          <a:solidFill>
            <a:srgbClr val="2585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Oval 5"/>
          <p:cNvSpPr/>
          <p:nvPr/>
        </p:nvSpPr>
        <p:spPr>
          <a:xfrm>
            <a:off x="777240" y="1682496"/>
            <a:ext cx="438912" cy="438912"/>
          </a:xfrm>
          <a:prstGeom prst="ellipse">
            <a:avLst/>
          </a:prstGeom>
          <a:solidFill>
            <a:srgbClr val="5B30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777240" y="1773936"/>
            <a:ext cx="438912" cy="164592"/>
          </a:xfrm>
          <a:prstGeom prst="rect">
            <a:avLst/>
          </a:prstGeom>
          <a:noFill/>
        </p:spPr>
        <p:txBody>
          <a:bodyPr wrap="square" lIns="45720" rIns="45720" anchor="t">
            <a:spAutoFit/>
          </a:bodyPr>
          <a:lstStyle/>
          <a:p>
            <a:pPr algn="ctr">
              <a:spcAft>
                <a:spcPts val="0"/>
              </a:spcAft>
            </a:pPr>
            <a:r>
              <a:rPr sz="1200" b="1" i="0">
                <a:solidFill>
                  <a:srgbClr val="FFFFFF"/>
                </a:solidFill>
                <a:latin typeface="Aptos"/>
              </a:rPr>
              <a:t>1</a:t>
            </a:r>
          </a:p>
        </p:txBody>
      </p:sp>
      <p:sp>
        <p:nvSpPr>
          <p:cNvPr id="8" name="TextBox 7"/>
          <p:cNvSpPr txBox="1"/>
          <p:nvPr/>
        </p:nvSpPr>
        <p:spPr>
          <a:xfrm>
            <a:off x="1417320" y="1627632"/>
            <a:ext cx="2148840" cy="310896"/>
          </a:xfrm>
          <a:prstGeom prst="rect">
            <a:avLst/>
          </a:prstGeom>
          <a:noFill/>
        </p:spPr>
        <p:txBody>
          <a:bodyPr wrap="square" lIns="45720" rIns="45720" anchor="t">
            <a:spAutoFit/>
          </a:bodyPr>
          <a:lstStyle/>
          <a:p>
            <a:pPr algn="l">
              <a:spcAft>
                <a:spcPts val="0"/>
              </a:spcAft>
            </a:pPr>
            <a:r>
              <a:rPr sz="1600" b="1" i="0">
                <a:solidFill>
                  <a:srgbClr val="19233A"/>
                </a:solidFill>
                <a:latin typeface="Aptos"/>
              </a:rPr>
              <a:t>Stigma and trust</a:t>
            </a:r>
          </a:p>
        </p:txBody>
      </p:sp>
      <p:sp>
        <p:nvSpPr>
          <p:cNvPr id="9" name="TextBox 8"/>
          <p:cNvSpPr txBox="1"/>
          <p:nvPr/>
        </p:nvSpPr>
        <p:spPr>
          <a:xfrm>
            <a:off x="3657600" y="1627632"/>
            <a:ext cx="7498079" cy="502920"/>
          </a:xfrm>
          <a:prstGeom prst="rect">
            <a:avLst/>
          </a:prstGeom>
          <a:noFill/>
        </p:spPr>
        <p:txBody>
          <a:bodyPr wrap="square" lIns="45720" rIns="45720" anchor="t">
            <a:spAutoFit/>
          </a:bodyPr>
          <a:lstStyle/>
          <a:p>
            <a:pPr algn="l">
              <a:spcAft>
                <a:spcPts val="0"/>
              </a:spcAft>
            </a:pPr>
            <a:r>
              <a:rPr sz="1500" b="0" i="0">
                <a:solidFill>
                  <a:srgbClr val="2B303A"/>
                </a:solidFill>
                <a:latin typeface="Aptos"/>
              </a:rPr>
              <a:t>Fear of judgement can delay help-seeking.</a:t>
            </a:r>
          </a:p>
        </p:txBody>
      </p:sp>
      <p:sp>
        <p:nvSpPr>
          <p:cNvPr id="10" name="Oval 9"/>
          <p:cNvSpPr/>
          <p:nvPr/>
        </p:nvSpPr>
        <p:spPr>
          <a:xfrm>
            <a:off x="777240" y="2514600"/>
            <a:ext cx="438912" cy="438912"/>
          </a:xfrm>
          <a:prstGeom prst="ellipse">
            <a:avLst/>
          </a:prstGeom>
          <a:solidFill>
            <a:srgbClr val="2585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77240" y="2606040"/>
            <a:ext cx="438912" cy="164592"/>
          </a:xfrm>
          <a:prstGeom prst="rect">
            <a:avLst/>
          </a:prstGeom>
          <a:noFill/>
        </p:spPr>
        <p:txBody>
          <a:bodyPr wrap="square" lIns="45720" rIns="45720" anchor="t">
            <a:spAutoFit/>
          </a:bodyPr>
          <a:lstStyle/>
          <a:p>
            <a:pPr algn="ctr">
              <a:spcAft>
                <a:spcPts val="0"/>
              </a:spcAft>
            </a:pPr>
            <a:r>
              <a:rPr sz="1200" b="1" i="0">
                <a:solidFill>
                  <a:srgbClr val="FFFFFF"/>
                </a:solidFill>
                <a:latin typeface="Aptos"/>
              </a:rPr>
              <a:t>2</a:t>
            </a:r>
          </a:p>
        </p:txBody>
      </p:sp>
      <p:sp>
        <p:nvSpPr>
          <p:cNvPr id="12" name="TextBox 11"/>
          <p:cNvSpPr txBox="1"/>
          <p:nvPr/>
        </p:nvSpPr>
        <p:spPr>
          <a:xfrm>
            <a:off x="1417320" y="2459736"/>
            <a:ext cx="2148840" cy="310896"/>
          </a:xfrm>
          <a:prstGeom prst="rect">
            <a:avLst/>
          </a:prstGeom>
          <a:noFill/>
        </p:spPr>
        <p:txBody>
          <a:bodyPr wrap="square" lIns="45720" rIns="45720" anchor="t">
            <a:spAutoFit/>
          </a:bodyPr>
          <a:lstStyle/>
          <a:p>
            <a:pPr algn="l">
              <a:spcAft>
                <a:spcPts val="0"/>
              </a:spcAft>
            </a:pPr>
            <a:r>
              <a:rPr sz="1600" b="1" i="0">
                <a:solidFill>
                  <a:srgbClr val="19233A"/>
                </a:solidFill>
                <a:latin typeface="Aptos"/>
              </a:rPr>
              <a:t>Language and culture</a:t>
            </a:r>
          </a:p>
        </p:txBody>
      </p:sp>
      <p:sp>
        <p:nvSpPr>
          <p:cNvPr id="13" name="TextBox 12"/>
          <p:cNvSpPr txBox="1"/>
          <p:nvPr/>
        </p:nvSpPr>
        <p:spPr>
          <a:xfrm>
            <a:off x="3657600" y="2459736"/>
            <a:ext cx="7498079" cy="502920"/>
          </a:xfrm>
          <a:prstGeom prst="rect">
            <a:avLst/>
          </a:prstGeom>
          <a:noFill/>
        </p:spPr>
        <p:txBody>
          <a:bodyPr wrap="square" lIns="45720" rIns="45720" anchor="t">
            <a:spAutoFit/>
          </a:bodyPr>
          <a:lstStyle/>
          <a:p>
            <a:pPr algn="l">
              <a:spcAft>
                <a:spcPts val="0"/>
              </a:spcAft>
            </a:pPr>
            <a:r>
              <a:rPr sz="1500" b="0" i="0">
                <a:solidFill>
                  <a:srgbClr val="2B303A"/>
                </a:solidFill>
                <a:latin typeface="Aptos"/>
              </a:rPr>
              <a:t>Services may not feel safe or relevant without interpretation and cultural responsiveness.</a:t>
            </a:r>
          </a:p>
        </p:txBody>
      </p:sp>
      <p:sp>
        <p:nvSpPr>
          <p:cNvPr id="14" name="Oval 13"/>
          <p:cNvSpPr/>
          <p:nvPr/>
        </p:nvSpPr>
        <p:spPr>
          <a:xfrm>
            <a:off x="777240" y="3346704"/>
            <a:ext cx="438912" cy="438912"/>
          </a:xfrm>
          <a:prstGeom prst="ellipse">
            <a:avLst/>
          </a:prstGeom>
          <a:solidFill>
            <a:srgbClr val="E0AD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777240" y="3438144"/>
            <a:ext cx="438912" cy="164592"/>
          </a:xfrm>
          <a:prstGeom prst="rect">
            <a:avLst/>
          </a:prstGeom>
          <a:noFill/>
        </p:spPr>
        <p:txBody>
          <a:bodyPr wrap="square" lIns="45720" rIns="45720" anchor="t">
            <a:spAutoFit/>
          </a:bodyPr>
          <a:lstStyle/>
          <a:p>
            <a:pPr algn="ctr">
              <a:spcAft>
                <a:spcPts val="0"/>
              </a:spcAft>
            </a:pPr>
            <a:r>
              <a:rPr sz="1200" b="1" i="0">
                <a:solidFill>
                  <a:srgbClr val="FFFFFF"/>
                </a:solidFill>
                <a:latin typeface="Aptos"/>
              </a:rPr>
              <a:t>3</a:t>
            </a:r>
          </a:p>
        </p:txBody>
      </p:sp>
      <p:sp>
        <p:nvSpPr>
          <p:cNvPr id="16" name="TextBox 15"/>
          <p:cNvSpPr txBox="1"/>
          <p:nvPr/>
        </p:nvSpPr>
        <p:spPr>
          <a:xfrm>
            <a:off x="1417320" y="3291840"/>
            <a:ext cx="2148840" cy="310896"/>
          </a:xfrm>
          <a:prstGeom prst="rect">
            <a:avLst/>
          </a:prstGeom>
          <a:noFill/>
        </p:spPr>
        <p:txBody>
          <a:bodyPr wrap="square" lIns="45720" rIns="45720" anchor="t">
            <a:spAutoFit/>
          </a:bodyPr>
          <a:lstStyle/>
          <a:p>
            <a:pPr algn="l">
              <a:spcAft>
                <a:spcPts val="0"/>
              </a:spcAft>
            </a:pPr>
            <a:r>
              <a:rPr sz="1600" b="1" i="0">
                <a:solidFill>
                  <a:srgbClr val="19233A"/>
                </a:solidFill>
                <a:latin typeface="Aptos"/>
              </a:rPr>
              <a:t>Disability and access</a:t>
            </a:r>
          </a:p>
        </p:txBody>
      </p:sp>
      <p:sp>
        <p:nvSpPr>
          <p:cNvPr id="17" name="TextBox 16"/>
          <p:cNvSpPr txBox="1"/>
          <p:nvPr/>
        </p:nvSpPr>
        <p:spPr>
          <a:xfrm>
            <a:off x="3657600" y="3291840"/>
            <a:ext cx="7498079" cy="502920"/>
          </a:xfrm>
          <a:prstGeom prst="rect">
            <a:avLst/>
          </a:prstGeom>
          <a:noFill/>
        </p:spPr>
        <p:txBody>
          <a:bodyPr wrap="square" lIns="45720" rIns="45720" anchor="t">
            <a:spAutoFit/>
          </a:bodyPr>
          <a:lstStyle/>
          <a:p>
            <a:pPr algn="l">
              <a:spcAft>
                <a:spcPts val="0"/>
              </a:spcAft>
            </a:pPr>
            <a:r>
              <a:rPr sz="1500" b="0" i="0">
                <a:solidFill>
                  <a:srgbClr val="2B303A"/>
                </a:solidFill>
                <a:latin typeface="Aptos"/>
              </a:rPr>
              <a:t>Physical, sensory, cognitive or communication needs can make standard pathways difficult.</a:t>
            </a:r>
          </a:p>
        </p:txBody>
      </p:sp>
      <p:sp>
        <p:nvSpPr>
          <p:cNvPr id="18" name="Oval 17"/>
          <p:cNvSpPr/>
          <p:nvPr/>
        </p:nvSpPr>
        <p:spPr>
          <a:xfrm>
            <a:off x="777240" y="4178807"/>
            <a:ext cx="438912" cy="438912"/>
          </a:xfrm>
          <a:prstGeom prst="ellipse">
            <a:avLst/>
          </a:prstGeom>
          <a:solidFill>
            <a:srgbClr val="5B30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777240" y="4270248"/>
            <a:ext cx="438912" cy="164592"/>
          </a:xfrm>
          <a:prstGeom prst="rect">
            <a:avLst/>
          </a:prstGeom>
          <a:noFill/>
        </p:spPr>
        <p:txBody>
          <a:bodyPr wrap="square" lIns="45720" rIns="45720" anchor="t">
            <a:spAutoFit/>
          </a:bodyPr>
          <a:lstStyle/>
          <a:p>
            <a:pPr algn="ctr">
              <a:spcAft>
                <a:spcPts val="0"/>
              </a:spcAft>
            </a:pPr>
            <a:r>
              <a:rPr sz="1200" b="1" i="0">
                <a:solidFill>
                  <a:srgbClr val="FFFFFF"/>
                </a:solidFill>
                <a:latin typeface="Aptos"/>
              </a:rPr>
              <a:t>4</a:t>
            </a:r>
          </a:p>
        </p:txBody>
      </p:sp>
      <p:sp>
        <p:nvSpPr>
          <p:cNvPr id="20" name="TextBox 19"/>
          <p:cNvSpPr txBox="1"/>
          <p:nvPr/>
        </p:nvSpPr>
        <p:spPr>
          <a:xfrm>
            <a:off x="1417320" y="4123944"/>
            <a:ext cx="2148840" cy="310896"/>
          </a:xfrm>
          <a:prstGeom prst="rect">
            <a:avLst/>
          </a:prstGeom>
          <a:noFill/>
        </p:spPr>
        <p:txBody>
          <a:bodyPr wrap="square" lIns="45720" rIns="45720" anchor="t">
            <a:spAutoFit/>
          </a:bodyPr>
          <a:lstStyle/>
          <a:p>
            <a:pPr algn="l">
              <a:spcAft>
                <a:spcPts val="0"/>
              </a:spcAft>
            </a:pPr>
            <a:r>
              <a:rPr sz="1600" b="1" i="0">
                <a:solidFill>
                  <a:srgbClr val="19233A"/>
                </a:solidFill>
                <a:latin typeface="Aptos"/>
              </a:rPr>
              <a:t>Digital exclusion</a:t>
            </a:r>
          </a:p>
        </p:txBody>
      </p:sp>
      <p:sp>
        <p:nvSpPr>
          <p:cNvPr id="21" name="TextBox 20"/>
          <p:cNvSpPr txBox="1"/>
          <p:nvPr/>
        </p:nvSpPr>
        <p:spPr>
          <a:xfrm>
            <a:off x="3657600" y="4123944"/>
            <a:ext cx="7498079" cy="502920"/>
          </a:xfrm>
          <a:prstGeom prst="rect">
            <a:avLst/>
          </a:prstGeom>
          <a:noFill/>
        </p:spPr>
        <p:txBody>
          <a:bodyPr wrap="square" lIns="45720" rIns="45720" anchor="t">
            <a:spAutoFit/>
          </a:bodyPr>
          <a:lstStyle/>
          <a:p>
            <a:pPr algn="l">
              <a:spcAft>
                <a:spcPts val="0"/>
              </a:spcAft>
            </a:pPr>
            <a:r>
              <a:rPr sz="1500" b="0" i="0">
                <a:solidFill>
                  <a:srgbClr val="2B303A"/>
                </a:solidFill>
                <a:latin typeface="Aptos"/>
              </a:rPr>
              <a:t>Online access can help some people but exclude others without devices, data, privacy or confidence.</a:t>
            </a:r>
          </a:p>
        </p:txBody>
      </p:sp>
      <p:sp>
        <p:nvSpPr>
          <p:cNvPr id="22" name="Oval 21"/>
          <p:cNvSpPr/>
          <p:nvPr/>
        </p:nvSpPr>
        <p:spPr>
          <a:xfrm>
            <a:off x="777240" y="5010912"/>
            <a:ext cx="438912" cy="438912"/>
          </a:xfrm>
          <a:prstGeom prst="ellipse">
            <a:avLst/>
          </a:prstGeom>
          <a:solidFill>
            <a:srgbClr val="2585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777240" y="5102352"/>
            <a:ext cx="438912" cy="164592"/>
          </a:xfrm>
          <a:prstGeom prst="rect">
            <a:avLst/>
          </a:prstGeom>
          <a:noFill/>
        </p:spPr>
        <p:txBody>
          <a:bodyPr wrap="square" lIns="45720" rIns="45720" anchor="t">
            <a:spAutoFit/>
          </a:bodyPr>
          <a:lstStyle/>
          <a:p>
            <a:pPr algn="ctr">
              <a:spcAft>
                <a:spcPts val="0"/>
              </a:spcAft>
            </a:pPr>
            <a:r>
              <a:rPr sz="1200" b="1" i="0">
                <a:solidFill>
                  <a:srgbClr val="FFFFFF"/>
                </a:solidFill>
                <a:latin typeface="Aptos"/>
              </a:rPr>
              <a:t>5</a:t>
            </a:r>
          </a:p>
        </p:txBody>
      </p:sp>
      <p:sp>
        <p:nvSpPr>
          <p:cNvPr id="24" name="TextBox 23"/>
          <p:cNvSpPr txBox="1"/>
          <p:nvPr/>
        </p:nvSpPr>
        <p:spPr>
          <a:xfrm>
            <a:off x="1417320" y="4956048"/>
            <a:ext cx="2148840" cy="310896"/>
          </a:xfrm>
          <a:prstGeom prst="rect">
            <a:avLst/>
          </a:prstGeom>
          <a:noFill/>
        </p:spPr>
        <p:txBody>
          <a:bodyPr wrap="square" lIns="45720" rIns="45720" anchor="t">
            <a:spAutoFit/>
          </a:bodyPr>
          <a:lstStyle/>
          <a:p>
            <a:pPr algn="l">
              <a:spcAft>
                <a:spcPts val="0"/>
              </a:spcAft>
            </a:pPr>
            <a:r>
              <a:rPr sz="1600" b="1" i="0">
                <a:solidFill>
                  <a:srgbClr val="19233A"/>
                </a:solidFill>
                <a:latin typeface="Aptos"/>
              </a:rPr>
              <a:t>Social determinants</a:t>
            </a:r>
          </a:p>
        </p:txBody>
      </p:sp>
      <p:sp>
        <p:nvSpPr>
          <p:cNvPr id="25" name="TextBox 24"/>
          <p:cNvSpPr txBox="1"/>
          <p:nvPr/>
        </p:nvSpPr>
        <p:spPr>
          <a:xfrm>
            <a:off x="3657600" y="4956048"/>
            <a:ext cx="7498079" cy="502920"/>
          </a:xfrm>
          <a:prstGeom prst="rect">
            <a:avLst/>
          </a:prstGeom>
          <a:noFill/>
        </p:spPr>
        <p:txBody>
          <a:bodyPr wrap="square" lIns="45720" rIns="45720" anchor="t">
            <a:spAutoFit/>
          </a:bodyPr>
          <a:lstStyle/>
          <a:p>
            <a:pPr algn="l">
              <a:spcAft>
                <a:spcPts val="0"/>
              </a:spcAft>
            </a:pPr>
            <a:r>
              <a:rPr sz="1500" b="0" i="0">
                <a:solidFill>
                  <a:srgbClr val="2B303A"/>
                </a:solidFill>
                <a:latin typeface="Aptos"/>
              </a:rPr>
              <a:t>Poverty, insecure housing, caring responsibilities and transport barriers affect ability to engage.</a:t>
            </a:r>
          </a:p>
        </p:txBody>
      </p:sp>
      <p:sp>
        <p:nvSpPr>
          <p:cNvPr id="26" name="Rounded Rectangle 25"/>
          <p:cNvSpPr/>
          <p:nvPr/>
        </p:nvSpPr>
        <p:spPr>
          <a:xfrm>
            <a:off x="777240" y="5806440"/>
            <a:ext cx="10561320" cy="384048"/>
          </a:xfrm>
          <a:prstGeom prst="roundRect">
            <a:avLst/>
          </a:prstGeom>
          <a:solidFill>
            <a:srgbClr val="F9F0D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914400" y="5870448"/>
            <a:ext cx="10241280" cy="228600"/>
          </a:xfrm>
          <a:prstGeom prst="rect">
            <a:avLst/>
          </a:prstGeom>
          <a:noFill/>
        </p:spPr>
        <p:txBody>
          <a:bodyPr wrap="square" lIns="45720" rIns="45720" anchor="t">
            <a:spAutoFit/>
          </a:bodyPr>
          <a:lstStyle/>
          <a:p>
            <a:pPr algn="l">
              <a:spcAft>
                <a:spcPts val="0"/>
              </a:spcAft>
            </a:pPr>
            <a:r>
              <a:rPr sz="1300" b="1" i="0">
                <a:solidFill>
                  <a:srgbClr val="19233A"/>
                </a:solidFill>
                <a:latin typeface="Aptos"/>
              </a:rPr>
              <a:t>Equity is not achieved by offering everyone the same pathway; services may need different forms of support to achieve fair access.</a:t>
            </a:r>
          </a:p>
        </p:txBody>
      </p:sp>
      <p:sp>
        <p:nvSpPr>
          <p:cNvPr id="29" name="TextBox 28"/>
          <p:cNvSpPr txBox="1"/>
          <p:nvPr/>
        </p:nvSpPr>
        <p:spPr>
          <a:xfrm>
            <a:off x="621792" y="6245352"/>
            <a:ext cx="10607040" cy="210312"/>
          </a:xfrm>
          <a:prstGeom prst="rect">
            <a:avLst/>
          </a:prstGeom>
          <a:noFill/>
        </p:spPr>
        <p:txBody>
          <a:bodyPr wrap="square" lIns="45720" rIns="45720" anchor="t">
            <a:spAutoFit/>
          </a:bodyPr>
          <a:lstStyle/>
          <a:p>
            <a:pPr algn="l">
              <a:spcAft>
                <a:spcPts val="0"/>
              </a:spcAft>
            </a:pPr>
            <a:r>
              <a:rPr sz="850" b="0" i="1">
                <a:solidFill>
                  <a:srgbClr val="646973"/>
                </a:solidFill>
                <a:latin typeface="Aptos"/>
              </a:rPr>
              <a:t>Sources: Marmot et al. (2020); WHO and Calouste Gulbenkian Foundation (2014); WHO (2022).</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AF7EF"/>
        </a:solidFill>
        <a:effectLst/>
      </p:bgPr>
    </p:bg>
    <p:spTree>
      <p:nvGrpSpPr>
        <p:cNvPr id="1" name=""/>
        <p:cNvGrpSpPr/>
        <p:nvPr/>
      </p:nvGrpSpPr>
      <p:grpSpPr>
        <a:xfrm>
          <a:off x="0" y="0"/>
          <a:ext cx="0" cy="0"/>
          <a:chOff x="0" y="0"/>
          <a:chExt cx="0" cy="0"/>
        </a:xfrm>
      </p:grpSpPr>
      <p:sp>
        <p:nvSpPr>
          <p:cNvPr id="3" name="TextBox 2"/>
          <p:cNvSpPr txBox="1"/>
          <p:nvPr/>
        </p:nvSpPr>
        <p:spPr>
          <a:xfrm>
            <a:off x="1759974" y="658368"/>
            <a:ext cx="9807186" cy="507831"/>
          </a:xfrm>
          <a:prstGeom prst="rect">
            <a:avLst/>
          </a:prstGeom>
          <a:noFill/>
        </p:spPr>
        <p:txBody>
          <a:bodyPr wrap="square" lIns="45720" rIns="45720" anchor="t">
            <a:spAutoFit/>
          </a:bodyPr>
          <a:lstStyle/>
          <a:p>
            <a:pPr algn="l">
              <a:spcAft>
                <a:spcPts val="0"/>
              </a:spcAft>
            </a:pPr>
            <a:r>
              <a:rPr sz="2700" b="1" i="0" dirty="0">
                <a:solidFill>
                  <a:srgbClr val="19233A"/>
                </a:solidFill>
                <a:latin typeface="Aptos"/>
              </a:rPr>
              <a:t>Five actions for more sustainable mental health care</a:t>
            </a:r>
          </a:p>
        </p:txBody>
      </p:sp>
      <p:sp>
        <p:nvSpPr>
          <p:cNvPr id="4" name="Rectangle 3"/>
          <p:cNvSpPr/>
          <p:nvPr/>
        </p:nvSpPr>
        <p:spPr>
          <a:xfrm>
            <a:off x="594360" y="1335024"/>
            <a:ext cx="777240" cy="50292"/>
          </a:xfrm>
          <a:prstGeom prst="rect">
            <a:avLst/>
          </a:prstGeom>
          <a:solidFill>
            <a:srgbClr val="5B305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p:cNvSpPr/>
          <p:nvPr/>
        </p:nvSpPr>
        <p:spPr>
          <a:xfrm>
            <a:off x="731520" y="1600200"/>
            <a:ext cx="5212080" cy="105156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914400" y="1764792"/>
            <a:ext cx="502920" cy="411480"/>
          </a:xfrm>
          <a:prstGeom prst="rect">
            <a:avLst/>
          </a:prstGeom>
          <a:noFill/>
        </p:spPr>
        <p:txBody>
          <a:bodyPr wrap="square" lIns="45720" rIns="45720" anchor="t">
            <a:spAutoFit/>
          </a:bodyPr>
          <a:lstStyle/>
          <a:p>
            <a:pPr algn="l">
              <a:spcAft>
                <a:spcPts val="0"/>
              </a:spcAft>
            </a:pPr>
            <a:r>
              <a:rPr sz="1900" b="1" i="0">
                <a:solidFill>
                  <a:srgbClr val="258584"/>
                </a:solidFill>
                <a:latin typeface="Aptos"/>
              </a:rPr>
              <a:t>01</a:t>
            </a:r>
          </a:p>
        </p:txBody>
      </p:sp>
      <p:sp>
        <p:nvSpPr>
          <p:cNvPr id="8" name="TextBox 7"/>
          <p:cNvSpPr txBox="1"/>
          <p:nvPr/>
        </p:nvSpPr>
        <p:spPr>
          <a:xfrm>
            <a:off x="1536192" y="1737360"/>
            <a:ext cx="4114800" cy="274320"/>
          </a:xfrm>
          <a:prstGeom prst="rect">
            <a:avLst/>
          </a:prstGeom>
          <a:noFill/>
        </p:spPr>
        <p:txBody>
          <a:bodyPr wrap="square" lIns="45720" rIns="45720" anchor="t">
            <a:spAutoFit/>
          </a:bodyPr>
          <a:lstStyle/>
          <a:p>
            <a:pPr algn="l">
              <a:spcAft>
                <a:spcPts val="0"/>
              </a:spcAft>
            </a:pPr>
            <a:r>
              <a:rPr sz="1500" b="1" i="0">
                <a:solidFill>
                  <a:srgbClr val="19233A"/>
                </a:solidFill>
                <a:latin typeface="Aptos"/>
              </a:rPr>
              <a:t>Invest in prevention</a:t>
            </a:r>
          </a:p>
        </p:txBody>
      </p:sp>
      <p:sp>
        <p:nvSpPr>
          <p:cNvPr id="9" name="TextBox 8"/>
          <p:cNvSpPr txBox="1"/>
          <p:nvPr/>
        </p:nvSpPr>
        <p:spPr>
          <a:xfrm>
            <a:off x="1536192" y="2057400"/>
            <a:ext cx="4160520" cy="475488"/>
          </a:xfrm>
          <a:prstGeom prst="rect">
            <a:avLst/>
          </a:prstGeom>
          <a:noFill/>
        </p:spPr>
        <p:txBody>
          <a:bodyPr wrap="square" lIns="45720" rIns="45720" anchor="t">
            <a:spAutoFit/>
          </a:bodyPr>
          <a:lstStyle/>
          <a:p>
            <a:pPr algn="l">
              <a:spcAft>
                <a:spcPts val="0"/>
              </a:spcAft>
            </a:pPr>
            <a:r>
              <a:rPr sz="1250" b="0" i="0">
                <a:solidFill>
                  <a:srgbClr val="2B303A"/>
                </a:solidFill>
                <a:latin typeface="Aptos"/>
              </a:rPr>
              <a:t>Strengthen early support in schools, workplaces and communities, alongside treatment.</a:t>
            </a:r>
          </a:p>
        </p:txBody>
      </p:sp>
      <p:sp>
        <p:nvSpPr>
          <p:cNvPr id="10" name="Rounded Rectangle 9"/>
          <p:cNvSpPr/>
          <p:nvPr/>
        </p:nvSpPr>
        <p:spPr>
          <a:xfrm>
            <a:off x="6309359" y="1600200"/>
            <a:ext cx="5212080" cy="105156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6492240" y="1764792"/>
            <a:ext cx="502920" cy="411480"/>
          </a:xfrm>
          <a:prstGeom prst="rect">
            <a:avLst/>
          </a:prstGeom>
          <a:noFill/>
        </p:spPr>
        <p:txBody>
          <a:bodyPr wrap="square" lIns="45720" rIns="45720" anchor="t">
            <a:spAutoFit/>
          </a:bodyPr>
          <a:lstStyle/>
          <a:p>
            <a:pPr algn="l">
              <a:spcAft>
                <a:spcPts val="0"/>
              </a:spcAft>
            </a:pPr>
            <a:r>
              <a:rPr sz="1900" b="1" i="0">
                <a:solidFill>
                  <a:srgbClr val="5B3056"/>
                </a:solidFill>
                <a:latin typeface="Aptos"/>
              </a:rPr>
              <a:t>02</a:t>
            </a:r>
          </a:p>
        </p:txBody>
      </p:sp>
      <p:sp>
        <p:nvSpPr>
          <p:cNvPr id="12" name="TextBox 11"/>
          <p:cNvSpPr txBox="1"/>
          <p:nvPr/>
        </p:nvSpPr>
        <p:spPr>
          <a:xfrm>
            <a:off x="7114031" y="1737360"/>
            <a:ext cx="4114800" cy="274320"/>
          </a:xfrm>
          <a:prstGeom prst="rect">
            <a:avLst/>
          </a:prstGeom>
          <a:noFill/>
        </p:spPr>
        <p:txBody>
          <a:bodyPr wrap="square" lIns="45720" rIns="45720" anchor="t">
            <a:spAutoFit/>
          </a:bodyPr>
          <a:lstStyle/>
          <a:p>
            <a:pPr algn="l">
              <a:spcAft>
                <a:spcPts val="0"/>
              </a:spcAft>
            </a:pPr>
            <a:r>
              <a:rPr sz="1500" b="1" i="0">
                <a:solidFill>
                  <a:srgbClr val="19233A"/>
                </a:solidFill>
                <a:latin typeface="Aptos"/>
              </a:rPr>
              <a:t>Make access inclusive</a:t>
            </a:r>
          </a:p>
        </p:txBody>
      </p:sp>
      <p:sp>
        <p:nvSpPr>
          <p:cNvPr id="13" name="TextBox 12"/>
          <p:cNvSpPr txBox="1"/>
          <p:nvPr/>
        </p:nvSpPr>
        <p:spPr>
          <a:xfrm>
            <a:off x="7114031" y="2057400"/>
            <a:ext cx="4160520" cy="475488"/>
          </a:xfrm>
          <a:prstGeom prst="rect">
            <a:avLst/>
          </a:prstGeom>
          <a:noFill/>
        </p:spPr>
        <p:txBody>
          <a:bodyPr wrap="square" lIns="45720" rIns="45720" anchor="t">
            <a:spAutoFit/>
          </a:bodyPr>
          <a:lstStyle/>
          <a:p>
            <a:pPr algn="l">
              <a:spcAft>
                <a:spcPts val="0"/>
              </a:spcAft>
            </a:pPr>
            <a:r>
              <a:rPr sz="1250" b="0" i="0">
                <a:solidFill>
                  <a:srgbClr val="2B303A"/>
                </a:solidFill>
                <a:latin typeface="Aptos"/>
              </a:rPr>
              <a:t>Provide clear information, interpretation, accessible formats and non-digital options.</a:t>
            </a:r>
          </a:p>
        </p:txBody>
      </p:sp>
      <p:sp>
        <p:nvSpPr>
          <p:cNvPr id="14" name="Rounded Rectangle 13"/>
          <p:cNvSpPr/>
          <p:nvPr/>
        </p:nvSpPr>
        <p:spPr>
          <a:xfrm>
            <a:off x="731520" y="2898648"/>
            <a:ext cx="5212080" cy="105156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914400" y="3063240"/>
            <a:ext cx="502920" cy="411480"/>
          </a:xfrm>
          <a:prstGeom prst="rect">
            <a:avLst/>
          </a:prstGeom>
          <a:noFill/>
        </p:spPr>
        <p:txBody>
          <a:bodyPr wrap="square" lIns="45720" rIns="45720" anchor="t">
            <a:spAutoFit/>
          </a:bodyPr>
          <a:lstStyle/>
          <a:p>
            <a:pPr algn="l">
              <a:spcAft>
                <a:spcPts val="0"/>
              </a:spcAft>
            </a:pPr>
            <a:r>
              <a:rPr sz="1900" b="1" i="0">
                <a:solidFill>
                  <a:srgbClr val="258584"/>
                </a:solidFill>
                <a:latin typeface="Aptos"/>
              </a:rPr>
              <a:t>03</a:t>
            </a:r>
          </a:p>
        </p:txBody>
      </p:sp>
      <p:sp>
        <p:nvSpPr>
          <p:cNvPr id="16" name="TextBox 15"/>
          <p:cNvSpPr txBox="1"/>
          <p:nvPr/>
        </p:nvSpPr>
        <p:spPr>
          <a:xfrm>
            <a:off x="1536192" y="3035808"/>
            <a:ext cx="4114800" cy="274320"/>
          </a:xfrm>
          <a:prstGeom prst="rect">
            <a:avLst/>
          </a:prstGeom>
          <a:noFill/>
        </p:spPr>
        <p:txBody>
          <a:bodyPr wrap="square" lIns="45720" rIns="45720" anchor="t">
            <a:spAutoFit/>
          </a:bodyPr>
          <a:lstStyle/>
          <a:p>
            <a:pPr algn="l">
              <a:spcAft>
                <a:spcPts val="0"/>
              </a:spcAft>
            </a:pPr>
            <a:r>
              <a:rPr sz="1500" b="1" i="0">
                <a:solidFill>
                  <a:srgbClr val="19233A"/>
                </a:solidFill>
                <a:latin typeface="Aptos"/>
              </a:rPr>
              <a:t>Coordinate care</a:t>
            </a:r>
          </a:p>
        </p:txBody>
      </p:sp>
      <p:sp>
        <p:nvSpPr>
          <p:cNvPr id="17" name="TextBox 16"/>
          <p:cNvSpPr txBox="1"/>
          <p:nvPr/>
        </p:nvSpPr>
        <p:spPr>
          <a:xfrm>
            <a:off x="1536192" y="3355848"/>
            <a:ext cx="4160520" cy="475488"/>
          </a:xfrm>
          <a:prstGeom prst="rect">
            <a:avLst/>
          </a:prstGeom>
          <a:noFill/>
        </p:spPr>
        <p:txBody>
          <a:bodyPr wrap="square" lIns="45720" rIns="45720" anchor="t">
            <a:spAutoFit/>
          </a:bodyPr>
          <a:lstStyle/>
          <a:p>
            <a:pPr algn="l">
              <a:spcAft>
                <a:spcPts val="0"/>
              </a:spcAft>
            </a:pPr>
            <a:r>
              <a:rPr sz="1250" b="0" i="0">
                <a:solidFill>
                  <a:srgbClr val="2B303A"/>
                </a:solidFill>
                <a:latin typeface="Aptos"/>
              </a:rPr>
              <a:t>Agree referral ownership and follow-up across NHS, local authority and voluntary services.</a:t>
            </a:r>
          </a:p>
        </p:txBody>
      </p:sp>
      <p:sp>
        <p:nvSpPr>
          <p:cNvPr id="18" name="Rounded Rectangle 17"/>
          <p:cNvSpPr/>
          <p:nvPr/>
        </p:nvSpPr>
        <p:spPr>
          <a:xfrm>
            <a:off x="6309359" y="2898648"/>
            <a:ext cx="5212080" cy="105156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6492240" y="3063240"/>
            <a:ext cx="502920" cy="411480"/>
          </a:xfrm>
          <a:prstGeom prst="rect">
            <a:avLst/>
          </a:prstGeom>
          <a:noFill/>
        </p:spPr>
        <p:txBody>
          <a:bodyPr wrap="square" lIns="45720" rIns="45720" anchor="t">
            <a:spAutoFit/>
          </a:bodyPr>
          <a:lstStyle/>
          <a:p>
            <a:pPr algn="l">
              <a:spcAft>
                <a:spcPts val="0"/>
              </a:spcAft>
            </a:pPr>
            <a:r>
              <a:rPr sz="1900" b="1" i="0">
                <a:solidFill>
                  <a:srgbClr val="5B3056"/>
                </a:solidFill>
                <a:latin typeface="Aptos"/>
              </a:rPr>
              <a:t>04</a:t>
            </a:r>
          </a:p>
        </p:txBody>
      </p:sp>
      <p:sp>
        <p:nvSpPr>
          <p:cNvPr id="20" name="TextBox 19"/>
          <p:cNvSpPr txBox="1"/>
          <p:nvPr/>
        </p:nvSpPr>
        <p:spPr>
          <a:xfrm>
            <a:off x="7114031" y="3035808"/>
            <a:ext cx="4114800" cy="274320"/>
          </a:xfrm>
          <a:prstGeom prst="rect">
            <a:avLst/>
          </a:prstGeom>
          <a:noFill/>
        </p:spPr>
        <p:txBody>
          <a:bodyPr wrap="square" lIns="45720" rIns="45720" anchor="t">
            <a:spAutoFit/>
          </a:bodyPr>
          <a:lstStyle/>
          <a:p>
            <a:pPr algn="l">
              <a:spcAft>
                <a:spcPts val="0"/>
              </a:spcAft>
            </a:pPr>
            <a:r>
              <a:rPr sz="1500" b="1" i="0">
                <a:solidFill>
                  <a:srgbClr val="19233A"/>
                </a:solidFill>
                <a:latin typeface="Aptos"/>
              </a:rPr>
              <a:t>Co-design services</a:t>
            </a:r>
          </a:p>
        </p:txBody>
      </p:sp>
      <p:sp>
        <p:nvSpPr>
          <p:cNvPr id="21" name="TextBox 20"/>
          <p:cNvSpPr txBox="1"/>
          <p:nvPr/>
        </p:nvSpPr>
        <p:spPr>
          <a:xfrm>
            <a:off x="7114031" y="3355848"/>
            <a:ext cx="4160520" cy="475488"/>
          </a:xfrm>
          <a:prstGeom prst="rect">
            <a:avLst/>
          </a:prstGeom>
          <a:noFill/>
        </p:spPr>
        <p:txBody>
          <a:bodyPr wrap="square" lIns="45720" rIns="45720" anchor="t">
            <a:spAutoFit/>
          </a:bodyPr>
          <a:lstStyle/>
          <a:p>
            <a:pPr algn="l">
              <a:spcAft>
                <a:spcPts val="0"/>
              </a:spcAft>
            </a:pPr>
            <a:r>
              <a:rPr sz="1250" b="0" i="0">
                <a:solidFill>
                  <a:srgbClr val="2B303A"/>
                </a:solidFill>
                <a:latin typeface="Aptos"/>
              </a:rPr>
              <a:t>Involve people with lived experience and carers in service design and evaluation.</a:t>
            </a:r>
          </a:p>
        </p:txBody>
      </p:sp>
      <p:sp>
        <p:nvSpPr>
          <p:cNvPr id="22" name="Rounded Rectangle 21"/>
          <p:cNvSpPr/>
          <p:nvPr/>
        </p:nvSpPr>
        <p:spPr>
          <a:xfrm>
            <a:off x="731520" y="4197096"/>
            <a:ext cx="5212080" cy="105156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14400" y="4361688"/>
            <a:ext cx="502920" cy="411480"/>
          </a:xfrm>
          <a:prstGeom prst="rect">
            <a:avLst/>
          </a:prstGeom>
          <a:noFill/>
        </p:spPr>
        <p:txBody>
          <a:bodyPr wrap="square" lIns="45720" rIns="45720" anchor="t">
            <a:spAutoFit/>
          </a:bodyPr>
          <a:lstStyle/>
          <a:p>
            <a:pPr algn="l">
              <a:spcAft>
                <a:spcPts val="0"/>
              </a:spcAft>
            </a:pPr>
            <a:r>
              <a:rPr sz="1900" b="1" i="0">
                <a:solidFill>
                  <a:srgbClr val="258584"/>
                </a:solidFill>
                <a:latin typeface="Aptos"/>
              </a:rPr>
              <a:t>05</a:t>
            </a:r>
          </a:p>
        </p:txBody>
      </p:sp>
      <p:sp>
        <p:nvSpPr>
          <p:cNvPr id="24" name="TextBox 23"/>
          <p:cNvSpPr txBox="1"/>
          <p:nvPr/>
        </p:nvSpPr>
        <p:spPr>
          <a:xfrm>
            <a:off x="1536192" y="4334256"/>
            <a:ext cx="4114800" cy="274320"/>
          </a:xfrm>
          <a:prstGeom prst="rect">
            <a:avLst/>
          </a:prstGeom>
          <a:noFill/>
        </p:spPr>
        <p:txBody>
          <a:bodyPr wrap="square" lIns="45720" rIns="45720" anchor="t">
            <a:spAutoFit/>
          </a:bodyPr>
          <a:lstStyle/>
          <a:p>
            <a:pPr algn="l">
              <a:spcAft>
                <a:spcPts val="0"/>
              </a:spcAft>
            </a:pPr>
            <a:r>
              <a:rPr sz="1500" b="1" i="0">
                <a:solidFill>
                  <a:srgbClr val="19233A"/>
                </a:solidFill>
                <a:latin typeface="Aptos"/>
              </a:rPr>
              <a:t>Measure fairness</a:t>
            </a:r>
          </a:p>
        </p:txBody>
      </p:sp>
      <p:sp>
        <p:nvSpPr>
          <p:cNvPr id="25" name="TextBox 24"/>
          <p:cNvSpPr txBox="1"/>
          <p:nvPr/>
        </p:nvSpPr>
        <p:spPr>
          <a:xfrm>
            <a:off x="1536192" y="4654296"/>
            <a:ext cx="4160520" cy="475488"/>
          </a:xfrm>
          <a:prstGeom prst="rect">
            <a:avLst/>
          </a:prstGeom>
          <a:noFill/>
        </p:spPr>
        <p:txBody>
          <a:bodyPr wrap="square" lIns="45720" rIns="45720" anchor="t">
            <a:spAutoFit/>
          </a:bodyPr>
          <a:lstStyle/>
          <a:p>
            <a:pPr algn="l">
              <a:spcAft>
                <a:spcPts val="0"/>
              </a:spcAft>
            </a:pPr>
            <a:r>
              <a:rPr sz="1250" b="0" i="0">
                <a:solidFill>
                  <a:srgbClr val="2B303A"/>
                </a:solidFill>
                <a:latin typeface="Aptos"/>
              </a:rPr>
              <a:t>Review access, waiting, experience and outcomes across different groups—not only overall averages.</a:t>
            </a:r>
          </a:p>
        </p:txBody>
      </p:sp>
      <p:sp>
        <p:nvSpPr>
          <p:cNvPr id="26" name="Rounded Rectangle 25"/>
          <p:cNvSpPr/>
          <p:nvPr/>
        </p:nvSpPr>
        <p:spPr>
          <a:xfrm>
            <a:off x="731520" y="5577840"/>
            <a:ext cx="10881360" cy="438912"/>
          </a:xfrm>
          <a:prstGeom prst="roundRect">
            <a:avLst/>
          </a:prstGeom>
          <a:solidFill>
            <a:srgbClr val="E1F1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914400" y="5660136"/>
            <a:ext cx="10424160" cy="228600"/>
          </a:xfrm>
          <a:prstGeom prst="rect">
            <a:avLst/>
          </a:prstGeom>
          <a:noFill/>
        </p:spPr>
        <p:txBody>
          <a:bodyPr wrap="square" lIns="45720" rIns="45720" anchor="t">
            <a:spAutoFit/>
          </a:bodyPr>
          <a:lstStyle/>
          <a:p>
            <a:pPr algn="l">
              <a:spcAft>
                <a:spcPts val="0"/>
              </a:spcAft>
            </a:pPr>
            <a:r>
              <a:rPr sz="1300" b="1" i="0">
                <a:solidFill>
                  <a:srgbClr val="19233A"/>
                </a:solidFill>
                <a:latin typeface="Aptos"/>
              </a:rPr>
              <a:t>Implementation should be monitored with named leads, realistic resources and measurable outcomes.</a:t>
            </a:r>
          </a:p>
        </p:txBody>
      </p:sp>
      <p:sp>
        <p:nvSpPr>
          <p:cNvPr id="29" name="TextBox 28"/>
          <p:cNvSpPr txBox="1"/>
          <p:nvPr/>
        </p:nvSpPr>
        <p:spPr>
          <a:xfrm>
            <a:off x="621792" y="6245352"/>
            <a:ext cx="10607040" cy="210312"/>
          </a:xfrm>
          <a:prstGeom prst="rect">
            <a:avLst/>
          </a:prstGeom>
          <a:noFill/>
        </p:spPr>
        <p:txBody>
          <a:bodyPr wrap="square" lIns="45720" rIns="45720" anchor="t">
            <a:spAutoFit/>
          </a:bodyPr>
          <a:lstStyle/>
          <a:p>
            <a:pPr algn="l">
              <a:spcAft>
                <a:spcPts val="0"/>
              </a:spcAft>
            </a:pPr>
            <a:r>
              <a:rPr sz="850" b="0" i="1">
                <a:solidFill>
                  <a:srgbClr val="646973"/>
                </a:solidFill>
                <a:latin typeface="Aptos"/>
              </a:rPr>
              <a:t>Recommendations informed by WHO (2021), NICE (2022), and Marmot et al. (2020).</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19233A"/>
        </a:solidFill>
        <a:effectLst/>
      </p:bgPr>
    </p:bg>
    <p:spTree>
      <p:nvGrpSpPr>
        <p:cNvPr id="1" name=""/>
        <p:cNvGrpSpPr/>
        <p:nvPr/>
      </p:nvGrpSpPr>
      <p:grpSpPr>
        <a:xfrm>
          <a:off x="0" y="0"/>
          <a:ext cx="0" cy="0"/>
          <a:chOff x="0" y="0"/>
          <a:chExt cx="0" cy="0"/>
        </a:xfrm>
      </p:grpSpPr>
      <p:sp>
        <p:nvSpPr>
          <p:cNvPr id="3" name="TextBox 2"/>
          <p:cNvSpPr txBox="1"/>
          <p:nvPr/>
        </p:nvSpPr>
        <p:spPr>
          <a:xfrm>
            <a:off x="1002890" y="1051560"/>
            <a:ext cx="10427110" cy="1046440"/>
          </a:xfrm>
          <a:prstGeom prst="rect">
            <a:avLst/>
          </a:prstGeom>
          <a:noFill/>
        </p:spPr>
        <p:txBody>
          <a:bodyPr wrap="square" lIns="45720" rIns="45720" anchor="t">
            <a:spAutoFit/>
          </a:bodyPr>
          <a:lstStyle/>
          <a:p>
            <a:pPr algn="l">
              <a:spcAft>
                <a:spcPts val="0"/>
              </a:spcAft>
            </a:pPr>
            <a:r>
              <a:rPr sz="3100" b="1" i="0" dirty="0">
                <a:solidFill>
                  <a:srgbClr val="FFFFFF"/>
                </a:solidFill>
                <a:latin typeface="Aptos"/>
              </a:rPr>
              <a:t>Sustainable wellbeing need</a:t>
            </a:r>
            <a:r>
              <a:rPr lang="en-GB" sz="3100" b="1" i="0" dirty="0">
                <a:solidFill>
                  <a:srgbClr val="FFFFFF"/>
                </a:solidFill>
                <a:latin typeface="Aptos"/>
              </a:rPr>
              <a:t>s more than treatment alone</a:t>
            </a:r>
            <a:r>
              <a:rPr sz="3100" b="1" i="0" dirty="0">
                <a:solidFill>
                  <a:srgbClr val="FFFFFF"/>
                </a:solidFill>
                <a:latin typeface="Aptos"/>
              </a:rPr>
              <a:t>
</a:t>
            </a:r>
            <a:r>
              <a:rPr lang="en-GB" sz="3100" b="1" i="0" dirty="0">
                <a:solidFill>
                  <a:srgbClr val="FFFFFF"/>
                </a:solidFill>
                <a:latin typeface="Aptos"/>
              </a:rPr>
              <a:t>                                                         </a:t>
            </a:r>
            <a:endParaRPr sz="3100" b="1" i="0" dirty="0">
              <a:solidFill>
                <a:srgbClr val="FFFFFF"/>
              </a:solidFill>
              <a:latin typeface="Aptos"/>
            </a:endParaRPr>
          </a:p>
        </p:txBody>
      </p:sp>
      <p:sp>
        <p:nvSpPr>
          <p:cNvPr id="4" name="Rectangle 3"/>
          <p:cNvSpPr/>
          <p:nvPr/>
        </p:nvSpPr>
        <p:spPr>
          <a:xfrm>
            <a:off x="777240" y="2606040"/>
            <a:ext cx="914400" cy="64008"/>
          </a:xfrm>
          <a:prstGeom prst="rect">
            <a:avLst/>
          </a:prstGeom>
          <a:solidFill>
            <a:srgbClr val="2585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822960" y="2971800"/>
            <a:ext cx="9875520" cy="2331720"/>
          </a:xfrm>
          <a:prstGeom prst="rect">
            <a:avLst/>
          </a:prstGeom>
          <a:noFill/>
        </p:spPr>
        <p:txBody>
          <a:bodyPr wrap="square" lIns="73152" rIns="73152" bIns="36576">
            <a:spAutoFit/>
          </a:bodyPr>
          <a:lstStyle/>
          <a:p>
            <a:pPr>
              <a:spcAft>
                <a:spcPts val="1200"/>
              </a:spcAft>
              <a:defRPr sz="1800">
                <a:solidFill>
                  <a:srgbClr val="FFFFFF"/>
                </a:solidFill>
                <a:latin typeface="Aptos"/>
              </a:defRPr>
            </a:pPr>
            <a:r>
              <a:t>•  Mental health is shaped by biological, psychological, social and environmental factors.</a:t>
            </a:r>
          </a:p>
          <a:p>
            <a:pPr>
              <a:spcAft>
                <a:spcPts val="1200"/>
              </a:spcAft>
              <a:defRPr sz="1800">
                <a:solidFill>
                  <a:srgbClr val="FFFFFF"/>
                </a:solidFill>
                <a:latin typeface="Aptos"/>
              </a:defRPr>
            </a:pPr>
            <a:r>
              <a:t>•  The SDGs provide a framework for linking wellbeing with equity and sustainable communities.</a:t>
            </a:r>
          </a:p>
          <a:p>
            <a:pPr>
              <a:spcAft>
                <a:spcPts val="1200"/>
              </a:spcAft>
              <a:defRPr sz="1800">
                <a:solidFill>
                  <a:srgbClr val="FFFFFF"/>
                </a:solidFill>
                <a:latin typeface="Aptos"/>
              </a:defRPr>
            </a:pPr>
            <a:r>
              <a:t>•  UK policy and services offer important routes to support, but activity and outcome statistics need critical interpretation.</a:t>
            </a:r>
          </a:p>
          <a:p>
            <a:pPr>
              <a:spcAft>
                <a:spcPts val="1200"/>
              </a:spcAft>
              <a:defRPr sz="1800">
                <a:solidFill>
                  <a:srgbClr val="FFFFFF"/>
                </a:solidFill>
                <a:latin typeface="Aptos"/>
              </a:defRPr>
            </a:pPr>
            <a:r>
              <a:t>•  The priority is coordinated, person-centred and accessible care that addresses inequalities and learns from lived experience.</a:t>
            </a:r>
          </a:p>
        </p:txBody>
      </p:sp>
      <p:sp>
        <p:nvSpPr>
          <p:cNvPr id="6" name="TextBox 5"/>
          <p:cNvSpPr txBox="1"/>
          <p:nvPr/>
        </p:nvSpPr>
        <p:spPr>
          <a:xfrm>
            <a:off x="822960" y="5760720"/>
            <a:ext cx="10241280" cy="502920"/>
          </a:xfrm>
          <a:prstGeom prst="rect">
            <a:avLst/>
          </a:prstGeom>
          <a:noFill/>
        </p:spPr>
        <p:txBody>
          <a:bodyPr wrap="square" lIns="45720" rIns="45720" anchor="t">
            <a:spAutoFit/>
          </a:bodyPr>
          <a:lstStyle/>
          <a:p>
            <a:pPr algn="l">
              <a:spcAft>
                <a:spcPts val="0"/>
              </a:spcAft>
            </a:pPr>
            <a:r>
              <a:rPr sz="1800" b="1" i="0">
                <a:solidFill>
                  <a:srgbClr val="E0AD45"/>
                </a:solidFill>
                <a:latin typeface="Aptos"/>
              </a:rPr>
              <a:t>Final message: sustainable mental health care is effective, fair, connected and accountable over time.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AF7EF"/>
        </a:solidFill>
        <a:effectLst/>
      </p:bgPr>
    </p:bg>
    <p:spTree>
      <p:nvGrpSpPr>
        <p:cNvPr id="1" name=""/>
        <p:cNvGrpSpPr/>
        <p:nvPr/>
      </p:nvGrpSpPr>
      <p:grpSpPr>
        <a:xfrm>
          <a:off x="0" y="0"/>
          <a:ext cx="0" cy="0"/>
          <a:chOff x="0" y="0"/>
          <a:chExt cx="0" cy="0"/>
        </a:xfrm>
      </p:grpSpPr>
      <p:sp>
        <p:nvSpPr>
          <p:cNvPr id="2" name="TextBox 1"/>
          <p:cNvSpPr txBox="1"/>
          <p:nvPr/>
        </p:nvSpPr>
        <p:spPr>
          <a:xfrm>
            <a:off x="4758811" y="206073"/>
            <a:ext cx="7055137" cy="400110"/>
          </a:xfrm>
          <a:prstGeom prst="rect">
            <a:avLst/>
          </a:prstGeom>
          <a:noFill/>
        </p:spPr>
        <p:txBody>
          <a:bodyPr wrap="square" lIns="45720" rIns="45720" anchor="t">
            <a:spAutoFit/>
          </a:bodyPr>
          <a:lstStyle/>
          <a:p>
            <a:pPr algn="l">
              <a:spcAft>
                <a:spcPts val="0"/>
              </a:spcAft>
            </a:pPr>
            <a:r>
              <a:rPr sz="2000" b="1" i="0" dirty="0">
                <a:solidFill>
                  <a:srgbClr val="258584"/>
                </a:solidFill>
                <a:latin typeface="Aptos"/>
              </a:rPr>
              <a:t>REFERENCES</a:t>
            </a:r>
            <a:r>
              <a:rPr lang="en-GB" sz="2000" b="1" i="0" dirty="0">
                <a:solidFill>
                  <a:srgbClr val="258584"/>
                </a:solidFill>
                <a:latin typeface="Aptos"/>
              </a:rPr>
              <a:t> </a:t>
            </a:r>
            <a:endParaRPr sz="2000" b="1" i="0" dirty="0">
              <a:solidFill>
                <a:srgbClr val="258584"/>
              </a:solidFill>
              <a:latin typeface="Aptos"/>
            </a:endParaRPr>
          </a:p>
        </p:txBody>
      </p:sp>
      <p:sp>
        <p:nvSpPr>
          <p:cNvPr id="4" name="Rectangle 3"/>
          <p:cNvSpPr/>
          <p:nvPr/>
        </p:nvSpPr>
        <p:spPr>
          <a:xfrm>
            <a:off x="594360" y="1335024"/>
            <a:ext cx="777240" cy="50292"/>
          </a:xfrm>
          <a:prstGeom prst="rect">
            <a:avLst/>
          </a:prstGeom>
          <a:solidFill>
            <a:srgbClr val="2585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p:cNvSpPr/>
          <p:nvPr/>
        </p:nvSpPr>
        <p:spPr>
          <a:xfrm>
            <a:off x="658368" y="1612490"/>
            <a:ext cx="5440680" cy="4670322"/>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600" dirty="0"/>
          </a:p>
        </p:txBody>
      </p:sp>
      <p:sp>
        <p:nvSpPr>
          <p:cNvPr id="7" name="Rounded Rectangle 6"/>
          <p:cNvSpPr/>
          <p:nvPr/>
        </p:nvSpPr>
        <p:spPr>
          <a:xfrm>
            <a:off x="6248400" y="1612490"/>
            <a:ext cx="5565548" cy="4601496"/>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841248" y="2123768"/>
            <a:ext cx="5198808" cy="2994153"/>
          </a:xfrm>
          <a:prstGeom prst="rect">
            <a:avLst/>
          </a:prstGeom>
          <a:noFill/>
        </p:spPr>
        <p:txBody>
          <a:bodyPr wrap="square" lIns="73152" rIns="73152" bIns="36576">
            <a:spAutoFit/>
          </a:bodyPr>
          <a:lstStyle/>
          <a:p>
            <a:pPr>
              <a:spcAft>
                <a:spcPts val="700"/>
              </a:spcAft>
              <a:defRPr sz="840">
                <a:solidFill>
                  <a:srgbClr val="2B303A"/>
                </a:solidFill>
                <a:latin typeface="Aptos"/>
              </a:defRPr>
            </a:pPr>
            <a:r>
              <a:rPr sz="1000" i="0" dirty="0">
                <a:solidFill>
                  <a:srgbClr val="2B303A"/>
                </a:solidFill>
                <a:latin typeface="Aptos"/>
              </a:rPr>
              <a:t>Bronfenbrenner, U. (1979) </a:t>
            </a:r>
            <a:r>
              <a:rPr sz="1000" i="1" dirty="0">
                <a:solidFill>
                  <a:srgbClr val="2B303A"/>
                </a:solidFill>
                <a:latin typeface="Aptos"/>
              </a:rPr>
              <a:t>The Ecology of Human Development</a:t>
            </a:r>
            <a:r>
              <a:rPr sz="1000" i="0" dirty="0">
                <a:solidFill>
                  <a:srgbClr val="2B303A"/>
                </a:solidFill>
                <a:latin typeface="Aptos"/>
              </a:rPr>
              <a:t>. Cambridge, MA: Harvard University Press.</a:t>
            </a:r>
          </a:p>
          <a:p>
            <a:pPr>
              <a:spcAft>
                <a:spcPts val="700"/>
              </a:spcAft>
              <a:defRPr sz="840">
                <a:latin typeface="Aptos"/>
              </a:defRPr>
            </a:pPr>
            <a:r>
              <a:rPr sz="1000" i="0" dirty="0">
                <a:solidFill>
                  <a:srgbClr val="2B303A"/>
                </a:solidFill>
                <a:latin typeface="Aptos"/>
              </a:rPr>
              <a:t>Department of Health and Social Care (2023) </a:t>
            </a:r>
            <a:r>
              <a:rPr sz="1000" i="1" dirty="0">
                <a:solidFill>
                  <a:srgbClr val="2B303A"/>
                </a:solidFill>
                <a:latin typeface="Aptos"/>
              </a:rPr>
              <a:t>Suicide prevention strategy for England: 2023 to 2028</a:t>
            </a:r>
            <a:r>
              <a:rPr sz="1000" i="0" dirty="0">
                <a:solidFill>
                  <a:srgbClr val="2B303A"/>
                </a:solidFill>
                <a:latin typeface="Aptos"/>
              </a:rPr>
              <a:t>. Available at: https://www.gov.uk/government/publications/suicide-prevention-strategy-for-england-2023-to-2028 (Accessed: 11 October 2026).</a:t>
            </a:r>
          </a:p>
          <a:p>
            <a:pPr>
              <a:spcAft>
                <a:spcPts val="700"/>
              </a:spcAft>
              <a:defRPr sz="840">
                <a:latin typeface="Aptos"/>
              </a:defRPr>
            </a:pPr>
            <a:r>
              <a:rPr sz="1000" i="0" dirty="0">
                <a:solidFill>
                  <a:srgbClr val="2B303A"/>
                </a:solidFill>
                <a:latin typeface="Aptos"/>
              </a:rPr>
              <a:t>Engel, G.L. (1977) ‘The need for a new medical model: a challenge for biomedicine’, </a:t>
            </a:r>
            <a:r>
              <a:rPr sz="1000" i="1" dirty="0">
                <a:solidFill>
                  <a:srgbClr val="2B303A"/>
                </a:solidFill>
                <a:latin typeface="Aptos"/>
              </a:rPr>
              <a:t>Science</a:t>
            </a:r>
            <a:r>
              <a:rPr sz="1000" i="0" dirty="0">
                <a:solidFill>
                  <a:srgbClr val="2B303A"/>
                </a:solidFill>
                <a:latin typeface="Aptos"/>
              </a:rPr>
              <a:t>, 196(4286), pp. 129–136. Available at: https://doi.org/10.1126/science.847460 (Accessed: 11 October 2026).</a:t>
            </a:r>
          </a:p>
          <a:p>
            <a:pPr>
              <a:spcAft>
                <a:spcPts val="700"/>
              </a:spcAft>
              <a:defRPr sz="840">
                <a:latin typeface="Aptos"/>
              </a:defRPr>
            </a:pPr>
            <a:r>
              <a:rPr sz="1000" i="0" dirty="0">
                <a:solidFill>
                  <a:srgbClr val="2B303A"/>
                </a:solidFill>
                <a:latin typeface="Aptos"/>
              </a:rPr>
              <a:t>Marmot, M. et al. (2020) </a:t>
            </a:r>
            <a:r>
              <a:rPr sz="1000" i="1" dirty="0">
                <a:solidFill>
                  <a:srgbClr val="2B303A"/>
                </a:solidFill>
                <a:latin typeface="Aptos"/>
              </a:rPr>
              <a:t>Health Equity in England: The Marmot Review 10 Years On</a:t>
            </a:r>
            <a:r>
              <a:rPr sz="1000" i="0" dirty="0">
                <a:solidFill>
                  <a:srgbClr val="2B303A"/>
                </a:solidFill>
                <a:latin typeface="Aptos"/>
              </a:rPr>
              <a:t>. London: Institute of Health Equity. Available at: https://www.instituteofhealthequity.org/resources-reports/marmot-review-10-years-on (Accessed: 11 October 2026).</a:t>
            </a:r>
          </a:p>
          <a:p>
            <a:pPr>
              <a:spcAft>
                <a:spcPts val="700"/>
              </a:spcAft>
              <a:defRPr sz="840">
                <a:latin typeface="Aptos"/>
              </a:defRPr>
            </a:pPr>
            <a:r>
              <a:rPr sz="1000" i="0" dirty="0">
                <a:solidFill>
                  <a:srgbClr val="2B303A"/>
                </a:solidFill>
                <a:latin typeface="Aptos"/>
              </a:rPr>
              <a:t>National Institute for Health and Care Excellence (2022) </a:t>
            </a:r>
            <a:r>
              <a:rPr sz="1000" i="1" dirty="0">
                <a:solidFill>
                  <a:srgbClr val="2B303A"/>
                </a:solidFill>
                <a:latin typeface="Aptos"/>
              </a:rPr>
              <a:t>Depression in adults: treatment and management</a:t>
            </a:r>
            <a:r>
              <a:rPr sz="1000" i="0" dirty="0">
                <a:solidFill>
                  <a:srgbClr val="2B303A"/>
                </a:solidFill>
                <a:latin typeface="Aptos"/>
              </a:rPr>
              <a:t>. NICE guideline NG222. Available at: https://www.nice.org.uk/guidance/ng222 (Accessed: 11 October 2026).</a:t>
            </a:r>
          </a:p>
          <a:p>
            <a:pPr>
              <a:spcAft>
                <a:spcPts val="700"/>
              </a:spcAft>
              <a:defRPr sz="840">
                <a:latin typeface="Aptos"/>
              </a:defRPr>
            </a:pPr>
            <a:r>
              <a:rPr sz="1000" i="0" dirty="0">
                <a:solidFill>
                  <a:srgbClr val="2B303A"/>
                </a:solidFill>
                <a:latin typeface="Aptos"/>
              </a:rPr>
              <a:t>NHS England (2019) </a:t>
            </a:r>
            <a:r>
              <a:rPr sz="1000" i="1" dirty="0">
                <a:solidFill>
                  <a:srgbClr val="2B303A"/>
                </a:solidFill>
                <a:latin typeface="Aptos"/>
              </a:rPr>
              <a:t>The NHS Long Term Plan</a:t>
            </a:r>
            <a:r>
              <a:rPr sz="1000" i="0" dirty="0">
                <a:solidFill>
                  <a:srgbClr val="2B303A"/>
                </a:solidFill>
                <a:latin typeface="Aptos"/>
              </a:rPr>
              <a:t>. Available at: https://www.longtermplan.nhs.uk/ (Accessed: 11 October 2026).</a:t>
            </a:r>
          </a:p>
        </p:txBody>
      </p:sp>
      <p:sp>
        <p:nvSpPr>
          <p:cNvPr id="9" name="TextBox 8"/>
          <p:cNvSpPr txBox="1"/>
          <p:nvPr/>
        </p:nvSpPr>
        <p:spPr>
          <a:xfrm>
            <a:off x="6419088" y="2399070"/>
            <a:ext cx="5232138" cy="3301930"/>
          </a:xfrm>
          <a:prstGeom prst="rect">
            <a:avLst/>
          </a:prstGeom>
          <a:noFill/>
        </p:spPr>
        <p:txBody>
          <a:bodyPr wrap="square" lIns="73152" rIns="73152" bIns="36576">
            <a:spAutoFit/>
          </a:bodyPr>
          <a:lstStyle/>
          <a:p>
            <a:pPr>
              <a:spcAft>
                <a:spcPts val="700"/>
              </a:spcAft>
              <a:defRPr sz="750">
                <a:solidFill>
                  <a:srgbClr val="2B303A"/>
                </a:solidFill>
                <a:latin typeface="Aptos"/>
              </a:defRPr>
            </a:pPr>
            <a:r>
              <a:rPr sz="1000" i="0" dirty="0">
                <a:solidFill>
                  <a:srgbClr val="2B303A"/>
                </a:solidFill>
                <a:latin typeface="Aptos" panose="020B0004020202020204" pitchFamily="34" charset="0"/>
              </a:rPr>
              <a:t>NHS England (2026) </a:t>
            </a:r>
            <a:r>
              <a:rPr sz="1000" i="1" dirty="0">
                <a:solidFill>
                  <a:srgbClr val="2B303A"/>
                </a:solidFill>
                <a:latin typeface="Aptos" panose="020B0004020202020204" pitchFamily="34" charset="0"/>
              </a:rPr>
              <a:t>NHS Talking Therapies for anxiety and depression: annual report 2025–26</a:t>
            </a:r>
            <a:r>
              <a:rPr sz="1000" i="0" dirty="0">
                <a:solidFill>
                  <a:srgbClr val="2B303A"/>
                </a:solidFill>
                <a:latin typeface="Aptos" panose="020B0004020202020204" pitchFamily="34" charset="0"/>
              </a:rPr>
              <a:t>. Available at: https://digital.nhs.uk/data-and-information/publications/statistical/nhs-talking-therapies-for-anxiety-and-depression-annual-reports/2025-26 (Accessed: 11 October 2026).</a:t>
            </a:r>
          </a:p>
          <a:p>
            <a:pPr>
              <a:spcAft>
                <a:spcPts val="700"/>
              </a:spcAft>
              <a:defRPr sz="750">
                <a:latin typeface="Aptos"/>
              </a:defRPr>
            </a:pPr>
            <a:r>
              <a:rPr sz="1000" i="0" dirty="0">
                <a:solidFill>
                  <a:srgbClr val="2B303A"/>
                </a:solidFill>
                <a:latin typeface="Aptos" panose="020B0004020202020204" pitchFamily="34" charset="0"/>
              </a:rPr>
              <a:t>United Nations (2015) </a:t>
            </a:r>
            <a:r>
              <a:rPr sz="1000" i="1" dirty="0">
                <a:solidFill>
                  <a:srgbClr val="2B303A"/>
                </a:solidFill>
                <a:latin typeface="Aptos" panose="020B0004020202020204" pitchFamily="34" charset="0"/>
              </a:rPr>
              <a:t>Transforming our world: the 2030 Agenda for Sustainable Development</a:t>
            </a:r>
            <a:r>
              <a:rPr sz="1000" i="0" dirty="0">
                <a:solidFill>
                  <a:srgbClr val="2B303A"/>
                </a:solidFill>
                <a:latin typeface="Aptos" panose="020B0004020202020204" pitchFamily="34" charset="0"/>
              </a:rPr>
              <a:t>. Available at: https://sdgs.un.org/2030agenda (Accessed: 11 October 2026).</a:t>
            </a:r>
          </a:p>
          <a:p>
            <a:pPr>
              <a:spcAft>
                <a:spcPts val="700"/>
              </a:spcAft>
              <a:defRPr sz="750">
                <a:latin typeface="Aptos"/>
              </a:defRPr>
            </a:pPr>
            <a:r>
              <a:rPr sz="1000" i="0" dirty="0">
                <a:solidFill>
                  <a:srgbClr val="2B303A"/>
                </a:solidFill>
                <a:latin typeface="Aptos" panose="020B0004020202020204" pitchFamily="34" charset="0"/>
              </a:rPr>
              <a:t>World Health Organization (1948) </a:t>
            </a:r>
            <a:r>
              <a:rPr sz="1000" i="1" dirty="0">
                <a:solidFill>
                  <a:srgbClr val="2B303A"/>
                </a:solidFill>
                <a:latin typeface="Aptos" panose="020B0004020202020204" pitchFamily="34" charset="0"/>
              </a:rPr>
              <a:t>Constitution of the World Health Organization</a:t>
            </a:r>
            <a:r>
              <a:rPr sz="1000" i="0" dirty="0">
                <a:solidFill>
                  <a:srgbClr val="2B303A"/>
                </a:solidFill>
                <a:latin typeface="Aptos" panose="020B0004020202020204" pitchFamily="34" charset="0"/>
              </a:rPr>
              <a:t>. Geneva: WHO. Available at: https://www.who.int/about/governance/constitution (Accessed: 11 October 2026).</a:t>
            </a:r>
          </a:p>
          <a:p>
            <a:pPr>
              <a:spcAft>
                <a:spcPts val="700"/>
              </a:spcAft>
              <a:defRPr sz="750">
                <a:latin typeface="Aptos"/>
              </a:defRPr>
            </a:pPr>
            <a:r>
              <a:rPr sz="1000" i="0" dirty="0">
                <a:solidFill>
                  <a:srgbClr val="2B303A"/>
                </a:solidFill>
                <a:latin typeface="Aptos" panose="020B0004020202020204" pitchFamily="34" charset="0"/>
              </a:rPr>
              <a:t>World Health Organization (2021) </a:t>
            </a:r>
            <a:r>
              <a:rPr sz="1000" i="1" dirty="0">
                <a:solidFill>
                  <a:srgbClr val="2B303A"/>
                </a:solidFill>
                <a:latin typeface="Aptos" panose="020B0004020202020204" pitchFamily="34" charset="0"/>
              </a:rPr>
              <a:t>Comprehensive mental health action plan 2013–2030</a:t>
            </a:r>
            <a:r>
              <a:rPr sz="1000" i="0" dirty="0">
                <a:solidFill>
                  <a:srgbClr val="2B303A"/>
                </a:solidFill>
                <a:latin typeface="Aptos" panose="020B0004020202020204" pitchFamily="34" charset="0"/>
              </a:rPr>
              <a:t>. Geneva: WHO. Available at: https://www.who.int/publications/i/item/9789240031029 (Accessed: 11 October 2026).</a:t>
            </a:r>
          </a:p>
          <a:p>
            <a:pPr>
              <a:spcAft>
                <a:spcPts val="700"/>
              </a:spcAft>
              <a:defRPr sz="750">
                <a:latin typeface="Aptos"/>
              </a:defRPr>
            </a:pPr>
            <a:r>
              <a:rPr sz="1000" i="0" dirty="0">
                <a:solidFill>
                  <a:srgbClr val="2B303A"/>
                </a:solidFill>
                <a:latin typeface="Aptos" panose="020B0004020202020204" pitchFamily="34" charset="0"/>
              </a:rPr>
              <a:t>World Health Organization (2022) </a:t>
            </a:r>
            <a:r>
              <a:rPr sz="1000" i="1" dirty="0">
                <a:solidFill>
                  <a:srgbClr val="2B303A"/>
                </a:solidFill>
                <a:latin typeface="Aptos" panose="020B0004020202020204" pitchFamily="34" charset="0"/>
              </a:rPr>
              <a:t>World mental health report: transforming mental health for all</a:t>
            </a:r>
            <a:r>
              <a:rPr sz="1000" i="0" dirty="0">
                <a:solidFill>
                  <a:srgbClr val="2B303A"/>
                </a:solidFill>
                <a:latin typeface="Aptos" panose="020B0004020202020204" pitchFamily="34" charset="0"/>
              </a:rPr>
              <a:t>. Geneva: WHO. Available at: https://www.who.int/publications/i/item/9789240049338 (Accessed: 11 October 2026).</a:t>
            </a:r>
          </a:p>
          <a:p>
            <a:pPr>
              <a:spcAft>
                <a:spcPts val="700"/>
              </a:spcAft>
              <a:defRPr sz="750">
                <a:latin typeface="Aptos"/>
              </a:defRPr>
            </a:pPr>
            <a:r>
              <a:rPr sz="1000" i="0" dirty="0">
                <a:solidFill>
                  <a:srgbClr val="2B303A"/>
                </a:solidFill>
                <a:latin typeface="Aptos" panose="020B0004020202020204" pitchFamily="34" charset="0"/>
              </a:rPr>
              <a:t>World Health Organization and Calouste Gulbenkian Foundation (2014) </a:t>
            </a:r>
            <a:r>
              <a:rPr sz="1000" i="1" dirty="0">
                <a:solidFill>
                  <a:srgbClr val="2B303A"/>
                </a:solidFill>
                <a:latin typeface="Aptos" panose="020B0004020202020204" pitchFamily="34" charset="0"/>
              </a:rPr>
              <a:t>Social determinants of mental health</a:t>
            </a:r>
            <a:r>
              <a:rPr sz="1000" i="0" dirty="0">
                <a:solidFill>
                  <a:srgbClr val="2B303A"/>
                </a:solidFill>
                <a:latin typeface="Aptos" panose="020B0004020202020204" pitchFamily="34" charset="0"/>
              </a:rPr>
              <a:t>. Geneva: WHO. Available at: https://www.who.int/publications/i/item/9789241506809 (Accessed: 11 October 2026).</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53</TotalTime>
  <Words>1974</Words>
  <Application>Microsoft Office PowerPoint</Application>
  <PresentationFormat>Widescreen</PresentationFormat>
  <Paragraphs>130</Paragraphs>
  <Slides>12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Sylwia Abdul</cp:lastModifiedBy>
  <cp:revision>3</cp:revision>
  <dcterms:created xsi:type="dcterms:W3CDTF">2013-01-27T09:14:16Z</dcterms:created>
  <dcterms:modified xsi:type="dcterms:W3CDTF">2026-10-11T08:22:29Z</dcterms:modified>
  <cp:category/>
</cp:coreProperties>
</file>