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70" r:id="rId5"/>
    <p:sldId id="273" r:id="rId6"/>
    <p:sldId id="272" r:id="rId7"/>
    <p:sldId id="274" r:id="rId8"/>
    <p:sldId id="27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42ACEE3-2DAD-453C-8646-9EED2EBB8FF5}"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866959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2ACEE3-2DAD-453C-8646-9EED2EBB8FF5}"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513255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2ACEE3-2DAD-453C-8646-9EED2EBB8FF5}"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04762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42ACEE3-2DAD-453C-8646-9EED2EBB8FF5}"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3943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42ACEE3-2DAD-453C-8646-9EED2EBB8FF5}"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723498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42ACEE3-2DAD-453C-8646-9EED2EBB8FF5}"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999424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2ACEE3-2DAD-453C-8646-9EED2EBB8FF5}"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477694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2ACEE3-2DAD-453C-8646-9EED2EBB8FF5}"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934507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2ACEE3-2DAD-453C-8646-9EED2EBB8FF5}"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75036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2ACEE3-2DAD-453C-8646-9EED2EBB8FF5}"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242219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2ACEE3-2DAD-453C-8646-9EED2EBB8FF5}"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573364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2ACEE3-2DAD-453C-8646-9EED2EBB8FF5}" type="datetimeFigureOut">
              <a:rPr lang="en-GB" smtClean="0"/>
              <a:t>20/03/2023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43580E-076A-4128-AFC5-156ED55021FC}" type="slidenum">
              <a:rPr lang="en-GB" smtClean="0"/>
              <a:t>‹#›</a:t>
            </a:fld>
            <a:endParaRPr lang="en-GB"/>
          </a:p>
        </p:txBody>
      </p:sp>
    </p:spTree>
    <p:extLst>
      <p:ext uri="{BB962C8B-B14F-4D97-AF65-F5344CB8AC3E}">
        <p14:creationId xmlns:p14="http://schemas.microsoft.com/office/powerpoint/2010/main" val="1860376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latin typeface="+mn-lt"/>
              </a:rPr>
              <a:t>BMBM4009 </a:t>
            </a:r>
            <a:br>
              <a:rPr lang="en-GB" b="1" dirty="0">
                <a:latin typeface="+mn-lt"/>
              </a:rPr>
            </a:br>
            <a:r>
              <a:rPr lang="en-GB" b="1" dirty="0">
                <a:latin typeface="+mn-lt"/>
              </a:rPr>
              <a:t>UNIT 2</a:t>
            </a:r>
            <a:br>
              <a:rPr lang="en-GB" b="1" dirty="0">
                <a:latin typeface="+mn-lt"/>
              </a:rPr>
            </a:br>
            <a:r>
              <a:rPr lang="en-GB" b="1" dirty="0">
                <a:latin typeface="+mn-lt"/>
              </a:rPr>
              <a:t>DECISION MAKING SKILLS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47939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6"/>
            <a:ext cx="11230378" cy="768216"/>
          </a:xfrm>
        </p:spPr>
        <p:txBody>
          <a:bodyPr/>
          <a:lstStyle/>
          <a:p>
            <a:r>
              <a:rPr lang="en-GB" b="1" dirty="0">
                <a:latin typeface="+mn-lt"/>
              </a:rPr>
              <a:t>Decision Making Skills</a:t>
            </a:r>
          </a:p>
        </p:txBody>
      </p:sp>
      <p:sp>
        <p:nvSpPr>
          <p:cNvPr id="3" name="Content Placeholder 2"/>
          <p:cNvSpPr>
            <a:spLocks noGrp="1"/>
          </p:cNvSpPr>
          <p:nvPr>
            <p:ph idx="1"/>
          </p:nvPr>
        </p:nvSpPr>
        <p:spPr>
          <a:xfrm>
            <a:off x="502276" y="1403797"/>
            <a:ext cx="11114468" cy="4984124"/>
          </a:xfrm>
        </p:spPr>
        <p:txBody>
          <a:bodyPr/>
          <a:lstStyle/>
          <a:p>
            <a:r>
              <a:rPr lang="en-GB" dirty="0"/>
              <a:t>Decision-making skills are important to be an effective leader in a company. </a:t>
            </a:r>
          </a:p>
          <a:p>
            <a:endParaRPr lang="en-GB" dirty="0"/>
          </a:p>
          <a:p>
            <a:r>
              <a:rPr lang="en-GB" dirty="0"/>
              <a:t>Leaders who make solid decisions guide their companies to a path of long-term success.</a:t>
            </a:r>
          </a:p>
          <a:p>
            <a:r>
              <a:rPr lang="en-GB" dirty="0"/>
              <a:t> </a:t>
            </a:r>
          </a:p>
          <a:p>
            <a:r>
              <a:rPr lang="en-GB" dirty="0"/>
              <a:t>Employees led by great decision-making leaders are confident since they bring clarity and direction in challenging work situations. </a:t>
            </a:r>
          </a:p>
        </p:txBody>
      </p:sp>
    </p:spTree>
    <p:extLst>
      <p:ext uri="{BB962C8B-B14F-4D97-AF65-F5344CB8AC3E}">
        <p14:creationId xmlns:p14="http://schemas.microsoft.com/office/powerpoint/2010/main" val="1028129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6"/>
            <a:ext cx="11230378" cy="768216"/>
          </a:xfrm>
        </p:spPr>
        <p:txBody>
          <a:bodyPr/>
          <a:lstStyle/>
          <a:p>
            <a:r>
              <a:rPr lang="en-GB" b="1" dirty="0">
                <a:latin typeface="+mn-lt"/>
              </a:rPr>
              <a:t>What Are Decision Making Skills</a:t>
            </a:r>
          </a:p>
        </p:txBody>
      </p:sp>
      <p:sp>
        <p:nvSpPr>
          <p:cNvPr id="3" name="Content Placeholder 2"/>
          <p:cNvSpPr>
            <a:spLocks noGrp="1"/>
          </p:cNvSpPr>
          <p:nvPr>
            <p:ph idx="1"/>
          </p:nvPr>
        </p:nvSpPr>
        <p:spPr>
          <a:xfrm>
            <a:off x="502276" y="1300766"/>
            <a:ext cx="11114468" cy="5087155"/>
          </a:xfrm>
        </p:spPr>
        <p:txBody>
          <a:bodyPr/>
          <a:lstStyle/>
          <a:p>
            <a:r>
              <a:rPr lang="en-GB" dirty="0"/>
              <a:t>Decision-making skills prove your competency in selecting the best possible choice from those provided. </a:t>
            </a:r>
          </a:p>
          <a:p>
            <a:endParaRPr lang="en-GB" sz="1000" dirty="0"/>
          </a:p>
          <a:p>
            <a:r>
              <a:rPr lang="en-GB" dirty="0"/>
              <a:t>It involves using the information you have to weigh up possible risks and opportunities of the decision you make. </a:t>
            </a:r>
          </a:p>
          <a:p>
            <a:endParaRPr lang="en-GB" sz="1000" dirty="0"/>
          </a:p>
          <a:p>
            <a:r>
              <a:rPr lang="en-GB" dirty="0"/>
              <a:t>Consulting with people is a key element in decision-making so that you can make unbiased and balanced decisions that produce the best possible results that benefit your organisation.</a:t>
            </a:r>
          </a:p>
        </p:txBody>
      </p:sp>
    </p:spTree>
    <p:extLst>
      <p:ext uri="{BB962C8B-B14F-4D97-AF65-F5344CB8AC3E}">
        <p14:creationId xmlns:p14="http://schemas.microsoft.com/office/powerpoint/2010/main" val="1644933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580" y="365126"/>
            <a:ext cx="11050074" cy="768216"/>
          </a:xfrm>
        </p:spPr>
        <p:txBody>
          <a:bodyPr/>
          <a:lstStyle/>
          <a:p>
            <a:r>
              <a:rPr lang="en-GB" b="1" dirty="0">
                <a:latin typeface="+mn-lt"/>
              </a:rPr>
              <a:t>Task</a:t>
            </a:r>
          </a:p>
        </p:txBody>
      </p:sp>
      <p:sp>
        <p:nvSpPr>
          <p:cNvPr id="3" name="Content Placeholder 2"/>
          <p:cNvSpPr>
            <a:spLocks noGrp="1"/>
          </p:cNvSpPr>
          <p:nvPr>
            <p:ph idx="1"/>
          </p:nvPr>
        </p:nvSpPr>
        <p:spPr>
          <a:xfrm>
            <a:off x="502276" y="1300766"/>
            <a:ext cx="11114468" cy="5087155"/>
          </a:xfrm>
        </p:spPr>
        <p:txBody>
          <a:bodyPr/>
          <a:lstStyle/>
          <a:p>
            <a:r>
              <a:rPr lang="en-GB" dirty="0"/>
              <a:t>Think of a decision you had to make in a personal, university or work related situation.</a:t>
            </a:r>
          </a:p>
          <a:p>
            <a:endParaRPr lang="en-GB" sz="1000" dirty="0"/>
          </a:p>
          <a:p>
            <a:r>
              <a:rPr lang="en-GB" dirty="0"/>
              <a:t>What steps did you take to reach a solution?</a:t>
            </a:r>
          </a:p>
          <a:p>
            <a:endParaRPr lang="en-GB" sz="1000" dirty="0"/>
          </a:p>
          <a:p>
            <a:r>
              <a:rPr lang="en-GB" dirty="0"/>
              <a:t>What information did you need to find?</a:t>
            </a:r>
          </a:p>
          <a:p>
            <a:endParaRPr lang="en-GB" sz="1000" dirty="0"/>
          </a:p>
          <a:p>
            <a:r>
              <a:rPr lang="en-GB" dirty="0"/>
              <a:t>How did you evaluate different options?</a:t>
            </a:r>
          </a:p>
          <a:p>
            <a:endParaRPr lang="en-GB" sz="1000" dirty="0"/>
          </a:p>
          <a:p>
            <a:r>
              <a:rPr lang="en-GB" dirty="0"/>
              <a:t>What skills did you need to </a:t>
            </a:r>
          </a:p>
          <a:p>
            <a:endParaRPr lang="en-GB" dirty="0"/>
          </a:p>
        </p:txBody>
      </p:sp>
    </p:spTree>
    <p:extLst>
      <p:ext uri="{BB962C8B-B14F-4D97-AF65-F5344CB8AC3E}">
        <p14:creationId xmlns:p14="http://schemas.microsoft.com/office/powerpoint/2010/main" val="3560906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Key Decision Making Skills</a:t>
            </a:r>
          </a:p>
        </p:txBody>
      </p:sp>
      <p:sp>
        <p:nvSpPr>
          <p:cNvPr id="6" name="Content Placeholder 5"/>
          <p:cNvSpPr>
            <a:spLocks noGrp="1"/>
          </p:cNvSpPr>
          <p:nvPr>
            <p:ph idx="1"/>
          </p:nvPr>
        </p:nvSpPr>
        <p:spPr/>
        <p:txBody>
          <a:bodyPr/>
          <a:lstStyle/>
          <a:p>
            <a:r>
              <a:rPr lang="en-GB" dirty="0"/>
              <a:t>Creativity</a:t>
            </a:r>
          </a:p>
          <a:p>
            <a:r>
              <a:rPr lang="en-GB" dirty="0"/>
              <a:t>Logic and reasoning</a:t>
            </a:r>
          </a:p>
          <a:p>
            <a:r>
              <a:rPr lang="en-GB" dirty="0"/>
              <a:t>Teamwork</a:t>
            </a:r>
          </a:p>
          <a:p>
            <a:r>
              <a:rPr lang="en-GB" dirty="0"/>
              <a:t>Leadership</a:t>
            </a:r>
          </a:p>
          <a:p>
            <a:r>
              <a:rPr lang="en-GB" dirty="0"/>
              <a:t>Research </a:t>
            </a:r>
          </a:p>
          <a:p>
            <a:r>
              <a:rPr lang="en-GB" dirty="0"/>
              <a:t>Time management</a:t>
            </a:r>
          </a:p>
          <a:p>
            <a:r>
              <a:rPr lang="en-GB" dirty="0"/>
              <a:t>Organisational skills</a:t>
            </a:r>
          </a:p>
          <a:p>
            <a:r>
              <a:rPr lang="en-GB" dirty="0"/>
              <a:t>Communication skills </a:t>
            </a:r>
          </a:p>
          <a:p>
            <a:endParaRPr lang="en-GB" dirty="0"/>
          </a:p>
          <a:p>
            <a:endParaRPr lang="en-GB" dirty="0"/>
          </a:p>
        </p:txBody>
      </p:sp>
    </p:spTree>
    <p:extLst>
      <p:ext uri="{BB962C8B-B14F-4D97-AF65-F5344CB8AC3E}">
        <p14:creationId xmlns:p14="http://schemas.microsoft.com/office/powerpoint/2010/main" val="49962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378005"/>
            <a:ext cx="11086025" cy="884126"/>
          </a:xfrm>
        </p:spPr>
        <p:txBody>
          <a:bodyPr/>
          <a:lstStyle/>
          <a:p>
            <a:r>
              <a:rPr lang="en-GB" b="1" dirty="0">
                <a:latin typeface="+mn-lt"/>
              </a:rPr>
              <a:t>Eight Stage Decision Making Model</a:t>
            </a:r>
          </a:p>
        </p:txBody>
      </p:sp>
      <p:sp>
        <p:nvSpPr>
          <p:cNvPr id="3" name="Content Placeholder 2"/>
          <p:cNvSpPr>
            <a:spLocks noGrp="1"/>
          </p:cNvSpPr>
          <p:nvPr>
            <p:ph idx="1"/>
          </p:nvPr>
        </p:nvSpPr>
        <p:spPr>
          <a:xfrm>
            <a:off x="360607" y="1468192"/>
            <a:ext cx="11359167" cy="4708771"/>
          </a:xfrm>
        </p:spPr>
        <p:txBody>
          <a:bodyPr>
            <a:normAutofit fontScale="85000" lnSpcReduction="20000"/>
          </a:bodyPr>
          <a:lstStyle/>
          <a:p>
            <a:pPr marL="0" indent="0" fontAlgn="base">
              <a:buNone/>
            </a:pPr>
            <a:r>
              <a:rPr lang="en-GB" dirty="0"/>
              <a:t>The eight-step process involves gathering data, as well as identifying key criteria. There is usually a full brainstorming session in order to cast the net wide when considering options. </a:t>
            </a:r>
          </a:p>
          <a:p>
            <a:pPr marL="0" indent="0" fontAlgn="base">
              <a:buNone/>
            </a:pPr>
            <a:endParaRPr lang="en-GB" dirty="0"/>
          </a:p>
          <a:p>
            <a:pPr fontAlgn="base"/>
            <a:r>
              <a:rPr lang="en-GB" dirty="0"/>
              <a:t>Identify the end goal, and the need for the decision.</a:t>
            </a:r>
          </a:p>
          <a:p>
            <a:pPr fontAlgn="base"/>
            <a:r>
              <a:rPr lang="en-GB" dirty="0"/>
              <a:t>Gather all relevant information.</a:t>
            </a:r>
          </a:p>
          <a:p>
            <a:pPr fontAlgn="base"/>
            <a:r>
              <a:rPr lang="en-GB" dirty="0"/>
              <a:t>Decide what your criteria will be for judging all the alternatives.</a:t>
            </a:r>
          </a:p>
          <a:p>
            <a:pPr fontAlgn="base"/>
            <a:r>
              <a:rPr lang="en-GB" dirty="0"/>
              <a:t>Have a full brainstorming session to assess each option.</a:t>
            </a:r>
          </a:p>
          <a:p>
            <a:pPr fontAlgn="base"/>
            <a:r>
              <a:rPr lang="en-GB" dirty="0"/>
              <a:t>Compare all the alternatives, and list the pros and cons.</a:t>
            </a:r>
          </a:p>
          <a:p>
            <a:pPr fontAlgn="base"/>
            <a:r>
              <a:rPr lang="en-GB" dirty="0"/>
              <a:t>Choose the decision.</a:t>
            </a:r>
          </a:p>
          <a:p>
            <a:pPr fontAlgn="base"/>
            <a:r>
              <a:rPr lang="en-GB" dirty="0"/>
              <a:t>Execute the decision.</a:t>
            </a:r>
          </a:p>
          <a:p>
            <a:pPr fontAlgn="base"/>
            <a:r>
              <a:rPr lang="en-GB" dirty="0"/>
              <a:t>Evaluate the decision after the fact.</a:t>
            </a:r>
          </a:p>
          <a:p>
            <a:endParaRPr lang="en-GB" dirty="0"/>
          </a:p>
        </p:txBody>
      </p:sp>
    </p:spTree>
    <p:extLst>
      <p:ext uri="{BB962C8B-B14F-4D97-AF65-F5344CB8AC3E}">
        <p14:creationId xmlns:p14="http://schemas.microsoft.com/office/powerpoint/2010/main" val="3824445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378005"/>
            <a:ext cx="11086025" cy="884126"/>
          </a:xfrm>
        </p:spPr>
        <p:txBody>
          <a:bodyPr/>
          <a:lstStyle/>
          <a:p>
            <a:r>
              <a:rPr lang="en-GB" b="1" dirty="0">
                <a:latin typeface="+mn-lt"/>
              </a:rPr>
              <a:t>Pitfalls to Avoid</a:t>
            </a:r>
          </a:p>
        </p:txBody>
      </p:sp>
      <p:sp>
        <p:nvSpPr>
          <p:cNvPr id="3" name="Content Placeholder 2"/>
          <p:cNvSpPr>
            <a:spLocks noGrp="1"/>
          </p:cNvSpPr>
          <p:nvPr>
            <p:ph idx="1"/>
          </p:nvPr>
        </p:nvSpPr>
        <p:spPr>
          <a:xfrm>
            <a:off x="360607" y="1468192"/>
            <a:ext cx="11359167" cy="4708771"/>
          </a:xfrm>
        </p:spPr>
        <p:txBody>
          <a:bodyPr>
            <a:normAutofit fontScale="85000" lnSpcReduction="20000"/>
          </a:bodyPr>
          <a:lstStyle/>
          <a:p>
            <a:pPr fontAlgn="base"/>
            <a:r>
              <a:rPr lang="en-GB" b="1" dirty="0"/>
              <a:t>Proceeding without Enough Information, or Relying on a Single Source: </a:t>
            </a:r>
            <a:r>
              <a:rPr lang="en-GB" dirty="0"/>
              <a:t>Information is power, and gathering information from relevant but diverse sources is critical to being strategic.</a:t>
            </a:r>
          </a:p>
          <a:p>
            <a:pPr fontAlgn="base"/>
            <a:endParaRPr lang="en-GB" sz="1200" dirty="0"/>
          </a:p>
          <a:p>
            <a:pPr fontAlgn="base"/>
            <a:r>
              <a:rPr lang="en-GB" b="1" dirty="0"/>
              <a:t>Gathering Too Much Information: </a:t>
            </a:r>
            <a:r>
              <a:rPr lang="en-GB" dirty="0"/>
              <a:t>Too much or irrelevant information can be overwhelming and confusing, and can lead decision makers astray from the issue that needs the decision, as well as how best to arrive at it.</a:t>
            </a:r>
          </a:p>
          <a:p>
            <a:pPr fontAlgn="base"/>
            <a:endParaRPr lang="en-GB" sz="1200" dirty="0"/>
          </a:p>
          <a:p>
            <a:pPr fontAlgn="base"/>
            <a:r>
              <a:rPr lang="en-GB" b="1" dirty="0"/>
              <a:t>Placing Too Much Confidence in an Option that May Cause Bad Results:</a:t>
            </a:r>
            <a:r>
              <a:rPr lang="en-GB" dirty="0"/>
              <a:t> Try to identify a valid option or options as you hone in on a process and  decision. Gather enough data throughout the process so you can play out scenarios for each option.</a:t>
            </a:r>
          </a:p>
          <a:p>
            <a:pPr fontAlgn="base"/>
            <a:endParaRPr lang="en-GB" sz="1200" dirty="0"/>
          </a:p>
          <a:p>
            <a:pPr fontAlgn="base"/>
            <a:r>
              <a:rPr lang="en-GB" b="1" dirty="0"/>
              <a:t>Solving for the Wrong Problem:</a:t>
            </a:r>
            <a:r>
              <a:rPr lang="en-GB" dirty="0"/>
              <a:t>  Use careful research to understand what's causing the issue. For example, if your production output has been slipping, don't assume that you need more staff, or more factory hours, or any one thing, unless and until you can identify the true reason for the slowdown.</a:t>
            </a:r>
          </a:p>
          <a:p>
            <a:endParaRPr lang="en-GB" dirty="0"/>
          </a:p>
        </p:txBody>
      </p:sp>
    </p:spTree>
    <p:extLst>
      <p:ext uri="{BB962C8B-B14F-4D97-AF65-F5344CB8AC3E}">
        <p14:creationId xmlns:p14="http://schemas.microsoft.com/office/powerpoint/2010/main" val="4250449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378005"/>
            <a:ext cx="11086025" cy="884126"/>
          </a:xfrm>
        </p:spPr>
        <p:txBody>
          <a:bodyPr/>
          <a:lstStyle/>
          <a:p>
            <a:r>
              <a:rPr lang="en-GB" b="1" dirty="0">
                <a:latin typeface="+mn-lt"/>
              </a:rPr>
              <a:t>Decision Making Failures</a:t>
            </a:r>
          </a:p>
        </p:txBody>
      </p:sp>
      <p:sp>
        <p:nvSpPr>
          <p:cNvPr id="3" name="Content Placeholder 2"/>
          <p:cNvSpPr>
            <a:spLocks noGrp="1"/>
          </p:cNvSpPr>
          <p:nvPr>
            <p:ph idx="1"/>
          </p:nvPr>
        </p:nvSpPr>
        <p:spPr>
          <a:xfrm>
            <a:off x="360607" y="1468192"/>
            <a:ext cx="11359167" cy="4708771"/>
          </a:xfrm>
        </p:spPr>
        <p:txBody>
          <a:bodyPr>
            <a:normAutofit/>
          </a:bodyPr>
          <a:lstStyle/>
          <a:p>
            <a:pPr fontAlgn="base"/>
            <a:r>
              <a:rPr lang="en-GB" b="1" dirty="0"/>
              <a:t>Coca Cola </a:t>
            </a:r>
            <a:r>
              <a:rPr lang="en-GB" dirty="0"/>
              <a:t>decided to replace their product with ‘New Coke’ in 1985 but had to reverse the decision.</a:t>
            </a:r>
          </a:p>
          <a:p>
            <a:pPr fontAlgn="base"/>
            <a:endParaRPr lang="en-GB" sz="1200" dirty="0"/>
          </a:p>
          <a:p>
            <a:pPr fontAlgn="base"/>
            <a:r>
              <a:rPr lang="en-GB" b="1" dirty="0"/>
              <a:t>Blockbuster and Borders:</a:t>
            </a:r>
            <a:r>
              <a:rPr lang="en-GB" dirty="0"/>
              <a:t> Both of these once-successful brick-and-mortar companies used data to reaffirm their own preconceptions instead of evaluating data objectively. Instead of adapting to the challenges and opportunities of the internet.</a:t>
            </a:r>
          </a:p>
          <a:p>
            <a:pPr fontAlgn="base"/>
            <a:endParaRPr lang="en-GB" sz="1200" dirty="0"/>
          </a:p>
          <a:p>
            <a:pPr fontAlgn="base"/>
            <a:r>
              <a:rPr lang="en-GB" b="1" dirty="0"/>
              <a:t>Kodak: </a:t>
            </a:r>
            <a:r>
              <a:rPr lang="en-GB" dirty="0"/>
              <a:t>For decades this company was synonymous with photography in all its forms, but it didn’t evaluate the changing landscape of digital photography and was overtaken by competitors.</a:t>
            </a:r>
            <a:endParaRPr lang="en-GB" sz="1200" dirty="0"/>
          </a:p>
          <a:p>
            <a:endParaRPr lang="en-GB" dirty="0"/>
          </a:p>
        </p:txBody>
      </p:sp>
    </p:spTree>
    <p:extLst>
      <p:ext uri="{BB962C8B-B14F-4D97-AF65-F5344CB8AC3E}">
        <p14:creationId xmlns:p14="http://schemas.microsoft.com/office/powerpoint/2010/main" val="668532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617</TotalTime>
  <Words>566</Words>
  <Application>Microsoft Office PowerPoint</Application>
  <PresentationFormat>Widescreen</PresentationFormat>
  <Paragraphs>57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BMBM4009  UNIT 2 DECISION MAKING SKILLS</vt:lpstr>
      <vt:lpstr>Decision Making Skills</vt:lpstr>
      <vt:lpstr>What Are Decision Making Skills</vt:lpstr>
      <vt:lpstr>Task</vt:lpstr>
      <vt:lpstr>Key Decision Making Skills</vt:lpstr>
      <vt:lpstr>Eight Stage Decision Making Model</vt:lpstr>
      <vt:lpstr>Pitfalls to Avoid</vt:lpstr>
      <vt:lpstr>Decision Making Failures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BMBM4009 – UNIT 3 DESIGN THINKING</dc:title>
  <dc:creator>Gwyneth Jones</dc:creator>
  <cp:lastModifiedBy>Gwyneth</cp:lastModifiedBy>
  <cp:revision>28</cp:revision>
  <dcterms:created xsi:type="dcterms:W3CDTF">2023-03-12T20:44:00Z</dcterms:created>
  <dcterms:modified xsi:type="dcterms:W3CDTF">2023-03-20T17:49:19Z</dcterms:modified>
</cp:coreProperties>
</file>