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7" d="100"/>
          <a:sy n="87" d="100"/>
        </p:scale>
        <p:origin x="12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028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392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3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105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00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74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4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52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320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70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18E1D-F014-48FD-8C88-2A7438D2DEEE}" type="datetimeFigureOut">
              <a:rPr lang="en-GB" smtClean="0"/>
              <a:t>27/04/2017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1D43B-8848-4C15-B550-10797B0BC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912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Unified Fabric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893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Unified Fabric &amp; its need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/>
              <a:t>A holistic network architecture comprising switching, security &amp; services infrastructure components which are designed to operate in physical, virtual &amp; cloud environments</a:t>
            </a:r>
          </a:p>
          <a:p>
            <a:pPr algn="just"/>
            <a:r>
              <a:rPr lang="en-GB" sz="2000" dirty="0"/>
              <a:t>Uniquely integrates with server, storage &amp; orchestration platforms for more efficient operations and greater scalability</a:t>
            </a:r>
          </a:p>
          <a:p>
            <a:pPr algn="just"/>
            <a:r>
              <a:rPr lang="en-GB" sz="2000" dirty="0"/>
              <a:t>[data volume increase  and different traffic patterns, performance is measured along with the performance of network, bandwidth &amp; latency are important</a:t>
            </a:r>
          </a:p>
          <a:p>
            <a:pPr algn="just"/>
            <a:r>
              <a:rPr lang="en-GB" sz="2000" dirty="0"/>
              <a:t>Example: </a:t>
            </a:r>
          </a:p>
          <a:p>
            <a:pPr lvl="1" algn="just"/>
            <a:r>
              <a:rPr lang="en-GB" sz="1600" dirty="0"/>
              <a:t>Client-Client:         short &amp; </a:t>
            </a:r>
            <a:r>
              <a:rPr lang="en-GB" sz="1600" dirty="0" err="1"/>
              <a:t>bursty</a:t>
            </a:r>
            <a:endParaRPr lang="en-GB" sz="1600" dirty="0"/>
          </a:p>
          <a:p>
            <a:pPr lvl="1" algn="just"/>
            <a:r>
              <a:rPr lang="en-GB" sz="1600" dirty="0"/>
              <a:t>Server-Server</a:t>
            </a:r>
          </a:p>
          <a:p>
            <a:pPr lvl="1" algn="just"/>
            <a:r>
              <a:rPr lang="en-GB" sz="1600" dirty="0"/>
              <a:t>Server-Storage : long &amp; steady flows</a:t>
            </a:r>
          </a:p>
          <a:p>
            <a:pPr lvl="1" algn="just"/>
            <a:r>
              <a:rPr lang="en-GB" sz="1600" dirty="0"/>
              <a:t>Trading : ultra low latency</a:t>
            </a:r>
          </a:p>
          <a:p>
            <a:pPr marL="457200" lvl="1" indent="0" algn="just">
              <a:buNone/>
            </a:pPr>
            <a:r>
              <a:rPr lang="en-GB" sz="1600" dirty="0"/>
              <a:t>All the above requires network infrastructure to be </a:t>
            </a:r>
            <a:r>
              <a:rPr lang="en-GB" sz="1600" dirty="0">
                <a:solidFill>
                  <a:srgbClr val="FF0000"/>
                </a:solidFill>
              </a:rPr>
              <a:t>flexible, intelligent to discover and accommodate changes in network traffic</a:t>
            </a:r>
            <a:r>
              <a:rPr lang="en-GB" sz="1600" dirty="0"/>
              <a:t>.</a:t>
            </a: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</p:txBody>
      </p:sp>
      <p:sp>
        <p:nvSpPr>
          <p:cNvPr id="4" name="Right Brace 3"/>
          <p:cNvSpPr/>
          <p:nvPr/>
        </p:nvSpPr>
        <p:spPr>
          <a:xfrm>
            <a:off x="4007768" y="4365104"/>
            <a:ext cx="216024" cy="5040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Need for Unified Fabric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777133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Packet drops</a:t>
            </a:r>
          </a:p>
          <a:p>
            <a:pPr lvl="1"/>
            <a:r>
              <a:rPr lang="en-GB" dirty="0" smtClean="0"/>
              <a:t>Different protocol respond differently</a:t>
            </a:r>
          </a:p>
          <a:p>
            <a:pPr lvl="1"/>
            <a:r>
              <a:rPr lang="en-GB" dirty="0" smtClean="0"/>
              <a:t>Some protocol accept packet loss whereas some doesn’t </a:t>
            </a:r>
          </a:p>
          <a:p>
            <a:pPr lvl="1"/>
            <a:r>
              <a:rPr lang="en-GB" dirty="0" smtClean="0"/>
              <a:t>Example: </a:t>
            </a:r>
            <a:r>
              <a:rPr lang="en-GB" dirty="0" err="1" smtClean="0">
                <a:solidFill>
                  <a:srgbClr val="FF0000"/>
                </a:solidFill>
              </a:rPr>
              <a:t>FCoE</a:t>
            </a:r>
            <a:r>
              <a:rPr lang="en-GB" dirty="0" smtClean="0"/>
              <a:t> - requires lossless underlying fabric where </a:t>
            </a:r>
            <a:r>
              <a:rPr lang="en-GB" dirty="0" smtClean="0">
                <a:solidFill>
                  <a:srgbClr val="FF0000"/>
                </a:solidFill>
              </a:rPr>
              <a:t>packet loss is not tolerated</a:t>
            </a:r>
          </a:p>
          <a:p>
            <a:r>
              <a:rPr lang="en-GB" dirty="0" smtClean="0"/>
              <a:t>Separate networks</a:t>
            </a:r>
          </a:p>
          <a:p>
            <a:pPr lvl="1"/>
            <a:r>
              <a:rPr lang="en-GB" dirty="0" smtClean="0"/>
              <a:t>High capital expenditure (CAPEX)</a:t>
            </a:r>
          </a:p>
          <a:p>
            <a:pPr lvl="1"/>
            <a:r>
              <a:rPr lang="en-GB" dirty="0" smtClean="0"/>
              <a:t>High operational expenditure (OPEX)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914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CISCO Unified Fabric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Enables</a:t>
            </a:r>
          </a:p>
          <a:p>
            <a:pPr lvl="1"/>
            <a:r>
              <a:rPr lang="en-GB" dirty="0" smtClean="0"/>
              <a:t>Optimised resource utilization</a:t>
            </a:r>
          </a:p>
          <a:p>
            <a:pPr lvl="1"/>
            <a:r>
              <a:rPr lang="en-GB" dirty="0" smtClean="0"/>
              <a:t>Greater application performance</a:t>
            </a:r>
          </a:p>
          <a:p>
            <a:pPr lvl="1"/>
            <a:r>
              <a:rPr lang="en-GB" dirty="0" smtClean="0"/>
              <a:t>Lower operating cost</a:t>
            </a:r>
          </a:p>
          <a:p>
            <a:r>
              <a:rPr lang="en-GB" dirty="0" smtClean="0"/>
              <a:t>Unified Fabric creates a platform of true multiprotocol environment</a:t>
            </a:r>
          </a:p>
          <a:p>
            <a:r>
              <a:rPr lang="en-GB" dirty="0" smtClean="0"/>
              <a:t>Fabric Channel Bidirectional bridging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Please refer to SAN presentation for Fibre Channel &amp; </a:t>
            </a:r>
            <a:r>
              <a:rPr lang="en-GB" dirty="0" err="1" smtClean="0"/>
              <a:t>FCoE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374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Acknowledgement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All materials of this lecture are from Data Centre DCICT 640-916 Official Certification guide, </a:t>
            </a:r>
            <a:r>
              <a:rPr lang="en-GB" dirty="0" err="1" smtClean="0"/>
              <a:t>Navaid</a:t>
            </a:r>
            <a:r>
              <a:rPr lang="en-GB" dirty="0" smtClean="0"/>
              <a:t> </a:t>
            </a:r>
            <a:r>
              <a:rPr lang="en-GB" dirty="0" err="1" smtClean="0"/>
              <a:t>Shamsee</a:t>
            </a:r>
            <a:r>
              <a:rPr lang="en-GB" dirty="0" smtClean="0"/>
              <a:t>, David </a:t>
            </a:r>
            <a:r>
              <a:rPr lang="en-GB" dirty="0" err="1" smtClean="0"/>
              <a:t>Klebanov</a:t>
            </a:r>
            <a:r>
              <a:rPr lang="en-GB" dirty="0" smtClean="0"/>
              <a:t>, </a:t>
            </a:r>
            <a:r>
              <a:rPr lang="en-GB" dirty="0" err="1" smtClean="0"/>
              <a:t>Hesham</a:t>
            </a:r>
            <a:r>
              <a:rPr lang="en-GB" dirty="0" smtClean="0"/>
              <a:t> Fayed, Ahmed </a:t>
            </a:r>
            <a:r>
              <a:rPr lang="en-GB" dirty="0" err="1" smtClean="0"/>
              <a:t>Afrose</a:t>
            </a:r>
            <a:r>
              <a:rPr lang="en-GB" dirty="0" smtClean="0"/>
              <a:t>, </a:t>
            </a:r>
            <a:r>
              <a:rPr lang="en-GB" dirty="0" err="1" smtClean="0"/>
              <a:t>Ozden</a:t>
            </a:r>
            <a:r>
              <a:rPr lang="en-GB" dirty="0" smtClean="0"/>
              <a:t> </a:t>
            </a:r>
            <a:r>
              <a:rPr lang="en-GB" dirty="0" err="1" smtClean="0"/>
              <a:t>Karakok</a:t>
            </a:r>
            <a:r>
              <a:rPr lang="en-GB" dirty="0" smtClean="0"/>
              <a:t>, published Cisco press (2015).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024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231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Unified Fabric</vt:lpstr>
      <vt:lpstr>Unified Fabric &amp; its need</vt:lpstr>
      <vt:lpstr>Need for Unified Fabric</vt:lpstr>
      <vt:lpstr>CISCO Unified Fabric Principles</vt:lpstr>
      <vt:lpstr>Acknowledgement</vt:lpstr>
    </vt:vector>
  </TitlesOfParts>
  <Company>UWTSD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Unified Fabric</dc:title>
  <dc:creator>Anly ChandraMohan</dc:creator>
  <cp:lastModifiedBy>Anly ChandraMohan</cp:lastModifiedBy>
  <cp:revision>4</cp:revision>
  <dcterms:created xsi:type="dcterms:W3CDTF">2017-04-27T10:26:43Z</dcterms:created>
  <dcterms:modified xsi:type="dcterms:W3CDTF">2017-04-27T10:36:07Z</dcterms:modified>
</cp:coreProperties>
</file>