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5"/>
  </p:notesMasterIdLst>
  <p:handoutMasterIdLst>
    <p:handoutMasterId r:id="rId36"/>
  </p:handoutMasterIdLst>
  <p:sldIdLst>
    <p:sldId id="493" r:id="rId2"/>
    <p:sldId id="278" r:id="rId3"/>
    <p:sldId id="321" r:id="rId4"/>
    <p:sldId id="515" r:id="rId5"/>
    <p:sldId id="324" r:id="rId6"/>
    <p:sldId id="323" r:id="rId7"/>
    <p:sldId id="494" r:id="rId8"/>
    <p:sldId id="495" r:id="rId9"/>
    <p:sldId id="497" r:id="rId10"/>
    <p:sldId id="499" r:id="rId11"/>
    <p:sldId id="517" r:id="rId12"/>
    <p:sldId id="518" r:id="rId13"/>
    <p:sldId id="500" r:id="rId14"/>
    <p:sldId id="498" r:id="rId15"/>
    <p:sldId id="519" r:id="rId16"/>
    <p:sldId id="501" r:id="rId17"/>
    <p:sldId id="502" r:id="rId18"/>
    <p:sldId id="503" r:id="rId19"/>
    <p:sldId id="508" r:id="rId20"/>
    <p:sldId id="514" r:id="rId21"/>
    <p:sldId id="256" r:id="rId22"/>
    <p:sldId id="504" r:id="rId23"/>
    <p:sldId id="505" r:id="rId24"/>
    <p:sldId id="506" r:id="rId25"/>
    <p:sldId id="507" r:id="rId26"/>
    <p:sldId id="509" r:id="rId27"/>
    <p:sldId id="516" r:id="rId28"/>
    <p:sldId id="257" r:id="rId29"/>
    <p:sldId id="258" r:id="rId30"/>
    <p:sldId id="259" r:id="rId31"/>
    <p:sldId id="511" r:id="rId32"/>
    <p:sldId id="512" r:id="rId33"/>
    <p:sldId id="341" r:id="rId3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C9FE46-4568-4718-B564-309405A6B50A}" v="11" dt="2025-10-03T10:48:44.6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17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Xavier Matieni" userId="9d3e8e5e-d398-465d-9080-0d05209e1cdd" providerId="ADAL" clId="{14C9FE46-4568-4718-B564-309405A6B50A}"/>
    <pc:docChg chg="addSld delSld modSld">
      <pc:chgData name="Xavier Matieni" userId="9d3e8e5e-d398-465d-9080-0d05209e1cdd" providerId="ADAL" clId="{14C9FE46-4568-4718-B564-309405A6B50A}" dt="2025-10-03T10:49:50.872" v="101" actId="113"/>
      <pc:docMkLst>
        <pc:docMk/>
      </pc:docMkLst>
      <pc:sldChg chg="modSp mod">
        <pc:chgData name="Xavier Matieni" userId="9d3e8e5e-d398-465d-9080-0d05209e1cdd" providerId="ADAL" clId="{14C9FE46-4568-4718-B564-309405A6B50A}" dt="2025-10-03T10:48:14" v="86" actId="1076"/>
        <pc:sldMkLst>
          <pc:docMk/>
          <pc:sldMk cId="0" sldId="257"/>
        </pc:sldMkLst>
        <pc:spChg chg="mod">
          <ac:chgData name="Xavier Matieni" userId="9d3e8e5e-d398-465d-9080-0d05209e1cdd" providerId="ADAL" clId="{14C9FE46-4568-4718-B564-309405A6B50A}" dt="2025-10-03T10:48:09.226" v="85" actId="113"/>
          <ac:spMkLst>
            <pc:docMk/>
            <pc:sldMk cId="0" sldId="257"/>
            <ac:spMk id="2" creationId="{00000000-0000-0000-0000-000000000000}"/>
          </ac:spMkLst>
        </pc:spChg>
        <pc:spChg chg="mod">
          <ac:chgData name="Xavier Matieni" userId="9d3e8e5e-d398-465d-9080-0d05209e1cdd" providerId="ADAL" clId="{14C9FE46-4568-4718-B564-309405A6B50A}" dt="2025-10-03T10:48:14" v="86" actId="1076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Xavier Matieni" userId="9d3e8e5e-d398-465d-9080-0d05209e1cdd" providerId="ADAL" clId="{14C9FE46-4568-4718-B564-309405A6B50A}" dt="2025-10-03T10:48:26.956" v="88" actId="113"/>
        <pc:sldMkLst>
          <pc:docMk/>
          <pc:sldMk cId="0" sldId="258"/>
        </pc:sldMkLst>
        <pc:spChg chg="mod">
          <ac:chgData name="Xavier Matieni" userId="9d3e8e5e-d398-465d-9080-0d05209e1cdd" providerId="ADAL" clId="{14C9FE46-4568-4718-B564-309405A6B50A}" dt="2025-10-03T10:48:26.956" v="88" actId="113"/>
          <ac:spMkLst>
            <pc:docMk/>
            <pc:sldMk cId="0" sldId="258"/>
            <ac:spMk id="2" creationId="{00000000-0000-0000-0000-000000000000}"/>
          </ac:spMkLst>
        </pc:spChg>
        <pc:spChg chg="mod">
          <ac:chgData name="Xavier Matieni" userId="9d3e8e5e-d398-465d-9080-0d05209e1cdd" providerId="ADAL" clId="{14C9FE46-4568-4718-B564-309405A6B50A}" dt="2025-10-03T10:48:22.095" v="87" actId="1076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Xavier Matieni" userId="9d3e8e5e-d398-465d-9080-0d05209e1cdd" providerId="ADAL" clId="{14C9FE46-4568-4718-B564-309405A6B50A}" dt="2025-10-03T10:48:44.654" v="90" actId="1076"/>
        <pc:sldMkLst>
          <pc:docMk/>
          <pc:sldMk cId="0" sldId="259"/>
        </pc:sldMkLst>
        <pc:spChg chg="mod">
          <ac:chgData name="Xavier Matieni" userId="9d3e8e5e-d398-465d-9080-0d05209e1cdd" providerId="ADAL" clId="{14C9FE46-4568-4718-B564-309405A6B50A}" dt="2025-10-03T10:48:38.166" v="89" actId="113"/>
          <ac:spMkLst>
            <pc:docMk/>
            <pc:sldMk cId="0" sldId="259"/>
            <ac:spMk id="2" creationId="{00000000-0000-0000-0000-000000000000}"/>
          </ac:spMkLst>
        </pc:spChg>
        <pc:spChg chg="mod">
          <ac:chgData name="Xavier Matieni" userId="9d3e8e5e-d398-465d-9080-0d05209e1cdd" providerId="ADAL" clId="{14C9FE46-4568-4718-B564-309405A6B50A}" dt="2025-10-03T10:48:44.654" v="90" actId="1076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Xavier Matieni" userId="9d3e8e5e-d398-465d-9080-0d05209e1cdd" providerId="ADAL" clId="{14C9FE46-4568-4718-B564-309405A6B50A}" dt="2025-10-03T10:49:50.872" v="101" actId="113"/>
        <pc:sldMkLst>
          <pc:docMk/>
          <pc:sldMk cId="685895707" sldId="341"/>
        </pc:sldMkLst>
        <pc:spChg chg="mod">
          <ac:chgData name="Xavier Matieni" userId="9d3e8e5e-d398-465d-9080-0d05209e1cdd" providerId="ADAL" clId="{14C9FE46-4568-4718-B564-309405A6B50A}" dt="2025-10-03T10:49:50.872" v="101" actId="113"/>
          <ac:spMkLst>
            <pc:docMk/>
            <pc:sldMk cId="685895707" sldId="341"/>
            <ac:spMk id="17411" creationId="{7E5F942D-B729-704A-A1DE-D606D518ED94}"/>
          </ac:spMkLst>
        </pc:spChg>
      </pc:sldChg>
      <pc:sldChg chg="modSp mod">
        <pc:chgData name="Xavier Matieni" userId="9d3e8e5e-d398-465d-9080-0d05209e1cdd" providerId="ADAL" clId="{14C9FE46-4568-4718-B564-309405A6B50A}" dt="2025-10-03T10:20:12.321" v="0" actId="207"/>
        <pc:sldMkLst>
          <pc:docMk/>
          <pc:sldMk cId="3070087175" sldId="493"/>
        </pc:sldMkLst>
        <pc:spChg chg="mod">
          <ac:chgData name="Xavier Matieni" userId="9d3e8e5e-d398-465d-9080-0d05209e1cdd" providerId="ADAL" clId="{14C9FE46-4568-4718-B564-309405A6B50A}" dt="2025-10-03T10:20:12.321" v="0" actId="207"/>
          <ac:spMkLst>
            <pc:docMk/>
            <pc:sldMk cId="3070087175" sldId="493"/>
            <ac:spMk id="6147" creationId="{00000000-0000-0000-0000-000000000000}"/>
          </ac:spMkLst>
        </pc:spChg>
      </pc:sldChg>
      <pc:sldChg chg="modSp mod">
        <pc:chgData name="Xavier Matieni" userId="9d3e8e5e-d398-465d-9080-0d05209e1cdd" providerId="ADAL" clId="{14C9FE46-4568-4718-B564-309405A6B50A}" dt="2025-10-03T10:45:23.569" v="68" actId="113"/>
        <pc:sldMkLst>
          <pc:docMk/>
          <pc:sldMk cId="1095150440" sldId="494"/>
        </pc:sldMkLst>
        <pc:spChg chg="mod">
          <ac:chgData name="Xavier Matieni" userId="9d3e8e5e-d398-465d-9080-0d05209e1cdd" providerId="ADAL" clId="{14C9FE46-4568-4718-B564-309405A6B50A}" dt="2025-10-03T10:45:23.569" v="68" actId="113"/>
          <ac:spMkLst>
            <pc:docMk/>
            <pc:sldMk cId="1095150440" sldId="494"/>
            <ac:spMk id="17411" creationId="{792FF15B-1D1F-E044-AA47-2B097CE5BD80}"/>
          </ac:spMkLst>
        </pc:spChg>
      </pc:sldChg>
      <pc:sldChg chg="modSp mod">
        <pc:chgData name="Xavier Matieni" userId="9d3e8e5e-d398-465d-9080-0d05209e1cdd" providerId="ADAL" clId="{14C9FE46-4568-4718-B564-309405A6B50A}" dt="2025-10-03T10:45:05.901" v="66" actId="207"/>
        <pc:sldMkLst>
          <pc:docMk/>
          <pc:sldMk cId="777814081" sldId="495"/>
        </pc:sldMkLst>
        <pc:spChg chg="mod">
          <ac:chgData name="Xavier Matieni" userId="9d3e8e5e-d398-465d-9080-0d05209e1cdd" providerId="ADAL" clId="{14C9FE46-4568-4718-B564-309405A6B50A}" dt="2025-10-03T10:45:05.901" v="66" actId="207"/>
          <ac:spMkLst>
            <pc:docMk/>
            <pc:sldMk cId="777814081" sldId="495"/>
            <ac:spMk id="6" creationId="{4CD50297-94DD-5B4C-0C20-1EFC656184DA}"/>
          </ac:spMkLst>
        </pc:spChg>
        <pc:spChg chg="mod">
          <ac:chgData name="Xavier Matieni" userId="9d3e8e5e-d398-465d-9080-0d05209e1cdd" providerId="ADAL" clId="{14C9FE46-4568-4718-B564-309405A6B50A}" dt="2025-10-03T10:44:55.103" v="65" actId="113"/>
          <ac:spMkLst>
            <pc:docMk/>
            <pc:sldMk cId="777814081" sldId="495"/>
            <ac:spMk id="17411" creationId="{792FF15B-1D1F-E044-AA47-2B097CE5BD80}"/>
          </ac:spMkLst>
        </pc:spChg>
      </pc:sldChg>
      <pc:sldChg chg="addSp modSp mod">
        <pc:chgData name="Xavier Matieni" userId="9d3e8e5e-d398-465d-9080-0d05209e1cdd" providerId="ADAL" clId="{14C9FE46-4568-4718-B564-309405A6B50A}" dt="2025-10-03T10:44:29.447" v="64" actId="164"/>
        <pc:sldMkLst>
          <pc:docMk/>
          <pc:sldMk cId="2687723805" sldId="497"/>
        </pc:sldMkLst>
        <pc:spChg chg="mod">
          <ac:chgData name="Xavier Matieni" userId="9d3e8e5e-d398-465d-9080-0d05209e1cdd" providerId="ADAL" clId="{14C9FE46-4568-4718-B564-309405A6B50A}" dt="2025-10-03T10:44:29.447" v="64" actId="164"/>
          <ac:spMkLst>
            <pc:docMk/>
            <pc:sldMk cId="2687723805" sldId="497"/>
            <ac:spMk id="2" creationId="{7B4C511D-BB50-02D5-D324-3E333AEA297D}"/>
          </ac:spMkLst>
        </pc:spChg>
        <pc:spChg chg="mod">
          <ac:chgData name="Xavier Matieni" userId="9d3e8e5e-d398-465d-9080-0d05209e1cdd" providerId="ADAL" clId="{14C9FE46-4568-4718-B564-309405A6B50A}" dt="2025-10-03T10:44:29.447" v="64" actId="164"/>
          <ac:spMkLst>
            <pc:docMk/>
            <pc:sldMk cId="2687723805" sldId="497"/>
            <ac:spMk id="3" creationId="{932AF537-CD46-E5DB-B0ED-0867DE549584}"/>
          </ac:spMkLst>
        </pc:spChg>
        <pc:spChg chg="mod">
          <ac:chgData name="Xavier Matieni" userId="9d3e8e5e-d398-465d-9080-0d05209e1cdd" providerId="ADAL" clId="{14C9FE46-4568-4718-B564-309405A6B50A}" dt="2025-10-03T10:44:29.447" v="64" actId="164"/>
          <ac:spMkLst>
            <pc:docMk/>
            <pc:sldMk cId="2687723805" sldId="497"/>
            <ac:spMk id="9" creationId="{A0B5CCE5-5020-33BC-B495-6807C20F43CA}"/>
          </ac:spMkLst>
        </pc:spChg>
        <pc:spChg chg="mod">
          <ac:chgData name="Xavier Matieni" userId="9d3e8e5e-d398-465d-9080-0d05209e1cdd" providerId="ADAL" clId="{14C9FE46-4568-4718-B564-309405A6B50A}" dt="2025-10-03T10:44:29.447" v="64" actId="164"/>
          <ac:spMkLst>
            <pc:docMk/>
            <pc:sldMk cId="2687723805" sldId="497"/>
            <ac:spMk id="10" creationId="{7847F728-8C48-9A66-ED7B-9139BCB8A6B3}"/>
          </ac:spMkLst>
        </pc:spChg>
        <pc:spChg chg="mod">
          <ac:chgData name="Xavier Matieni" userId="9d3e8e5e-d398-465d-9080-0d05209e1cdd" providerId="ADAL" clId="{14C9FE46-4568-4718-B564-309405A6B50A}" dt="2025-10-03T10:44:29.447" v="64" actId="164"/>
          <ac:spMkLst>
            <pc:docMk/>
            <pc:sldMk cId="2687723805" sldId="497"/>
            <ac:spMk id="11" creationId="{A404E507-22E9-3A61-0197-3D6F3DD34FC3}"/>
          </ac:spMkLst>
        </pc:spChg>
        <pc:spChg chg="mod">
          <ac:chgData name="Xavier Matieni" userId="9d3e8e5e-d398-465d-9080-0d05209e1cdd" providerId="ADAL" clId="{14C9FE46-4568-4718-B564-309405A6B50A}" dt="2025-10-03T10:44:29.447" v="64" actId="164"/>
          <ac:spMkLst>
            <pc:docMk/>
            <pc:sldMk cId="2687723805" sldId="497"/>
            <ac:spMk id="12" creationId="{F622296D-544A-E46B-A18B-FFCCA620B0D7}"/>
          </ac:spMkLst>
        </pc:spChg>
        <pc:spChg chg="mod">
          <ac:chgData name="Xavier Matieni" userId="9d3e8e5e-d398-465d-9080-0d05209e1cdd" providerId="ADAL" clId="{14C9FE46-4568-4718-B564-309405A6B50A}" dt="2025-10-03T10:44:29.447" v="64" actId="164"/>
          <ac:spMkLst>
            <pc:docMk/>
            <pc:sldMk cId="2687723805" sldId="497"/>
            <ac:spMk id="13" creationId="{6A4C31AE-094D-8DEF-D1C9-9D5F11587D46}"/>
          </ac:spMkLst>
        </pc:spChg>
        <pc:spChg chg="mod">
          <ac:chgData name="Xavier Matieni" userId="9d3e8e5e-d398-465d-9080-0d05209e1cdd" providerId="ADAL" clId="{14C9FE46-4568-4718-B564-309405A6B50A}" dt="2025-10-03T10:44:07.046" v="63" actId="207"/>
          <ac:spMkLst>
            <pc:docMk/>
            <pc:sldMk cId="2687723805" sldId="497"/>
            <ac:spMk id="15" creationId="{2CAC65BB-441E-BEE1-93F0-AB03D1278EF7}"/>
          </ac:spMkLst>
        </pc:spChg>
        <pc:spChg chg="mod">
          <ac:chgData name="Xavier Matieni" userId="9d3e8e5e-d398-465d-9080-0d05209e1cdd" providerId="ADAL" clId="{14C9FE46-4568-4718-B564-309405A6B50A}" dt="2025-10-03T10:43:31.789" v="58" actId="1076"/>
          <ac:spMkLst>
            <pc:docMk/>
            <pc:sldMk cId="2687723805" sldId="497"/>
            <ac:spMk id="17411" creationId="{792FF15B-1D1F-E044-AA47-2B097CE5BD80}"/>
          </ac:spMkLst>
        </pc:spChg>
        <pc:grpChg chg="add mod">
          <ac:chgData name="Xavier Matieni" userId="9d3e8e5e-d398-465d-9080-0d05209e1cdd" providerId="ADAL" clId="{14C9FE46-4568-4718-B564-309405A6B50A}" dt="2025-10-03T10:44:29.447" v="64" actId="164"/>
          <ac:grpSpMkLst>
            <pc:docMk/>
            <pc:sldMk cId="2687723805" sldId="497"/>
            <ac:grpSpMk id="4" creationId="{2FC00DE7-FAB4-0035-2E4D-A3972D3941D8}"/>
          </ac:grpSpMkLst>
        </pc:grpChg>
      </pc:sldChg>
      <pc:sldChg chg="modSp add del mod">
        <pc:chgData name="Xavier Matieni" userId="9d3e8e5e-d398-465d-9080-0d05209e1cdd" providerId="ADAL" clId="{14C9FE46-4568-4718-B564-309405A6B50A}" dt="2025-10-03T10:42:27.484" v="49" actId="1076"/>
        <pc:sldMkLst>
          <pc:docMk/>
          <pc:sldMk cId="187029605" sldId="498"/>
        </pc:sldMkLst>
        <pc:spChg chg="mod">
          <ac:chgData name="Xavier Matieni" userId="9d3e8e5e-d398-465d-9080-0d05209e1cdd" providerId="ADAL" clId="{14C9FE46-4568-4718-B564-309405A6B50A}" dt="2025-10-03T10:21:23.446" v="2" actId="207"/>
          <ac:spMkLst>
            <pc:docMk/>
            <pc:sldMk cId="187029605" sldId="498"/>
            <ac:spMk id="5" creationId="{321B1C28-00EE-064D-928B-03F322030B28}"/>
          </ac:spMkLst>
        </pc:spChg>
        <pc:picChg chg="mod">
          <ac:chgData name="Xavier Matieni" userId="9d3e8e5e-d398-465d-9080-0d05209e1cdd" providerId="ADAL" clId="{14C9FE46-4568-4718-B564-309405A6B50A}" dt="2025-10-03T10:42:27.484" v="49" actId="1076"/>
          <ac:picMkLst>
            <pc:docMk/>
            <pc:sldMk cId="187029605" sldId="498"/>
            <ac:picMk id="3" creationId="{0CD382E5-C687-474F-9D89-F78F03BC1B57}"/>
          </ac:picMkLst>
        </pc:picChg>
      </pc:sldChg>
      <pc:sldChg chg="modSp mod">
        <pc:chgData name="Xavier Matieni" userId="9d3e8e5e-d398-465d-9080-0d05209e1cdd" providerId="ADAL" clId="{14C9FE46-4568-4718-B564-309405A6B50A}" dt="2025-10-03T10:43:12.135" v="55" actId="113"/>
        <pc:sldMkLst>
          <pc:docMk/>
          <pc:sldMk cId="3767866289" sldId="499"/>
        </pc:sldMkLst>
        <pc:spChg chg="mod">
          <ac:chgData name="Xavier Matieni" userId="9d3e8e5e-d398-465d-9080-0d05209e1cdd" providerId="ADAL" clId="{14C9FE46-4568-4718-B564-309405A6B50A}" dt="2025-10-03T10:42:57.103" v="52" actId="1076"/>
          <ac:spMkLst>
            <pc:docMk/>
            <pc:sldMk cId="3767866289" sldId="499"/>
            <ac:spMk id="5" creationId="{321B1C28-00EE-064D-928B-03F322030B28}"/>
          </ac:spMkLst>
        </pc:spChg>
        <pc:spChg chg="mod">
          <ac:chgData name="Xavier Matieni" userId="9d3e8e5e-d398-465d-9080-0d05209e1cdd" providerId="ADAL" clId="{14C9FE46-4568-4718-B564-309405A6B50A}" dt="2025-10-03T10:43:12.135" v="55" actId="113"/>
          <ac:spMkLst>
            <pc:docMk/>
            <pc:sldMk cId="3767866289" sldId="499"/>
            <ac:spMk id="17411" creationId="{792FF15B-1D1F-E044-AA47-2B097CE5BD80}"/>
          </ac:spMkLst>
        </pc:spChg>
      </pc:sldChg>
      <pc:sldChg chg="modSp mod">
        <pc:chgData name="Xavier Matieni" userId="9d3e8e5e-d398-465d-9080-0d05209e1cdd" providerId="ADAL" clId="{14C9FE46-4568-4718-B564-309405A6B50A}" dt="2025-10-03T10:42:42.065" v="51" actId="113"/>
        <pc:sldMkLst>
          <pc:docMk/>
          <pc:sldMk cId="2285296473" sldId="500"/>
        </pc:sldMkLst>
        <pc:spChg chg="mod">
          <ac:chgData name="Xavier Matieni" userId="9d3e8e5e-d398-465d-9080-0d05209e1cdd" providerId="ADAL" clId="{14C9FE46-4568-4718-B564-309405A6B50A}" dt="2025-10-03T10:42:42.065" v="51" actId="113"/>
          <ac:spMkLst>
            <pc:docMk/>
            <pc:sldMk cId="2285296473" sldId="500"/>
            <ac:spMk id="17411" creationId="{792FF15B-1D1F-E044-AA47-2B097CE5BD80}"/>
          </ac:spMkLst>
        </pc:spChg>
      </pc:sldChg>
      <pc:sldChg chg="modSp mod">
        <pc:chgData name="Xavier Matieni" userId="9d3e8e5e-d398-465d-9080-0d05209e1cdd" providerId="ADAL" clId="{14C9FE46-4568-4718-B564-309405A6B50A}" dt="2025-10-03T10:41:20.563" v="40" actId="255"/>
        <pc:sldMkLst>
          <pc:docMk/>
          <pc:sldMk cId="3706618986" sldId="501"/>
        </pc:sldMkLst>
        <pc:spChg chg="mod">
          <ac:chgData name="Xavier Matieni" userId="9d3e8e5e-d398-465d-9080-0d05209e1cdd" providerId="ADAL" clId="{14C9FE46-4568-4718-B564-309405A6B50A}" dt="2025-10-03T10:41:20.563" v="40" actId="255"/>
          <ac:spMkLst>
            <pc:docMk/>
            <pc:sldMk cId="3706618986" sldId="501"/>
            <ac:spMk id="17411" creationId="{792FF15B-1D1F-E044-AA47-2B097CE5BD80}"/>
          </ac:spMkLst>
        </pc:spChg>
      </pc:sldChg>
      <pc:sldChg chg="modSp mod">
        <pc:chgData name="Xavier Matieni" userId="9d3e8e5e-d398-465d-9080-0d05209e1cdd" providerId="ADAL" clId="{14C9FE46-4568-4718-B564-309405A6B50A}" dt="2025-10-03T10:27:41.811" v="33" actId="114"/>
        <pc:sldMkLst>
          <pc:docMk/>
          <pc:sldMk cId="560290401" sldId="502"/>
        </pc:sldMkLst>
        <pc:spChg chg="mod">
          <ac:chgData name="Xavier Matieni" userId="9d3e8e5e-d398-465d-9080-0d05209e1cdd" providerId="ADAL" clId="{14C9FE46-4568-4718-B564-309405A6B50A}" dt="2025-10-03T10:27:41.811" v="33" actId="114"/>
          <ac:spMkLst>
            <pc:docMk/>
            <pc:sldMk cId="560290401" sldId="502"/>
            <ac:spMk id="7" creationId="{4A9B7A22-6EFA-3447-AFA5-8C4897DE4D77}"/>
          </ac:spMkLst>
        </pc:spChg>
        <pc:spChg chg="mod">
          <ac:chgData name="Xavier Matieni" userId="9d3e8e5e-d398-465d-9080-0d05209e1cdd" providerId="ADAL" clId="{14C9FE46-4568-4718-B564-309405A6B50A}" dt="2025-10-03T10:24:32.997" v="19" actId="113"/>
          <ac:spMkLst>
            <pc:docMk/>
            <pc:sldMk cId="560290401" sldId="502"/>
            <ac:spMk id="17411" creationId="{792FF15B-1D1F-E044-AA47-2B097CE5BD80}"/>
          </ac:spMkLst>
        </pc:spChg>
      </pc:sldChg>
      <pc:sldChg chg="modSp mod">
        <pc:chgData name="Xavier Matieni" userId="9d3e8e5e-d398-465d-9080-0d05209e1cdd" providerId="ADAL" clId="{14C9FE46-4568-4718-B564-309405A6B50A}" dt="2025-10-03T10:28:28.442" v="38" actId="113"/>
        <pc:sldMkLst>
          <pc:docMk/>
          <pc:sldMk cId="211572186" sldId="503"/>
        </pc:sldMkLst>
        <pc:spChg chg="mod">
          <ac:chgData name="Xavier Matieni" userId="9d3e8e5e-d398-465d-9080-0d05209e1cdd" providerId="ADAL" clId="{14C9FE46-4568-4718-B564-309405A6B50A}" dt="2025-10-03T10:28:28.442" v="38" actId="113"/>
          <ac:spMkLst>
            <pc:docMk/>
            <pc:sldMk cId="211572186" sldId="503"/>
            <ac:spMk id="17411" creationId="{792FF15B-1D1F-E044-AA47-2B097CE5BD80}"/>
          </ac:spMkLst>
        </pc:spChg>
        <pc:picChg chg="mod">
          <ac:chgData name="Xavier Matieni" userId="9d3e8e5e-d398-465d-9080-0d05209e1cdd" providerId="ADAL" clId="{14C9FE46-4568-4718-B564-309405A6B50A}" dt="2025-10-03T10:28:12.492" v="34" actId="1076"/>
          <ac:picMkLst>
            <pc:docMk/>
            <pc:sldMk cId="211572186" sldId="503"/>
            <ac:picMk id="2" creationId="{43EED47B-697F-FF48-8EAC-2221698A6295}"/>
          </ac:picMkLst>
        </pc:picChg>
      </pc:sldChg>
      <pc:sldChg chg="modSp mod">
        <pc:chgData name="Xavier Matieni" userId="9d3e8e5e-d398-465d-9080-0d05209e1cdd" providerId="ADAL" clId="{14C9FE46-4568-4718-B564-309405A6B50A}" dt="2025-10-03T10:46:31.096" v="76" actId="1076"/>
        <pc:sldMkLst>
          <pc:docMk/>
          <pc:sldMk cId="1432434377" sldId="504"/>
        </pc:sldMkLst>
        <pc:spChg chg="mod">
          <ac:chgData name="Xavier Matieni" userId="9d3e8e5e-d398-465d-9080-0d05209e1cdd" providerId="ADAL" clId="{14C9FE46-4568-4718-B564-309405A6B50A}" dt="2025-10-03T10:46:31.096" v="76" actId="1076"/>
          <ac:spMkLst>
            <pc:docMk/>
            <pc:sldMk cId="1432434377" sldId="504"/>
            <ac:spMk id="7" creationId="{4A9B7A22-6EFA-3447-AFA5-8C4897DE4D77}"/>
          </ac:spMkLst>
        </pc:spChg>
        <pc:spChg chg="mod">
          <ac:chgData name="Xavier Matieni" userId="9d3e8e5e-d398-465d-9080-0d05209e1cdd" providerId="ADAL" clId="{14C9FE46-4568-4718-B564-309405A6B50A}" dt="2025-10-03T10:46:26.944" v="75" actId="113"/>
          <ac:spMkLst>
            <pc:docMk/>
            <pc:sldMk cId="1432434377" sldId="504"/>
            <ac:spMk id="17411" creationId="{792FF15B-1D1F-E044-AA47-2B097CE5BD80}"/>
          </ac:spMkLst>
        </pc:spChg>
      </pc:sldChg>
      <pc:sldChg chg="modSp mod">
        <pc:chgData name="Xavier Matieni" userId="9d3e8e5e-d398-465d-9080-0d05209e1cdd" providerId="ADAL" clId="{14C9FE46-4568-4718-B564-309405A6B50A}" dt="2025-10-03T10:46:47.633" v="78" actId="113"/>
        <pc:sldMkLst>
          <pc:docMk/>
          <pc:sldMk cId="3441438963" sldId="505"/>
        </pc:sldMkLst>
        <pc:spChg chg="mod">
          <ac:chgData name="Xavier Matieni" userId="9d3e8e5e-d398-465d-9080-0d05209e1cdd" providerId="ADAL" clId="{14C9FE46-4568-4718-B564-309405A6B50A}" dt="2025-10-03T10:46:47.633" v="78" actId="113"/>
          <ac:spMkLst>
            <pc:docMk/>
            <pc:sldMk cId="3441438963" sldId="505"/>
            <ac:spMk id="17411" creationId="{792FF15B-1D1F-E044-AA47-2B097CE5BD80}"/>
          </ac:spMkLst>
        </pc:spChg>
      </pc:sldChg>
      <pc:sldChg chg="modSp mod">
        <pc:chgData name="Xavier Matieni" userId="9d3e8e5e-d398-465d-9080-0d05209e1cdd" providerId="ADAL" clId="{14C9FE46-4568-4718-B564-309405A6B50A}" dt="2025-10-03T10:47:15.294" v="81" actId="207"/>
        <pc:sldMkLst>
          <pc:docMk/>
          <pc:sldMk cId="4112525171" sldId="506"/>
        </pc:sldMkLst>
        <pc:spChg chg="mod">
          <ac:chgData name="Xavier Matieni" userId="9d3e8e5e-d398-465d-9080-0d05209e1cdd" providerId="ADAL" clId="{14C9FE46-4568-4718-B564-309405A6B50A}" dt="2025-10-03T10:47:15.294" v="81" actId="207"/>
          <ac:spMkLst>
            <pc:docMk/>
            <pc:sldMk cId="4112525171" sldId="506"/>
            <ac:spMk id="7" creationId="{4A9B7A22-6EFA-3447-AFA5-8C4897DE4D77}"/>
          </ac:spMkLst>
        </pc:spChg>
        <pc:spChg chg="mod">
          <ac:chgData name="Xavier Matieni" userId="9d3e8e5e-d398-465d-9080-0d05209e1cdd" providerId="ADAL" clId="{14C9FE46-4568-4718-B564-309405A6B50A}" dt="2025-10-03T10:47:04.205" v="80" actId="113"/>
          <ac:spMkLst>
            <pc:docMk/>
            <pc:sldMk cId="4112525171" sldId="506"/>
            <ac:spMk id="17411" creationId="{792FF15B-1D1F-E044-AA47-2B097CE5BD80}"/>
          </ac:spMkLst>
        </pc:spChg>
      </pc:sldChg>
      <pc:sldChg chg="modSp mod">
        <pc:chgData name="Xavier Matieni" userId="9d3e8e5e-d398-465d-9080-0d05209e1cdd" providerId="ADAL" clId="{14C9FE46-4568-4718-B564-309405A6B50A}" dt="2025-10-03T10:47:32.698" v="82" actId="113"/>
        <pc:sldMkLst>
          <pc:docMk/>
          <pc:sldMk cId="752954022" sldId="507"/>
        </pc:sldMkLst>
        <pc:spChg chg="mod">
          <ac:chgData name="Xavier Matieni" userId="9d3e8e5e-d398-465d-9080-0d05209e1cdd" providerId="ADAL" clId="{14C9FE46-4568-4718-B564-309405A6B50A}" dt="2025-10-03T10:47:32.698" v="82" actId="113"/>
          <ac:spMkLst>
            <pc:docMk/>
            <pc:sldMk cId="752954022" sldId="507"/>
            <ac:spMk id="17411" creationId="{792FF15B-1D1F-E044-AA47-2B097CE5BD80}"/>
          </ac:spMkLst>
        </pc:spChg>
      </pc:sldChg>
      <pc:sldChg chg="modSp mod">
        <pc:chgData name="Xavier Matieni" userId="9d3e8e5e-d398-465d-9080-0d05209e1cdd" providerId="ADAL" clId="{14C9FE46-4568-4718-B564-309405A6B50A}" dt="2025-10-03T10:45:42.384" v="70" actId="255"/>
        <pc:sldMkLst>
          <pc:docMk/>
          <pc:sldMk cId="3743866361" sldId="508"/>
        </pc:sldMkLst>
        <pc:spChg chg="mod">
          <ac:chgData name="Xavier Matieni" userId="9d3e8e5e-d398-465d-9080-0d05209e1cdd" providerId="ADAL" clId="{14C9FE46-4568-4718-B564-309405A6B50A}" dt="2025-10-03T10:45:42.384" v="70" actId="255"/>
          <ac:spMkLst>
            <pc:docMk/>
            <pc:sldMk cId="3743866361" sldId="508"/>
            <ac:spMk id="17411" creationId="{792FF15B-1D1F-E044-AA47-2B097CE5BD80}"/>
          </ac:spMkLst>
        </pc:spChg>
      </pc:sldChg>
      <pc:sldChg chg="modSp mod">
        <pc:chgData name="Xavier Matieni" userId="9d3e8e5e-d398-465d-9080-0d05209e1cdd" providerId="ADAL" clId="{14C9FE46-4568-4718-B564-309405A6B50A}" dt="2025-10-03T10:47:43.734" v="83" actId="113"/>
        <pc:sldMkLst>
          <pc:docMk/>
          <pc:sldMk cId="2331630913" sldId="509"/>
        </pc:sldMkLst>
        <pc:spChg chg="mod">
          <ac:chgData name="Xavier Matieni" userId="9d3e8e5e-d398-465d-9080-0d05209e1cdd" providerId="ADAL" clId="{14C9FE46-4568-4718-B564-309405A6B50A}" dt="2025-10-03T10:47:43.734" v="83" actId="113"/>
          <ac:spMkLst>
            <pc:docMk/>
            <pc:sldMk cId="2331630913" sldId="509"/>
            <ac:spMk id="17411" creationId="{792FF15B-1D1F-E044-AA47-2B097CE5BD80}"/>
          </ac:spMkLst>
        </pc:spChg>
      </pc:sldChg>
      <pc:sldChg chg="modSp mod">
        <pc:chgData name="Xavier Matieni" userId="9d3e8e5e-d398-465d-9080-0d05209e1cdd" providerId="ADAL" clId="{14C9FE46-4568-4718-B564-309405A6B50A}" dt="2025-10-03T10:49:14.513" v="94" actId="122"/>
        <pc:sldMkLst>
          <pc:docMk/>
          <pc:sldMk cId="604096960" sldId="511"/>
        </pc:sldMkLst>
        <pc:spChg chg="mod">
          <ac:chgData name="Xavier Matieni" userId="9d3e8e5e-d398-465d-9080-0d05209e1cdd" providerId="ADAL" clId="{14C9FE46-4568-4718-B564-309405A6B50A}" dt="2025-10-03T10:49:14.513" v="94" actId="122"/>
          <ac:spMkLst>
            <pc:docMk/>
            <pc:sldMk cId="604096960" sldId="511"/>
            <ac:spMk id="17411" creationId="{792FF15B-1D1F-E044-AA47-2B097CE5BD80}"/>
          </ac:spMkLst>
        </pc:spChg>
      </pc:sldChg>
      <pc:sldChg chg="modSp mod">
        <pc:chgData name="Xavier Matieni" userId="9d3e8e5e-d398-465d-9080-0d05209e1cdd" providerId="ADAL" clId="{14C9FE46-4568-4718-B564-309405A6B50A}" dt="2025-10-03T10:49:38.710" v="99" actId="1076"/>
        <pc:sldMkLst>
          <pc:docMk/>
          <pc:sldMk cId="4015399376" sldId="512"/>
        </pc:sldMkLst>
        <pc:spChg chg="mod">
          <ac:chgData name="Xavier Matieni" userId="9d3e8e5e-d398-465d-9080-0d05209e1cdd" providerId="ADAL" clId="{14C9FE46-4568-4718-B564-309405A6B50A}" dt="2025-10-03T10:49:38.710" v="99" actId="1076"/>
          <ac:spMkLst>
            <pc:docMk/>
            <pc:sldMk cId="4015399376" sldId="512"/>
            <ac:spMk id="5" creationId="{321B1C28-00EE-064D-928B-03F322030B28}"/>
          </ac:spMkLst>
        </pc:spChg>
        <pc:spChg chg="mod">
          <ac:chgData name="Xavier Matieni" userId="9d3e8e5e-d398-465d-9080-0d05209e1cdd" providerId="ADAL" clId="{14C9FE46-4568-4718-B564-309405A6B50A}" dt="2025-10-03T10:49:33.973" v="98" actId="255"/>
          <ac:spMkLst>
            <pc:docMk/>
            <pc:sldMk cId="4015399376" sldId="512"/>
            <ac:spMk id="17411" creationId="{792FF15B-1D1F-E044-AA47-2B097CE5BD80}"/>
          </ac:spMkLst>
        </pc:spChg>
      </pc:sldChg>
      <pc:sldChg chg="modSp mod">
        <pc:chgData name="Xavier Matieni" userId="9d3e8e5e-d398-465d-9080-0d05209e1cdd" providerId="ADAL" clId="{14C9FE46-4568-4718-B564-309405A6B50A}" dt="2025-10-03T10:46:05.696" v="73" actId="1076"/>
        <pc:sldMkLst>
          <pc:docMk/>
          <pc:sldMk cId="579621072" sldId="514"/>
        </pc:sldMkLst>
        <pc:spChg chg="mod">
          <ac:chgData name="Xavier Matieni" userId="9d3e8e5e-d398-465d-9080-0d05209e1cdd" providerId="ADAL" clId="{14C9FE46-4568-4718-B564-309405A6B50A}" dt="2025-10-03T10:46:05.696" v="73" actId="1076"/>
          <ac:spMkLst>
            <pc:docMk/>
            <pc:sldMk cId="579621072" sldId="514"/>
            <ac:spMk id="6" creationId="{7BDEB75F-50B9-7724-0D66-F293008E006F}"/>
          </ac:spMkLst>
        </pc:spChg>
      </pc:sldChg>
      <pc:sldChg chg="modSp mod">
        <pc:chgData name="Xavier Matieni" userId="9d3e8e5e-d398-465d-9080-0d05209e1cdd" providerId="ADAL" clId="{14C9FE46-4568-4718-B564-309405A6B50A}" dt="2025-10-03T10:47:55.981" v="84" actId="113"/>
        <pc:sldMkLst>
          <pc:docMk/>
          <pc:sldMk cId="0" sldId="516"/>
        </pc:sldMkLst>
        <pc:spChg chg="mod">
          <ac:chgData name="Xavier Matieni" userId="9d3e8e5e-d398-465d-9080-0d05209e1cdd" providerId="ADAL" clId="{14C9FE46-4568-4718-B564-309405A6B50A}" dt="2025-10-03T10:47:55.981" v="84" actId="113"/>
          <ac:spMkLst>
            <pc:docMk/>
            <pc:sldMk cId="0" sldId="516"/>
            <ac:spMk id="2" creationId="{00000000-0000-0000-0000-000000000000}"/>
          </ac:spMkLst>
        </pc:spChg>
      </pc:sldChg>
      <pc:sldChg chg="modSp add mod">
        <pc:chgData name="Xavier Matieni" userId="9d3e8e5e-d398-465d-9080-0d05209e1cdd" providerId="ADAL" clId="{14C9FE46-4568-4718-B564-309405A6B50A}" dt="2025-10-03T10:23:02.809" v="9" actId="1076"/>
        <pc:sldMkLst>
          <pc:docMk/>
          <pc:sldMk cId="2834770850" sldId="517"/>
        </pc:sldMkLst>
        <pc:spChg chg="mod">
          <ac:chgData name="Xavier Matieni" userId="9d3e8e5e-d398-465d-9080-0d05209e1cdd" providerId="ADAL" clId="{14C9FE46-4568-4718-B564-309405A6B50A}" dt="2025-10-03T10:23:02.809" v="9" actId="1076"/>
          <ac:spMkLst>
            <pc:docMk/>
            <pc:sldMk cId="2834770850" sldId="517"/>
            <ac:spMk id="6" creationId="{3E72189F-0F75-B9A3-9891-AD3D58848FE2}"/>
          </ac:spMkLst>
        </pc:spChg>
        <pc:spChg chg="mod">
          <ac:chgData name="Xavier Matieni" userId="9d3e8e5e-d398-465d-9080-0d05209e1cdd" providerId="ADAL" clId="{14C9FE46-4568-4718-B564-309405A6B50A}" dt="2025-10-03T10:22:54.735" v="7" actId="1076"/>
          <ac:spMkLst>
            <pc:docMk/>
            <pc:sldMk cId="2834770850" sldId="517"/>
            <ac:spMk id="17411" creationId="{792FF15B-1D1F-E044-AA47-2B097CE5BD80}"/>
          </ac:spMkLst>
        </pc:spChg>
      </pc:sldChg>
      <pc:sldChg chg="modSp add mod">
        <pc:chgData name="Xavier Matieni" userId="9d3e8e5e-d398-465d-9080-0d05209e1cdd" providerId="ADAL" clId="{14C9FE46-4568-4718-B564-309405A6B50A}" dt="2025-10-03T10:23:50.056" v="16" actId="1076"/>
        <pc:sldMkLst>
          <pc:docMk/>
          <pc:sldMk cId="2622439158" sldId="518"/>
        </pc:sldMkLst>
        <pc:spChg chg="mod">
          <ac:chgData name="Xavier Matieni" userId="9d3e8e5e-d398-465d-9080-0d05209e1cdd" providerId="ADAL" clId="{14C9FE46-4568-4718-B564-309405A6B50A}" dt="2025-10-03T10:23:21.017" v="10" actId="255"/>
          <ac:spMkLst>
            <pc:docMk/>
            <pc:sldMk cId="2622439158" sldId="518"/>
            <ac:spMk id="2" creationId="{D7F1F7C0-DDA7-D86D-404E-27FC6C4DDD7A}"/>
          </ac:spMkLst>
        </pc:spChg>
        <pc:spChg chg="mod">
          <ac:chgData name="Xavier Matieni" userId="9d3e8e5e-d398-465d-9080-0d05209e1cdd" providerId="ADAL" clId="{14C9FE46-4568-4718-B564-309405A6B50A}" dt="2025-10-03T10:23:50.056" v="16" actId="1076"/>
          <ac:spMkLst>
            <pc:docMk/>
            <pc:sldMk cId="2622439158" sldId="518"/>
            <ac:spMk id="6" creationId="{62041B92-0C92-6675-F647-9C2242BAD667}"/>
          </ac:spMkLst>
        </pc:spChg>
        <pc:picChg chg="mod">
          <ac:chgData name="Xavier Matieni" userId="9d3e8e5e-d398-465d-9080-0d05209e1cdd" providerId="ADAL" clId="{14C9FE46-4568-4718-B564-309405A6B50A}" dt="2025-10-03T10:23:36.896" v="13" actId="1076"/>
          <ac:picMkLst>
            <pc:docMk/>
            <pc:sldMk cId="2622439158" sldId="518"/>
            <ac:picMk id="4" creationId="{0CD382E5-C687-474F-9D89-F78F03BC1B57}"/>
          </ac:picMkLst>
        </pc:picChg>
      </pc:sldChg>
      <pc:sldChg chg="modSp add mod">
        <pc:chgData name="Xavier Matieni" userId="9d3e8e5e-d398-465d-9080-0d05209e1cdd" providerId="ADAL" clId="{14C9FE46-4568-4718-B564-309405A6B50A}" dt="2025-10-03T10:42:14.067" v="48" actId="1076"/>
        <pc:sldMkLst>
          <pc:docMk/>
          <pc:sldMk cId="2902140502" sldId="519"/>
        </pc:sldMkLst>
        <pc:spChg chg="mod">
          <ac:chgData name="Xavier Matieni" userId="9d3e8e5e-d398-465d-9080-0d05209e1cdd" providerId="ADAL" clId="{14C9FE46-4568-4718-B564-309405A6B50A}" dt="2025-10-03T10:41:54.054" v="43" actId="255"/>
          <ac:spMkLst>
            <pc:docMk/>
            <pc:sldMk cId="2902140502" sldId="519"/>
            <ac:spMk id="2" creationId="{D7F1F7C0-DDA7-D86D-404E-27FC6C4DDD7A}"/>
          </ac:spMkLst>
        </pc:spChg>
        <pc:spChg chg="mod">
          <ac:chgData name="Xavier Matieni" userId="9d3e8e5e-d398-465d-9080-0d05209e1cdd" providerId="ADAL" clId="{14C9FE46-4568-4718-B564-309405A6B50A}" dt="2025-10-03T10:42:14.067" v="48" actId="1076"/>
          <ac:spMkLst>
            <pc:docMk/>
            <pc:sldMk cId="2902140502" sldId="519"/>
            <ac:spMk id="6" creationId="{62041B92-0C92-6675-F647-9C2242BAD667}"/>
          </ac:spMkLst>
        </pc:spChg>
        <pc:picChg chg="mod">
          <ac:chgData name="Xavier Matieni" userId="9d3e8e5e-d398-465d-9080-0d05209e1cdd" providerId="ADAL" clId="{14C9FE46-4568-4718-B564-309405A6B50A}" dt="2025-10-03T10:42:09.828" v="47" actId="1076"/>
          <ac:picMkLst>
            <pc:docMk/>
            <pc:sldMk cId="2902140502" sldId="519"/>
            <ac:picMk id="4" creationId="{0CD382E5-C687-474F-9D89-F78F03BC1B57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module with emphasis on modern BI trends and AI integration.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BI has evolved and what students will learn in this session.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 the strategic importance of BI technologies in business.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Clarify what students should be able to do by the end of the module.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Outline the key topics covered in the module.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Mention that assessment details will be discussed in Week 2.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Define BI and emphasize its modern capabilities.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Showcase how BI tools have evolved to support conversational interfaces.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Provide a practical example of the DIKW model in action.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how BI improves decision-making in organizations.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key BI terms and their relevance in modern systems.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Provide updated references for further reading.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Encourage students to engage with the topic and share reflections.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Update the definition of data mining with modern techniques.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03/10/2025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03/10/2025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03/10/2025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03/10/2025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03/10/2025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03/10/2025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03/10/2025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03/10/2025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03/10/2025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03/10/2025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03/10/2025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03/10/2025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59383" y="4058706"/>
            <a:ext cx="7772400" cy="1235066"/>
          </a:xfrm>
        </p:spPr>
        <p:txBody>
          <a:bodyPr/>
          <a:lstStyle/>
          <a:p>
            <a:r>
              <a:rPr sz="3200" b="1"/>
              <a:t>Week 1: Session 1 – Introduction to Business Intelligence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2232248"/>
          </a:xfrm>
        </p:spPr>
        <p:txBody>
          <a:bodyPr/>
          <a:lstStyle/>
          <a:p>
            <a:r>
              <a:rPr b="1" dirty="0">
                <a:solidFill>
                  <a:srgbClr val="FF0000"/>
                </a:solidFill>
              </a:rPr>
              <a:t>Module Code: LCBB5014
</a:t>
            </a:r>
            <a:r>
              <a:rPr lang="en-GB" b="1" dirty="0">
                <a:solidFill>
                  <a:srgbClr val="FF0000"/>
                </a:solidFill>
              </a:rPr>
              <a:t>Data Handling &amp; Business Intelligence</a:t>
            </a:r>
            <a:endParaRPr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38" y="538163"/>
            <a:ext cx="8229600" cy="706437"/>
          </a:xfrm>
        </p:spPr>
        <p:txBody>
          <a:bodyPr/>
          <a:lstStyle/>
          <a:p>
            <a:r>
              <a:rPr sz="2000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761396" y="3933056"/>
            <a:ext cx="3450564" cy="1656184"/>
          </a:xfrm>
        </p:spPr>
        <p:txBody>
          <a:bodyPr/>
          <a:lstStyle/>
          <a:p>
            <a:r>
              <a:rPr lang="en-GB" sz="2000"/>
              <a:t> </a:t>
            </a:r>
            <a:endParaRPr sz="2000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2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915666" y="1258977"/>
            <a:ext cx="7775575" cy="2862322"/>
          </a:xfrm>
          <a:prstGeom prst="rect">
            <a:avLst/>
          </a:prstGeom>
        </p:spPr>
        <p:txBody>
          <a:bodyPr lIns="91440" tIns="45720" rIns="91440" bIns="45720" anchor="t">
            <a:spAutoFit/>
          </a:bodyPr>
          <a:lstStyle/>
          <a:p>
            <a:pPr eaLnBrk="1" hangingPunct="1">
              <a:defRPr/>
            </a:pPr>
            <a:r>
              <a:rPr sz="2000">
                <a:latin typeface="Arial"/>
                <a:cs typeface="Arial"/>
              </a:rPr>
              <a:t>By the end of this session, students should be aware of: </a:t>
            </a:r>
            <a:endParaRPr lang="en-US"/>
          </a:p>
          <a:p>
            <a:pPr marL="342900" indent="-342900">
              <a:buFont typeface="Wingdings"/>
              <a:buChar char="§"/>
              <a:defRPr/>
            </a:pPr>
            <a:r>
              <a:rPr sz="2000">
                <a:latin typeface="Arial"/>
                <a:cs typeface="Arial"/>
              </a:rPr>
              <a:t>Basic Rules </a:t>
            </a:r>
            <a:endParaRPr lang="en-US"/>
          </a:p>
          <a:p>
            <a:pPr marL="342900" indent="-342900">
              <a:buFont typeface="Wingdings"/>
              <a:buChar char="§"/>
              <a:defRPr/>
            </a:pPr>
            <a:r>
              <a:rPr sz="2000">
                <a:latin typeface="Arial"/>
                <a:cs typeface="Arial"/>
              </a:rPr>
              <a:t>Module Aim &amp; Learning Objectives</a:t>
            </a:r>
            <a:endParaRPr lang="en-US" sz="2000">
              <a:latin typeface="Arial"/>
              <a:cs typeface="Arial"/>
            </a:endParaRPr>
          </a:p>
          <a:p>
            <a:pPr marL="342900" indent="-342900">
              <a:buFont typeface="Wingdings"/>
              <a:buChar char="§"/>
              <a:defRPr/>
            </a:pPr>
            <a:r>
              <a:rPr sz="2000">
                <a:latin typeface="Arial"/>
                <a:cs typeface="Arial"/>
              </a:rPr>
              <a:t>Indicative Contents </a:t>
            </a:r>
            <a:endParaRPr lang="en-US"/>
          </a:p>
          <a:p>
            <a:pPr marL="342900" indent="-342900">
              <a:buFont typeface="Wingdings"/>
              <a:buChar char="§"/>
              <a:defRPr/>
            </a:pPr>
            <a:r>
              <a:rPr lang="en-US" sz="2000">
                <a:latin typeface="Arial"/>
                <a:cs typeface="Arial"/>
              </a:rPr>
              <a:t>Assessments</a:t>
            </a:r>
            <a:endParaRPr lang="en-US"/>
          </a:p>
          <a:p>
            <a:pPr marL="342900" indent="-342900">
              <a:buFont typeface="Wingdings"/>
              <a:buChar char="§"/>
              <a:defRPr/>
            </a:pPr>
            <a:r>
              <a:rPr lang="en-US" sz="2000">
                <a:latin typeface="Arial"/>
                <a:cs typeface="Arial"/>
              </a:rPr>
              <a:t>What</a:t>
            </a:r>
            <a:r>
              <a:rPr sz="2000">
                <a:latin typeface="Arial"/>
                <a:cs typeface="Arial"/>
              </a:rPr>
              <a:t> is Business Intelligence? </a:t>
            </a:r>
            <a:endParaRPr lang="en-US"/>
          </a:p>
          <a:p>
            <a:pPr marL="342900" indent="-342900">
              <a:buFont typeface="Wingdings"/>
              <a:buChar char="§"/>
              <a:defRPr/>
            </a:pPr>
            <a:r>
              <a:rPr sz="2000">
                <a:latin typeface="Arial"/>
                <a:cs typeface="Arial"/>
              </a:rPr>
              <a:t>What is Data, Information and Knowledge? </a:t>
            </a:r>
            <a:endParaRPr lang="en-US"/>
          </a:p>
          <a:p>
            <a:pPr marL="342900" indent="-342900">
              <a:buFont typeface="Wingdings"/>
              <a:buChar char="§"/>
              <a:defRPr/>
            </a:pPr>
            <a:r>
              <a:rPr sz="2000">
                <a:latin typeface="Arial"/>
                <a:cs typeface="Arial"/>
              </a:rPr>
              <a:t>Benefits of </a:t>
            </a:r>
            <a:r>
              <a:rPr lang="en-US" sz="2000">
                <a:latin typeface="Arial"/>
                <a:cs typeface="Arial"/>
              </a:rPr>
              <a:t>BI</a:t>
            </a:r>
            <a:endParaRPr lang="en-US"/>
          </a:p>
          <a:p>
            <a:pPr marL="342900" indent="-342900">
              <a:buFont typeface="Wingdings"/>
              <a:buChar char="§"/>
              <a:defRPr/>
            </a:pPr>
            <a:r>
              <a:rPr lang="en-US" sz="2000">
                <a:latin typeface="Arial"/>
                <a:cs typeface="Arial"/>
              </a:rPr>
              <a:t>Terms</a:t>
            </a:r>
            <a:r>
              <a:rPr sz="2000">
                <a:latin typeface="Arial"/>
                <a:cs typeface="Arial"/>
              </a:rPr>
              <a:t> &amp; Terminologies of BI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415E8F-F6E5-7F40-A75E-C91714037B0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250824" y="1062038"/>
            <a:ext cx="7849567" cy="3087042"/>
          </a:xfrm>
        </p:spPr>
        <p:txBody>
          <a:bodyPr/>
          <a:lstStyle/>
          <a:p>
            <a:pPr marL="342900" indent="-342900" algn="l">
              <a:buFont typeface="Wingdings" panose="05000000000000000000" pitchFamily="2" charset="2"/>
              <a:buChar char="§"/>
            </a:pPr>
            <a:r>
              <a:rPr sz="2000">
                <a:solidFill>
                  <a:schemeClr val="tx1"/>
                </a:solidFill>
              </a:rPr>
              <a:t>To develop a critical understanding of how data systems and BI technologies—including AI, semantic layers, and real-time analytics—support strategic decision-making and operational efficiency.</a:t>
            </a:r>
          </a:p>
        </p:txBody>
      </p:sp>
      <p:sp>
        <p:nvSpPr>
          <p:cNvPr id="18434" name="Slide Number Placeholder 5">
            <a:extLst>
              <a:ext uri="{FF2B5EF4-FFF2-40B4-BE49-F238E27FC236}">
                <a16:creationId xmlns:a16="http://schemas.microsoft.com/office/drawing/2014/main" id="{8EDCDC82-B319-E040-9841-114D9420FD4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3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E45E4159-8B49-7941-8732-B819A635EB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476250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sz="2000"/>
              <a:t>Aim of the Module</a:t>
            </a:r>
          </a:p>
        </p:txBody>
      </p:sp>
    </p:spTree>
    <p:extLst>
      <p:ext uri="{BB962C8B-B14F-4D97-AF65-F5344CB8AC3E}">
        <p14:creationId xmlns:p14="http://schemas.microsoft.com/office/powerpoint/2010/main" val="36232862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5">
            <a:extLst>
              <a:ext uri="{FF2B5EF4-FFF2-40B4-BE49-F238E27FC236}">
                <a16:creationId xmlns:a16="http://schemas.microsoft.com/office/drawing/2014/main" id="{22CC6FB0-424D-624B-9DE5-CC6DF5DC455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EB55985-707B-084F-963A-BD7BFF252032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55A38810-819B-CA48-99DE-0AA245C7BF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>
                <a:latin typeface="+mj-lt"/>
              </a:rPr>
              <a:t>Learning Outcomes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8970698-1F3B-F741-B721-5226483ACF4B}"/>
              </a:ext>
            </a:extLst>
          </p:cNvPr>
          <p:cNvSpPr/>
          <p:nvPr/>
        </p:nvSpPr>
        <p:spPr>
          <a:xfrm>
            <a:off x="611560" y="1268760"/>
            <a:ext cx="792088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400">
                <a:latin typeface="+mn-lt"/>
              </a:rPr>
              <a:t>Upon the successful completion of this module, the student should be able to: </a:t>
            </a:r>
          </a:p>
          <a:p>
            <a:pPr algn="just"/>
            <a:endParaRPr lang="en-GB" sz="2400">
              <a:latin typeface="+mn-lt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GB" sz="2400">
                <a:latin typeface="+mn-lt"/>
              </a:rPr>
              <a:t>Demonstrate an understanding of business intelligence, business intelligence concepts and applications, and data mining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GB" sz="2400">
                <a:latin typeface="+mn-lt"/>
              </a:rPr>
              <a:t>Evaluate the current trends of business intelligence, data warehousing, and data mining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GB" sz="2400">
                <a:latin typeface="+mn-lt"/>
              </a:rPr>
              <a:t>Demonstrate a comprehensive knowledge and understanding of essential concepts and principles, by using predictive and analytic software</a:t>
            </a:r>
          </a:p>
        </p:txBody>
      </p:sp>
    </p:spTree>
    <p:extLst>
      <p:ext uri="{BB962C8B-B14F-4D97-AF65-F5344CB8AC3E}">
        <p14:creationId xmlns:p14="http://schemas.microsoft.com/office/powerpoint/2010/main" val="37379016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561268" y="919163"/>
            <a:ext cx="7417519" cy="3133514"/>
          </a:xfrm>
        </p:spPr>
        <p:txBody>
          <a:bodyPr/>
          <a:lstStyle/>
          <a:p>
            <a:pPr marL="342900" indent="-342900" algn="l">
              <a:buFont typeface="Wingdings" panose="05000000000000000000" pitchFamily="2" charset="2"/>
              <a:buChar char="§"/>
            </a:pPr>
            <a:r>
              <a:rPr sz="2000">
                <a:solidFill>
                  <a:schemeClr val="tx1"/>
                </a:solidFill>
              </a:rPr>
              <a:t>BI foundations and DIKW hierarchy
Semantic layers and composable BI architectures</a:t>
            </a:r>
            <a:r>
              <a:rPr lang="en-GB" sz="2000">
                <a:solidFill>
                  <a:schemeClr val="tx1"/>
                </a:solidFill>
              </a:rPr>
              <a:t>, 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sz="2000">
                <a:solidFill>
                  <a:schemeClr val="tx1"/>
                </a:solidFill>
              </a:rPr>
              <a:t>modern BI tools that let you ask questions in plain language
Data governance, quality, and observability
day-to-day transactions (OLTP) vs. looking at past data for trends (OLAP)
Data warehousing and fast tools for </a:t>
            </a:r>
            <a:r>
              <a:rPr sz="2000" err="1">
                <a:solidFill>
                  <a:schemeClr val="tx1"/>
                </a:solidFill>
              </a:rPr>
              <a:t>analysing</a:t>
            </a:r>
            <a:r>
              <a:rPr sz="2000">
                <a:solidFill>
                  <a:schemeClr val="tx1"/>
                </a:solidFill>
              </a:rPr>
              <a:t> data as it comes in</a:t>
            </a:r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5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sz="2000"/>
              <a:t>Indicative Contents</a:t>
            </a:r>
          </a:p>
        </p:txBody>
      </p:sp>
    </p:spTree>
    <p:extLst>
      <p:ext uri="{BB962C8B-B14F-4D97-AF65-F5344CB8AC3E}">
        <p14:creationId xmlns:p14="http://schemas.microsoft.com/office/powerpoint/2010/main" val="4167322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Number Placeholder 5">
            <a:extLst>
              <a:ext uri="{FF2B5EF4-FFF2-40B4-BE49-F238E27FC236}">
                <a16:creationId xmlns:a16="http://schemas.microsoft.com/office/drawing/2014/main" id="{6F90B037-BD3F-6140-92E8-016F6311E09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6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4374629E-0B95-0640-8D28-6AB97E1C6B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sz="2000"/>
              <a:t>Assessments</a:t>
            </a:r>
            <a:endParaRPr lang="en-US" altLang="en-US" b="1">
              <a:latin typeface="+mj-lt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01FF5F4-29CB-2241-8140-EBBC4BD66B4D}"/>
              </a:ext>
            </a:extLst>
          </p:cNvPr>
          <p:cNvSpPr/>
          <p:nvPr/>
        </p:nvSpPr>
        <p:spPr>
          <a:xfrm>
            <a:off x="611560" y="4977205"/>
            <a:ext cx="80752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algn="ctr">
              <a:defRPr/>
            </a:pPr>
            <a:r>
              <a:rPr sz="2000"/>
              <a:t>N.B.: Assessments components and tasks will be discussed in detail in week 2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E3459DE-B84E-7BB5-20FA-B23CADFCE4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0" y="1171771"/>
            <a:ext cx="8075240" cy="3552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4235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750845" y="1196752"/>
            <a:ext cx="7920880" cy="2018556"/>
          </a:xfrm>
        </p:spPr>
        <p:txBody>
          <a:bodyPr/>
          <a:lstStyle/>
          <a:p>
            <a:pPr marL="342900" indent="-342900" algn="l">
              <a:buFont typeface="Wingdings" panose="05000000000000000000" pitchFamily="2" charset="2"/>
              <a:buChar char="§"/>
            </a:pPr>
            <a:r>
              <a:rPr sz="2000">
                <a:solidFill>
                  <a:schemeClr val="tx1"/>
                </a:solidFill>
              </a:rPr>
              <a:t>Business Intelligence (BI) refers to the technologies and strategies used to transform raw data into actionable insights. </a:t>
            </a:r>
            <a:endParaRPr lang="en-GB" sz="2000">
              <a:solidFill>
                <a:schemeClr val="tx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sz="2000">
                <a:solidFill>
                  <a:schemeClr val="tx1"/>
                </a:solidFill>
              </a:rPr>
              <a:t>In 2025, BI is increasingly powered by AI, enabling real-time decision-making, natural language queries, and embedded analytics.</a:t>
            </a:r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7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b="1" dirty="0"/>
              <a:t>What is Business Intelligence?</a:t>
            </a:r>
          </a:p>
        </p:txBody>
      </p:sp>
    </p:spTree>
    <p:extLst>
      <p:ext uri="{BB962C8B-B14F-4D97-AF65-F5344CB8AC3E}">
        <p14:creationId xmlns:p14="http://schemas.microsoft.com/office/powerpoint/2010/main" val="1095150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8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b="1" dirty="0"/>
              <a:t>What is Business Intelligence?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DA0D287-2EEE-F444-B3A4-1356A9ADCC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616" y="946394"/>
            <a:ext cx="6912768" cy="36347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D50297-94DD-5B4C-0C20-1EFC656184DA}"/>
              </a:ext>
            </a:extLst>
          </p:cNvPr>
          <p:cNvSpPr txBox="1"/>
          <p:nvPr/>
        </p:nvSpPr>
        <p:spPr>
          <a:xfrm>
            <a:off x="359532" y="4951093"/>
            <a:ext cx="84249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defRPr/>
            </a:pPr>
            <a:r>
              <a:rPr lang="en-GB" sz="1800" dirty="0">
                <a:solidFill>
                  <a:srgbClr val="FF0000"/>
                </a:solidFill>
              </a:rPr>
              <a:t>Business intelligence is what businesspeople see via tools and dashboards</a:t>
            </a:r>
          </a:p>
        </p:txBody>
      </p:sp>
    </p:spTree>
    <p:extLst>
      <p:ext uri="{BB962C8B-B14F-4D97-AF65-F5344CB8AC3E}">
        <p14:creationId xmlns:p14="http://schemas.microsoft.com/office/powerpoint/2010/main" val="777814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10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2782" y="289687"/>
            <a:ext cx="8161037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b="1" dirty="0"/>
              <a:t>What is Data, Information &amp; Knowledge?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FC00DE7-FAB4-0035-2E4D-A3972D3941D8}"/>
              </a:ext>
            </a:extLst>
          </p:cNvPr>
          <p:cNvGrpSpPr/>
          <p:nvPr/>
        </p:nvGrpSpPr>
        <p:grpSpPr>
          <a:xfrm>
            <a:off x="352782" y="3454069"/>
            <a:ext cx="8321225" cy="934122"/>
            <a:chOff x="352782" y="3454069"/>
            <a:chExt cx="8321225" cy="934122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7B4C511D-BB50-02D5-D324-3E333AEA297D}"/>
                </a:ext>
              </a:extLst>
            </p:cNvPr>
            <p:cNvSpPr/>
            <p:nvPr/>
          </p:nvSpPr>
          <p:spPr>
            <a:xfrm>
              <a:off x="352782" y="3456668"/>
              <a:ext cx="1296144" cy="91440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/>
                <a:t>Retail data</a:t>
              </a:r>
            </a:p>
          </p:txBody>
        </p:sp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932AF537-CD46-E5DB-B0ED-0867DE549584}"/>
                </a:ext>
              </a:extLst>
            </p:cNvPr>
            <p:cNvSpPr/>
            <p:nvPr/>
          </p:nvSpPr>
          <p:spPr>
            <a:xfrm>
              <a:off x="2717998" y="3454069"/>
              <a:ext cx="1296144" cy="914400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/>
                <a:t>Sales reports</a:t>
              </a: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0B5CCE5-5020-33BC-B495-6807C20F43CA}"/>
                </a:ext>
              </a:extLst>
            </p:cNvPr>
            <p:cNvSpPr/>
            <p:nvPr/>
          </p:nvSpPr>
          <p:spPr>
            <a:xfrm>
              <a:off x="5060000" y="3473791"/>
              <a:ext cx="1284825" cy="91440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/>
                <a:t>Customer insights</a:t>
              </a: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847F728-8C48-9A66-ED7B-9139BCB8A6B3}"/>
                </a:ext>
              </a:extLst>
            </p:cNvPr>
            <p:cNvSpPr/>
            <p:nvPr/>
          </p:nvSpPr>
          <p:spPr>
            <a:xfrm>
              <a:off x="7389182" y="3456668"/>
              <a:ext cx="1284825" cy="914400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/>
                <a:t>Strategic decisions</a:t>
              </a:r>
            </a:p>
          </p:txBody>
        </p:sp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A404E507-22E9-3A61-0197-3D6F3DD34FC3}"/>
                </a:ext>
              </a:extLst>
            </p:cNvPr>
            <p:cNvSpPr/>
            <p:nvPr/>
          </p:nvSpPr>
          <p:spPr>
            <a:xfrm>
              <a:off x="1671430" y="3688675"/>
              <a:ext cx="1046568" cy="484632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Arrow: Right 11">
              <a:extLst>
                <a:ext uri="{FF2B5EF4-FFF2-40B4-BE49-F238E27FC236}">
                  <a16:creationId xmlns:a16="http://schemas.microsoft.com/office/drawing/2014/main" id="{F622296D-544A-E46B-A18B-FFCCA620B0D7}"/>
                </a:ext>
              </a:extLst>
            </p:cNvPr>
            <p:cNvSpPr/>
            <p:nvPr/>
          </p:nvSpPr>
          <p:spPr>
            <a:xfrm>
              <a:off x="6356144" y="3716959"/>
              <a:ext cx="1046568" cy="484632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Arrow: Right 12">
              <a:extLst>
                <a:ext uri="{FF2B5EF4-FFF2-40B4-BE49-F238E27FC236}">
                  <a16:creationId xmlns:a16="http://schemas.microsoft.com/office/drawing/2014/main" id="{6A4C31AE-094D-8DEF-D1C9-9D5F11587D46}"/>
                </a:ext>
              </a:extLst>
            </p:cNvPr>
            <p:cNvSpPr/>
            <p:nvPr/>
          </p:nvSpPr>
          <p:spPr>
            <a:xfrm>
              <a:off x="4024036" y="3716959"/>
              <a:ext cx="1046568" cy="484632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2CAC65BB-441E-BEE1-93F0-AB03D1278EF7}"/>
              </a:ext>
            </a:extLst>
          </p:cNvPr>
          <p:cNvSpPr txBox="1"/>
          <p:nvPr/>
        </p:nvSpPr>
        <p:spPr>
          <a:xfrm>
            <a:off x="1304171" y="1141139"/>
            <a:ext cx="608501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rgbClr val="FF0000"/>
                </a:solidFill>
              </a:rPr>
              <a:t>Data</a:t>
            </a:r>
            <a:r>
              <a:rPr lang="en-GB" sz="1800" dirty="0"/>
              <a:t>: Raw, unprocessed facts
</a:t>
            </a:r>
            <a:r>
              <a:rPr lang="en-GB" sz="1800" dirty="0">
                <a:solidFill>
                  <a:srgbClr val="FF0000"/>
                </a:solidFill>
              </a:rPr>
              <a:t>Information</a:t>
            </a:r>
            <a:r>
              <a:rPr lang="en-GB" sz="1800" dirty="0"/>
              <a:t>: Structured data with context
</a:t>
            </a:r>
            <a:r>
              <a:rPr lang="en-GB" sz="1800" dirty="0">
                <a:solidFill>
                  <a:srgbClr val="FF0000"/>
                </a:solidFill>
              </a:rPr>
              <a:t>Knowledge</a:t>
            </a:r>
            <a:r>
              <a:rPr lang="en-GB" sz="1800" dirty="0"/>
              <a:t>: Synthesized insights used for decision-making
</a:t>
            </a:r>
            <a:r>
              <a:rPr lang="en-GB" sz="1800" dirty="0">
                <a:solidFill>
                  <a:srgbClr val="FF0000"/>
                </a:solidFill>
              </a:rPr>
              <a:t>Wisdom</a:t>
            </a:r>
            <a:r>
              <a:rPr lang="en-GB" sz="1800" dirty="0"/>
              <a:t>: Ethical, strategic application of knowledge</a:t>
            </a:r>
          </a:p>
        </p:txBody>
      </p:sp>
    </p:spTree>
    <p:extLst>
      <p:ext uri="{BB962C8B-B14F-4D97-AF65-F5344CB8AC3E}">
        <p14:creationId xmlns:p14="http://schemas.microsoft.com/office/powerpoint/2010/main" val="26877238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152666" y="1627760"/>
            <a:ext cx="8281616" cy="2270796"/>
          </a:xfrm>
        </p:spPr>
        <p:txBody>
          <a:bodyPr/>
          <a:lstStyle/>
          <a:p>
            <a:pPr marL="342900" indent="-342900" algn="l">
              <a:buFont typeface="Wingdings" panose="05000000000000000000" pitchFamily="2" charset="2"/>
              <a:buChar char="§"/>
            </a:pPr>
            <a:r>
              <a:rPr sz="2000" dirty="0">
                <a:solidFill>
                  <a:srgbClr val="FF0000"/>
                </a:solidFill>
              </a:rPr>
              <a:t>Better Decisions: using AI to spot patterns and predict outcomes
Quicker Decisions: using dashboards and alerts to act fast
Shared Insights: making sure different teams see the same numbers</a:t>
            </a:r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11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743" y="947817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b="1" dirty="0"/>
              <a:t>Benefits of Business Intelligence</a:t>
            </a:r>
          </a:p>
        </p:txBody>
      </p:sp>
    </p:spTree>
    <p:extLst>
      <p:ext uri="{BB962C8B-B14F-4D97-AF65-F5344CB8AC3E}">
        <p14:creationId xmlns:p14="http://schemas.microsoft.com/office/powerpoint/2010/main" val="37678662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03/10/2025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120" y="230444"/>
            <a:ext cx="767953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Traditional decision-Making Approach</a:t>
            </a:r>
          </a:p>
        </p:txBody>
      </p:sp>
      <p:pic>
        <p:nvPicPr>
          <p:cNvPr id="3" name="Picture 2" descr="A diagram of a person making a decision&#10;&#10;AI-generated content may be incorrect.">
            <a:extLst>
              <a:ext uri="{FF2B5EF4-FFF2-40B4-BE49-F238E27FC236}">
                <a16:creationId xmlns:a16="http://schemas.microsoft.com/office/drawing/2014/main" id="{0CD382E5-C687-474F-9D89-F78F03BC1B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1" b="51357"/>
          <a:stretch>
            <a:fillRect/>
          </a:stretch>
        </p:blipFill>
        <p:spPr bwMode="auto">
          <a:xfrm>
            <a:off x="733041" y="1028085"/>
            <a:ext cx="7403690" cy="24009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72189F-0F75-B9A3-9891-AD3D58848FE2}"/>
              </a:ext>
            </a:extLst>
          </p:cNvPr>
          <p:cNvSpPr txBox="1"/>
          <p:nvPr/>
        </p:nvSpPr>
        <p:spPr>
          <a:xfrm>
            <a:off x="2158858" y="3429000"/>
            <a:ext cx="6115793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Benefits of Traditional Decision-Making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Simplicity and Speed in Low-Complexity Situations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Human Judgment and Contextual Understanding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 Limitations of Traditional Decision-Making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Lack of Data-Driven Insight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Limited Scalability and Consistency</a:t>
            </a:r>
          </a:p>
        </p:txBody>
      </p:sp>
    </p:spTree>
    <p:extLst>
      <p:ext uri="{BB962C8B-B14F-4D97-AF65-F5344CB8AC3E}">
        <p14:creationId xmlns:p14="http://schemas.microsoft.com/office/powerpoint/2010/main" val="28347708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1F7C0-DDA7-D86D-404E-27FC6C4DD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600" b="1" dirty="0"/>
              <a:t>The Business Intelligence Adoption</a:t>
            </a:r>
            <a:br>
              <a:rPr lang="en-US" altLang="en-US" b="1" dirty="0"/>
            </a:br>
            <a:endParaRPr lang="en-GB" dirty="0"/>
          </a:p>
        </p:txBody>
      </p:sp>
      <p:pic>
        <p:nvPicPr>
          <p:cNvPr id="4" name="Content Placeholder 3" descr="A diagram of a person&#10;&#10;AI-generated content may be incorrect.">
            <a:extLst>
              <a:ext uri="{FF2B5EF4-FFF2-40B4-BE49-F238E27FC236}">
                <a16:creationId xmlns:a16="http://schemas.microsoft.com/office/drawing/2014/main" id="{0CD382E5-C687-474F-9D89-F78F03BC1B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7402"/>
          <a:stretch>
            <a:fillRect/>
          </a:stretch>
        </p:blipFill>
        <p:spPr bwMode="auto">
          <a:xfrm>
            <a:off x="556054" y="867462"/>
            <a:ext cx="8229600" cy="282599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041B92-0C92-6675-F647-9C2242BAD667}"/>
              </a:ext>
            </a:extLst>
          </p:cNvPr>
          <p:cNvSpPr txBox="1"/>
          <p:nvPr/>
        </p:nvSpPr>
        <p:spPr>
          <a:xfrm>
            <a:off x="2485501" y="3693458"/>
            <a:ext cx="533632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Benefits of BI Adoption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Data-Driven Accuracy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Improved Efficiency and Speed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Limitations of BI in Decision-Making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High Implementation Costs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Dependence on Data Quality</a:t>
            </a:r>
          </a:p>
        </p:txBody>
      </p:sp>
    </p:spTree>
    <p:extLst>
      <p:ext uri="{BB962C8B-B14F-4D97-AF65-F5344CB8AC3E}">
        <p14:creationId xmlns:p14="http://schemas.microsoft.com/office/powerpoint/2010/main" val="26224391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871894" y="1484784"/>
            <a:ext cx="7452729" cy="3672408"/>
          </a:xfrm>
        </p:spPr>
        <p:txBody>
          <a:bodyPr/>
          <a:lstStyle/>
          <a:p>
            <a:pPr algn="l"/>
            <a:r>
              <a:rPr sz="2000" dirty="0">
                <a:solidFill>
                  <a:schemeClr val="tx1"/>
                </a:solidFill>
              </a:rPr>
              <a:t>Key terms include</a:t>
            </a:r>
            <a:r>
              <a:rPr lang="en-GB" sz="2000" dirty="0">
                <a:solidFill>
                  <a:schemeClr val="tx1"/>
                </a:solidFill>
              </a:rPr>
              <a:t>:</a:t>
            </a:r>
            <a:r>
              <a:rPr sz="2000" dirty="0">
                <a:solidFill>
                  <a:schemeClr val="tx1"/>
                </a:solidFill>
              </a:rPr>
              <a:t> 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sz="2000" dirty="0">
                <a:solidFill>
                  <a:schemeClr val="tx1"/>
                </a:solidFill>
              </a:rPr>
              <a:t>OLTP 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sz="2000" dirty="0">
                <a:solidFill>
                  <a:schemeClr val="tx1"/>
                </a:solidFill>
              </a:rPr>
              <a:t>OLAP 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sz="2000" dirty="0">
                <a:solidFill>
                  <a:schemeClr val="tx1"/>
                </a:solidFill>
              </a:rPr>
              <a:t>Data Warehousing 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sz="2000" dirty="0">
                <a:solidFill>
                  <a:schemeClr val="tx1"/>
                </a:solidFill>
              </a:rPr>
              <a:t>Semantic Layer 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sz="2000" dirty="0">
                <a:solidFill>
                  <a:schemeClr val="tx1"/>
                </a:solidFill>
              </a:rPr>
              <a:t>Augmented Analytics 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sz="2000" dirty="0">
                <a:solidFill>
                  <a:schemeClr val="tx1"/>
                </a:solidFill>
              </a:rPr>
              <a:t>Conversational BI 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sz="2000" dirty="0">
                <a:solidFill>
                  <a:schemeClr val="tx1"/>
                </a:solidFill>
              </a:rPr>
              <a:t>Data Observability 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sz="2000" dirty="0">
                <a:solidFill>
                  <a:schemeClr val="tx1"/>
                </a:solidFill>
              </a:rPr>
              <a:t>Embedded BI</a:t>
            </a:r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13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286717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b="1" dirty="0"/>
              <a:t>Main BI Terms &amp; Terminologies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575655" y="793898"/>
            <a:ext cx="799269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sz="2000"/>
              <a:t>Before we get into more detail about BI, it is important for us to be familiar with some of the terms related to BI. </a:t>
            </a:r>
            <a:endParaRPr lang="en-GB" sz="2000" b="1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852964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03/10/2025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230444"/>
            <a:ext cx="7129462" cy="5847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Traditional decision-Making Approach</a:t>
            </a:r>
          </a:p>
        </p:txBody>
      </p:sp>
      <p:pic>
        <p:nvPicPr>
          <p:cNvPr id="3" name="Picture 2" descr="A diagram of a person making a decision&#10;&#10;AI-generated content may be incorrect.">
            <a:extLst>
              <a:ext uri="{FF2B5EF4-FFF2-40B4-BE49-F238E27FC236}">
                <a16:creationId xmlns:a16="http://schemas.microsoft.com/office/drawing/2014/main" id="{0CD382E5-C687-474F-9D89-F78F03BC1B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1" b="51357"/>
          <a:stretch>
            <a:fillRect/>
          </a:stretch>
        </p:blipFill>
        <p:spPr bwMode="auto">
          <a:xfrm>
            <a:off x="870154" y="1337074"/>
            <a:ext cx="7403690" cy="24009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72189F-0F75-B9A3-9891-AD3D58848FE2}"/>
              </a:ext>
            </a:extLst>
          </p:cNvPr>
          <p:cNvSpPr txBox="1"/>
          <p:nvPr/>
        </p:nvSpPr>
        <p:spPr>
          <a:xfrm>
            <a:off x="1730746" y="3744167"/>
            <a:ext cx="5682507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Benefits of Traditional Decision-Making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Simplicity and Speed in Low-Complexity Situations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Human Judgment and Contextual Understanding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 Limitations of Traditional Decision-Making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Lack of Data-Driven Insight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Limited Scalability and Consistency</a:t>
            </a:r>
          </a:p>
        </p:txBody>
      </p:sp>
    </p:spTree>
    <p:extLst>
      <p:ext uri="{BB962C8B-B14F-4D97-AF65-F5344CB8AC3E}">
        <p14:creationId xmlns:p14="http://schemas.microsoft.com/office/powerpoint/2010/main" val="1870296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1F7C0-DDA7-D86D-404E-27FC6C4DD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600" b="1" dirty="0"/>
              <a:t>The Business Intelligence Adoption</a:t>
            </a:r>
            <a:br>
              <a:rPr lang="en-US" altLang="en-US" b="1" dirty="0"/>
            </a:br>
            <a:endParaRPr lang="en-GB" dirty="0"/>
          </a:p>
        </p:txBody>
      </p:sp>
      <p:pic>
        <p:nvPicPr>
          <p:cNvPr id="4" name="Content Placeholder 3" descr="A diagram of a person&#10;&#10;AI-generated content may be incorrect.">
            <a:extLst>
              <a:ext uri="{FF2B5EF4-FFF2-40B4-BE49-F238E27FC236}">
                <a16:creationId xmlns:a16="http://schemas.microsoft.com/office/drawing/2014/main" id="{0CD382E5-C687-474F-9D89-F78F03BC1B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7402"/>
          <a:stretch>
            <a:fillRect/>
          </a:stretch>
        </p:blipFill>
        <p:spPr bwMode="auto">
          <a:xfrm>
            <a:off x="457200" y="1071649"/>
            <a:ext cx="8229600" cy="263763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041B92-0C92-6675-F647-9C2242BAD667}"/>
              </a:ext>
            </a:extLst>
          </p:cNvPr>
          <p:cNvSpPr txBox="1"/>
          <p:nvPr/>
        </p:nvSpPr>
        <p:spPr>
          <a:xfrm>
            <a:off x="2411361" y="3709287"/>
            <a:ext cx="4321277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Benefits of BI Adoption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Data-Driven Accuracy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Improved Efficiency and Speed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Limitations of BI in Decision-Making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High Implementation Costs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Dependence on Data Quality</a:t>
            </a:r>
          </a:p>
        </p:txBody>
      </p:sp>
    </p:spTree>
    <p:extLst>
      <p:ext uri="{BB962C8B-B14F-4D97-AF65-F5344CB8AC3E}">
        <p14:creationId xmlns:p14="http://schemas.microsoft.com/office/powerpoint/2010/main" val="29021405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2000"/>
              <a:t>10/10/2024</a:t>
            </a:r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14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47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b="1" dirty="0"/>
              <a:t>Main BI Terms &amp; Terminologies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575655" y="980728"/>
            <a:ext cx="7992690" cy="347787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/>
                <a:cs typeface="Arial"/>
              </a:rPr>
              <a:t>Operational Databases</a:t>
            </a:r>
            <a:endParaRPr lang="en-US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Store detailed, day-to-day business transactions.</a:t>
            </a:r>
            <a:endParaRPr lang="en-US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Support complex processes (e.g., sales, payroll, inventory).</a:t>
            </a:r>
            <a:endParaRPr lang="en-US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/>
                <a:cs typeface="Arial"/>
              </a:rPr>
              <a:t>OLTP (On-Line Transaction Processing)</a:t>
            </a:r>
            <a:endParaRPr lang="en-US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Handles frequent, repetitive updates and queries.</a:t>
            </a:r>
            <a:endParaRPr lang="en-US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Focused on speed and accuracy for everyday </a:t>
            </a:r>
            <a:r>
              <a:rPr lang="en-US" sz="2000" dirty="0" err="1">
                <a:latin typeface="Arial"/>
                <a:cs typeface="Arial"/>
              </a:rPr>
              <a:t>operations.</a:t>
            </a:r>
            <a:endParaRPr lang="en-US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/>
                <a:cs typeface="Arial"/>
              </a:rPr>
              <a:t>Data Warehouse</a:t>
            </a:r>
            <a:endParaRPr lang="en-US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Central store for cleaned and </a:t>
            </a:r>
            <a:r>
              <a:rPr lang="en-US" sz="2000" dirty="0" err="1">
                <a:latin typeface="Arial"/>
                <a:cs typeface="Arial"/>
              </a:rPr>
              <a:t>organised</a:t>
            </a:r>
            <a:r>
              <a:rPr lang="en-US" sz="2000" dirty="0">
                <a:latin typeface="Arial"/>
                <a:cs typeface="Arial"/>
              </a:rPr>
              <a:t> data.</a:t>
            </a:r>
            <a:endParaRPr lang="en-US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Designed for analysis, reporting, and supporting management decisions.</a:t>
            </a:r>
            <a:endParaRPr lang="en-US" dirty="0">
              <a:latin typeface="Arial"/>
              <a:cs typeface="Arial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sz="2000" dirty="0"/>
          </a:p>
        </p:txBody>
      </p:sp>
    </p:spTree>
    <p:extLst>
      <p:ext uri="{BB962C8B-B14F-4D97-AF65-F5344CB8AC3E}">
        <p14:creationId xmlns:p14="http://schemas.microsoft.com/office/powerpoint/2010/main" val="37066189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2000"/>
              <a:t>10/10/2024</a:t>
            </a:r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15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94175" y="104216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b="1" dirty="0"/>
              <a:t>Main BI Terms &amp; Terminologies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423625" y="1471778"/>
            <a:ext cx="8296750" cy="286232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342900" indent="-342900">
              <a:buFont typeface="Wingdings"/>
              <a:buChar char="§"/>
            </a:pPr>
            <a:r>
              <a:rPr sz="2000" dirty="0">
                <a:solidFill>
                  <a:srgbClr val="FF0000"/>
                </a:solidFill>
                <a:latin typeface="Arial"/>
                <a:cs typeface="Arial"/>
              </a:rPr>
              <a:t>Data warehouse</a:t>
            </a:r>
            <a:r>
              <a:rPr sz="2000" dirty="0">
                <a:latin typeface="Arial"/>
                <a:cs typeface="Arial"/>
              </a:rPr>
              <a:t>: A data warehouse is a </a:t>
            </a:r>
            <a:r>
              <a:rPr sz="2000" i="1" dirty="0">
                <a:latin typeface="Arial"/>
                <a:cs typeface="Arial"/>
              </a:rPr>
              <a:t>subject-oriented</a:t>
            </a:r>
            <a:r>
              <a:rPr sz="2000" dirty="0">
                <a:latin typeface="Arial"/>
                <a:cs typeface="Arial"/>
              </a:rPr>
              <a:t>, </a:t>
            </a:r>
            <a:r>
              <a:rPr sz="2000" i="1" dirty="0">
                <a:latin typeface="Arial"/>
                <a:cs typeface="Arial"/>
              </a:rPr>
              <a:t>time variant</a:t>
            </a:r>
            <a:r>
              <a:rPr sz="2000" dirty="0">
                <a:latin typeface="Arial"/>
                <a:cs typeface="Arial"/>
              </a:rPr>
              <a:t> and non-volatile collection of data in support of management’s decision-making process. </a:t>
            </a:r>
            <a:endParaRPr lang="en-US" dirty="0">
              <a:latin typeface="Arial"/>
              <a:cs typeface="Arial"/>
            </a:endParaRP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sz="2000" dirty="0">
                <a:solidFill>
                  <a:schemeClr val="accent1"/>
                </a:solidFill>
                <a:latin typeface="Arial"/>
                <a:cs typeface="Arial"/>
              </a:rPr>
              <a:t>Subject-oriented</a:t>
            </a:r>
            <a:r>
              <a:rPr sz="2000" dirty="0">
                <a:latin typeface="Arial"/>
                <a:cs typeface="Arial"/>
              </a:rPr>
              <a:t>: Data that gives information about a particular subject instead of about a company’s on-going operations </a:t>
            </a:r>
            <a:endParaRPr lang="en-US" sz="2000" dirty="0">
              <a:latin typeface="Arial"/>
              <a:cs typeface="Arial"/>
            </a:endParaRP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sz="2000" dirty="0">
                <a:solidFill>
                  <a:schemeClr val="accent1"/>
                </a:solidFill>
                <a:latin typeface="Arial"/>
                <a:cs typeface="Arial"/>
              </a:rPr>
              <a:t>Integrated</a:t>
            </a:r>
            <a:r>
              <a:rPr sz="2000" dirty="0">
                <a:latin typeface="Arial"/>
                <a:cs typeface="Arial"/>
              </a:rPr>
              <a:t>: Data that is gathered into the data warehouse from a variety of sources and merged into a coherent whole</a:t>
            </a:r>
            <a:endParaRPr lang="en-US" sz="2000" dirty="0">
              <a:latin typeface="Arial"/>
              <a:cs typeface="Arial"/>
            </a:endParaRP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sz="2000" dirty="0">
                <a:solidFill>
                  <a:schemeClr val="accent1"/>
                </a:solidFill>
                <a:latin typeface="Arial"/>
                <a:cs typeface="Arial"/>
              </a:rPr>
              <a:t>Time-variant</a:t>
            </a:r>
            <a:r>
              <a:rPr sz="2000" dirty="0">
                <a:latin typeface="Arial"/>
                <a:cs typeface="Arial"/>
              </a:rPr>
              <a:t>: All data in the data warehouse is identified with a particular period</a:t>
            </a:r>
            <a:r>
              <a:rPr lang="en-US" sz="2000" dirty="0">
                <a:latin typeface="Arial"/>
                <a:cs typeface="Arial"/>
              </a:rPr>
              <a:t>.</a:t>
            </a:r>
            <a:r>
              <a:rPr sz="2000" dirty="0">
                <a:latin typeface="Arial"/>
                <a:cs typeface="Arial"/>
              </a:rPr>
              <a:t>  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602904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2000"/>
              <a:t>10/10/2024</a:t>
            </a:r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16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b="1" dirty="0"/>
              <a:t>Main BI Terms &amp; Terminologies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575655" y="1196752"/>
            <a:ext cx="799269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sz="2000" dirty="0"/>
              <a:t>Database: A database is a modelled collection of data that is accessible in many ways. A data model can be designed to integrate the operational data of the </a:t>
            </a:r>
            <a:r>
              <a:rPr sz="2000" dirty="0" err="1"/>
              <a:t>organisation</a:t>
            </a:r>
            <a:r>
              <a:rPr sz="2000" dirty="0"/>
              <a:t>. </a:t>
            </a:r>
            <a:endParaRPr lang="en-GB" sz="2000" b="1" dirty="0">
              <a:latin typeface="+mn-lt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3EED47B-697F-FF48-8EAC-2221698A62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624" y="2708228"/>
            <a:ext cx="7668752" cy="248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721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2000"/>
              <a:t>10/10/2024</a:t>
            </a:r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17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47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b="1" dirty="0"/>
              <a:t>Main BI Terms &amp; Terminologies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575655" y="1196752"/>
            <a:ext cx="799269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sz="2000"/>
              <a:t>Operational versus Informational Databases </a:t>
            </a:r>
            <a:endParaRPr lang="en-GB" sz="2000" b="1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5CC7CA-3669-4343-B4E2-56AE3D2DB3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1594637"/>
            <a:ext cx="7315200" cy="4066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8663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7678BE5-5036-D346-AFB2-9B2D8E5F80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4501627"/>
              </p:ext>
            </p:extLst>
          </p:nvPr>
        </p:nvGraphicFramePr>
        <p:xfrm>
          <a:off x="251520" y="764704"/>
          <a:ext cx="8712966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6680">
                  <a:extLst>
                    <a:ext uri="{9D8B030D-6E8A-4147-A177-3AD203B41FA5}">
                      <a16:colId xmlns:a16="http://schemas.microsoft.com/office/drawing/2014/main" val="2277071157"/>
                    </a:ext>
                  </a:extLst>
                </a:gridCol>
                <a:gridCol w="3477910">
                  <a:extLst>
                    <a:ext uri="{9D8B030D-6E8A-4147-A177-3AD203B41FA5}">
                      <a16:colId xmlns:a16="http://schemas.microsoft.com/office/drawing/2014/main" val="1384969781"/>
                    </a:ext>
                  </a:extLst>
                </a:gridCol>
                <a:gridCol w="3388376">
                  <a:extLst>
                    <a:ext uri="{9D8B030D-6E8A-4147-A177-3AD203B41FA5}">
                      <a16:colId xmlns:a16="http://schemas.microsoft.com/office/drawing/2014/main" val="3098041376"/>
                    </a:ext>
                  </a:extLst>
                </a:gridCol>
              </a:tblGrid>
              <a:tr h="558800">
                <a:tc>
                  <a:txBody>
                    <a:bodyPr/>
                    <a:lstStyle/>
                    <a:p>
                      <a:r>
                        <a:rPr sz="2000"/>
                        <a:t>Function / Feature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Database (OLTP‑style)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Data Warehouse (OLAP / Analytical)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423013"/>
                  </a:ext>
                </a:extLst>
              </a:tr>
              <a:tr h="558800">
                <a:tc>
                  <a:txBody>
                    <a:bodyPr/>
                    <a:lstStyle/>
                    <a:p>
                      <a:r>
                        <a:rPr sz="2000"/>
                        <a:t>Purpose / Workload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Day-to-day operations (transactions, inserts, updates).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Reporting, analytics, trend analysis over historical and aggregated data.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5329513"/>
                  </a:ext>
                </a:extLst>
              </a:tr>
              <a:tr h="558800">
                <a:tc>
                  <a:txBody>
                    <a:bodyPr/>
                    <a:lstStyle/>
                    <a:p>
                      <a:r>
                        <a:rPr sz="2000"/>
                        <a:t>Data Granularity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Highly granular — records every transaction detail.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Lower (aggregated / summarised) levels appropriate for analytics.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0247465"/>
                  </a:ext>
                </a:extLst>
              </a:tr>
              <a:tr h="558800">
                <a:tc>
                  <a:txBody>
                    <a:bodyPr/>
                    <a:lstStyle/>
                    <a:p>
                      <a:r>
                        <a:rPr sz="2000"/>
                        <a:t>Schema / 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Normalised schemas (reduce redundancy, ensure consistency).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Denormalised / dimensional schemas (star, snowflake) for faster queries.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5968940"/>
                  </a:ext>
                </a:extLst>
              </a:tr>
              <a:tr h="558800">
                <a:tc>
                  <a:txBody>
                    <a:bodyPr/>
                    <a:lstStyle/>
                    <a:p>
                      <a:r>
                        <a:rPr sz="2000"/>
                        <a:t>Size / 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Grows with ongoing operations; older data may be archived or pruned.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Scales for large volumes of historical data; retains long-term trends.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887118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BDEB75F-50B9-7724-0D66-F293008E006F}"/>
              </a:ext>
            </a:extLst>
          </p:cNvPr>
          <p:cNvSpPr txBox="1"/>
          <p:nvPr/>
        </p:nvSpPr>
        <p:spPr>
          <a:xfrm>
            <a:off x="483149" y="0"/>
            <a:ext cx="848133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/>
              <a:t>Comparison: Database vs Data Warehouse</a:t>
            </a:r>
          </a:p>
        </p:txBody>
      </p:sp>
    </p:spTree>
    <p:extLst>
      <p:ext uri="{BB962C8B-B14F-4D97-AF65-F5344CB8AC3E}">
        <p14:creationId xmlns:p14="http://schemas.microsoft.com/office/powerpoint/2010/main" val="5796210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3086658"/>
              </p:ext>
            </p:extLst>
          </p:nvPr>
        </p:nvGraphicFramePr>
        <p:xfrm>
          <a:off x="191245" y="1112520"/>
          <a:ext cx="8761510" cy="463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70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072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072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58800">
                <a:tc>
                  <a:txBody>
                    <a:bodyPr/>
                    <a:lstStyle/>
                    <a:p>
                      <a:r>
                        <a:rPr sz="2000"/>
                        <a:t>Data Latency / Updates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2000"/>
                        <a:t>Nearly real-time — frequent updates, inserts, deletes.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2000"/>
                        <a:t>Batch or periodic loading (ETL/ELT); not </a:t>
                      </a:r>
                      <a:r>
                        <a:rPr sz="2000" err="1"/>
                        <a:t>optimised</a:t>
                      </a:r>
                      <a:r>
                        <a:rPr sz="2000"/>
                        <a:t> for constant updates.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58800">
                <a:tc>
                  <a:txBody>
                    <a:bodyPr/>
                    <a:lstStyle/>
                    <a:p>
                      <a:r>
                        <a:rPr sz="2000"/>
                        <a:t>Query / Access Patterns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Simple, fast transactional queries (single records, lookups).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Complex analytical queries, aggregations, multidimensional exploration.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58800">
                <a:tc>
                  <a:txBody>
                    <a:bodyPr/>
                    <a:lstStyle/>
                    <a:p>
                      <a:r>
                        <a:rPr sz="2000"/>
                        <a:t>Consistency / Integrity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Strong focus on ACID compliance and consistency.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More relaxed on transaction-level integrity; focuses on aggregated correctness.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58800">
                <a:tc>
                  <a:txBody>
                    <a:bodyPr/>
                    <a:lstStyle/>
                    <a:p>
                      <a:r>
                        <a:rPr sz="2000"/>
                        <a:t>Architectural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Application-facing (CRM, ERP, inventory).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Analytic layer integrating multiple systems and external data sources.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D812878-D507-1CF4-CD88-FDAF8A5994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4459156"/>
              </p:ext>
            </p:extLst>
          </p:nvPr>
        </p:nvGraphicFramePr>
        <p:xfrm>
          <a:off x="191245" y="495712"/>
          <a:ext cx="8737238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1824">
                  <a:extLst>
                    <a:ext uri="{9D8B030D-6E8A-4147-A177-3AD203B41FA5}">
                      <a16:colId xmlns:a16="http://schemas.microsoft.com/office/drawing/2014/main" val="424570478"/>
                    </a:ext>
                  </a:extLst>
                </a:gridCol>
                <a:gridCol w="3487599">
                  <a:extLst>
                    <a:ext uri="{9D8B030D-6E8A-4147-A177-3AD203B41FA5}">
                      <a16:colId xmlns:a16="http://schemas.microsoft.com/office/drawing/2014/main" val="632199326"/>
                    </a:ext>
                  </a:extLst>
                </a:gridCol>
                <a:gridCol w="3397815">
                  <a:extLst>
                    <a:ext uri="{9D8B030D-6E8A-4147-A177-3AD203B41FA5}">
                      <a16:colId xmlns:a16="http://schemas.microsoft.com/office/drawing/2014/main" val="2768502976"/>
                    </a:ext>
                  </a:extLst>
                </a:gridCol>
              </a:tblGrid>
              <a:tr h="558800">
                <a:tc>
                  <a:txBody>
                    <a:bodyPr/>
                    <a:lstStyle/>
                    <a:p>
                      <a:r>
                        <a:rPr sz="2000"/>
                        <a:t>Function / Feature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Database (OLTP‑style)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Data Warehouse (OLAP / Analytical)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803001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2000"/>
              <a:t>10/10/2024</a:t>
            </a:r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19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48307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b="1" dirty="0"/>
              <a:t>Main BI Terms &amp; Terminologies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0" y="836712"/>
            <a:ext cx="5319222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/>
              <a:t>Data Mart</a:t>
            </a: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A smaller, focused version of a data warehouse.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Contains data relevant to a </a:t>
            </a:r>
            <a:r>
              <a:rPr lang="en-GB" sz="2000" b="1" dirty="0"/>
              <a:t>specific department or business unit</a:t>
            </a:r>
            <a:r>
              <a:rPr lang="en-GB" sz="2000" dirty="0"/>
              <a:t> (e.g., marketing, sales, HR).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Usually includes </a:t>
            </a:r>
            <a:r>
              <a:rPr lang="en-GB" sz="2000" b="1" dirty="0"/>
              <a:t>historical, summarised</a:t>
            </a:r>
            <a:r>
              <a:rPr lang="en-GB" sz="2000" dirty="0"/>
              <a:t>, and sometimes detailed data.</a:t>
            </a:r>
          </a:p>
          <a:p>
            <a:r>
              <a:rPr lang="en-GB" sz="2000" b="1" dirty="0"/>
              <a:t>External Data Source</a:t>
            </a: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Data that comes from </a:t>
            </a:r>
            <a:r>
              <a:rPr lang="en-GB" sz="2000" b="1" dirty="0"/>
              <a:t>outside the organisation’s systems</a:t>
            </a:r>
            <a:r>
              <a:rPr lang="en-GB" sz="2000" dirty="0"/>
              <a:t> (not in OLTP).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Examples: market research, social media, economic reports, government statistics.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Used to </a:t>
            </a:r>
            <a:r>
              <a:rPr lang="en-GB" sz="2000" b="1" dirty="0"/>
              <a:t>add context</a:t>
            </a:r>
            <a:r>
              <a:rPr lang="en-GB" sz="2000" dirty="0"/>
              <a:t> and improve decision-making.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4782AD-A4CF-254C-9CEF-C9B9CDDD5F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043" y="836712"/>
            <a:ext cx="3816424" cy="4243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4343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2000"/>
              <a:t>10/10/2024</a:t>
            </a:r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20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b="1" dirty="0"/>
              <a:t>Main BI Terms &amp; Terminologies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575655" y="1124744"/>
            <a:ext cx="7812769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OLAP (On-Line Analytical Processing)</a:t>
            </a:r>
            <a:endParaRPr lang="en-GB" sz="2000" dirty="0"/>
          </a:p>
          <a:p>
            <a:r>
              <a:rPr lang="en-GB" sz="2000" dirty="0"/>
              <a:t>A technology that lets managers and analysts explore data quickly and interactively.</a:t>
            </a:r>
          </a:p>
          <a:p>
            <a:r>
              <a:rPr lang="en-GB" sz="2000" dirty="0"/>
              <a:t>Provides multiple “views” of data (e.g., by product, region, time) to support decision-making.</a:t>
            </a:r>
          </a:p>
          <a:p>
            <a:r>
              <a:rPr lang="en-GB" sz="2000" dirty="0"/>
              <a:t>Works in a multi-user environment with fast response times, even for large databases.</a:t>
            </a:r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OLAP Server</a:t>
            </a:r>
            <a:endParaRPr lang="en-GB" sz="2000" dirty="0"/>
          </a:p>
          <a:p>
            <a:r>
              <a:rPr lang="en-GB" sz="2000" dirty="0"/>
              <a:t>A specialised system designed to handle multi-dimensional data.</a:t>
            </a:r>
          </a:p>
          <a:p>
            <a:r>
              <a:rPr lang="en-GB" sz="2000" dirty="0"/>
              <a:t>Supports analysis, comparisons, and drill-down into details efficiently.</a:t>
            </a:r>
          </a:p>
        </p:txBody>
      </p:sp>
    </p:spTree>
    <p:extLst>
      <p:ext uri="{BB962C8B-B14F-4D97-AF65-F5344CB8AC3E}">
        <p14:creationId xmlns:p14="http://schemas.microsoft.com/office/powerpoint/2010/main" val="34414389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2000"/>
              <a:t>10/10/2024</a:t>
            </a:r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21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b="1" dirty="0"/>
              <a:t>Main BI Terms &amp; Terminologies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575655" y="1124744"/>
            <a:ext cx="7812769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Metadata</a:t>
            </a:r>
            <a:r>
              <a:rPr lang="en-GB" sz="2000" dirty="0"/>
              <a:t> – “</a:t>
            </a:r>
            <a:r>
              <a:rPr lang="en-GB" sz="2000" dirty="0">
                <a:solidFill>
                  <a:srgbClr val="FF0000"/>
                </a:solidFill>
              </a:rPr>
              <a:t>data about data</a:t>
            </a:r>
            <a:r>
              <a:rPr lang="en-GB" sz="2000" dirty="0"/>
              <a:t>” that explains what is stored in a database.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It includes: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GB" sz="2000" dirty="0"/>
              <a:t>Table and field descriptions (names, types, valid values)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GB" sz="2000" dirty="0"/>
              <a:t>Mapping of source data to the data warehouse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GB" sz="2000" dirty="0"/>
              <a:t>How data is transformed (formulas, formatting, currency conversion, time aggregation)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GB" sz="2000" dirty="0"/>
              <a:t>Extra details needed to manage and support the warehouse</a:t>
            </a:r>
          </a:p>
          <a:p>
            <a:pPr algn="just"/>
            <a:r>
              <a:rPr sz="2000" dirty="0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41125251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2000"/>
              <a:t>10/10/2024</a:t>
            </a:r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22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b="1" dirty="0"/>
              <a:t>Main BI Terms &amp; Terminologies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539552" y="989876"/>
            <a:ext cx="781276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sz="2000"/>
              <a:t>Drill-down: Drill-down can be defined as the capability to browse through information following a hierarchical structure. </a:t>
            </a:r>
            <a:endParaRPr lang="en-GB" sz="2000" b="1">
              <a:latin typeface="+mn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A6E61D5-FB22-A5FD-5D4E-E995985C0C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2375" y="1979824"/>
            <a:ext cx="6914356" cy="3582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9540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2000"/>
              <a:t>10/10/2024</a:t>
            </a:r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23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b="1" dirty="0"/>
              <a:t>Main BI Terms &amp; Terminologies</a:t>
            </a:r>
          </a:p>
        </p:txBody>
      </p:sp>
      <p:sp>
        <p:nvSpPr>
          <p:cNvPr id="2" name="Date Placeholder 4">
            <a:extLst>
              <a:ext uri="{FF2B5EF4-FFF2-40B4-BE49-F238E27FC236}">
                <a16:creationId xmlns:a16="http://schemas.microsoft.com/office/drawing/2014/main" id="{DE205061-6FF3-584C-909E-3C5AED9D5712}"/>
              </a:ext>
            </a:extLst>
          </p:cNvPr>
          <p:cNvSpPr txBox="1">
            <a:spLocks/>
          </p:cNvSpPr>
          <p:nvPr/>
        </p:nvSpPr>
        <p:spPr>
          <a:xfrm>
            <a:off x="467544" y="1229046"/>
            <a:ext cx="8496943" cy="24506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algn="ctr" rtl="0" eaLnBrk="1" fontAlgn="auto" hangingPunct="1">
              <a:spcBef>
                <a:spcPts val="0"/>
              </a:spcBef>
              <a:spcAft>
                <a:spcPts val="0"/>
              </a:spcAft>
              <a:defRPr sz="10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tx1"/>
                </a:solidFill>
              </a:rPr>
              <a:t>Data mining is the process of extracting valid, useful, previously unknown and comprehensible information from data and using it to make business decisions.
Modern techniques include AI-driven pattern recognition and anomaly detection.</a:t>
            </a:r>
          </a:p>
        </p:txBody>
      </p:sp>
    </p:spTree>
    <p:extLst>
      <p:ext uri="{BB962C8B-B14F-4D97-AF65-F5344CB8AC3E}">
        <p14:creationId xmlns:p14="http://schemas.microsoft.com/office/powerpoint/2010/main" val="23316309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200" b="1" dirty="0"/>
              <a:t>Augmented Analytics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940" y="1268760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dirty="0"/>
          </a:p>
          <a:p>
            <a:pPr>
              <a:buFont typeface="Wingdings" panose="05000000000000000000" pitchFamily="2" charset="2"/>
              <a:buChar char="§"/>
              <a:defRPr sz="1800"/>
            </a:pPr>
            <a:r>
              <a:rPr sz="2000" dirty="0"/>
              <a:t>Definition: Uses AI and ML to automate data preparation, insight discovery, and sharing.</a:t>
            </a:r>
          </a:p>
          <a:p>
            <a:pPr>
              <a:buFont typeface="Wingdings" panose="05000000000000000000" pitchFamily="2" charset="2"/>
              <a:buChar char="§"/>
              <a:defRPr sz="1800"/>
            </a:pPr>
            <a:r>
              <a:rPr sz="2000" dirty="0"/>
              <a:t>Applications:</a:t>
            </a:r>
          </a:p>
          <a:p>
            <a:pPr lvl="1">
              <a:buFont typeface="Courier New" panose="02070309020205020404" pitchFamily="49" charset="0"/>
              <a:buChar char="o"/>
              <a:defRPr sz="1600"/>
            </a:pPr>
            <a:r>
              <a:rPr sz="2000" dirty="0"/>
              <a:t>Automatic pattern detection in large datasets</a:t>
            </a:r>
          </a:p>
          <a:p>
            <a:pPr lvl="1">
              <a:buFont typeface="Courier New" panose="02070309020205020404" pitchFamily="49" charset="0"/>
              <a:buChar char="o"/>
              <a:defRPr sz="1600"/>
            </a:pPr>
            <a:r>
              <a:rPr sz="2000" dirty="0"/>
              <a:t>AI-driven forecasting for sales, finance, or operations</a:t>
            </a:r>
          </a:p>
          <a:p>
            <a:pPr lvl="1">
              <a:buFont typeface="Courier New" panose="02070309020205020404" pitchFamily="49" charset="0"/>
              <a:buChar char="o"/>
              <a:defRPr sz="1600"/>
            </a:pPr>
            <a:r>
              <a:rPr sz="2000" dirty="0"/>
              <a:t>Reducing bias in decision-making with machine learning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200" b="1" dirty="0"/>
              <a:t>Conversational BI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78925"/>
            <a:ext cx="8229600" cy="3917032"/>
          </a:xfrm>
        </p:spPr>
        <p:txBody>
          <a:bodyPr/>
          <a:lstStyle/>
          <a:p>
            <a:endParaRPr dirty="0"/>
          </a:p>
          <a:p>
            <a:pPr>
              <a:buFont typeface="Wingdings" panose="05000000000000000000" pitchFamily="2" charset="2"/>
              <a:buChar char="§"/>
              <a:defRPr sz="1800"/>
            </a:pPr>
            <a:r>
              <a:rPr sz="2000" dirty="0"/>
              <a:t>Definition: Allows users to interact with BI tools using natural language (text or voice).</a:t>
            </a:r>
          </a:p>
          <a:p>
            <a:pPr>
              <a:buFont typeface="Wingdings" panose="05000000000000000000" pitchFamily="2" charset="2"/>
              <a:buChar char="§"/>
              <a:defRPr sz="1800"/>
            </a:pPr>
            <a:r>
              <a:rPr sz="2000" dirty="0"/>
              <a:t>Applications:</a:t>
            </a:r>
          </a:p>
          <a:p>
            <a:pPr lvl="1">
              <a:buFont typeface="Courier New" panose="02070309020205020404" pitchFamily="49" charset="0"/>
              <a:buChar char="o"/>
              <a:defRPr sz="1600"/>
            </a:pPr>
            <a:r>
              <a:rPr sz="2000" dirty="0"/>
              <a:t> Ask questions like 'What were last quarter’s sales in London?'</a:t>
            </a:r>
          </a:p>
          <a:p>
            <a:pPr lvl="1">
              <a:buFont typeface="Courier New" panose="02070309020205020404" pitchFamily="49" charset="0"/>
              <a:buChar char="o"/>
              <a:defRPr sz="1600"/>
            </a:pPr>
            <a:r>
              <a:rPr sz="2000" dirty="0"/>
              <a:t>Chatbot-style analytics assistants</a:t>
            </a:r>
          </a:p>
          <a:p>
            <a:pPr lvl="1">
              <a:buFont typeface="Courier New" panose="02070309020205020404" pitchFamily="49" charset="0"/>
              <a:buChar char="o"/>
              <a:defRPr sz="1600"/>
            </a:pPr>
            <a:r>
              <a:rPr sz="2000" dirty="0"/>
              <a:t>Lowering the technical barrier for non-experts to use BI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200" b="1" dirty="0"/>
              <a:t>Data Observability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55358"/>
            <a:ext cx="8229600" cy="3917032"/>
          </a:xfrm>
        </p:spPr>
        <p:txBody>
          <a:bodyPr/>
          <a:lstStyle/>
          <a:p>
            <a:endParaRPr dirty="0"/>
          </a:p>
          <a:p>
            <a:pPr>
              <a:buFont typeface="Wingdings" panose="05000000000000000000" pitchFamily="2" charset="2"/>
              <a:buChar char="§"/>
              <a:defRPr sz="1800"/>
            </a:pPr>
            <a:r>
              <a:rPr sz="2000" dirty="0"/>
              <a:t>Definition: Ensures data quality and reliability by monitoring pipelines, flows, and outputs.</a:t>
            </a:r>
          </a:p>
          <a:p>
            <a:pPr>
              <a:buFont typeface="Wingdings" panose="05000000000000000000" pitchFamily="2" charset="2"/>
              <a:buChar char="§"/>
              <a:defRPr sz="1800"/>
            </a:pPr>
            <a:r>
              <a:rPr sz="2000" dirty="0"/>
              <a:t>Applications:</a:t>
            </a:r>
          </a:p>
          <a:p>
            <a:pPr lvl="1">
              <a:buFont typeface="Courier New" panose="02070309020205020404" pitchFamily="49" charset="0"/>
              <a:buChar char="o"/>
              <a:defRPr sz="1600"/>
            </a:pPr>
            <a:r>
              <a:rPr sz="2000" dirty="0"/>
              <a:t>Detecting anomalies in data pipelines before reports are generated</a:t>
            </a:r>
          </a:p>
          <a:p>
            <a:pPr lvl="1">
              <a:buFont typeface="Courier New" panose="02070309020205020404" pitchFamily="49" charset="0"/>
              <a:buChar char="o"/>
              <a:defRPr sz="1600"/>
            </a:pPr>
            <a:r>
              <a:rPr sz="2000" dirty="0"/>
              <a:t>Tracking data freshness and accuracy</a:t>
            </a:r>
          </a:p>
          <a:p>
            <a:pPr lvl="1">
              <a:buFont typeface="Courier New" panose="02070309020205020404" pitchFamily="49" charset="0"/>
              <a:buChar char="o"/>
              <a:defRPr sz="1600"/>
            </a:pPr>
            <a:r>
              <a:rPr sz="2000" dirty="0"/>
              <a:t>Improving trust in dashboards and predictive models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200" b="1" dirty="0"/>
              <a:t>Embedded BI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78925"/>
            <a:ext cx="8229600" cy="3917032"/>
          </a:xfrm>
        </p:spPr>
        <p:txBody>
          <a:bodyPr/>
          <a:lstStyle/>
          <a:p>
            <a:endParaRPr dirty="0"/>
          </a:p>
          <a:p>
            <a:pPr>
              <a:buFont typeface="Wingdings" panose="05000000000000000000" pitchFamily="2" charset="2"/>
              <a:buChar char="§"/>
              <a:defRPr sz="1800"/>
            </a:pPr>
            <a:r>
              <a:rPr sz="2000" dirty="0"/>
              <a:t>Definition: Integrates BI features (dashboards, reports) directly into business applications.</a:t>
            </a:r>
          </a:p>
          <a:p>
            <a:pPr>
              <a:buFont typeface="Wingdings" panose="05000000000000000000" pitchFamily="2" charset="2"/>
              <a:buChar char="§"/>
              <a:defRPr sz="1800"/>
            </a:pPr>
            <a:r>
              <a:rPr sz="2000" dirty="0"/>
              <a:t>Applications:</a:t>
            </a:r>
          </a:p>
          <a:p>
            <a:pPr lvl="1">
              <a:buFont typeface="Courier New" panose="02070309020205020404" pitchFamily="49" charset="0"/>
              <a:buChar char="o"/>
              <a:defRPr sz="1600"/>
            </a:pPr>
            <a:r>
              <a:rPr sz="2000" dirty="0"/>
              <a:t>Embedding sales dashboards into CRM systems</a:t>
            </a:r>
          </a:p>
          <a:p>
            <a:pPr lvl="1">
              <a:buFont typeface="Courier New" panose="02070309020205020404" pitchFamily="49" charset="0"/>
              <a:buChar char="o"/>
              <a:defRPr sz="1600"/>
            </a:pPr>
            <a:r>
              <a:rPr sz="2000" dirty="0"/>
              <a:t>Providing analytics inside HR or ERP software</a:t>
            </a:r>
          </a:p>
          <a:p>
            <a:pPr lvl="1">
              <a:buFont typeface="Courier New" panose="02070309020205020404" pitchFamily="49" charset="0"/>
              <a:buChar char="o"/>
              <a:defRPr sz="1600"/>
            </a:pPr>
            <a:r>
              <a:rPr sz="2000" dirty="0"/>
              <a:t>Real-time insights within apps employees already use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25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1052736"/>
            <a:ext cx="7129462" cy="243143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b="1" dirty="0"/>
              <a:t>Class Activity</a:t>
            </a:r>
            <a:r>
              <a:rPr sz="2000" dirty="0"/>
              <a:t>
</a:t>
            </a:r>
            <a:endParaRPr lang="en-GB" sz="2000" dirty="0"/>
          </a:p>
          <a:p>
            <a:pPr marL="342900" indent="-342900">
              <a:spcBef>
                <a:spcPct val="0"/>
              </a:spcBef>
              <a:buFont typeface="Wingdings" panose="05000000000000000000" pitchFamily="2" charset="2"/>
              <a:buChar char="§"/>
              <a:defRPr/>
            </a:pPr>
            <a:r>
              <a:rPr sz="2000" dirty="0"/>
              <a:t>Think about your workplace (current or past). Where did you see data being used well — or badly?
What’s the difference between a receipt, a sales report, and a sales trend chart?
Post your reflections in the Week 1 forum.</a:t>
            </a:r>
          </a:p>
        </p:txBody>
      </p:sp>
    </p:spTree>
    <p:extLst>
      <p:ext uri="{BB962C8B-B14F-4D97-AF65-F5344CB8AC3E}">
        <p14:creationId xmlns:p14="http://schemas.microsoft.com/office/powerpoint/2010/main" val="6040969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1209902" y="1133455"/>
            <a:ext cx="6768752" cy="1861085"/>
          </a:xfrm>
        </p:spPr>
        <p:txBody>
          <a:bodyPr/>
          <a:lstStyle/>
          <a:p>
            <a:pPr marL="342900" indent="-342900" algn="l">
              <a:buFont typeface="Wingdings" panose="05000000000000000000" pitchFamily="2" charset="2"/>
              <a:buChar char="§"/>
            </a:pPr>
            <a:r>
              <a:rPr sz="2000" dirty="0">
                <a:solidFill>
                  <a:schemeClr val="tx1"/>
                </a:solidFill>
              </a:rPr>
              <a:t>Reflect on how AI and NLP are changing BI
Compare traditional BI tools with modern platforms (e.g., Power BI vs Tableau GPT)</a:t>
            </a:r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26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9192" y="548680"/>
            <a:ext cx="7129462" cy="5847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GB" b="1" dirty="0"/>
              <a:t>Next Week</a:t>
            </a:r>
            <a:endParaRPr b="1" dirty="0"/>
          </a:p>
        </p:txBody>
      </p:sp>
    </p:spTree>
    <p:extLst>
      <p:ext uri="{BB962C8B-B14F-4D97-AF65-F5344CB8AC3E}">
        <p14:creationId xmlns:p14="http://schemas.microsoft.com/office/powerpoint/2010/main" val="40153993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Number Placeholder 5">
            <a:extLst>
              <a:ext uri="{FF2B5EF4-FFF2-40B4-BE49-F238E27FC236}">
                <a16:creationId xmlns:a16="http://schemas.microsoft.com/office/drawing/2014/main" id="{0C4285EC-6009-AC48-B60E-2AB41F1F1B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2000"/>
              <a:t>24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E5F942D-B729-704A-A1DE-D606D518E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592" y="1196752"/>
            <a:ext cx="7129462" cy="335476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  <a:defRPr/>
            </a:pPr>
            <a:r>
              <a:rPr b="1" dirty="0"/>
              <a:t>References:</a:t>
            </a:r>
            <a:endParaRPr lang="en-GB" b="1" dirty="0"/>
          </a:p>
          <a:p>
            <a:pPr marL="342900" indent="-342900">
              <a:spcBef>
                <a:spcPct val="0"/>
              </a:spcBef>
              <a:buFont typeface="Wingdings" panose="05000000000000000000" pitchFamily="2" charset="2"/>
              <a:buChar char="§"/>
              <a:defRPr/>
            </a:pPr>
            <a:r>
              <a:rPr sz="2000" dirty="0" err="1"/>
              <a:t>Tsiu</a:t>
            </a:r>
            <a:r>
              <a:rPr sz="2000" dirty="0"/>
              <a:t>, S.V., et al. (2025). Applications and Competitive Advantages of Data Mining and BI in SMEs. MDPI.
</a:t>
            </a:r>
            <a:r>
              <a:rPr sz="2000" dirty="0" err="1"/>
              <a:t>Mekimah</a:t>
            </a:r>
            <a:r>
              <a:rPr sz="2000" dirty="0"/>
              <a:t>, S., et al. (2024). BI in Organizational Decision-Making: A Bibliometric Analysis. Springer.
</a:t>
            </a:r>
            <a:r>
              <a:rPr sz="2000" dirty="0" err="1"/>
              <a:t>AtScale</a:t>
            </a:r>
            <a:r>
              <a:rPr sz="2000" dirty="0"/>
              <a:t> (2025). Future of BI: Trends &amp; AI Insights.
ThoughtSpot (2025). Top BI Trends for 2025.
OER Collective (2025). Decoding Data: DIKW Continuum.
Marjanovic, O. &amp; Dinter, B. (2023). Augmented Business Analytics in Practice. Journal of Decision Systems.</a:t>
            </a:r>
          </a:p>
        </p:txBody>
      </p:sp>
    </p:spTree>
    <p:extLst>
      <p:ext uri="{BB962C8B-B14F-4D97-AF65-F5344CB8AC3E}">
        <p14:creationId xmlns:p14="http://schemas.microsoft.com/office/powerpoint/2010/main" val="68589570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1839</Words>
  <Application>Microsoft Office PowerPoint</Application>
  <PresentationFormat>On-screen Show (4:3)</PresentationFormat>
  <Paragraphs>245</Paragraphs>
  <Slides>33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Arial</vt:lpstr>
      <vt:lpstr>Courier New</vt:lpstr>
      <vt:lpstr>Myriad Pro</vt:lpstr>
      <vt:lpstr>Verdana</vt:lpstr>
      <vt:lpstr>Wingdings</vt:lpstr>
      <vt:lpstr>20140311PresentationUWTSDTemplate</vt:lpstr>
      <vt:lpstr>Week 1: Session 1 – Introduction to Business Intelligence</vt:lpstr>
      <vt:lpstr>Lesson Aims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Business Intelligence Adoption </vt:lpstr>
      <vt:lpstr>PowerPoint Presentation</vt:lpstr>
      <vt:lpstr>PowerPoint Presentation</vt:lpstr>
      <vt:lpstr>The Business Intelligence Adoption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Augmented Analytics</vt:lpstr>
      <vt:lpstr>Conversational BI</vt:lpstr>
      <vt:lpstr>Data Observability</vt:lpstr>
      <vt:lpstr>Embedded BI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Xavier Matieni</cp:lastModifiedBy>
  <cp:revision>2</cp:revision>
  <dcterms:created xsi:type="dcterms:W3CDTF">2020-06-23T16:08:04Z</dcterms:created>
  <dcterms:modified xsi:type="dcterms:W3CDTF">2025-10-03T10:49:56Z</dcterms:modified>
</cp:coreProperties>
</file>