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08" r:id="rId2"/>
  </p:sldMasterIdLst>
  <p:sldIdLst>
    <p:sldId id="257" r:id="rId3"/>
    <p:sldId id="258" r:id="rId4"/>
    <p:sldId id="259" r:id="rId5"/>
    <p:sldId id="260" r:id="rId6"/>
    <p:sldId id="261" r:id="rId7"/>
    <p:sldId id="263" r:id="rId8"/>
    <p:sldId id="264" r:id="rId9"/>
    <p:sldId id="265" r:id="rId10"/>
    <p:sldId id="266" r:id="rId11"/>
    <p:sldId id="267" r:id="rId12"/>
    <p:sldId id="268"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2E6DC-257B-5B5C-F381-4DA2166CEE00}" v="13" dt="2025-03-25T22:00:15.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A5DBD3-E8A7-4F1E-BD94-150BD6F99224}"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17175C3A-27D8-4A37-8084-29E20ACF045A}">
      <dgm:prSet/>
      <dgm:spPr/>
      <dgm:t>
        <a:bodyPr/>
        <a:lstStyle/>
        <a:p>
          <a:r>
            <a:rPr lang="en-GB"/>
            <a:t>The definition of effective communication involves four major points:</a:t>
          </a:r>
          <a:endParaRPr lang="en-US"/>
        </a:p>
      </dgm:t>
    </dgm:pt>
    <dgm:pt modelId="{BA32A42D-7A3C-4667-A5FF-015B308E8285}" type="parTrans" cxnId="{10A6A864-A24E-4233-9BFA-942DA4EC9F47}">
      <dgm:prSet/>
      <dgm:spPr/>
      <dgm:t>
        <a:bodyPr/>
        <a:lstStyle/>
        <a:p>
          <a:endParaRPr lang="en-US"/>
        </a:p>
      </dgm:t>
    </dgm:pt>
    <dgm:pt modelId="{167E62A5-860D-495D-92F2-A34D6D9BBA3F}" type="sibTrans" cxnId="{10A6A864-A24E-4233-9BFA-942DA4EC9F47}">
      <dgm:prSet/>
      <dgm:spPr/>
      <dgm:t>
        <a:bodyPr/>
        <a:lstStyle/>
        <a:p>
          <a:endParaRPr lang="en-US"/>
        </a:p>
      </dgm:t>
    </dgm:pt>
    <dgm:pt modelId="{5E9768E6-4FA4-4B34-A4A4-CF685B2B9C0E}">
      <dgm:prSet/>
      <dgm:spPr/>
      <dgm:t>
        <a:bodyPr/>
        <a:lstStyle/>
        <a:p>
          <a:r>
            <a:rPr lang="en-GB"/>
            <a:t>Communication as a transaction</a:t>
          </a:r>
          <a:endParaRPr lang="en-US"/>
        </a:p>
      </dgm:t>
    </dgm:pt>
    <dgm:pt modelId="{8C761A13-1A6A-45F7-B247-71ACB52B58A6}" type="parTrans" cxnId="{2156DAB2-377F-41E1-9958-9C8454E38317}">
      <dgm:prSet/>
      <dgm:spPr/>
      <dgm:t>
        <a:bodyPr/>
        <a:lstStyle/>
        <a:p>
          <a:endParaRPr lang="en-US"/>
        </a:p>
      </dgm:t>
    </dgm:pt>
    <dgm:pt modelId="{3C469A18-7495-48FE-A8C7-BFD4023BAC1F}" type="sibTrans" cxnId="{2156DAB2-377F-41E1-9958-9C8454E38317}">
      <dgm:prSet/>
      <dgm:spPr/>
      <dgm:t>
        <a:bodyPr/>
        <a:lstStyle/>
        <a:p>
          <a:endParaRPr lang="en-US"/>
        </a:p>
      </dgm:t>
    </dgm:pt>
    <dgm:pt modelId="{0BD81E2D-9C9C-4893-A871-8EE0B45E4B1C}">
      <dgm:prSet/>
      <dgm:spPr/>
      <dgm:t>
        <a:bodyPr/>
        <a:lstStyle/>
        <a:p>
          <a:r>
            <a:rPr lang="en-GB"/>
            <a:t>People working together</a:t>
          </a:r>
          <a:endParaRPr lang="en-US"/>
        </a:p>
      </dgm:t>
    </dgm:pt>
    <dgm:pt modelId="{A5A03781-3742-440B-AF27-E34D31F35F42}" type="parTrans" cxnId="{A464D325-7D04-467B-A41F-A1AE604EB159}">
      <dgm:prSet/>
      <dgm:spPr/>
      <dgm:t>
        <a:bodyPr/>
        <a:lstStyle/>
        <a:p>
          <a:endParaRPr lang="en-US"/>
        </a:p>
      </dgm:t>
    </dgm:pt>
    <dgm:pt modelId="{FB5526F9-7AE4-49AB-8DA0-47604285CC7A}" type="sibTrans" cxnId="{A464D325-7D04-467B-A41F-A1AE604EB159}">
      <dgm:prSet/>
      <dgm:spPr/>
      <dgm:t>
        <a:bodyPr/>
        <a:lstStyle/>
        <a:p>
          <a:endParaRPr lang="en-US"/>
        </a:p>
      </dgm:t>
    </dgm:pt>
    <dgm:pt modelId="{E19D56A5-39EF-4928-A3A2-4294CBF04A31}">
      <dgm:prSet/>
      <dgm:spPr/>
      <dgm:t>
        <a:bodyPr/>
        <a:lstStyle/>
        <a:p>
          <a:r>
            <a:rPr lang="en-GB"/>
            <a:t>Creating the meaning</a:t>
          </a:r>
          <a:endParaRPr lang="en-US"/>
        </a:p>
      </dgm:t>
    </dgm:pt>
    <dgm:pt modelId="{E6D1B66F-88CF-4D27-A31F-5284CA2D3435}" type="parTrans" cxnId="{17F39A4C-A22B-4031-91C8-E28F63ED4469}">
      <dgm:prSet/>
      <dgm:spPr/>
      <dgm:t>
        <a:bodyPr/>
        <a:lstStyle/>
        <a:p>
          <a:endParaRPr lang="en-US"/>
        </a:p>
      </dgm:t>
    </dgm:pt>
    <dgm:pt modelId="{22BBEAFB-1010-47AB-BF06-C5B56380A4C2}" type="sibTrans" cxnId="{17F39A4C-A22B-4031-91C8-E28F63ED4469}">
      <dgm:prSet/>
      <dgm:spPr/>
      <dgm:t>
        <a:bodyPr/>
        <a:lstStyle/>
        <a:p>
          <a:endParaRPr lang="en-US"/>
        </a:p>
      </dgm:t>
    </dgm:pt>
    <dgm:pt modelId="{1E7C73FC-08F0-42F6-BB6F-3E56AB547A2E}">
      <dgm:prSet/>
      <dgm:spPr/>
      <dgm:t>
        <a:bodyPr/>
        <a:lstStyle/>
        <a:p>
          <a:r>
            <a:rPr lang="en-GB"/>
            <a:t>Exchanging symbols</a:t>
          </a:r>
          <a:endParaRPr lang="en-US"/>
        </a:p>
      </dgm:t>
    </dgm:pt>
    <dgm:pt modelId="{3A745899-6DD5-4910-96C4-A82B2A26CBC6}" type="parTrans" cxnId="{85E616B4-BAF3-405F-942D-5FCA4141BE82}">
      <dgm:prSet/>
      <dgm:spPr/>
      <dgm:t>
        <a:bodyPr/>
        <a:lstStyle/>
        <a:p>
          <a:endParaRPr lang="en-US"/>
        </a:p>
      </dgm:t>
    </dgm:pt>
    <dgm:pt modelId="{A2DD360B-A7A7-46E1-99C5-18E880ECB11D}" type="sibTrans" cxnId="{85E616B4-BAF3-405F-942D-5FCA4141BE82}">
      <dgm:prSet/>
      <dgm:spPr/>
      <dgm:t>
        <a:bodyPr/>
        <a:lstStyle/>
        <a:p>
          <a:endParaRPr lang="en-US"/>
        </a:p>
      </dgm:t>
    </dgm:pt>
    <dgm:pt modelId="{0863BC2B-6368-4491-A4A0-104C1ECB23FF}" type="pres">
      <dgm:prSet presAssocID="{7DA5DBD3-E8A7-4F1E-BD94-150BD6F99224}" presName="hierChild1" presStyleCnt="0">
        <dgm:presLayoutVars>
          <dgm:chPref val="1"/>
          <dgm:dir/>
          <dgm:animOne val="branch"/>
          <dgm:animLvl val="lvl"/>
          <dgm:resizeHandles/>
        </dgm:presLayoutVars>
      </dgm:prSet>
      <dgm:spPr/>
    </dgm:pt>
    <dgm:pt modelId="{BED099BF-A334-4C7F-99B2-9D2DF60E53C1}" type="pres">
      <dgm:prSet presAssocID="{17175C3A-27D8-4A37-8084-29E20ACF045A}" presName="hierRoot1" presStyleCnt="0"/>
      <dgm:spPr/>
    </dgm:pt>
    <dgm:pt modelId="{8A09746A-EAFF-4338-A2A4-CA5AC12C31B0}" type="pres">
      <dgm:prSet presAssocID="{17175C3A-27D8-4A37-8084-29E20ACF045A}" presName="composite" presStyleCnt="0"/>
      <dgm:spPr/>
    </dgm:pt>
    <dgm:pt modelId="{9D9138EE-3E0E-4B52-9D72-548D81A4CBEC}" type="pres">
      <dgm:prSet presAssocID="{17175C3A-27D8-4A37-8084-29E20ACF045A}" presName="background" presStyleLbl="node0" presStyleIdx="0" presStyleCnt="1"/>
      <dgm:spPr/>
    </dgm:pt>
    <dgm:pt modelId="{0F6CDC10-36F0-4153-BC32-033AB0C210EF}" type="pres">
      <dgm:prSet presAssocID="{17175C3A-27D8-4A37-8084-29E20ACF045A}" presName="text" presStyleLbl="fgAcc0" presStyleIdx="0" presStyleCnt="1">
        <dgm:presLayoutVars>
          <dgm:chPref val="3"/>
        </dgm:presLayoutVars>
      </dgm:prSet>
      <dgm:spPr/>
    </dgm:pt>
    <dgm:pt modelId="{2DC50C90-2967-465D-949F-3B1E1FC0B431}" type="pres">
      <dgm:prSet presAssocID="{17175C3A-27D8-4A37-8084-29E20ACF045A}" presName="hierChild2" presStyleCnt="0"/>
      <dgm:spPr/>
    </dgm:pt>
    <dgm:pt modelId="{0C6AFF77-BA88-4F6D-B627-C7A5FE9E22CB}" type="pres">
      <dgm:prSet presAssocID="{8C761A13-1A6A-45F7-B247-71ACB52B58A6}" presName="Name10" presStyleLbl="parChTrans1D2" presStyleIdx="0" presStyleCnt="4"/>
      <dgm:spPr/>
    </dgm:pt>
    <dgm:pt modelId="{A4A5D84A-04A2-4A1A-9DE7-90552CDB36C2}" type="pres">
      <dgm:prSet presAssocID="{5E9768E6-4FA4-4B34-A4A4-CF685B2B9C0E}" presName="hierRoot2" presStyleCnt="0"/>
      <dgm:spPr/>
    </dgm:pt>
    <dgm:pt modelId="{265B95E0-9ECC-4B82-AC9C-20B3176EC364}" type="pres">
      <dgm:prSet presAssocID="{5E9768E6-4FA4-4B34-A4A4-CF685B2B9C0E}" presName="composite2" presStyleCnt="0"/>
      <dgm:spPr/>
    </dgm:pt>
    <dgm:pt modelId="{7A905F15-B957-434E-A45A-1F62856DBE1E}" type="pres">
      <dgm:prSet presAssocID="{5E9768E6-4FA4-4B34-A4A4-CF685B2B9C0E}" presName="background2" presStyleLbl="node2" presStyleIdx="0" presStyleCnt="4"/>
      <dgm:spPr/>
    </dgm:pt>
    <dgm:pt modelId="{0C632145-1FE7-40DE-A69F-9DE52E054F1A}" type="pres">
      <dgm:prSet presAssocID="{5E9768E6-4FA4-4B34-A4A4-CF685B2B9C0E}" presName="text2" presStyleLbl="fgAcc2" presStyleIdx="0" presStyleCnt="4">
        <dgm:presLayoutVars>
          <dgm:chPref val="3"/>
        </dgm:presLayoutVars>
      </dgm:prSet>
      <dgm:spPr/>
    </dgm:pt>
    <dgm:pt modelId="{15AC3E2C-B34C-46E4-9DE0-B056FC1035D4}" type="pres">
      <dgm:prSet presAssocID="{5E9768E6-4FA4-4B34-A4A4-CF685B2B9C0E}" presName="hierChild3" presStyleCnt="0"/>
      <dgm:spPr/>
    </dgm:pt>
    <dgm:pt modelId="{0858445A-30CB-4A8B-A507-D40139D1CAEC}" type="pres">
      <dgm:prSet presAssocID="{A5A03781-3742-440B-AF27-E34D31F35F42}" presName="Name10" presStyleLbl="parChTrans1D2" presStyleIdx="1" presStyleCnt="4"/>
      <dgm:spPr/>
    </dgm:pt>
    <dgm:pt modelId="{5C02CB89-B75A-4174-BD78-2A597DB0BAA5}" type="pres">
      <dgm:prSet presAssocID="{0BD81E2D-9C9C-4893-A871-8EE0B45E4B1C}" presName="hierRoot2" presStyleCnt="0"/>
      <dgm:spPr/>
    </dgm:pt>
    <dgm:pt modelId="{D74F1CC0-5306-427F-97B1-79CC8086F133}" type="pres">
      <dgm:prSet presAssocID="{0BD81E2D-9C9C-4893-A871-8EE0B45E4B1C}" presName="composite2" presStyleCnt="0"/>
      <dgm:spPr/>
    </dgm:pt>
    <dgm:pt modelId="{6513DC0B-FA7F-481D-BC00-17D26D2DAD10}" type="pres">
      <dgm:prSet presAssocID="{0BD81E2D-9C9C-4893-A871-8EE0B45E4B1C}" presName="background2" presStyleLbl="node2" presStyleIdx="1" presStyleCnt="4"/>
      <dgm:spPr/>
    </dgm:pt>
    <dgm:pt modelId="{1E71529C-E00B-495E-B763-9D23E9ABD82E}" type="pres">
      <dgm:prSet presAssocID="{0BD81E2D-9C9C-4893-A871-8EE0B45E4B1C}" presName="text2" presStyleLbl="fgAcc2" presStyleIdx="1" presStyleCnt="4">
        <dgm:presLayoutVars>
          <dgm:chPref val="3"/>
        </dgm:presLayoutVars>
      </dgm:prSet>
      <dgm:spPr/>
    </dgm:pt>
    <dgm:pt modelId="{82A51F65-ED2E-4A5B-A9A2-67CE7917A174}" type="pres">
      <dgm:prSet presAssocID="{0BD81E2D-9C9C-4893-A871-8EE0B45E4B1C}" presName="hierChild3" presStyleCnt="0"/>
      <dgm:spPr/>
    </dgm:pt>
    <dgm:pt modelId="{6FAAFA48-8F15-4CD5-909F-E139638A1A48}" type="pres">
      <dgm:prSet presAssocID="{E6D1B66F-88CF-4D27-A31F-5284CA2D3435}" presName="Name10" presStyleLbl="parChTrans1D2" presStyleIdx="2" presStyleCnt="4"/>
      <dgm:spPr/>
    </dgm:pt>
    <dgm:pt modelId="{17B2ACD3-90FD-4A02-8F09-995692DE2047}" type="pres">
      <dgm:prSet presAssocID="{E19D56A5-39EF-4928-A3A2-4294CBF04A31}" presName="hierRoot2" presStyleCnt="0"/>
      <dgm:spPr/>
    </dgm:pt>
    <dgm:pt modelId="{578ED2E5-2532-4892-9167-C3D0DAC1F0AE}" type="pres">
      <dgm:prSet presAssocID="{E19D56A5-39EF-4928-A3A2-4294CBF04A31}" presName="composite2" presStyleCnt="0"/>
      <dgm:spPr/>
    </dgm:pt>
    <dgm:pt modelId="{B7EBDA9D-51AC-4936-92E4-5172698190FE}" type="pres">
      <dgm:prSet presAssocID="{E19D56A5-39EF-4928-A3A2-4294CBF04A31}" presName="background2" presStyleLbl="node2" presStyleIdx="2" presStyleCnt="4"/>
      <dgm:spPr/>
    </dgm:pt>
    <dgm:pt modelId="{F4369F58-F5CF-410B-8F05-96163C86F369}" type="pres">
      <dgm:prSet presAssocID="{E19D56A5-39EF-4928-A3A2-4294CBF04A31}" presName="text2" presStyleLbl="fgAcc2" presStyleIdx="2" presStyleCnt="4">
        <dgm:presLayoutVars>
          <dgm:chPref val="3"/>
        </dgm:presLayoutVars>
      </dgm:prSet>
      <dgm:spPr/>
    </dgm:pt>
    <dgm:pt modelId="{6421FAD8-6A23-4E8D-A767-CB34B37E70FE}" type="pres">
      <dgm:prSet presAssocID="{E19D56A5-39EF-4928-A3A2-4294CBF04A31}" presName="hierChild3" presStyleCnt="0"/>
      <dgm:spPr/>
    </dgm:pt>
    <dgm:pt modelId="{7351389C-7878-4ED0-9BF2-89A104999C96}" type="pres">
      <dgm:prSet presAssocID="{3A745899-6DD5-4910-96C4-A82B2A26CBC6}" presName="Name10" presStyleLbl="parChTrans1D2" presStyleIdx="3" presStyleCnt="4"/>
      <dgm:spPr/>
    </dgm:pt>
    <dgm:pt modelId="{50934AA2-81BD-419C-AAE0-43A695ED85EB}" type="pres">
      <dgm:prSet presAssocID="{1E7C73FC-08F0-42F6-BB6F-3E56AB547A2E}" presName="hierRoot2" presStyleCnt="0"/>
      <dgm:spPr/>
    </dgm:pt>
    <dgm:pt modelId="{AB58F447-CC4B-479A-AB6A-D4395CCE3335}" type="pres">
      <dgm:prSet presAssocID="{1E7C73FC-08F0-42F6-BB6F-3E56AB547A2E}" presName="composite2" presStyleCnt="0"/>
      <dgm:spPr/>
    </dgm:pt>
    <dgm:pt modelId="{04ACC7DB-37CE-4E6E-8008-E8278115FED3}" type="pres">
      <dgm:prSet presAssocID="{1E7C73FC-08F0-42F6-BB6F-3E56AB547A2E}" presName="background2" presStyleLbl="node2" presStyleIdx="3" presStyleCnt="4"/>
      <dgm:spPr/>
    </dgm:pt>
    <dgm:pt modelId="{911D514F-86CB-4E13-9B3A-13CD05AADB43}" type="pres">
      <dgm:prSet presAssocID="{1E7C73FC-08F0-42F6-BB6F-3E56AB547A2E}" presName="text2" presStyleLbl="fgAcc2" presStyleIdx="3" presStyleCnt="4">
        <dgm:presLayoutVars>
          <dgm:chPref val="3"/>
        </dgm:presLayoutVars>
      </dgm:prSet>
      <dgm:spPr/>
    </dgm:pt>
    <dgm:pt modelId="{DA8238E5-6CF9-4E6F-BE83-531B5CA74602}" type="pres">
      <dgm:prSet presAssocID="{1E7C73FC-08F0-42F6-BB6F-3E56AB547A2E}" presName="hierChild3" presStyleCnt="0"/>
      <dgm:spPr/>
    </dgm:pt>
  </dgm:ptLst>
  <dgm:cxnLst>
    <dgm:cxn modelId="{33A9DF07-BF73-414C-BF9A-1C68C61A6735}" type="presOf" srcId="{7DA5DBD3-E8A7-4F1E-BD94-150BD6F99224}" destId="{0863BC2B-6368-4491-A4A0-104C1ECB23FF}" srcOrd="0" destOrd="0" presId="urn:microsoft.com/office/officeart/2005/8/layout/hierarchy1"/>
    <dgm:cxn modelId="{62EBA309-CB28-41E9-A719-ECF72E75897D}" type="presOf" srcId="{8C761A13-1A6A-45F7-B247-71ACB52B58A6}" destId="{0C6AFF77-BA88-4F6D-B627-C7A5FE9E22CB}" srcOrd="0" destOrd="0" presId="urn:microsoft.com/office/officeart/2005/8/layout/hierarchy1"/>
    <dgm:cxn modelId="{D5AB7C13-D9E2-468E-98AB-3CB687340FB0}" type="presOf" srcId="{17175C3A-27D8-4A37-8084-29E20ACF045A}" destId="{0F6CDC10-36F0-4153-BC32-033AB0C210EF}" srcOrd="0" destOrd="0" presId="urn:microsoft.com/office/officeart/2005/8/layout/hierarchy1"/>
    <dgm:cxn modelId="{97A4E01E-67AA-4601-A469-D79CA81E402F}" type="presOf" srcId="{A5A03781-3742-440B-AF27-E34D31F35F42}" destId="{0858445A-30CB-4A8B-A507-D40139D1CAEC}" srcOrd="0" destOrd="0" presId="urn:microsoft.com/office/officeart/2005/8/layout/hierarchy1"/>
    <dgm:cxn modelId="{A464D325-7D04-467B-A41F-A1AE604EB159}" srcId="{17175C3A-27D8-4A37-8084-29E20ACF045A}" destId="{0BD81E2D-9C9C-4893-A871-8EE0B45E4B1C}" srcOrd="1" destOrd="0" parTransId="{A5A03781-3742-440B-AF27-E34D31F35F42}" sibTransId="{FB5526F9-7AE4-49AB-8DA0-47604285CC7A}"/>
    <dgm:cxn modelId="{DE3D6E5B-D6C2-4F12-8173-A84D3632A821}" type="presOf" srcId="{E19D56A5-39EF-4928-A3A2-4294CBF04A31}" destId="{F4369F58-F5CF-410B-8F05-96163C86F369}" srcOrd="0" destOrd="0" presId="urn:microsoft.com/office/officeart/2005/8/layout/hierarchy1"/>
    <dgm:cxn modelId="{10A6A864-A24E-4233-9BFA-942DA4EC9F47}" srcId="{7DA5DBD3-E8A7-4F1E-BD94-150BD6F99224}" destId="{17175C3A-27D8-4A37-8084-29E20ACF045A}" srcOrd="0" destOrd="0" parTransId="{BA32A42D-7A3C-4667-A5FF-015B308E8285}" sibTransId="{167E62A5-860D-495D-92F2-A34D6D9BBA3F}"/>
    <dgm:cxn modelId="{17F39A4C-A22B-4031-91C8-E28F63ED4469}" srcId="{17175C3A-27D8-4A37-8084-29E20ACF045A}" destId="{E19D56A5-39EF-4928-A3A2-4294CBF04A31}" srcOrd="2" destOrd="0" parTransId="{E6D1B66F-88CF-4D27-A31F-5284CA2D3435}" sibTransId="{22BBEAFB-1010-47AB-BF06-C5B56380A4C2}"/>
    <dgm:cxn modelId="{69116E70-1738-4FCC-BEA1-7D4DD6107067}" type="presOf" srcId="{E6D1B66F-88CF-4D27-A31F-5284CA2D3435}" destId="{6FAAFA48-8F15-4CD5-909F-E139638A1A48}" srcOrd="0" destOrd="0" presId="urn:microsoft.com/office/officeart/2005/8/layout/hierarchy1"/>
    <dgm:cxn modelId="{CBA725A2-E187-43F4-9A12-6A7D72F89D04}" type="presOf" srcId="{1E7C73FC-08F0-42F6-BB6F-3E56AB547A2E}" destId="{911D514F-86CB-4E13-9B3A-13CD05AADB43}" srcOrd="0" destOrd="0" presId="urn:microsoft.com/office/officeart/2005/8/layout/hierarchy1"/>
    <dgm:cxn modelId="{3C8EA2A3-452A-4948-961B-CDE516F84566}" type="presOf" srcId="{0BD81E2D-9C9C-4893-A871-8EE0B45E4B1C}" destId="{1E71529C-E00B-495E-B763-9D23E9ABD82E}" srcOrd="0" destOrd="0" presId="urn:microsoft.com/office/officeart/2005/8/layout/hierarchy1"/>
    <dgm:cxn modelId="{2156DAB2-377F-41E1-9958-9C8454E38317}" srcId="{17175C3A-27D8-4A37-8084-29E20ACF045A}" destId="{5E9768E6-4FA4-4B34-A4A4-CF685B2B9C0E}" srcOrd="0" destOrd="0" parTransId="{8C761A13-1A6A-45F7-B247-71ACB52B58A6}" sibTransId="{3C469A18-7495-48FE-A8C7-BFD4023BAC1F}"/>
    <dgm:cxn modelId="{85E616B4-BAF3-405F-942D-5FCA4141BE82}" srcId="{17175C3A-27D8-4A37-8084-29E20ACF045A}" destId="{1E7C73FC-08F0-42F6-BB6F-3E56AB547A2E}" srcOrd="3" destOrd="0" parTransId="{3A745899-6DD5-4910-96C4-A82B2A26CBC6}" sibTransId="{A2DD360B-A7A7-46E1-99C5-18E880ECB11D}"/>
    <dgm:cxn modelId="{EF2FC7C7-A234-4D49-B126-7093D9BB68AE}" type="presOf" srcId="{5E9768E6-4FA4-4B34-A4A4-CF685B2B9C0E}" destId="{0C632145-1FE7-40DE-A69F-9DE52E054F1A}" srcOrd="0" destOrd="0" presId="urn:microsoft.com/office/officeart/2005/8/layout/hierarchy1"/>
    <dgm:cxn modelId="{640CF0F0-ADD0-4B4C-B3D7-27F1C227BCEC}" type="presOf" srcId="{3A745899-6DD5-4910-96C4-A82B2A26CBC6}" destId="{7351389C-7878-4ED0-9BF2-89A104999C96}" srcOrd="0" destOrd="0" presId="urn:microsoft.com/office/officeart/2005/8/layout/hierarchy1"/>
    <dgm:cxn modelId="{CA2E57D5-A329-448D-8407-A356A67E5B41}" type="presParOf" srcId="{0863BC2B-6368-4491-A4A0-104C1ECB23FF}" destId="{BED099BF-A334-4C7F-99B2-9D2DF60E53C1}" srcOrd="0" destOrd="0" presId="urn:microsoft.com/office/officeart/2005/8/layout/hierarchy1"/>
    <dgm:cxn modelId="{8D8507E4-13C5-4439-8DF1-FE53E469CDB2}" type="presParOf" srcId="{BED099BF-A334-4C7F-99B2-9D2DF60E53C1}" destId="{8A09746A-EAFF-4338-A2A4-CA5AC12C31B0}" srcOrd="0" destOrd="0" presId="urn:microsoft.com/office/officeart/2005/8/layout/hierarchy1"/>
    <dgm:cxn modelId="{41C0C762-4B17-494A-90E7-6C72C19E3019}" type="presParOf" srcId="{8A09746A-EAFF-4338-A2A4-CA5AC12C31B0}" destId="{9D9138EE-3E0E-4B52-9D72-548D81A4CBEC}" srcOrd="0" destOrd="0" presId="urn:microsoft.com/office/officeart/2005/8/layout/hierarchy1"/>
    <dgm:cxn modelId="{B1B2A6E3-3711-4189-AE90-CC2511202EF6}" type="presParOf" srcId="{8A09746A-EAFF-4338-A2A4-CA5AC12C31B0}" destId="{0F6CDC10-36F0-4153-BC32-033AB0C210EF}" srcOrd="1" destOrd="0" presId="urn:microsoft.com/office/officeart/2005/8/layout/hierarchy1"/>
    <dgm:cxn modelId="{E6C3495A-F273-49C2-B578-5A7452E22323}" type="presParOf" srcId="{BED099BF-A334-4C7F-99B2-9D2DF60E53C1}" destId="{2DC50C90-2967-465D-949F-3B1E1FC0B431}" srcOrd="1" destOrd="0" presId="urn:microsoft.com/office/officeart/2005/8/layout/hierarchy1"/>
    <dgm:cxn modelId="{74D7E2FA-344A-41E1-AC8B-31734628FDE8}" type="presParOf" srcId="{2DC50C90-2967-465D-949F-3B1E1FC0B431}" destId="{0C6AFF77-BA88-4F6D-B627-C7A5FE9E22CB}" srcOrd="0" destOrd="0" presId="urn:microsoft.com/office/officeart/2005/8/layout/hierarchy1"/>
    <dgm:cxn modelId="{BDEE6A57-A7C0-45AE-8763-930BD4A64F70}" type="presParOf" srcId="{2DC50C90-2967-465D-949F-3B1E1FC0B431}" destId="{A4A5D84A-04A2-4A1A-9DE7-90552CDB36C2}" srcOrd="1" destOrd="0" presId="urn:microsoft.com/office/officeart/2005/8/layout/hierarchy1"/>
    <dgm:cxn modelId="{F8F82781-752A-41D5-B0D3-5949128F82BA}" type="presParOf" srcId="{A4A5D84A-04A2-4A1A-9DE7-90552CDB36C2}" destId="{265B95E0-9ECC-4B82-AC9C-20B3176EC364}" srcOrd="0" destOrd="0" presId="urn:microsoft.com/office/officeart/2005/8/layout/hierarchy1"/>
    <dgm:cxn modelId="{48155AB3-DC2A-4528-91F5-43108DA8AC91}" type="presParOf" srcId="{265B95E0-9ECC-4B82-AC9C-20B3176EC364}" destId="{7A905F15-B957-434E-A45A-1F62856DBE1E}" srcOrd="0" destOrd="0" presId="urn:microsoft.com/office/officeart/2005/8/layout/hierarchy1"/>
    <dgm:cxn modelId="{D22674EE-C430-4B3F-9390-805086F32C4A}" type="presParOf" srcId="{265B95E0-9ECC-4B82-AC9C-20B3176EC364}" destId="{0C632145-1FE7-40DE-A69F-9DE52E054F1A}" srcOrd="1" destOrd="0" presId="urn:microsoft.com/office/officeart/2005/8/layout/hierarchy1"/>
    <dgm:cxn modelId="{8B3AC90A-1AE1-4071-AAAF-C688B6FFBBB5}" type="presParOf" srcId="{A4A5D84A-04A2-4A1A-9DE7-90552CDB36C2}" destId="{15AC3E2C-B34C-46E4-9DE0-B056FC1035D4}" srcOrd="1" destOrd="0" presId="urn:microsoft.com/office/officeart/2005/8/layout/hierarchy1"/>
    <dgm:cxn modelId="{FE582D6B-9036-4B4C-A63E-7A37EFF3475B}" type="presParOf" srcId="{2DC50C90-2967-465D-949F-3B1E1FC0B431}" destId="{0858445A-30CB-4A8B-A507-D40139D1CAEC}" srcOrd="2" destOrd="0" presId="urn:microsoft.com/office/officeart/2005/8/layout/hierarchy1"/>
    <dgm:cxn modelId="{CEC36FA1-08FB-40F4-B9E4-943D5F7C00FA}" type="presParOf" srcId="{2DC50C90-2967-465D-949F-3B1E1FC0B431}" destId="{5C02CB89-B75A-4174-BD78-2A597DB0BAA5}" srcOrd="3" destOrd="0" presId="urn:microsoft.com/office/officeart/2005/8/layout/hierarchy1"/>
    <dgm:cxn modelId="{6C10A2C6-F0C6-482F-848B-E747F4396655}" type="presParOf" srcId="{5C02CB89-B75A-4174-BD78-2A597DB0BAA5}" destId="{D74F1CC0-5306-427F-97B1-79CC8086F133}" srcOrd="0" destOrd="0" presId="urn:microsoft.com/office/officeart/2005/8/layout/hierarchy1"/>
    <dgm:cxn modelId="{2C29B19C-DE4C-49C5-8DF5-4479BD980977}" type="presParOf" srcId="{D74F1CC0-5306-427F-97B1-79CC8086F133}" destId="{6513DC0B-FA7F-481D-BC00-17D26D2DAD10}" srcOrd="0" destOrd="0" presId="urn:microsoft.com/office/officeart/2005/8/layout/hierarchy1"/>
    <dgm:cxn modelId="{AF886607-6925-4219-B7A3-4F97485F2A52}" type="presParOf" srcId="{D74F1CC0-5306-427F-97B1-79CC8086F133}" destId="{1E71529C-E00B-495E-B763-9D23E9ABD82E}" srcOrd="1" destOrd="0" presId="urn:microsoft.com/office/officeart/2005/8/layout/hierarchy1"/>
    <dgm:cxn modelId="{090AC3F8-02D5-45E3-BE2F-79B2835420DD}" type="presParOf" srcId="{5C02CB89-B75A-4174-BD78-2A597DB0BAA5}" destId="{82A51F65-ED2E-4A5B-A9A2-67CE7917A174}" srcOrd="1" destOrd="0" presId="urn:microsoft.com/office/officeart/2005/8/layout/hierarchy1"/>
    <dgm:cxn modelId="{F0E1046D-96F4-45AE-8C6D-0F3CEC3FAC55}" type="presParOf" srcId="{2DC50C90-2967-465D-949F-3B1E1FC0B431}" destId="{6FAAFA48-8F15-4CD5-909F-E139638A1A48}" srcOrd="4" destOrd="0" presId="urn:microsoft.com/office/officeart/2005/8/layout/hierarchy1"/>
    <dgm:cxn modelId="{C39D7E80-2A00-40DD-B53F-180B5EB1B387}" type="presParOf" srcId="{2DC50C90-2967-465D-949F-3B1E1FC0B431}" destId="{17B2ACD3-90FD-4A02-8F09-995692DE2047}" srcOrd="5" destOrd="0" presId="urn:microsoft.com/office/officeart/2005/8/layout/hierarchy1"/>
    <dgm:cxn modelId="{C89A8EF8-961C-4DB4-A8D5-F4A60DDFCA4E}" type="presParOf" srcId="{17B2ACD3-90FD-4A02-8F09-995692DE2047}" destId="{578ED2E5-2532-4892-9167-C3D0DAC1F0AE}" srcOrd="0" destOrd="0" presId="urn:microsoft.com/office/officeart/2005/8/layout/hierarchy1"/>
    <dgm:cxn modelId="{7AA947C5-6AE9-4324-97B7-F693D6B6DD28}" type="presParOf" srcId="{578ED2E5-2532-4892-9167-C3D0DAC1F0AE}" destId="{B7EBDA9D-51AC-4936-92E4-5172698190FE}" srcOrd="0" destOrd="0" presId="urn:microsoft.com/office/officeart/2005/8/layout/hierarchy1"/>
    <dgm:cxn modelId="{6D9E68CE-B5AE-4DE1-856F-94CF83AB5AC6}" type="presParOf" srcId="{578ED2E5-2532-4892-9167-C3D0DAC1F0AE}" destId="{F4369F58-F5CF-410B-8F05-96163C86F369}" srcOrd="1" destOrd="0" presId="urn:microsoft.com/office/officeart/2005/8/layout/hierarchy1"/>
    <dgm:cxn modelId="{43B8CB13-8838-4BC4-A50F-6F6C35AA9140}" type="presParOf" srcId="{17B2ACD3-90FD-4A02-8F09-995692DE2047}" destId="{6421FAD8-6A23-4E8D-A767-CB34B37E70FE}" srcOrd="1" destOrd="0" presId="urn:microsoft.com/office/officeart/2005/8/layout/hierarchy1"/>
    <dgm:cxn modelId="{0A5B3244-F1C4-4638-A77B-EE1AC57A4D5E}" type="presParOf" srcId="{2DC50C90-2967-465D-949F-3B1E1FC0B431}" destId="{7351389C-7878-4ED0-9BF2-89A104999C96}" srcOrd="6" destOrd="0" presId="urn:microsoft.com/office/officeart/2005/8/layout/hierarchy1"/>
    <dgm:cxn modelId="{2CF24498-AD03-47D7-BA7F-06980F1B70D2}" type="presParOf" srcId="{2DC50C90-2967-465D-949F-3B1E1FC0B431}" destId="{50934AA2-81BD-419C-AAE0-43A695ED85EB}" srcOrd="7" destOrd="0" presId="urn:microsoft.com/office/officeart/2005/8/layout/hierarchy1"/>
    <dgm:cxn modelId="{DC87C270-E6F6-42CB-AE4C-3B8E27C43A56}" type="presParOf" srcId="{50934AA2-81BD-419C-AAE0-43A695ED85EB}" destId="{AB58F447-CC4B-479A-AB6A-D4395CCE3335}" srcOrd="0" destOrd="0" presId="urn:microsoft.com/office/officeart/2005/8/layout/hierarchy1"/>
    <dgm:cxn modelId="{9793BC7C-0604-42D9-AEAC-814EE87A839B}" type="presParOf" srcId="{AB58F447-CC4B-479A-AB6A-D4395CCE3335}" destId="{04ACC7DB-37CE-4E6E-8008-E8278115FED3}" srcOrd="0" destOrd="0" presId="urn:microsoft.com/office/officeart/2005/8/layout/hierarchy1"/>
    <dgm:cxn modelId="{A1514FD9-3967-4A9E-BE2B-367E6AB5A063}" type="presParOf" srcId="{AB58F447-CC4B-479A-AB6A-D4395CCE3335}" destId="{911D514F-86CB-4E13-9B3A-13CD05AADB43}" srcOrd="1" destOrd="0" presId="urn:microsoft.com/office/officeart/2005/8/layout/hierarchy1"/>
    <dgm:cxn modelId="{852F49AF-EA84-4B06-820B-AE7FB1405870}" type="presParOf" srcId="{50934AA2-81BD-419C-AAE0-43A695ED85EB}" destId="{DA8238E5-6CF9-4E6F-BE83-531B5CA7460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51157B-37B4-4E49-89E0-99496DB6846E}" type="doc">
      <dgm:prSet loTypeId="urn:microsoft.com/office/officeart/2005/8/layout/list1" loCatId="list" qsTypeId="urn:microsoft.com/office/officeart/2005/8/quickstyle/simple4" qsCatId="simple" csTypeId="urn:microsoft.com/office/officeart/2005/8/colors/accent4_5" csCatId="accent4" phldr="1"/>
      <dgm:spPr/>
      <dgm:t>
        <a:bodyPr/>
        <a:lstStyle/>
        <a:p>
          <a:endParaRPr lang="en-GB"/>
        </a:p>
      </dgm:t>
    </dgm:pt>
    <dgm:pt modelId="{240B0245-A30C-40BD-A3BD-AEDED21A45CB}">
      <dgm:prSet phldrT="[Text]" phldr="0"/>
      <dgm:spPr/>
      <dgm:t>
        <a:bodyPr/>
        <a:lstStyle/>
        <a:p>
          <a:pPr rtl="0"/>
          <a:r>
            <a:rPr lang="en-GB">
              <a:latin typeface="Bierstadt"/>
            </a:rPr>
            <a:t>Physical – noise, distance can cause misunderstanding (</a:t>
          </a:r>
          <a:r>
            <a:rPr lang="en-GB"/>
            <a:t>Lunenburg, 2010</a:t>
          </a:r>
          <a:r>
            <a:rPr lang="en-GB">
              <a:latin typeface="Bierstadt"/>
            </a:rPr>
            <a:t>)</a:t>
          </a:r>
          <a:endParaRPr lang="en-GB"/>
        </a:p>
      </dgm:t>
    </dgm:pt>
    <dgm:pt modelId="{5DFC7D87-FE5D-4249-8219-16D781FE33BA}" type="parTrans" cxnId="{2AF45A1C-A054-4DA1-A08C-6D690D957048}">
      <dgm:prSet/>
      <dgm:spPr/>
      <dgm:t>
        <a:bodyPr/>
        <a:lstStyle/>
        <a:p>
          <a:endParaRPr lang="en-GB"/>
        </a:p>
      </dgm:t>
    </dgm:pt>
    <dgm:pt modelId="{E32DEEB7-7631-4F19-BE0A-DC801A9B3F0D}" type="sibTrans" cxnId="{2AF45A1C-A054-4DA1-A08C-6D690D957048}">
      <dgm:prSet/>
      <dgm:spPr/>
      <dgm:t>
        <a:bodyPr/>
        <a:lstStyle/>
        <a:p>
          <a:endParaRPr lang="en-GB"/>
        </a:p>
      </dgm:t>
    </dgm:pt>
    <dgm:pt modelId="{8BC9DED9-5820-4B5B-8560-6A38E42562D9}">
      <dgm:prSet phldrT="[Text]" phldr="0"/>
      <dgm:spPr/>
      <dgm:t>
        <a:bodyPr/>
        <a:lstStyle/>
        <a:p>
          <a:pPr rtl="0"/>
          <a:r>
            <a:rPr lang="en-GB">
              <a:latin typeface="Bierstadt"/>
            </a:rPr>
            <a:t>Psychological - </a:t>
          </a:r>
          <a:r>
            <a:rPr lang="en-GB"/>
            <a:t>involve mental and emotional factors</a:t>
          </a:r>
        </a:p>
      </dgm:t>
    </dgm:pt>
    <dgm:pt modelId="{57315623-9ED0-4289-AD1C-C125D7381EBF}" type="parTrans" cxnId="{2B74F02B-85C4-470D-B8D2-1698757E94E9}">
      <dgm:prSet/>
      <dgm:spPr/>
      <dgm:t>
        <a:bodyPr/>
        <a:lstStyle/>
        <a:p>
          <a:endParaRPr lang="en-GB"/>
        </a:p>
      </dgm:t>
    </dgm:pt>
    <dgm:pt modelId="{E516AC05-1C12-4336-9AE2-7B035F846A4B}" type="sibTrans" cxnId="{2B74F02B-85C4-470D-B8D2-1698757E94E9}">
      <dgm:prSet/>
      <dgm:spPr/>
      <dgm:t>
        <a:bodyPr/>
        <a:lstStyle/>
        <a:p>
          <a:endParaRPr lang="en-GB"/>
        </a:p>
      </dgm:t>
    </dgm:pt>
    <dgm:pt modelId="{617A649B-6DCC-4FD1-8041-1F688C626B05}">
      <dgm:prSet phldrT="[Text]" phldr="0"/>
      <dgm:spPr/>
      <dgm:t>
        <a:bodyPr/>
        <a:lstStyle/>
        <a:p>
          <a:pPr rtl="0"/>
          <a:r>
            <a:rPr lang="en-GB">
              <a:latin typeface="Bierstadt"/>
            </a:rPr>
            <a:t>Language - </a:t>
          </a:r>
          <a:r>
            <a:rPr lang="en-GB"/>
            <a:t>individuals do not share a common language</a:t>
          </a:r>
        </a:p>
      </dgm:t>
    </dgm:pt>
    <dgm:pt modelId="{934156D7-1F1D-4D31-8DA5-D2399968F167}" type="parTrans" cxnId="{2AEED779-A049-4DC7-89CC-8622064C3151}">
      <dgm:prSet/>
      <dgm:spPr/>
      <dgm:t>
        <a:bodyPr/>
        <a:lstStyle/>
        <a:p>
          <a:endParaRPr lang="en-GB"/>
        </a:p>
      </dgm:t>
    </dgm:pt>
    <dgm:pt modelId="{A26C0E80-3742-4AD5-BCE3-D19AA44332F0}" type="sibTrans" cxnId="{2AEED779-A049-4DC7-89CC-8622064C3151}">
      <dgm:prSet/>
      <dgm:spPr/>
      <dgm:t>
        <a:bodyPr/>
        <a:lstStyle/>
        <a:p>
          <a:endParaRPr lang="en-GB"/>
        </a:p>
      </dgm:t>
    </dgm:pt>
    <dgm:pt modelId="{8D1DF3F2-E24D-46BD-AE57-ED23E260BCA5}">
      <dgm:prSet phldr="0"/>
      <dgm:spPr/>
      <dgm:t>
        <a:bodyPr/>
        <a:lstStyle/>
        <a:p>
          <a:pPr rtl="0"/>
          <a:r>
            <a:rPr lang="en-GB">
              <a:latin typeface="Bierstadt"/>
            </a:rPr>
            <a:t>Emotional - </a:t>
          </a:r>
          <a:r>
            <a:rPr lang="en-GB"/>
            <a:t>anger or anxiety can</a:t>
          </a:r>
          <a:r>
            <a:rPr lang="en-GB">
              <a:latin typeface="Bierstadt"/>
            </a:rPr>
            <a:t> disrupt</a:t>
          </a:r>
          <a:r>
            <a:rPr lang="en-GB"/>
            <a:t> effective communication(Munodawafa, 2008</a:t>
          </a:r>
          <a:r>
            <a:rPr lang="en-GB">
              <a:latin typeface="Bierstadt"/>
            </a:rPr>
            <a:t>)</a:t>
          </a:r>
          <a:endParaRPr lang="en-GB"/>
        </a:p>
      </dgm:t>
    </dgm:pt>
    <dgm:pt modelId="{56B7ABB7-EE49-4AFB-B10F-CB798F2C5515}" type="parTrans" cxnId="{473B2C0E-D8EF-457F-BAEA-5069AA67F2FA}">
      <dgm:prSet/>
      <dgm:spPr/>
    </dgm:pt>
    <dgm:pt modelId="{56D30524-B095-420C-996B-594F8E77663C}" type="sibTrans" cxnId="{473B2C0E-D8EF-457F-BAEA-5069AA67F2FA}">
      <dgm:prSet/>
      <dgm:spPr/>
    </dgm:pt>
    <dgm:pt modelId="{FF932C84-E143-4A08-9423-1AF5BF78DCA2}">
      <dgm:prSet phldr="0"/>
      <dgm:spPr/>
      <dgm:t>
        <a:bodyPr/>
        <a:lstStyle/>
        <a:p>
          <a:pPr rtl="0"/>
          <a:r>
            <a:rPr lang="en-GB">
              <a:latin typeface="Bierstadt"/>
            </a:rPr>
            <a:t>Organizational - </a:t>
          </a:r>
          <a:r>
            <a:rPr lang="en-GB"/>
            <a:t>hierarchical structures and complex procedures that can restrict open communication</a:t>
          </a:r>
        </a:p>
      </dgm:t>
    </dgm:pt>
    <dgm:pt modelId="{F594632D-2D2F-46B1-BE33-20370A80E383}" type="parTrans" cxnId="{4EE1673A-D275-4CB9-BFC7-43368404AF40}">
      <dgm:prSet/>
      <dgm:spPr/>
    </dgm:pt>
    <dgm:pt modelId="{B13BAF2B-100D-4D10-B58D-69E174F8A609}" type="sibTrans" cxnId="{4EE1673A-D275-4CB9-BFC7-43368404AF40}">
      <dgm:prSet/>
      <dgm:spPr/>
    </dgm:pt>
    <dgm:pt modelId="{0D2D3570-D4DC-4705-AF11-921035FC50FB}" type="pres">
      <dgm:prSet presAssocID="{4B51157B-37B4-4E49-89E0-99496DB6846E}" presName="linear" presStyleCnt="0">
        <dgm:presLayoutVars>
          <dgm:dir/>
          <dgm:animLvl val="lvl"/>
          <dgm:resizeHandles val="exact"/>
        </dgm:presLayoutVars>
      </dgm:prSet>
      <dgm:spPr/>
    </dgm:pt>
    <dgm:pt modelId="{E4237517-7507-4AD4-9224-708A88817965}" type="pres">
      <dgm:prSet presAssocID="{240B0245-A30C-40BD-A3BD-AEDED21A45CB}" presName="parentLin" presStyleCnt="0"/>
      <dgm:spPr/>
    </dgm:pt>
    <dgm:pt modelId="{1296DAF8-2605-4387-95FB-D058833584BA}" type="pres">
      <dgm:prSet presAssocID="{240B0245-A30C-40BD-A3BD-AEDED21A45CB}" presName="parentLeftMargin" presStyleLbl="node1" presStyleIdx="0" presStyleCnt="5"/>
      <dgm:spPr/>
    </dgm:pt>
    <dgm:pt modelId="{95AEAD95-FBAC-4846-B8FB-FADE2E68559E}" type="pres">
      <dgm:prSet presAssocID="{240B0245-A30C-40BD-A3BD-AEDED21A45CB}" presName="parentText" presStyleLbl="node1" presStyleIdx="0" presStyleCnt="5">
        <dgm:presLayoutVars>
          <dgm:chMax val="0"/>
          <dgm:bulletEnabled val="1"/>
        </dgm:presLayoutVars>
      </dgm:prSet>
      <dgm:spPr/>
    </dgm:pt>
    <dgm:pt modelId="{3FEBE4AD-BD96-4E34-9232-702FFED02A9C}" type="pres">
      <dgm:prSet presAssocID="{240B0245-A30C-40BD-A3BD-AEDED21A45CB}" presName="negativeSpace" presStyleCnt="0"/>
      <dgm:spPr/>
    </dgm:pt>
    <dgm:pt modelId="{42E58154-2A37-42F0-B157-842ACDA8008C}" type="pres">
      <dgm:prSet presAssocID="{240B0245-A30C-40BD-A3BD-AEDED21A45CB}" presName="childText" presStyleLbl="conFgAcc1" presStyleIdx="0" presStyleCnt="5">
        <dgm:presLayoutVars>
          <dgm:bulletEnabled val="1"/>
        </dgm:presLayoutVars>
      </dgm:prSet>
      <dgm:spPr/>
    </dgm:pt>
    <dgm:pt modelId="{BC9461A3-A3A1-412D-A323-FE6D76031A6C}" type="pres">
      <dgm:prSet presAssocID="{E32DEEB7-7631-4F19-BE0A-DC801A9B3F0D}" presName="spaceBetweenRectangles" presStyleCnt="0"/>
      <dgm:spPr/>
    </dgm:pt>
    <dgm:pt modelId="{68A963B5-76C7-4866-B4A4-4D698274BA8E}" type="pres">
      <dgm:prSet presAssocID="{8BC9DED9-5820-4B5B-8560-6A38E42562D9}" presName="parentLin" presStyleCnt="0"/>
      <dgm:spPr/>
    </dgm:pt>
    <dgm:pt modelId="{DC445A18-9580-4F96-B9A1-E2CE05FF5230}" type="pres">
      <dgm:prSet presAssocID="{8BC9DED9-5820-4B5B-8560-6A38E42562D9}" presName="parentLeftMargin" presStyleLbl="node1" presStyleIdx="0" presStyleCnt="5"/>
      <dgm:spPr/>
    </dgm:pt>
    <dgm:pt modelId="{125B5111-F627-49CC-A88B-42973F4CDE82}" type="pres">
      <dgm:prSet presAssocID="{8BC9DED9-5820-4B5B-8560-6A38E42562D9}" presName="parentText" presStyleLbl="node1" presStyleIdx="1" presStyleCnt="5">
        <dgm:presLayoutVars>
          <dgm:chMax val="0"/>
          <dgm:bulletEnabled val="1"/>
        </dgm:presLayoutVars>
      </dgm:prSet>
      <dgm:spPr/>
    </dgm:pt>
    <dgm:pt modelId="{2E33DEE7-FCF0-466B-BD45-2B075230E51C}" type="pres">
      <dgm:prSet presAssocID="{8BC9DED9-5820-4B5B-8560-6A38E42562D9}" presName="negativeSpace" presStyleCnt="0"/>
      <dgm:spPr/>
    </dgm:pt>
    <dgm:pt modelId="{807DF989-B504-4638-A7F5-B684F54720D2}" type="pres">
      <dgm:prSet presAssocID="{8BC9DED9-5820-4B5B-8560-6A38E42562D9}" presName="childText" presStyleLbl="conFgAcc1" presStyleIdx="1" presStyleCnt="5">
        <dgm:presLayoutVars>
          <dgm:bulletEnabled val="1"/>
        </dgm:presLayoutVars>
      </dgm:prSet>
      <dgm:spPr/>
    </dgm:pt>
    <dgm:pt modelId="{F8046DFF-F2F1-4B0A-A010-E30AE62F5E23}" type="pres">
      <dgm:prSet presAssocID="{E516AC05-1C12-4336-9AE2-7B035F846A4B}" presName="spaceBetweenRectangles" presStyleCnt="0"/>
      <dgm:spPr/>
    </dgm:pt>
    <dgm:pt modelId="{7352B066-DC7A-400A-98ED-6B5482747C19}" type="pres">
      <dgm:prSet presAssocID="{617A649B-6DCC-4FD1-8041-1F688C626B05}" presName="parentLin" presStyleCnt="0"/>
      <dgm:spPr/>
    </dgm:pt>
    <dgm:pt modelId="{2A87D4E3-042B-4B20-AF97-EE700BD33E37}" type="pres">
      <dgm:prSet presAssocID="{617A649B-6DCC-4FD1-8041-1F688C626B05}" presName="parentLeftMargin" presStyleLbl="node1" presStyleIdx="1" presStyleCnt="5"/>
      <dgm:spPr/>
    </dgm:pt>
    <dgm:pt modelId="{091A82F7-390E-4BDC-A0EB-63E3773C2EEC}" type="pres">
      <dgm:prSet presAssocID="{617A649B-6DCC-4FD1-8041-1F688C626B05}" presName="parentText" presStyleLbl="node1" presStyleIdx="2" presStyleCnt="5">
        <dgm:presLayoutVars>
          <dgm:chMax val="0"/>
          <dgm:bulletEnabled val="1"/>
        </dgm:presLayoutVars>
      </dgm:prSet>
      <dgm:spPr/>
    </dgm:pt>
    <dgm:pt modelId="{500DA7C3-07BA-421F-8100-D4E46025045E}" type="pres">
      <dgm:prSet presAssocID="{617A649B-6DCC-4FD1-8041-1F688C626B05}" presName="negativeSpace" presStyleCnt="0"/>
      <dgm:spPr/>
    </dgm:pt>
    <dgm:pt modelId="{792DA912-24B5-4A6D-9788-F6ED429EB354}" type="pres">
      <dgm:prSet presAssocID="{617A649B-6DCC-4FD1-8041-1F688C626B05}" presName="childText" presStyleLbl="conFgAcc1" presStyleIdx="2" presStyleCnt="5">
        <dgm:presLayoutVars>
          <dgm:bulletEnabled val="1"/>
        </dgm:presLayoutVars>
      </dgm:prSet>
      <dgm:spPr/>
    </dgm:pt>
    <dgm:pt modelId="{EFD0D101-1709-4A9F-9AD3-87B67EE8CA28}" type="pres">
      <dgm:prSet presAssocID="{A26C0E80-3742-4AD5-BCE3-D19AA44332F0}" presName="spaceBetweenRectangles" presStyleCnt="0"/>
      <dgm:spPr/>
    </dgm:pt>
    <dgm:pt modelId="{43542E57-CAB6-4BF9-A820-5F3A4E7E3A58}" type="pres">
      <dgm:prSet presAssocID="{8D1DF3F2-E24D-46BD-AE57-ED23E260BCA5}" presName="parentLin" presStyleCnt="0"/>
      <dgm:spPr/>
    </dgm:pt>
    <dgm:pt modelId="{D30A7E9D-32A9-4FD9-9C82-5A9F763EFC4C}" type="pres">
      <dgm:prSet presAssocID="{8D1DF3F2-E24D-46BD-AE57-ED23E260BCA5}" presName="parentLeftMargin" presStyleLbl="node1" presStyleIdx="2" presStyleCnt="5"/>
      <dgm:spPr/>
    </dgm:pt>
    <dgm:pt modelId="{85F41EEB-483C-4707-9387-C50E3F21F98E}" type="pres">
      <dgm:prSet presAssocID="{8D1DF3F2-E24D-46BD-AE57-ED23E260BCA5}" presName="parentText" presStyleLbl="node1" presStyleIdx="3" presStyleCnt="5">
        <dgm:presLayoutVars>
          <dgm:chMax val="0"/>
          <dgm:bulletEnabled val="1"/>
        </dgm:presLayoutVars>
      </dgm:prSet>
      <dgm:spPr/>
    </dgm:pt>
    <dgm:pt modelId="{F05DB9FC-E7D2-42E7-BB31-2786EFC9A965}" type="pres">
      <dgm:prSet presAssocID="{8D1DF3F2-E24D-46BD-AE57-ED23E260BCA5}" presName="negativeSpace" presStyleCnt="0"/>
      <dgm:spPr/>
    </dgm:pt>
    <dgm:pt modelId="{1937CE93-D7DC-4496-9ADD-9614AB92B1BA}" type="pres">
      <dgm:prSet presAssocID="{8D1DF3F2-E24D-46BD-AE57-ED23E260BCA5}" presName="childText" presStyleLbl="conFgAcc1" presStyleIdx="3" presStyleCnt="5">
        <dgm:presLayoutVars>
          <dgm:bulletEnabled val="1"/>
        </dgm:presLayoutVars>
      </dgm:prSet>
      <dgm:spPr/>
    </dgm:pt>
    <dgm:pt modelId="{EE6194B6-AB08-4992-B991-38B06810BACA}" type="pres">
      <dgm:prSet presAssocID="{56D30524-B095-420C-996B-594F8E77663C}" presName="spaceBetweenRectangles" presStyleCnt="0"/>
      <dgm:spPr/>
    </dgm:pt>
    <dgm:pt modelId="{FCBE5302-152B-47B2-8CD7-8B08EC94249A}" type="pres">
      <dgm:prSet presAssocID="{FF932C84-E143-4A08-9423-1AF5BF78DCA2}" presName="parentLin" presStyleCnt="0"/>
      <dgm:spPr/>
    </dgm:pt>
    <dgm:pt modelId="{8AB474D6-CD28-4CD0-B238-BD9967B4258C}" type="pres">
      <dgm:prSet presAssocID="{FF932C84-E143-4A08-9423-1AF5BF78DCA2}" presName="parentLeftMargin" presStyleLbl="node1" presStyleIdx="3" presStyleCnt="5"/>
      <dgm:spPr/>
    </dgm:pt>
    <dgm:pt modelId="{EBA110F4-3B6B-420D-AB74-13987905A4D3}" type="pres">
      <dgm:prSet presAssocID="{FF932C84-E143-4A08-9423-1AF5BF78DCA2}" presName="parentText" presStyleLbl="node1" presStyleIdx="4" presStyleCnt="5">
        <dgm:presLayoutVars>
          <dgm:chMax val="0"/>
          <dgm:bulletEnabled val="1"/>
        </dgm:presLayoutVars>
      </dgm:prSet>
      <dgm:spPr/>
    </dgm:pt>
    <dgm:pt modelId="{C51B7536-08E6-45EB-8267-D9CBB69DE8A8}" type="pres">
      <dgm:prSet presAssocID="{FF932C84-E143-4A08-9423-1AF5BF78DCA2}" presName="negativeSpace" presStyleCnt="0"/>
      <dgm:spPr/>
    </dgm:pt>
    <dgm:pt modelId="{02CA4D15-1656-49AD-A817-837128074E77}" type="pres">
      <dgm:prSet presAssocID="{FF932C84-E143-4A08-9423-1AF5BF78DCA2}" presName="childText" presStyleLbl="conFgAcc1" presStyleIdx="4" presStyleCnt="5">
        <dgm:presLayoutVars>
          <dgm:bulletEnabled val="1"/>
        </dgm:presLayoutVars>
      </dgm:prSet>
      <dgm:spPr/>
    </dgm:pt>
  </dgm:ptLst>
  <dgm:cxnLst>
    <dgm:cxn modelId="{4AB78C05-2BC7-4335-8C5C-6F5D031D2487}" type="presOf" srcId="{FF932C84-E143-4A08-9423-1AF5BF78DCA2}" destId="{8AB474D6-CD28-4CD0-B238-BD9967B4258C}" srcOrd="0" destOrd="0" presId="urn:microsoft.com/office/officeart/2005/8/layout/list1"/>
    <dgm:cxn modelId="{473B2C0E-D8EF-457F-BAEA-5069AA67F2FA}" srcId="{4B51157B-37B4-4E49-89E0-99496DB6846E}" destId="{8D1DF3F2-E24D-46BD-AE57-ED23E260BCA5}" srcOrd="3" destOrd="0" parTransId="{56B7ABB7-EE49-4AFB-B10F-CB798F2C5515}" sibTransId="{56D30524-B095-420C-996B-594F8E77663C}"/>
    <dgm:cxn modelId="{2AF45A1C-A054-4DA1-A08C-6D690D957048}" srcId="{4B51157B-37B4-4E49-89E0-99496DB6846E}" destId="{240B0245-A30C-40BD-A3BD-AEDED21A45CB}" srcOrd="0" destOrd="0" parTransId="{5DFC7D87-FE5D-4249-8219-16D781FE33BA}" sibTransId="{E32DEEB7-7631-4F19-BE0A-DC801A9B3F0D}"/>
    <dgm:cxn modelId="{2B74F02B-85C4-470D-B8D2-1698757E94E9}" srcId="{4B51157B-37B4-4E49-89E0-99496DB6846E}" destId="{8BC9DED9-5820-4B5B-8560-6A38E42562D9}" srcOrd="1" destOrd="0" parTransId="{57315623-9ED0-4289-AD1C-C125D7381EBF}" sibTransId="{E516AC05-1C12-4336-9AE2-7B035F846A4B}"/>
    <dgm:cxn modelId="{4EE1673A-D275-4CB9-BFC7-43368404AF40}" srcId="{4B51157B-37B4-4E49-89E0-99496DB6846E}" destId="{FF932C84-E143-4A08-9423-1AF5BF78DCA2}" srcOrd="4" destOrd="0" parTransId="{F594632D-2D2F-46B1-BE33-20370A80E383}" sibTransId="{B13BAF2B-100D-4D10-B58D-69E174F8A609}"/>
    <dgm:cxn modelId="{8553B15E-787F-41BB-88DA-0AA9706D5399}" type="presOf" srcId="{8BC9DED9-5820-4B5B-8560-6A38E42562D9}" destId="{125B5111-F627-49CC-A88B-42973F4CDE82}" srcOrd="1" destOrd="0" presId="urn:microsoft.com/office/officeart/2005/8/layout/list1"/>
    <dgm:cxn modelId="{B9B7E14B-B1B1-42FB-90AF-50DBC6D7089B}" type="presOf" srcId="{8D1DF3F2-E24D-46BD-AE57-ED23E260BCA5}" destId="{85F41EEB-483C-4707-9387-C50E3F21F98E}" srcOrd="1" destOrd="0" presId="urn:microsoft.com/office/officeart/2005/8/layout/list1"/>
    <dgm:cxn modelId="{F5C3FA6C-D1FC-40D6-9850-ACBED9251758}" type="presOf" srcId="{617A649B-6DCC-4FD1-8041-1F688C626B05}" destId="{091A82F7-390E-4BDC-A0EB-63E3773C2EEC}" srcOrd="1" destOrd="0" presId="urn:microsoft.com/office/officeart/2005/8/layout/list1"/>
    <dgm:cxn modelId="{5834BD6E-8EE2-4D45-90EB-01C5C2C71C9D}" type="presOf" srcId="{8BC9DED9-5820-4B5B-8560-6A38E42562D9}" destId="{DC445A18-9580-4F96-B9A1-E2CE05FF5230}" srcOrd="0" destOrd="0" presId="urn:microsoft.com/office/officeart/2005/8/layout/list1"/>
    <dgm:cxn modelId="{2AEED779-A049-4DC7-89CC-8622064C3151}" srcId="{4B51157B-37B4-4E49-89E0-99496DB6846E}" destId="{617A649B-6DCC-4FD1-8041-1F688C626B05}" srcOrd="2" destOrd="0" parTransId="{934156D7-1F1D-4D31-8DA5-D2399968F167}" sibTransId="{A26C0E80-3742-4AD5-BCE3-D19AA44332F0}"/>
    <dgm:cxn modelId="{19D8757D-CA43-472F-897A-BE65E261CE40}" type="presOf" srcId="{4B51157B-37B4-4E49-89E0-99496DB6846E}" destId="{0D2D3570-D4DC-4705-AF11-921035FC50FB}" srcOrd="0" destOrd="0" presId="urn:microsoft.com/office/officeart/2005/8/layout/list1"/>
    <dgm:cxn modelId="{D26F3B9D-ECE2-4CDF-AFBD-9EE0D955CEF4}" type="presOf" srcId="{617A649B-6DCC-4FD1-8041-1F688C626B05}" destId="{2A87D4E3-042B-4B20-AF97-EE700BD33E37}" srcOrd="0" destOrd="0" presId="urn:microsoft.com/office/officeart/2005/8/layout/list1"/>
    <dgm:cxn modelId="{65310BC2-DA29-4524-BE21-5AFF1B08D048}" type="presOf" srcId="{240B0245-A30C-40BD-A3BD-AEDED21A45CB}" destId="{1296DAF8-2605-4387-95FB-D058833584BA}" srcOrd="0" destOrd="0" presId="urn:microsoft.com/office/officeart/2005/8/layout/list1"/>
    <dgm:cxn modelId="{3F62F3CA-AF2B-4011-9585-0CF769D7DA25}" type="presOf" srcId="{240B0245-A30C-40BD-A3BD-AEDED21A45CB}" destId="{95AEAD95-FBAC-4846-B8FB-FADE2E68559E}" srcOrd="1" destOrd="0" presId="urn:microsoft.com/office/officeart/2005/8/layout/list1"/>
    <dgm:cxn modelId="{E2AA71E3-779A-4457-BE98-F3BADEDB758A}" type="presOf" srcId="{FF932C84-E143-4A08-9423-1AF5BF78DCA2}" destId="{EBA110F4-3B6B-420D-AB74-13987905A4D3}" srcOrd="1" destOrd="0" presId="urn:microsoft.com/office/officeart/2005/8/layout/list1"/>
    <dgm:cxn modelId="{A1C358FD-C499-459B-9737-0FD38DEC1D03}" type="presOf" srcId="{8D1DF3F2-E24D-46BD-AE57-ED23E260BCA5}" destId="{D30A7E9D-32A9-4FD9-9C82-5A9F763EFC4C}" srcOrd="0" destOrd="0" presId="urn:microsoft.com/office/officeart/2005/8/layout/list1"/>
    <dgm:cxn modelId="{AF8F4435-1F9D-4CBD-BA3F-2F69003E5089}" type="presParOf" srcId="{0D2D3570-D4DC-4705-AF11-921035FC50FB}" destId="{E4237517-7507-4AD4-9224-708A88817965}" srcOrd="0" destOrd="0" presId="urn:microsoft.com/office/officeart/2005/8/layout/list1"/>
    <dgm:cxn modelId="{D0B351B9-8EA0-4552-89CB-09999896AEC0}" type="presParOf" srcId="{E4237517-7507-4AD4-9224-708A88817965}" destId="{1296DAF8-2605-4387-95FB-D058833584BA}" srcOrd="0" destOrd="0" presId="urn:microsoft.com/office/officeart/2005/8/layout/list1"/>
    <dgm:cxn modelId="{66EBAEC0-E05F-4217-A9C9-DAB16C2BC235}" type="presParOf" srcId="{E4237517-7507-4AD4-9224-708A88817965}" destId="{95AEAD95-FBAC-4846-B8FB-FADE2E68559E}" srcOrd="1" destOrd="0" presId="urn:microsoft.com/office/officeart/2005/8/layout/list1"/>
    <dgm:cxn modelId="{5508BC2A-EE4C-49CE-98B8-B3BEC20D8B26}" type="presParOf" srcId="{0D2D3570-D4DC-4705-AF11-921035FC50FB}" destId="{3FEBE4AD-BD96-4E34-9232-702FFED02A9C}" srcOrd="1" destOrd="0" presId="urn:microsoft.com/office/officeart/2005/8/layout/list1"/>
    <dgm:cxn modelId="{2C6DEE4A-CC48-40E5-8B4F-18507D2E8D35}" type="presParOf" srcId="{0D2D3570-D4DC-4705-AF11-921035FC50FB}" destId="{42E58154-2A37-42F0-B157-842ACDA8008C}" srcOrd="2" destOrd="0" presId="urn:microsoft.com/office/officeart/2005/8/layout/list1"/>
    <dgm:cxn modelId="{7B5252F6-46A1-4133-A949-BB5F25F3DAB1}" type="presParOf" srcId="{0D2D3570-D4DC-4705-AF11-921035FC50FB}" destId="{BC9461A3-A3A1-412D-A323-FE6D76031A6C}" srcOrd="3" destOrd="0" presId="urn:microsoft.com/office/officeart/2005/8/layout/list1"/>
    <dgm:cxn modelId="{49658895-F4C4-4CFE-806C-ABB318E8E184}" type="presParOf" srcId="{0D2D3570-D4DC-4705-AF11-921035FC50FB}" destId="{68A963B5-76C7-4866-B4A4-4D698274BA8E}" srcOrd="4" destOrd="0" presId="urn:microsoft.com/office/officeart/2005/8/layout/list1"/>
    <dgm:cxn modelId="{840D4B34-C184-433D-984B-F2A3D3230C4D}" type="presParOf" srcId="{68A963B5-76C7-4866-B4A4-4D698274BA8E}" destId="{DC445A18-9580-4F96-B9A1-E2CE05FF5230}" srcOrd="0" destOrd="0" presId="urn:microsoft.com/office/officeart/2005/8/layout/list1"/>
    <dgm:cxn modelId="{67B54DBA-3C0B-453D-8728-DBDA975DF61A}" type="presParOf" srcId="{68A963B5-76C7-4866-B4A4-4D698274BA8E}" destId="{125B5111-F627-49CC-A88B-42973F4CDE82}" srcOrd="1" destOrd="0" presId="urn:microsoft.com/office/officeart/2005/8/layout/list1"/>
    <dgm:cxn modelId="{8A919A7E-7270-4966-83BF-6929A48850DE}" type="presParOf" srcId="{0D2D3570-D4DC-4705-AF11-921035FC50FB}" destId="{2E33DEE7-FCF0-466B-BD45-2B075230E51C}" srcOrd="5" destOrd="0" presId="urn:microsoft.com/office/officeart/2005/8/layout/list1"/>
    <dgm:cxn modelId="{E7D7DF0D-D6D4-4FCE-A12F-9B5798323358}" type="presParOf" srcId="{0D2D3570-D4DC-4705-AF11-921035FC50FB}" destId="{807DF989-B504-4638-A7F5-B684F54720D2}" srcOrd="6" destOrd="0" presId="urn:microsoft.com/office/officeart/2005/8/layout/list1"/>
    <dgm:cxn modelId="{6E6A2B6E-D227-47A3-B25C-45D8030DEF68}" type="presParOf" srcId="{0D2D3570-D4DC-4705-AF11-921035FC50FB}" destId="{F8046DFF-F2F1-4B0A-A010-E30AE62F5E23}" srcOrd="7" destOrd="0" presId="urn:microsoft.com/office/officeart/2005/8/layout/list1"/>
    <dgm:cxn modelId="{11BC4688-20FD-41EF-851F-8C9235174ED2}" type="presParOf" srcId="{0D2D3570-D4DC-4705-AF11-921035FC50FB}" destId="{7352B066-DC7A-400A-98ED-6B5482747C19}" srcOrd="8" destOrd="0" presId="urn:microsoft.com/office/officeart/2005/8/layout/list1"/>
    <dgm:cxn modelId="{49C06348-7B73-48F6-885D-04D32719D956}" type="presParOf" srcId="{7352B066-DC7A-400A-98ED-6B5482747C19}" destId="{2A87D4E3-042B-4B20-AF97-EE700BD33E37}" srcOrd="0" destOrd="0" presId="urn:microsoft.com/office/officeart/2005/8/layout/list1"/>
    <dgm:cxn modelId="{2107FAFE-2F25-4557-A3AB-4C0FA0B0771A}" type="presParOf" srcId="{7352B066-DC7A-400A-98ED-6B5482747C19}" destId="{091A82F7-390E-4BDC-A0EB-63E3773C2EEC}" srcOrd="1" destOrd="0" presId="urn:microsoft.com/office/officeart/2005/8/layout/list1"/>
    <dgm:cxn modelId="{3D5C5BB5-0908-4464-8EE5-E19CA9917BCF}" type="presParOf" srcId="{0D2D3570-D4DC-4705-AF11-921035FC50FB}" destId="{500DA7C3-07BA-421F-8100-D4E46025045E}" srcOrd="9" destOrd="0" presId="urn:microsoft.com/office/officeart/2005/8/layout/list1"/>
    <dgm:cxn modelId="{DBB14A4C-F383-4374-98D2-A2EBF7C3942A}" type="presParOf" srcId="{0D2D3570-D4DC-4705-AF11-921035FC50FB}" destId="{792DA912-24B5-4A6D-9788-F6ED429EB354}" srcOrd="10" destOrd="0" presId="urn:microsoft.com/office/officeart/2005/8/layout/list1"/>
    <dgm:cxn modelId="{4FAC8C51-7687-40C3-B09F-3B0834F7DB9C}" type="presParOf" srcId="{0D2D3570-D4DC-4705-AF11-921035FC50FB}" destId="{EFD0D101-1709-4A9F-9AD3-87B67EE8CA28}" srcOrd="11" destOrd="0" presId="urn:microsoft.com/office/officeart/2005/8/layout/list1"/>
    <dgm:cxn modelId="{4CA4BA50-7B39-4EED-82E7-6E0B1536547B}" type="presParOf" srcId="{0D2D3570-D4DC-4705-AF11-921035FC50FB}" destId="{43542E57-CAB6-4BF9-A820-5F3A4E7E3A58}" srcOrd="12" destOrd="0" presId="urn:microsoft.com/office/officeart/2005/8/layout/list1"/>
    <dgm:cxn modelId="{720A9CD0-9E72-46B1-9C64-80E2A780D1E7}" type="presParOf" srcId="{43542E57-CAB6-4BF9-A820-5F3A4E7E3A58}" destId="{D30A7E9D-32A9-4FD9-9C82-5A9F763EFC4C}" srcOrd="0" destOrd="0" presId="urn:microsoft.com/office/officeart/2005/8/layout/list1"/>
    <dgm:cxn modelId="{ADA66555-D096-489D-A050-B0B3B99BD877}" type="presParOf" srcId="{43542E57-CAB6-4BF9-A820-5F3A4E7E3A58}" destId="{85F41EEB-483C-4707-9387-C50E3F21F98E}" srcOrd="1" destOrd="0" presId="urn:microsoft.com/office/officeart/2005/8/layout/list1"/>
    <dgm:cxn modelId="{C5A97219-B370-4003-AA24-C1E944C6023C}" type="presParOf" srcId="{0D2D3570-D4DC-4705-AF11-921035FC50FB}" destId="{F05DB9FC-E7D2-42E7-BB31-2786EFC9A965}" srcOrd="13" destOrd="0" presId="urn:microsoft.com/office/officeart/2005/8/layout/list1"/>
    <dgm:cxn modelId="{1AA71DBE-F8B6-470E-9182-7CE47F70B97A}" type="presParOf" srcId="{0D2D3570-D4DC-4705-AF11-921035FC50FB}" destId="{1937CE93-D7DC-4496-9ADD-9614AB92B1BA}" srcOrd="14" destOrd="0" presId="urn:microsoft.com/office/officeart/2005/8/layout/list1"/>
    <dgm:cxn modelId="{39DFCD34-46B3-4F42-A437-4EF1B048E094}" type="presParOf" srcId="{0D2D3570-D4DC-4705-AF11-921035FC50FB}" destId="{EE6194B6-AB08-4992-B991-38B06810BACA}" srcOrd="15" destOrd="0" presId="urn:microsoft.com/office/officeart/2005/8/layout/list1"/>
    <dgm:cxn modelId="{D51E6D7C-83C3-4E3C-B5E7-E1DB9F31631B}" type="presParOf" srcId="{0D2D3570-D4DC-4705-AF11-921035FC50FB}" destId="{FCBE5302-152B-47B2-8CD7-8B08EC94249A}" srcOrd="16" destOrd="0" presId="urn:microsoft.com/office/officeart/2005/8/layout/list1"/>
    <dgm:cxn modelId="{9E9C5EAC-D857-4E44-BEAD-10B4410114AF}" type="presParOf" srcId="{FCBE5302-152B-47B2-8CD7-8B08EC94249A}" destId="{8AB474D6-CD28-4CD0-B238-BD9967B4258C}" srcOrd="0" destOrd="0" presId="urn:microsoft.com/office/officeart/2005/8/layout/list1"/>
    <dgm:cxn modelId="{3432D9A6-3437-4736-90F2-CC7E5C29B0ED}" type="presParOf" srcId="{FCBE5302-152B-47B2-8CD7-8B08EC94249A}" destId="{EBA110F4-3B6B-420D-AB74-13987905A4D3}" srcOrd="1" destOrd="0" presId="urn:microsoft.com/office/officeart/2005/8/layout/list1"/>
    <dgm:cxn modelId="{A77521E9-58E7-4F20-AC55-838B5FE08DE7}" type="presParOf" srcId="{0D2D3570-D4DC-4705-AF11-921035FC50FB}" destId="{C51B7536-08E6-45EB-8267-D9CBB69DE8A8}" srcOrd="17" destOrd="0" presId="urn:microsoft.com/office/officeart/2005/8/layout/list1"/>
    <dgm:cxn modelId="{D085576C-972B-4142-A40C-0E9247AD74A5}" type="presParOf" srcId="{0D2D3570-D4DC-4705-AF11-921035FC50FB}" destId="{02CA4D15-1656-49AD-A817-837128074E77}"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1389C-7878-4ED0-9BF2-89A104999C96}">
      <dsp:nvSpPr>
        <dsp:cNvPr id="0" name=""/>
        <dsp:cNvSpPr/>
      </dsp:nvSpPr>
      <dsp:spPr>
        <a:xfrm>
          <a:off x="5452284" y="1435743"/>
          <a:ext cx="4143343" cy="657284"/>
        </a:xfrm>
        <a:custGeom>
          <a:avLst/>
          <a:gdLst/>
          <a:ahLst/>
          <a:cxnLst/>
          <a:rect l="0" t="0" r="0" b="0"/>
          <a:pathLst>
            <a:path>
              <a:moveTo>
                <a:pt x="0" y="0"/>
              </a:moveTo>
              <a:lnTo>
                <a:pt x="0" y="447920"/>
              </a:lnTo>
              <a:lnTo>
                <a:pt x="4143343" y="447920"/>
              </a:lnTo>
              <a:lnTo>
                <a:pt x="4143343" y="65728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AAFA48-8F15-4CD5-909F-E139638A1A48}">
      <dsp:nvSpPr>
        <dsp:cNvPr id="0" name=""/>
        <dsp:cNvSpPr/>
      </dsp:nvSpPr>
      <dsp:spPr>
        <a:xfrm>
          <a:off x="5452284" y="1435743"/>
          <a:ext cx="1381114" cy="657284"/>
        </a:xfrm>
        <a:custGeom>
          <a:avLst/>
          <a:gdLst/>
          <a:ahLst/>
          <a:cxnLst/>
          <a:rect l="0" t="0" r="0" b="0"/>
          <a:pathLst>
            <a:path>
              <a:moveTo>
                <a:pt x="0" y="0"/>
              </a:moveTo>
              <a:lnTo>
                <a:pt x="0" y="447920"/>
              </a:lnTo>
              <a:lnTo>
                <a:pt x="1381114" y="447920"/>
              </a:lnTo>
              <a:lnTo>
                <a:pt x="1381114" y="65728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58445A-30CB-4A8B-A507-D40139D1CAEC}">
      <dsp:nvSpPr>
        <dsp:cNvPr id="0" name=""/>
        <dsp:cNvSpPr/>
      </dsp:nvSpPr>
      <dsp:spPr>
        <a:xfrm>
          <a:off x="4071169" y="1435743"/>
          <a:ext cx="1381114" cy="657284"/>
        </a:xfrm>
        <a:custGeom>
          <a:avLst/>
          <a:gdLst/>
          <a:ahLst/>
          <a:cxnLst/>
          <a:rect l="0" t="0" r="0" b="0"/>
          <a:pathLst>
            <a:path>
              <a:moveTo>
                <a:pt x="1381114" y="0"/>
              </a:moveTo>
              <a:lnTo>
                <a:pt x="1381114" y="447920"/>
              </a:lnTo>
              <a:lnTo>
                <a:pt x="0" y="447920"/>
              </a:lnTo>
              <a:lnTo>
                <a:pt x="0" y="65728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AFF77-BA88-4F6D-B627-C7A5FE9E22CB}">
      <dsp:nvSpPr>
        <dsp:cNvPr id="0" name=""/>
        <dsp:cNvSpPr/>
      </dsp:nvSpPr>
      <dsp:spPr>
        <a:xfrm>
          <a:off x="1308940" y="1435743"/>
          <a:ext cx="4143343" cy="657284"/>
        </a:xfrm>
        <a:custGeom>
          <a:avLst/>
          <a:gdLst/>
          <a:ahLst/>
          <a:cxnLst/>
          <a:rect l="0" t="0" r="0" b="0"/>
          <a:pathLst>
            <a:path>
              <a:moveTo>
                <a:pt x="4143343" y="0"/>
              </a:moveTo>
              <a:lnTo>
                <a:pt x="4143343" y="447920"/>
              </a:lnTo>
              <a:lnTo>
                <a:pt x="0" y="447920"/>
              </a:lnTo>
              <a:lnTo>
                <a:pt x="0" y="65728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9138EE-3E0E-4B52-9D72-548D81A4CBEC}">
      <dsp:nvSpPr>
        <dsp:cNvPr id="0" name=""/>
        <dsp:cNvSpPr/>
      </dsp:nvSpPr>
      <dsp:spPr>
        <a:xfrm>
          <a:off x="4322281" y="639"/>
          <a:ext cx="2260005" cy="14351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CDC10-36F0-4153-BC32-033AB0C210EF}">
      <dsp:nvSpPr>
        <dsp:cNvPr id="0" name=""/>
        <dsp:cNvSpPr/>
      </dsp:nvSpPr>
      <dsp:spPr>
        <a:xfrm>
          <a:off x="4573393" y="239195"/>
          <a:ext cx="2260005" cy="14351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definition of effective communication involves four major points:</a:t>
          </a:r>
          <a:endParaRPr lang="en-US" sz="1700" kern="1200"/>
        </a:p>
      </dsp:txBody>
      <dsp:txXfrm>
        <a:off x="4615426" y="281228"/>
        <a:ext cx="2175939" cy="1351037"/>
      </dsp:txXfrm>
    </dsp:sp>
    <dsp:sp modelId="{7A905F15-B957-434E-A45A-1F62856DBE1E}">
      <dsp:nvSpPr>
        <dsp:cNvPr id="0" name=""/>
        <dsp:cNvSpPr/>
      </dsp:nvSpPr>
      <dsp:spPr>
        <a:xfrm>
          <a:off x="178937" y="2093028"/>
          <a:ext cx="2260005" cy="14351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632145-1FE7-40DE-A69F-9DE52E054F1A}">
      <dsp:nvSpPr>
        <dsp:cNvPr id="0" name=""/>
        <dsp:cNvSpPr/>
      </dsp:nvSpPr>
      <dsp:spPr>
        <a:xfrm>
          <a:off x="430049" y="2331584"/>
          <a:ext cx="2260005" cy="14351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Communication as a transaction</a:t>
          </a:r>
          <a:endParaRPr lang="en-US" sz="1700" kern="1200"/>
        </a:p>
      </dsp:txBody>
      <dsp:txXfrm>
        <a:off x="472082" y="2373617"/>
        <a:ext cx="2175939" cy="1351037"/>
      </dsp:txXfrm>
    </dsp:sp>
    <dsp:sp modelId="{6513DC0B-FA7F-481D-BC00-17D26D2DAD10}">
      <dsp:nvSpPr>
        <dsp:cNvPr id="0" name=""/>
        <dsp:cNvSpPr/>
      </dsp:nvSpPr>
      <dsp:spPr>
        <a:xfrm>
          <a:off x="2941166" y="2093028"/>
          <a:ext cx="2260005" cy="14351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1529C-E00B-495E-B763-9D23E9ABD82E}">
      <dsp:nvSpPr>
        <dsp:cNvPr id="0" name=""/>
        <dsp:cNvSpPr/>
      </dsp:nvSpPr>
      <dsp:spPr>
        <a:xfrm>
          <a:off x="3192278" y="2331584"/>
          <a:ext cx="2260005" cy="14351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People working together</a:t>
          </a:r>
          <a:endParaRPr lang="en-US" sz="1700" kern="1200"/>
        </a:p>
      </dsp:txBody>
      <dsp:txXfrm>
        <a:off x="3234311" y="2373617"/>
        <a:ext cx="2175939" cy="1351037"/>
      </dsp:txXfrm>
    </dsp:sp>
    <dsp:sp modelId="{B7EBDA9D-51AC-4936-92E4-5172698190FE}">
      <dsp:nvSpPr>
        <dsp:cNvPr id="0" name=""/>
        <dsp:cNvSpPr/>
      </dsp:nvSpPr>
      <dsp:spPr>
        <a:xfrm>
          <a:off x="5703395" y="2093028"/>
          <a:ext cx="2260005" cy="14351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69F58-F5CF-410B-8F05-96163C86F369}">
      <dsp:nvSpPr>
        <dsp:cNvPr id="0" name=""/>
        <dsp:cNvSpPr/>
      </dsp:nvSpPr>
      <dsp:spPr>
        <a:xfrm>
          <a:off x="5954507" y="2331584"/>
          <a:ext cx="2260005" cy="14351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Creating the meaning</a:t>
          </a:r>
          <a:endParaRPr lang="en-US" sz="1700" kern="1200"/>
        </a:p>
      </dsp:txBody>
      <dsp:txXfrm>
        <a:off x="5996540" y="2373617"/>
        <a:ext cx="2175939" cy="1351037"/>
      </dsp:txXfrm>
    </dsp:sp>
    <dsp:sp modelId="{04ACC7DB-37CE-4E6E-8008-E8278115FED3}">
      <dsp:nvSpPr>
        <dsp:cNvPr id="0" name=""/>
        <dsp:cNvSpPr/>
      </dsp:nvSpPr>
      <dsp:spPr>
        <a:xfrm>
          <a:off x="8465625" y="2093028"/>
          <a:ext cx="2260005" cy="14351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D514F-86CB-4E13-9B3A-13CD05AADB43}">
      <dsp:nvSpPr>
        <dsp:cNvPr id="0" name=""/>
        <dsp:cNvSpPr/>
      </dsp:nvSpPr>
      <dsp:spPr>
        <a:xfrm>
          <a:off x="8716736" y="2331584"/>
          <a:ext cx="2260005" cy="14351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Exchanging symbols</a:t>
          </a:r>
          <a:endParaRPr lang="en-US" sz="1700" kern="1200"/>
        </a:p>
      </dsp:txBody>
      <dsp:txXfrm>
        <a:off x="8758769" y="2373617"/>
        <a:ext cx="2175939" cy="1351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58154-2A37-42F0-B157-842ACDA8008C}">
      <dsp:nvSpPr>
        <dsp:cNvPr id="0" name=""/>
        <dsp:cNvSpPr/>
      </dsp:nvSpPr>
      <dsp:spPr>
        <a:xfrm>
          <a:off x="0" y="5306807"/>
          <a:ext cx="10171042" cy="277200"/>
        </a:xfrm>
        <a:prstGeom prst="rect">
          <a:avLst/>
        </a:prstGeom>
        <a:solidFill>
          <a:schemeClr val="lt1">
            <a:alpha val="90000"/>
            <a:hueOff val="0"/>
            <a:satOff val="0"/>
            <a:lumOff val="0"/>
            <a:alphaOff val="0"/>
          </a:schemeClr>
        </a:solidFill>
        <a:ln w="6350" cap="flat" cmpd="sng" algn="ctr">
          <a:solidFill>
            <a:schemeClr val="accent4">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5AEAD95-FBAC-4846-B8FB-FADE2E68559E}">
      <dsp:nvSpPr>
        <dsp:cNvPr id="0" name=""/>
        <dsp:cNvSpPr/>
      </dsp:nvSpPr>
      <dsp:spPr>
        <a:xfrm>
          <a:off x="508552" y="5144447"/>
          <a:ext cx="7119730" cy="324720"/>
        </a:xfrm>
        <a:prstGeom prst="roundRect">
          <a:avLst/>
        </a:prstGeom>
        <a:gradFill rotWithShape="0">
          <a:gsLst>
            <a:gs pos="0">
              <a:schemeClr val="accent4">
                <a:alpha val="90000"/>
                <a:hueOff val="0"/>
                <a:satOff val="0"/>
                <a:lumOff val="0"/>
                <a:alphaOff val="0"/>
                <a:satMod val="103000"/>
                <a:lumMod val="102000"/>
                <a:tint val="94000"/>
              </a:schemeClr>
            </a:gs>
            <a:gs pos="50000">
              <a:schemeClr val="accent4">
                <a:alpha val="90000"/>
                <a:hueOff val="0"/>
                <a:satOff val="0"/>
                <a:lumOff val="0"/>
                <a:alphaOff val="0"/>
                <a:satMod val="110000"/>
                <a:lumMod val="100000"/>
                <a:shade val="100000"/>
              </a:schemeClr>
            </a:gs>
            <a:gs pos="100000">
              <a:schemeClr val="accent4">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9109" tIns="0" rIns="269109" bIns="0" numCol="1" spcCol="1270" anchor="ctr" anchorCtr="0">
          <a:noAutofit/>
        </a:bodyPr>
        <a:lstStyle/>
        <a:p>
          <a:pPr marL="0" lvl="0" indent="0" algn="l" defTabSz="488950" rtl="0">
            <a:lnSpc>
              <a:spcPct val="90000"/>
            </a:lnSpc>
            <a:spcBef>
              <a:spcPct val="0"/>
            </a:spcBef>
            <a:spcAft>
              <a:spcPct val="35000"/>
            </a:spcAft>
            <a:buNone/>
          </a:pPr>
          <a:r>
            <a:rPr lang="en-GB" sz="1100" kern="1200">
              <a:latin typeface="Bierstadt"/>
            </a:rPr>
            <a:t>Physical – noise, distance can cause misunderstanding (</a:t>
          </a:r>
          <a:r>
            <a:rPr lang="en-GB" sz="1100" kern="1200"/>
            <a:t>Lunenburg, 2010</a:t>
          </a:r>
          <a:r>
            <a:rPr lang="en-GB" sz="1100" kern="1200">
              <a:latin typeface="Bierstadt"/>
            </a:rPr>
            <a:t>)</a:t>
          </a:r>
          <a:endParaRPr lang="en-GB" sz="1100" kern="1200"/>
        </a:p>
      </dsp:txBody>
      <dsp:txXfrm>
        <a:off x="524404" y="5160299"/>
        <a:ext cx="7088026" cy="293016"/>
      </dsp:txXfrm>
    </dsp:sp>
    <dsp:sp modelId="{807DF989-B504-4638-A7F5-B684F54720D2}">
      <dsp:nvSpPr>
        <dsp:cNvPr id="0" name=""/>
        <dsp:cNvSpPr/>
      </dsp:nvSpPr>
      <dsp:spPr>
        <a:xfrm>
          <a:off x="0" y="5805767"/>
          <a:ext cx="10171042" cy="277200"/>
        </a:xfrm>
        <a:prstGeom prst="rect">
          <a:avLst/>
        </a:prstGeom>
        <a:solidFill>
          <a:schemeClr val="lt1">
            <a:alpha val="90000"/>
            <a:hueOff val="0"/>
            <a:satOff val="0"/>
            <a:lumOff val="0"/>
            <a:alphaOff val="0"/>
          </a:schemeClr>
        </a:solidFill>
        <a:ln w="6350" cap="flat" cmpd="sng" algn="ctr">
          <a:solidFill>
            <a:schemeClr val="accent4">
              <a:alpha val="90000"/>
              <a:hueOff val="0"/>
              <a:satOff val="0"/>
              <a:lumOff val="0"/>
              <a:alphaOff val="-10000"/>
            </a:schemeClr>
          </a:solidFill>
          <a:prstDash val="solid"/>
          <a:miter lim="800000"/>
        </a:ln>
        <a:effectLst/>
      </dsp:spPr>
      <dsp:style>
        <a:lnRef idx="1">
          <a:scrgbClr r="0" g="0" b="0"/>
        </a:lnRef>
        <a:fillRef idx="1">
          <a:scrgbClr r="0" g="0" b="0"/>
        </a:fillRef>
        <a:effectRef idx="0">
          <a:scrgbClr r="0" g="0" b="0"/>
        </a:effectRef>
        <a:fontRef idx="minor"/>
      </dsp:style>
    </dsp:sp>
    <dsp:sp modelId="{125B5111-F627-49CC-A88B-42973F4CDE82}">
      <dsp:nvSpPr>
        <dsp:cNvPr id="0" name=""/>
        <dsp:cNvSpPr/>
      </dsp:nvSpPr>
      <dsp:spPr>
        <a:xfrm>
          <a:off x="508552" y="5643407"/>
          <a:ext cx="7119730" cy="324720"/>
        </a:xfrm>
        <a:prstGeom prst="roundRect">
          <a:avLst/>
        </a:prstGeom>
        <a:gradFill rotWithShape="0">
          <a:gsLst>
            <a:gs pos="0">
              <a:schemeClr val="accent4">
                <a:alpha val="90000"/>
                <a:hueOff val="0"/>
                <a:satOff val="0"/>
                <a:lumOff val="0"/>
                <a:alphaOff val="-10000"/>
                <a:satMod val="103000"/>
                <a:lumMod val="102000"/>
                <a:tint val="94000"/>
              </a:schemeClr>
            </a:gs>
            <a:gs pos="50000">
              <a:schemeClr val="accent4">
                <a:alpha val="90000"/>
                <a:hueOff val="0"/>
                <a:satOff val="0"/>
                <a:lumOff val="0"/>
                <a:alphaOff val="-10000"/>
                <a:satMod val="110000"/>
                <a:lumMod val="100000"/>
                <a:shade val="100000"/>
              </a:schemeClr>
            </a:gs>
            <a:gs pos="100000">
              <a:schemeClr val="accent4">
                <a:alpha val="90000"/>
                <a:hueOff val="0"/>
                <a:satOff val="0"/>
                <a:lumOff val="0"/>
                <a:alphaOff val="-1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9109" tIns="0" rIns="269109" bIns="0" numCol="1" spcCol="1270" anchor="ctr" anchorCtr="0">
          <a:noAutofit/>
        </a:bodyPr>
        <a:lstStyle/>
        <a:p>
          <a:pPr marL="0" lvl="0" indent="0" algn="l" defTabSz="488950" rtl="0">
            <a:lnSpc>
              <a:spcPct val="90000"/>
            </a:lnSpc>
            <a:spcBef>
              <a:spcPct val="0"/>
            </a:spcBef>
            <a:spcAft>
              <a:spcPct val="35000"/>
            </a:spcAft>
            <a:buNone/>
          </a:pPr>
          <a:r>
            <a:rPr lang="en-GB" sz="1100" kern="1200">
              <a:latin typeface="Bierstadt"/>
            </a:rPr>
            <a:t>Psychological - </a:t>
          </a:r>
          <a:r>
            <a:rPr lang="en-GB" sz="1100" kern="1200"/>
            <a:t>involve mental and emotional factors</a:t>
          </a:r>
        </a:p>
      </dsp:txBody>
      <dsp:txXfrm>
        <a:off x="524404" y="5659259"/>
        <a:ext cx="7088026" cy="293016"/>
      </dsp:txXfrm>
    </dsp:sp>
    <dsp:sp modelId="{792DA912-24B5-4A6D-9788-F6ED429EB354}">
      <dsp:nvSpPr>
        <dsp:cNvPr id="0" name=""/>
        <dsp:cNvSpPr/>
      </dsp:nvSpPr>
      <dsp:spPr>
        <a:xfrm>
          <a:off x="0" y="6304727"/>
          <a:ext cx="10171042" cy="277200"/>
        </a:xfrm>
        <a:prstGeom prst="rect">
          <a:avLst/>
        </a:prstGeom>
        <a:solidFill>
          <a:schemeClr val="lt1">
            <a:alpha val="90000"/>
            <a:hueOff val="0"/>
            <a:satOff val="0"/>
            <a:lumOff val="0"/>
            <a:alphaOff val="0"/>
          </a:schemeClr>
        </a:solidFill>
        <a:ln w="6350" cap="flat" cmpd="sng" algn="ctr">
          <a:solidFill>
            <a:schemeClr val="accent4">
              <a:alpha val="90000"/>
              <a:hueOff val="0"/>
              <a:satOff val="0"/>
              <a:lumOff val="0"/>
              <a:alphaOff val="-20000"/>
            </a:schemeClr>
          </a:solidFill>
          <a:prstDash val="solid"/>
          <a:miter lim="800000"/>
        </a:ln>
        <a:effectLst/>
      </dsp:spPr>
      <dsp:style>
        <a:lnRef idx="1">
          <a:scrgbClr r="0" g="0" b="0"/>
        </a:lnRef>
        <a:fillRef idx="1">
          <a:scrgbClr r="0" g="0" b="0"/>
        </a:fillRef>
        <a:effectRef idx="0">
          <a:scrgbClr r="0" g="0" b="0"/>
        </a:effectRef>
        <a:fontRef idx="minor"/>
      </dsp:style>
    </dsp:sp>
    <dsp:sp modelId="{091A82F7-390E-4BDC-A0EB-63E3773C2EEC}">
      <dsp:nvSpPr>
        <dsp:cNvPr id="0" name=""/>
        <dsp:cNvSpPr/>
      </dsp:nvSpPr>
      <dsp:spPr>
        <a:xfrm>
          <a:off x="508552" y="6142367"/>
          <a:ext cx="7119730" cy="324720"/>
        </a:xfrm>
        <a:prstGeom prst="roundRect">
          <a:avLst/>
        </a:prstGeom>
        <a:gradFill rotWithShape="0">
          <a:gsLst>
            <a:gs pos="0">
              <a:schemeClr val="accent4">
                <a:alpha val="90000"/>
                <a:hueOff val="0"/>
                <a:satOff val="0"/>
                <a:lumOff val="0"/>
                <a:alphaOff val="-20000"/>
                <a:satMod val="103000"/>
                <a:lumMod val="102000"/>
                <a:tint val="94000"/>
              </a:schemeClr>
            </a:gs>
            <a:gs pos="50000">
              <a:schemeClr val="accent4">
                <a:alpha val="90000"/>
                <a:hueOff val="0"/>
                <a:satOff val="0"/>
                <a:lumOff val="0"/>
                <a:alphaOff val="-20000"/>
                <a:satMod val="110000"/>
                <a:lumMod val="100000"/>
                <a:shade val="100000"/>
              </a:schemeClr>
            </a:gs>
            <a:gs pos="100000">
              <a:schemeClr val="accent4">
                <a:alpha val="90000"/>
                <a:hueOff val="0"/>
                <a:satOff val="0"/>
                <a:lumOff val="0"/>
                <a:alphaOff val="-2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9109" tIns="0" rIns="269109" bIns="0" numCol="1" spcCol="1270" anchor="ctr" anchorCtr="0">
          <a:noAutofit/>
        </a:bodyPr>
        <a:lstStyle/>
        <a:p>
          <a:pPr marL="0" lvl="0" indent="0" algn="l" defTabSz="488950" rtl="0">
            <a:lnSpc>
              <a:spcPct val="90000"/>
            </a:lnSpc>
            <a:spcBef>
              <a:spcPct val="0"/>
            </a:spcBef>
            <a:spcAft>
              <a:spcPct val="35000"/>
            </a:spcAft>
            <a:buNone/>
          </a:pPr>
          <a:r>
            <a:rPr lang="en-GB" sz="1100" kern="1200">
              <a:latin typeface="Bierstadt"/>
            </a:rPr>
            <a:t>Language - </a:t>
          </a:r>
          <a:r>
            <a:rPr lang="en-GB" sz="1100" kern="1200"/>
            <a:t>individuals do not share a common language</a:t>
          </a:r>
        </a:p>
      </dsp:txBody>
      <dsp:txXfrm>
        <a:off x="524404" y="6158219"/>
        <a:ext cx="7088026" cy="293016"/>
      </dsp:txXfrm>
    </dsp:sp>
    <dsp:sp modelId="{1937CE93-D7DC-4496-9ADD-9614AB92B1BA}">
      <dsp:nvSpPr>
        <dsp:cNvPr id="0" name=""/>
        <dsp:cNvSpPr/>
      </dsp:nvSpPr>
      <dsp:spPr>
        <a:xfrm>
          <a:off x="0" y="6803687"/>
          <a:ext cx="10171042" cy="277200"/>
        </a:xfrm>
        <a:prstGeom prst="rect">
          <a:avLst/>
        </a:prstGeom>
        <a:solidFill>
          <a:schemeClr val="lt1">
            <a:alpha val="90000"/>
            <a:hueOff val="0"/>
            <a:satOff val="0"/>
            <a:lumOff val="0"/>
            <a:alphaOff val="0"/>
          </a:schemeClr>
        </a:solidFill>
        <a:ln w="6350" cap="flat" cmpd="sng" algn="ctr">
          <a:solidFill>
            <a:schemeClr val="accent4">
              <a:alpha val="90000"/>
              <a:hueOff val="0"/>
              <a:satOff val="0"/>
              <a:lumOff val="0"/>
              <a:alphaOff val="-30000"/>
            </a:schemeClr>
          </a:solidFill>
          <a:prstDash val="solid"/>
          <a:miter lim="800000"/>
        </a:ln>
        <a:effectLst/>
      </dsp:spPr>
      <dsp:style>
        <a:lnRef idx="1">
          <a:scrgbClr r="0" g="0" b="0"/>
        </a:lnRef>
        <a:fillRef idx="1">
          <a:scrgbClr r="0" g="0" b="0"/>
        </a:fillRef>
        <a:effectRef idx="0">
          <a:scrgbClr r="0" g="0" b="0"/>
        </a:effectRef>
        <a:fontRef idx="minor"/>
      </dsp:style>
    </dsp:sp>
    <dsp:sp modelId="{85F41EEB-483C-4707-9387-C50E3F21F98E}">
      <dsp:nvSpPr>
        <dsp:cNvPr id="0" name=""/>
        <dsp:cNvSpPr/>
      </dsp:nvSpPr>
      <dsp:spPr>
        <a:xfrm>
          <a:off x="508552" y="6641327"/>
          <a:ext cx="7119730" cy="324720"/>
        </a:xfrm>
        <a:prstGeom prst="roundRect">
          <a:avLst/>
        </a:prstGeom>
        <a:gradFill rotWithShape="0">
          <a:gsLst>
            <a:gs pos="0">
              <a:schemeClr val="accent4">
                <a:alpha val="90000"/>
                <a:hueOff val="0"/>
                <a:satOff val="0"/>
                <a:lumOff val="0"/>
                <a:alphaOff val="-30000"/>
                <a:satMod val="103000"/>
                <a:lumMod val="102000"/>
                <a:tint val="94000"/>
              </a:schemeClr>
            </a:gs>
            <a:gs pos="50000">
              <a:schemeClr val="accent4">
                <a:alpha val="90000"/>
                <a:hueOff val="0"/>
                <a:satOff val="0"/>
                <a:lumOff val="0"/>
                <a:alphaOff val="-30000"/>
                <a:satMod val="110000"/>
                <a:lumMod val="100000"/>
                <a:shade val="100000"/>
              </a:schemeClr>
            </a:gs>
            <a:gs pos="100000">
              <a:schemeClr val="accent4">
                <a:alpha val="90000"/>
                <a:hueOff val="0"/>
                <a:satOff val="0"/>
                <a:lumOff val="0"/>
                <a:alphaOff val="-3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9109" tIns="0" rIns="269109" bIns="0" numCol="1" spcCol="1270" anchor="ctr" anchorCtr="0">
          <a:noAutofit/>
        </a:bodyPr>
        <a:lstStyle/>
        <a:p>
          <a:pPr marL="0" lvl="0" indent="0" algn="l" defTabSz="488950" rtl="0">
            <a:lnSpc>
              <a:spcPct val="90000"/>
            </a:lnSpc>
            <a:spcBef>
              <a:spcPct val="0"/>
            </a:spcBef>
            <a:spcAft>
              <a:spcPct val="35000"/>
            </a:spcAft>
            <a:buNone/>
          </a:pPr>
          <a:r>
            <a:rPr lang="en-GB" sz="1100" kern="1200">
              <a:latin typeface="Bierstadt"/>
            </a:rPr>
            <a:t>Emotional - </a:t>
          </a:r>
          <a:r>
            <a:rPr lang="en-GB" sz="1100" kern="1200"/>
            <a:t>anger or anxiety can</a:t>
          </a:r>
          <a:r>
            <a:rPr lang="en-GB" sz="1100" kern="1200">
              <a:latin typeface="Bierstadt"/>
            </a:rPr>
            <a:t> disrupt</a:t>
          </a:r>
          <a:r>
            <a:rPr lang="en-GB" sz="1100" kern="1200"/>
            <a:t> effective communication(Munodawafa, 2008</a:t>
          </a:r>
          <a:r>
            <a:rPr lang="en-GB" sz="1100" kern="1200">
              <a:latin typeface="Bierstadt"/>
            </a:rPr>
            <a:t>)</a:t>
          </a:r>
          <a:endParaRPr lang="en-GB" sz="1100" kern="1200"/>
        </a:p>
      </dsp:txBody>
      <dsp:txXfrm>
        <a:off x="524404" y="6657179"/>
        <a:ext cx="7088026" cy="293016"/>
      </dsp:txXfrm>
    </dsp:sp>
    <dsp:sp modelId="{02CA4D15-1656-49AD-A817-837128074E77}">
      <dsp:nvSpPr>
        <dsp:cNvPr id="0" name=""/>
        <dsp:cNvSpPr/>
      </dsp:nvSpPr>
      <dsp:spPr>
        <a:xfrm>
          <a:off x="0" y="7302647"/>
          <a:ext cx="10171042" cy="277200"/>
        </a:xfrm>
        <a:prstGeom prst="rect">
          <a:avLst/>
        </a:prstGeom>
        <a:solidFill>
          <a:schemeClr val="lt1">
            <a:alpha val="90000"/>
            <a:hueOff val="0"/>
            <a:satOff val="0"/>
            <a:lumOff val="0"/>
            <a:alphaOff val="0"/>
          </a:schemeClr>
        </a:solidFill>
        <a:ln w="6350" cap="flat" cmpd="sng" algn="ctr">
          <a:solidFill>
            <a:schemeClr val="accent4">
              <a:alpha val="90000"/>
              <a:hueOff val="0"/>
              <a:satOff val="0"/>
              <a:lumOff val="0"/>
              <a:alphaOff val="-40000"/>
            </a:schemeClr>
          </a:solidFill>
          <a:prstDash val="solid"/>
          <a:miter lim="800000"/>
        </a:ln>
        <a:effectLst/>
      </dsp:spPr>
      <dsp:style>
        <a:lnRef idx="1">
          <a:scrgbClr r="0" g="0" b="0"/>
        </a:lnRef>
        <a:fillRef idx="1">
          <a:scrgbClr r="0" g="0" b="0"/>
        </a:fillRef>
        <a:effectRef idx="0">
          <a:scrgbClr r="0" g="0" b="0"/>
        </a:effectRef>
        <a:fontRef idx="minor"/>
      </dsp:style>
    </dsp:sp>
    <dsp:sp modelId="{EBA110F4-3B6B-420D-AB74-13987905A4D3}">
      <dsp:nvSpPr>
        <dsp:cNvPr id="0" name=""/>
        <dsp:cNvSpPr/>
      </dsp:nvSpPr>
      <dsp:spPr>
        <a:xfrm>
          <a:off x="508552" y="7140287"/>
          <a:ext cx="7119730" cy="324720"/>
        </a:xfrm>
        <a:prstGeom prst="roundRect">
          <a:avLst/>
        </a:prstGeom>
        <a:gradFill rotWithShape="0">
          <a:gsLst>
            <a:gs pos="0">
              <a:schemeClr val="accent4">
                <a:alpha val="90000"/>
                <a:hueOff val="0"/>
                <a:satOff val="0"/>
                <a:lumOff val="0"/>
                <a:alphaOff val="-40000"/>
                <a:satMod val="103000"/>
                <a:lumMod val="102000"/>
                <a:tint val="94000"/>
              </a:schemeClr>
            </a:gs>
            <a:gs pos="50000">
              <a:schemeClr val="accent4">
                <a:alpha val="90000"/>
                <a:hueOff val="0"/>
                <a:satOff val="0"/>
                <a:lumOff val="0"/>
                <a:alphaOff val="-40000"/>
                <a:satMod val="110000"/>
                <a:lumMod val="100000"/>
                <a:shade val="100000"/>
              </a:schemeClr>
            </a:gs>
            <a:gs pos="100000">
              <a:schemeClr val="accent4">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9109" tIns="0" rIns="269109" bIns="0" numCol="1" spcCol="1270" anchor="ctr" anchorCtr="0">
          <a:noAutofit/>
        </a:bodyPr>
        <a:lstStyle/>
        <a:p>
          <a:pPr marL="0" lvl="0" indent="0" algn="l" defTabSz="488950" rtl="0">
            <a:lnSpc>
              <a:spcPct val="90000"/>
            </a:lnSpc>
            <a:spcBef>
              <a:spcPct val="0"/>
            </a:spcBef>
            <a:spcAft>
              <a:spcPct val="35000"/>
            </a:spcAft>
            <a:buNone/>
          </a:pPr>
          <a:r>
            <a:rPr lang="en-GB" sz="1100" kern="1200">
              <a:latin typeface="Bierstadt"/>
            </a:rPr>
            <a:t>Organizational - </a:t>
          </a:r>
          <a:r>
            <a:rPr lang="en-GB" sz="1100" kern="1200"/>
            <a:t>hierarchical structures and complex procedures that can restrict open communication</a:t>
          </a:r>
        </a:p>
      </dsp:txBody>
      <dsp:txXfrm>
        <a:off x="524404" y="7156139"/>
        <a:ext cx="7088026"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3/25/2025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0623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3/25/2025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55043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3/25/2025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56369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3/25/2025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02212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3/25/2025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93293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3/25/2025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7335600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3/25/2025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778136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3/25/2025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21119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3/25/2025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8338837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3/25/2025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503730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3/25/2025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7441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3/25/2025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460931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hyperlink" Target="https://utkaluniversity.ac.in/wp-content/uploads/2023/02/TRANSACTIONAL-ANALYSIS.pdf" TargetMode="External"/><Relationship Id="rId3" Type="http://schemas.openxmlformats.org/officeDocument/2006/relationships/hyperlink" Target="https://www.attachmentproject.com/psychology/drama-triangle/" TargetMode="External"/><Relationship Id="rId7" Type="http://schemas.openxmlformats.org/officeDocument/2006/relationships/hyperlink" Target="https://academic.oup.com/her/article/23/3/369/639974" TargetMode="External"/><Relationship Id="rId2" Type="http://schemas.openxmlformats.org/officeDocument/2006/relationships/image" Target="../media/image16.jpeg"/><Relationship Id="rId1" Type="http://schemas.openxmlformats.org/officeDocument/2006/relationships/slideLayout" Target="../slideLayouts/slideLayout18.xml"/><Relationship Id="rId6" Type="http://schemas.openxmlformats.org/officeDocument/2006/relationships/hyperlink" Target="https://marshallvereassociates.co.uk/wp-content/uploads/2020/10/The-Transactional-Analysis-Drama-Triangle.pdf" TargetMode="External"/><Relationship Id="rId5" Type="http://schemas.openxmlformats.org/officeDocument/2006/relationships/hyperlink" Target="https://www.nationalforum.com/Electronic%20Journal%20Volumes/Lunenburg,%20Fred%20C,%20Communication%20Schooling%20V1%20N1%202010.pdf" TargetMode="External"/><Relationship Id="rId10" Type="http://schemas.openxmlformats.org/officeDocument/2006/relationships/hyperlink" Target="https://executivecoachingconcepts.com/transactional-analysis-a-model-for-effective-communications/" TargetMode="External"/><Relationship Id="rId4" Type="http://schemas.openxmlformats.org/officeDocument/2006/relationships/hyperlink" Target="https://www.optimuscoachacademy.com/the-coaching-hub-podcast/transactional-analysis-and-using-the-drama-triangle-in-coaching" TargetMode="External"/><Relationship Id="rId9" Type="http://schemas.openxmlformats.org/officeDocument/2006/relationships/hyperlink" Target="https://www.russell-cooke.co.uk/media/y0xgesp3/hr-conference-2015-effective-conversations-follow-up-materials-jackie-cliffor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8" y="978408"/>
            <a:ext cx="3397649" cy="3303764"/>
          </a:xfrm>
        </p:spPr>
        <p:txBody>
          <a:bodyPr vert="horz" lIns="91440" tIns="45720" rIns="91440" bIns="45720" rtlCol="0" anchor="t">
            <a:normAutofit/>
          </a:bodyPr>
          <a:lstStyle/>
          <a:p>
            <a:pPr>
              <a:lnSpc>
                <a:spcPct val="90000"/>
              </a:lnSpc>
            </a:pPr>
            <a:r>
              <a:rPr lang="en-US" sz="3400"/>
              <a:t>Effective communication skills</a:t>
            </a:r>
          </a:p>
        </p:txBody>
      </p:sp>
      <p:sp>
        <p:nvSpPr>
          <p:cNvPr id="3" name="Subtitle 2"/>
          <p:cNvSpPr>
            <a:spLocks noGrp="1"/>
          </p:cNvSpPr>
          <p:nvPr>
            <p:ph type="subTitle" idx="1"/>
          </p:nvPr>
        </p:nvSpPr>
        <p:spPr>
          <a:xfrm>
            <a:off x="521208" y="4354633"/>
            <a:ext cx="3397649" cy="1706533"/>
          </a:xfrm>
        </p:spPr>
        <p:txBody>
          <a:bodyPr vert="horz" lIns="91440" tIns="45720" rIns="91440" bIns="45720" rtlCol="0" anchor="t">
            <a:normAutofit/>
          </a:bodyPr>
          <a:lstStyle/>
          <a:p>
            <a:pPr indent="-228600">
              <a:lnSpc>
                <a:spcPct val="90000"/>
              </a:lnSpc>
              <a:buFont typeface="Arial" panose="020B0604020202020204" pitchFamily="34" charset="0"/>
              <a:buChar char="•"/>
            </a:pPr>
            <a:r>
              <a:rPr lang="en-US" sz="1400"/>
              <a:t>University of Wales Trinity Saint David</a:t>
            </a:r>
          </a:p>
          <a:p>
            <a:pPr indent="-228600">
              <a:lnSpc>
                <a:spcPct val="90000"/>
              </a:lnSpc>
              <a:buFont typeface="Arial" panose="020B0604020202020204" pitchFamily="34" charset="0"/>
              <a:buChar char="•"/>
            </a:pPr>
            <a:r>
              <a:rPr lang="en-US" sz="1400"/>
              <a:t>Effective Teamworking and Communication(BMSW4009_CARD)</a:t>
            </a:r>
          </a:p>
          <a:p>
            <a:pPr indent="-228600">
              <a:lnSpc>
                <a:spcPct val="90000"/>
              </a:lnSpc>
              <a:buFont typeface="Arial" panose="020B0604020202020204" pitchFamily="34" charset="0"/>
              <a:buChar char="•"/>
            </a:pPr>
            <a:r>
              <a:rPr lang="en-US" sz="1400"/>
              <a:t>Date: 26 March 2025</a:t>
            </a:r>
          </a:p>
          <a:p>
            <a:pPr indent="-228600">
              <a:lnSpc>
                <a:spcPct val="90000"/>
              </a:lnSpc>
              <a:buFont typeface="Arial" panose="020B0604020202020204" pitchFamily="34" charset="0"/>
              <a:buChar char="•"/>
            </a:pPr>
            <a:r>
              <a:rPr lang="en-US" sz="1400"/>
              <a:t>Presented by: Cristina </a:t>
            </a:r>
            <a:r>
              <a:rPr lang="en-US" sz="1400" err="1"/>
              <a:t>Limbau</a:t>
            </a:r>
            <a:r>
              <a:rPr lang="en-US" sz="1400"/>
              <a:t> (2410885)</a:t>
            </a:r>
          </a:p>
        </p:txBody>
      </p:sp>
      <p:sp>
        <p:nvSpPr>
          <p:cNvPr id="22" name="Freeform: Shape 21">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569E33A-FB4F-1CD7-B14D-4A4C65124C21}"/>
              </a:ext>
            </a:extLst>
          </p:cNvPr>
          <p:cNvPicPr>
            <a:picLocks noChangeAspect="1"/>
          </p:cNvPicPr>
          <p:nvPr/>
        </p:nvPicPr>
        <p:blipFill>
          <a:blip r:embed="rId2"/>
          <a:srcRect l="9247" t="457" r="9379" b="8498"/>
          <a:stretch/>
        </p:blipFill>
        <p:spPr>
          <a:xfrm>
            <a:off x="4494789" y="965741"/>
            <a:ext cx="6806844" cy="5388186"/>
          </a:xfrm>
          <a:prstGeom prst="rect">
            <a:avLst/>
          </a:prstGeom>
        </p:spPr>
      </p:pic>
    </p:spTree>
    <p:extLst>
      <p:ext uri="{BB962C8B-B14F-4D97-AF65-F5344CB8AC3E}">
        <p14:creationId xmlns:p14="http://schemas.microsoft.com/office/powerpoint/2010/main" val="2534315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5000" b="-15000"/>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E9A97B-1917-9176-B980-E15E8CBD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F066128-8D26-9003-EAD9-367FDB3EC505}"/>
              </a:ext>
            </a:extLst>
          </p:cNvPr>
          <p:cNvSpPr txBox="1"/>
          <p:nvPr/>
        </p:nvSpPr>
        <p:spPr>
          <a:xfrm>
            <a:off x="517868" y="976160"/>
            <a:ext cx="8686800" cy="1463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400" b="1">
                <a:solidFill>
                  <a:schemeClr val="accent4">
                    <a:lumMod val="49000"/>
                  </a:schemeClr>
                </a:solidFill>
                <a:latin typeface="+mj-lt"/>
                <a:ea typeface="+mj-ea"/>
                <a:cs typeface="+mj-cs"/>
              </a:rPr>
              <a:t>1.Effective Communication Skills</a:t>
            </a:r>
          </a:p>
        </p:txBody>
      </p:sp>
      <p:sp>
        <p:nvSpPr>
          <p:cNvPr id="3" name="TextBox 2">
            <a:extLst>
              <a:ext uri="{FF2B5EF4-FFF2-40B4-BE49-F238E27FC236}">
                <a16:creationId xmlns:a16="http://schemas.microsoft.com/office/drawing/2014/main" id="{A778A2C5-F442-AA58-C9A5-2112E7EE86C1}"/>
              </a:ext>
            </a:extLst>
          </p:cNvPr>
          <p:cNvSpPr txBox="1"/>
          <p:nvPr/>
        </p:nvSpPr>
        <p:spPr>
          <a:xfrm>
            <a:off x="517870" y="2335651"/>
            <a:ext cx="8686800" cy="37673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buFont typeface="Arial" panose="020B0604020202020204" pitchFamily="34" charset="0"/>
            </a:pPr>
            <a:r>
              <a:rPr lang="en-US">
                <a:solidFill>
                  <a:schemeClr val="accent4">
                    <a:lumMod val="49000"/>
                  </a:schemeClr>
                </a:solidFill>
              </a:rPr>
              <a:t>1.1 Defining Effective Communication</a:t>
            </a:r>
          </a:p>
          <a:p>
            <a:pPr>
              <a:lnSpc>
                <a:spcPct val="110000"/>
              </a:lnSpc>
              <a:spcAft>
                <a:spcPts val="600"/>
              </a:spcAft>
              <a:buFont typeface="Arial" panose="020B0604020202020204" pitchFamily="34" charset="0"/>
            </a:pPr>
            <a:r>
              <a:rPr lang="en-US">
                <a:solidFill>
                  <a:schemeClr val="accent4">
                    <a:lumMod val="49000"/>
                  </a:schemeClr>
                </a:solidFill>
              </a:rPr>
              <a:t>1.2 Key Elements of Effective Communication</a:t>
            </a:r>
          </a:p>
          <a:p>
            <a:pPr>
              <a:lnSpc>
                <a:spcPct val="110000"/>
              </a:lnSpc>
              <a:spcAft>
                <a:spcPts val="600"/>
              </a:spcAft>
              <a:buFont typeface="Arial" panose="020B0604020202020204" pitchFamily="34" charset="0"/>
            </a:pPr>
            <a:r>
              <a:rPr lang="en-US">
                <a:solidFill>
                  <a:schemeClr val="accent4">
                    <a:lumMod val="49000"/>
                  </a:schemeClr>
                </a:solidFill>
              </a:rPr>
              <a:t>1.3 Barries to Effective Communication</a:t>
            </a:r>
          </a:p>
          <a:p>
            <a:pPr>
              <a:lnSpc>
                <a:spcPct val="110000"/>
              </a:lnSpc>
              <a:spcAft>
                <a:spcPts val="600"/>
              </a:spcAft>
              <a:buFont typeface="Arial" panose="020B0604020202020204" pitchFamily="34" charset="0"/>
            </a:pPr>
            <a:r>
              <a:rPr lang="en-US">
                <a:solidFill>
                  <a:schemeClr val="accent4">
                    <a:lumMod val="49000"/>
                  </a:schemeClr>
                </a:solidFill>
              </a:rPr>
              <a:t>1.4 Conclusion</a:t>
            </a:r>
          </a:p>
          <a:p>
            <a:pPr>
              <a:lnSpc>
                <a:spcPct val="110000"/>
              </a:lnSpc>
              <a:spcAft>
                <a:spcPts val="600"/>
              </a:spcAft>
              <a:buFont typeface="Arial" panose="020B0604020202020204" pitchFamily="34" charset="0"/>
            </a:pPr>
            <a:r>
              <a:rPr lang="en-US">
                <a:solidFill>
                  <a:schemeClr val="accent4">
                    <a:lumMod val="49000"/>
                  </a:schemeClr>
                </a:solidFill>
              </a:rPr>
              <a:t>2. Reference List</a:t>
            </a:r>
          </a:p>
        </p:txBody>
      </p:sp>
      <p:sp>
        <p:nvSpPr>
          <p:cNvPr id="18" name="Rectangle 17">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5145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3D pattern of ring shapes connected by lines">
            <a:extLst>
              <a:ext uri="{FF2B5EF4-FFF2-40B4-BE49-F238E27FC236}">
                <a16:creationId xmlns:a16="http://schemas.microsoft.com/office/drawing/2014/main" id="{1920A12F-8A45-FA49-E27E-837501FA23B4}"/>
              </a:ext>
            </a:extLst>
          </p:cNvPr>
          <p:cNvPicPr>
            <a:picLocks noChangeAspect="1"/>
          </p:cNvPicPr>
          <p:nvPr/>
        </p:nvPicPr>
        <p:blipFill>
          <a:blip r:embed="rId2">
            <a:alphaModFix amt="40000"/>
          </a:blip>
          <a:srcRect r="-2" b="-2"/>
          <a:stretch/>
        </p:blipFill>
        <p:spPr>
          <a:xfrm>
            <a:off x="-2" y="-2"/>
            <a:ext cx="12192001" cy="6858001"/>
          </a:xfrm>
          <a:prstGeom prst="rect">
            <a:avLst/>
          </a:prstGeom>
        </p:spPr>
      </p:pic>
      <p:sp>
        <p:nvSpPr>
          <p:cNvPr id="2" name="TextBox 1">
            <a:extLst>
              <a:ext uri="{FF2B5EF4-FFF2-40B4-BE49-F238E27FC236}">
                <a16:creationId xmlns:a16="http://schemas.microsoft.com/office/drawing/2014/main" id="{7F125C33-FA54-65D6-8740-0B05A43BB80E}"/>
              </a:ext>
            </a:extLst>
          </p:cNvPr>
          <p:cNvSpPr txBox="1"/>
          <p:nvPr/>
        </p:nvSpPr>
        <p:spPr>
          <a:xfrm>
            <a:off x="517870" y="978408"/>
            <a:ext cx="10952425" cy="23342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400" b="1">
                <a:solidFill>
                  <a:srgbClr val="FFFFFF"/>
                </a:solidFill>
                <a:latin typeface="+mj-lt"/>
                <a:ea typeface="+mj-ea"/>
                <a:cs typeface="+mj-cs"/>
              </a:rPr>
              <a:t>1. Effective Communication Skills</a:t>
            </a: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1F3E5C9-6727-4F17-5781-F407DB31EC23}"/>
              </a:ext>
            </a:extLst>
          </p:cNvPr>
          <p:cNvSpPr txBox="1"/>
          <p:nvPr/>
        </p:nvSpPr>
        <p:spPr>
          <a:xfrm>
            <a:off x="1260560" y="1957772"/>
            <a:ext cx="4276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1.1 Defining Effective Communication</a:t>
            </a:r>
          </a:p>
        </p:txBody>
      </p:sp>
      <p:sp>
        <p:nvSpPr>
          <p:cNvPr id="5" name="TextBox 4">
            <a:extLst>
              <a:ext uri="{FF2B5EF4-FFF2-40B4-BE49-F238E27FC236}">
                <a16:creationId xmlns:a16="http://schemas.microsoft.com/office/drawing/2014/main" id="{31A79702-EC0E-5822-6F2C-6FF63D70896F}"/>
              </a:ext>
            </a:extLst>
          </p:cNvPr>
          <p:cNvSpPr txBox="1"/>
          <p:nvPr/>
        </p:nvSpPr>
        <p:spPr>
          <a:xfrm>
            <a:off x="1255911" y="3312579"/>
            <a:ext cx="58759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t>According to </a:t>
            </a:r>
            <a:r>
              <a:rPr lang="en-GB">
                <a:ea typeface="+mn-lt"/>
                <a:cs typeface="+mn-lt"/>
              </a:rPr>
              <a:t>Mullins &amp; Christy (2016), effective</a:t>
            </a:r>
            <a:endParaRPr lang="en-US"/>
          </a:p>
          <a:p>
            <a:pPr algn="just"/>
            <a:r>
              <a:rPr lang="en-GB">
                <a:ea typeface="+mn-lt"/>
                <a:cs typeface="+mn-lt"/>
              </a:rPr>
              <a:t>communication is the process of transmitting information and meaning between individuals or groups in a way that is clearly understood and leads to the intended outcome.</a:t>
            </a:r>
            <a:endParaRPr lang="en-GB"/>
          </a:p>
        </p:txBody>
      </p:sp>
      <p:pic>
        <p:nvPicPr>
          <p:cNvPr id="6" name="Picture 5" descr="A group of blue people connected to a red person">
            <a:extLst>
              <a:ext uri="{FF2B5EF4-FFF2-40B4-BE49-F238E27FC236}">
                <a16:creationId xmlns:a16="http://schemas.microsoft.com/office/drawing/2014/main" id="{C6BD0385-CE30-B941-8F1C-5D213E70BB0F}"/>
              </a:ext>
            </a:extLst>
          </p:cNvPr>
          <p:cNvPicPr>
            <a:picLocks noChangeAspect="1"/>
          </p:cNvPicPr>
          <p:nvPr/>
        </p:nvPicPr>
        <p:blipFill>
          <a:blip r:embed="rId3"/>
          <a:stretch>
            <a:fillRect/>
          </a:stretch>
        </p:blipFill>
        <p:spPr>
          <a:xfrm>
            <a:off x="7665822" y="2635850"/>
            <a:ext cx="3800733" cy="2832272"/>
          </a:xfrm>
          <a:prstGeom prst="rect">
            <a:avLst/>
          </a:prstGeom>
        </p:spPr>
      </p:pic>
    </p:spTree>
    <p:extLst>
      <p:ext uri="{BB962C8B-B14F-4D97-AF65-F5344CB8AC3E}">
        <p14:creationId xmlns:p14="http://schemas.microsoft.com/office/powerpoint/2010/main" val="19265569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A60A5-59AE-F981-7E1C-9B97C6271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8430D9-E357-2EA3-6273-CE4AC17346C8}"/>
              </a:ext>
            </a:extLst>
          </p:cNvPr>
          <p:cNvSpPr txBox="1"/>
          <p:nvPr/>
        </p:nvSpPr>
        <p:spPr>
          <a:xfrm>
            <a:off x="521208" y="976160"/>
            <a:ext cx="11155680" cy="1463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400" b="1">
                <a:solidFill>
                  <a:schemeClr val="bg1"/>
                </a:solidFill>
                <a:latin typeface="+mj-lt"/>
                <a:ea typeface="+mj-ea"/>
                <a:cs typeface="+mj-cs"/>
              </a:rPr>
              <a:t>1. Effective Communication Skills</a:t>
            </a:r>
          </a:p>
          <a:p>
            <a:pPr>
              <a:spcBef>
                <a:spcPct val="0"/>
              </a:spcBef>
              <a:spcAft>
                <a:spcPts val="600"/>
              </a:spcAft>
            </a:pPr>
            <a:r>
              <a:rPr lang="en-US" b="1">
                <a:solidFill>
                  <a:schemeClr val="bg1"/>
                </a:solidFill>
                <a:latin typeface="+mj-lt"/>
                <a:ea typeface="+mj-ea"/>
                <a:cs typeface="+mj-cs"/>
              </a:rPr>
              <a:t>           1.1 Defining Effective Communication</a:t>
            </a:r>
            <a:endParaRPr lang="en-US">
              <a:solidFill>
                <a:schemeClr val="bg1"/>
              </a:solidFill>
              <a:ea typeface="+mj-ea"/>
              <a:cs typeface="+mj-cs"/>
            </a:endParaRPr>
          </a:p>
        </p:txBody>
      </p:sp>
      <p:sp>
        <p:nvSpPr>
          <p:cNvPr id="19" name="Rectangle 18">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66DA3709-1EA2-0EF3-74FB-C532AF3C9C57}"/>
              </a:ext>
            </a:extLst>
          </p:cNvPr>
          <p:cNvGraphicFramePr/>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 name="TextBox 50">
            <a:extLst>
              <a:ext uri="{FF2B5EF4-FFF2-40B4-BE49-F238E27FC236}">
                <a16:creationId xmlns:a16="http://schemas.microsoft.com/office/drawing/2014/main" id="{7D451C03-249B-6177-9EBF-3240009DD649}"/>
              </a:ext>
            </a:extLst>
          </p:cNvPr>
          <p:cNvSpPr txBox="1"/>
          <p:nvPr/>
        </p:nvSpPr>
        <p:spPr>
          <a:xfrm>
            <a:off x="10118512" y="6493581"/>
            <a:ext cx="1957199"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Fielding, 2006)</a:t>
            </a:r>
          </a:p>
        </p:txBody>
      </p:sp>
    </p:spTree>
    <p:extLst>
      <p:ext uri="{BB962C8B-B14F-4D97-AF65-F5344CB8AC3E}">
        <p14:creationId xmlns:p14="http://schemas.microsoft.com/office/powerpoint/2010/main" val="3900646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at bubbles&#10;&#10;AI-generated content may be incorrect.">
            <a:extLst>
              <a:ext uri="{FF2B5EF4-FFF2-40B4-BE49-F238E27FC236}">
                <a16:creationId xmlns:a16="http://schemas.microsoft.com/office/drawing/2014/main" id="{4440B709-C4D6-63D2-9BF1-65C1398E7F62}"/>
              </a:ext>
            </a:extLst>
          </p:cNvPr>
          <p:cNvPicPr>
            <a:picLocks noChangeAspect="1"/>
          </p:cNvPicPr>
          <p:nvPr/>
        </p:nvPicPr>
        <p:blipFill>
          <a:blip r:embed="rId2"/>
          <a:srcRect r="-1" b="9977"/>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A146DAD-A7F8-B8BE-C2E0-F37D891E4E1B}"/>
              </a:ext>
            </a:extLst>
          </p:cNvPr>
          <p:cNvSpPr txBox="1"/>
          <p:nvPr/>
        </p:nvSpPr>
        <p:spPr>
          <a:xfrm>
            <a:off x="517870" y="978408"/>
            <a:ext cx="9858225" cy="23342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lnSpc>
                <a:spcPct val="90000"/>
              </a:lnSpc>
              <a:spcBef>
                <a:spcPct val="0"/>
              </a:spcBef>
              <a:spcAft>
                <a:spcPts val="600"/>
              </a:spcAft>
            </a:pPr>
            <a:r>
              <a:rPr lang="en-US" sz="4400" b="1">
                <a:solidFill>
                  <a:srgbClr val="FFFFFF"/>
                </a:solidFill>
                <a:latin typeface="+mj-lt"/>
                <a:ea typeface="+mj-ea"/>
                <a:cs typeface="+mj-cs"/>
              </a:rPr>
              <a:t>1.Effective Communication Skills</a:t>
            </a:r>
          </a:p>
        </p:txBody>
      </p:sp>
      <p:sp>
        <p:nvSpPr>
          <p:cNvPr id="3" name="TextBox 2">
            <a:extLst>
              <a:ext uri="{FF2B5EF4-FFF2-40B4-BE49-F238E27FC236}">
                <a16:creationId xmlns:a16="http://schemas.microsoft.com/office/drawing/2014/main" id="{C2AC6798-66E0-6FBE-57CD-60AE6D888D4A}"/>
              </a:ext>
            </a:extLst>
          </p:cNvPr>
          <p:cNvSpPr txBox="1"/>
          <p:nvPr/>
        </p:nvSpPr>
        <p:spPr>
          <a:xfrm>
            <a:off x="694566" y="1953493"/>
            <a:ext cx="5040785" cy="1724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ts val="1000"/>
              </a:spcBef>
            </a:pPr>
            <a:r>
              <a:rPr lang="en-US" b="1" i="1">
                <a:solidFill>
                  <a:srgbClr val="FFFFFF"/>
                </a:solidFill>
              </a:rPr>
              <a:t>1.2 Key Elements of Effective Communication</a:t>
            </a:r>
          </a:p>
        </p:txBody>
      </p:sp>
      <p:sp>
        <p:nvSpPr>
          <p:cNvPr id="21" name="Rectangle 2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peech Bubble: Rectangle with Corners Rounded 5">
            <a:extLst>
              <a:ext uri="{FF2B5EF4-FFF2-40B4-BE49-F238E27FC236}">
                <a16:creationId xmlns:a16="http://schemas.microsoft.com/office/drawing/2014/main" id="{D6490A75-F369-4FF2-7065-EE986177F1DA}"/>
              </a:ext>
            </a:extLst>
          </p:cNvPr>
          <p:cNvSpPr/>
          <p:nvPr/>
        </p:nvSpPr>
        <p:spPr>
          <a:xfrm>
            <a:off x="2947982" y="2743686"/>
            <a:ext cx="6293357" cy="3464106"/>
          </a:xfrm>
          <a:prstGeom prst="flowChartAlternateProcess">
            <a:avLst/>
          </a:prstGeom>
          <a:solidFill>
            <a:srgbClr val="0070C0">
              <a:alpha val="56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Effective communication is essential in both personal and professional contexts.</a:t>
            </a:r>
            <a:endParaRPr lang="en-US"/>
          </a:p>
          <a:p>
            <a:pPr algn="ctr"/>
            <a:r>
              <a:rPr lang="en-GB"/>
              <a:t>By applying communication models and focusing on key elements of communication, individuals can enhance their communication skills.</a:t>
            </a:r>
          </a:p>
          <a:p>
            <a:pPr algn="ctr"/>
            <a:endParaRPr lang="en-GB"/>
          </a:p>
          <a:p>
            <a:pPr algn="ctr"/>
            <a:endParaRPr lang="en-GB"/>
          </a:p>
        </p:txBody>
      </p:sp>
    </p:spTree>
    <p:extLst>
      <p:ext uri="{BB962C8B-B14F-4D97-AF65-F5344CB8AC3E}">
        <p14:creationId xmlns:p14="http://schemas.microsoft.com/office/powerpoint/2010/main" val="16727573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B535469-BD19-BB14-6100-D02CC712F692}"/>
              </a:ext>
            </a:extLst>
          </p:cNvPr>
          <p:cNvSpPr txBox="1"/>
          <p:nvPr/>
        </p:nvSpPr>
        <p:spPr>
          <a:xfrm>
            <a:off x="517870" y="978407"/>
            <a:ext cx="8897442" cy="913077"/>
          </a:xfrm>
          <a:prstGeom prst="rect">
            <a:avLst/>
          </a:prstGeom>
          <a:noFill/>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62500" lnSpcReduction="20000"/>
          </a:bodyPr>
          <a:lstStyle/>
          <a:p>
            <a:pPr marL="342900" indent="-342900">
              <a:spcBef>
                <a:spcPct val="0"/>
              </a:spcBef>
              <a:spcAft>
                <a:spcPts val="600"/>
              </a:spcAft>
            </a:pPr>
            <a:r>
              <a:rPr lang="en-US" sz="4400" b="1">
                <a:latin typeface="+mj-lt"/>
                <a:ea typeface="+mj-ea"/>
                <a:cs typeface="+mj-cs"/>
              </a:rPr>
              <a:t>1.Effective Communication </a:t>
            </a:r>
            <a:endParaRPr lang="en-US"/>
          </a:p>
          <a:p>
            <a:pPr marL="342900" indent="-342900">
              <a:spcBef>
                <a:spcPct val="0"/>
              </a:spcBef>
              <a:spcAft>
                <a:spcPts val="600"/>
              </a:spcAft>
            </a:pPr>
            <a:r>
              <a:rPr lang="en-US" sz="4400" b="1">
                <a:latin typeface="+mj-lt"/>
                <a:ea typeface="+mj-ea"/>
                <a:cs typeface="+mj-cs"/>
              </a:rPr>
              <a:t>Skills</a:t>
            </a:r>
            <a:endParaRPr lang="en-US">
              <a:ea typeface="+mj-ea"/>
              <a:cs typeface="+mj-cs"/>
            </a:endParaRPr>
          </a:p>
        </p:txBody>
      </p:sp>
      <p:sp>
        <p:nvSpPr>
          <p:cNvPr id="3" name="TextBox 2">
            <a:extLst>
              <a:ext uri="{FF2B5EF4-FFF2-40B4-BE49-F238E27FC236}">
                <a16:creationId xmlns:a16="http://schemas.microsoft.com/office/drawing/2014/main" id="{59D55320-2576-3AE9-DC5F-52E319D7D48A}"/>
              </a:ext>
            </a:extLst>
          </p:cNvPr>
          <p:cNvSpPr txBox="1"/>
          <p:nvPr/>
        </p:nvSpPr>
        <p:spPr>
          <a:xfrm>
            <a:off x="782913" y="1887233"/>
            <a:ext cx="5040785" cy="1724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i="1" kern="1200">
                <a:solidFill>
                  <a:srgbClr val="FFFFFF"/>
                </a:solidFill>
                <a:latin typeface="+mn-lt"/>
                <a:ea typeface="+mn-ea"/>
                <a:cs typeface="+mn-cs"/>
              </a:rPr>
              <a:t>1.2 Key Elements of Effective Communication</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d stamp with text&#10;&#10;AI-generated content may be incorrect.">
            <a:extLst>
              <a:ext uri="{FF2B5EF4-FFF2-40B4-BE49-F238E27FC236}">
                <a16:creationId xmlns:a16="http://schemas.microsoft.com/office/drawing/2014/main" id="{A2D9EEA6-DF7B-5DA6-95C0-742712199EC0}"/>
              </a:ext>
            </a:extLst>
          </p:cNvPr>
          <p:cNvPicPr>
            <a:picLocks noChangeAspect="1"/>
          </p:cNvPicPr>
          <p:nvPr/>
        </p:nvPicPr>
        <p:blipFill>
          <a:blip r:embed="rId3"/>
          <a:srcRect l="-52" t="7426" r="-338" b="2105"/>
          <a:stretch/>
        </p:blipFill>
        <p:spPr>
          <a:xfrm>
            <a:off x="7755239" y="144684"/>
            <a:ext cx="3915099" cy="1768410"/>
          </a:xfrm>
          <a:prstGeom prst="rect">
            <a:avLst/>
          </a:prstGeom>
          <a:ln>
            <a:noFill/>
          </a:ln>
          <a:effectLst>
            <a:softEdge rad="112500"/>
          </a:effectLst>
        </p:spPr>
      </p:pic>
      <p:pic>
        <p:nvPicPr>
          <p:cNvPr id="7" name="Picture 6" descr="A cartoon of a person wearing glasses&#10;&#10;AI-generated content may be incorrect.">
            <a:extLst>
              <a:ext uri="{FF2B5EF4-FFF2-40B4-BE49-F238E27FC236}">
                <a16:creationId xmlns:a16="http://schemas.microsoft.com/office/drawing/2014/main" id="{157D3C51-DF91-7AEF-ED01-011411D3F9D3}"/>
              </a:ext>
            </a:extLst>
          </p:cNvPr>
          <p:cNvPicPr>
            <a:picLocks noChangeAspect="1"/>
          </p:cNvPicPr>
          <p:nvPr/>
        </p:nvPicPr>
        <p:blipFill>
          <a:blip r:embed="rId4"/>
          <a:stretch>
            <a:fillRect/>
          </a:stretch>
        </p:blipFill>
        <p:spPr>
          <a:xfrm>
            <a:off x="1100329" y="2364693"/>
            <a:ext cx="2634779" cy="2728579"/>
          </a:xfrm>
          <a:prstGeom prst="rect">
            <a:avLst/>
          </a:prstGeom>
        </p:spPr>
      </p:pic>
      <p:pic>
        <p:nvPicPr>
          <p:cNvPr id="8" name="Picture 7" descr="A cartoon of a person&#10;&#10;AI-generated content may be incorrect.">
            <a:extLst>
              <a:ext uri="{FF2B5EF4-FFF2-40B4-BE49-F238E27FC236}">
                <a16:creationId xmlns:a16="http://schemas.microsoft.com/office/drawing/2014/main" id="{A6A964DD-BC1A-9A3B-0EFC-2629DF3FE2FD}"/>
              </a:ext>
            </a:extLst>
          </p:cNvPr>
          <p:cNvPicPr>
            <a:picLocks noChangeAspect="1"/>
          </p:cNvPicPr>
          <p:nvPr/>
        </p:nvPicPr>
        <p:blipFill>
          <a:blip r:embed="rId5"/>
          <a:stretch>
            <a:fillRect/>
          </a:stretch>
        </p:blipFill>
        <p:spPr>
          <a:xfrm>
            <a:off x="7966930" y="2745954"/>
            <a:ext cx="1573124" cy="1665664"/>
          </a:xfrm>
          <a:prstGeom prst="rect">
            <a:avLst/>
          </a:prstGeom>
        </p:spPr>
      </p:pic>
      <p:sp>
        <p:nvSpPr>
          <p:cNvPr id="10" name="Speech Bubble: Rectangle with Corners Rounded 9">
            <a:extLst>
              <a:ext uri="{FF2B5EF4-FFF2-40B4-BE49-F238E27FC236}">
                <a16:creationId xmlns:a16="http://schemas.microsoft.com/office/drawing/2014/main" id="{AAEF8603-5F35-7CD4-3FDE-9BB39A76938B}"/>
              </a:ext>
            </a:extLst>
          </p:cNvPr>
          <p:cNvSpPr/>
          <p:nvPr/>
        </p:nvSpPr>
        <p:spPr>
          <a:xfrm>
            <a:off x="3021252" y="2496738"/>
            <a:ext cx="1838513" cy="933146"/>
          </a:xfrm>
          <a:prstGeom prst="wedgeRoundRectCallou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ea typeface="+mn-lt"/>
                <a:cs typeface="+mn-lt"/>
              </a:rPr>
              <a:t>You should have double-checked the report</a:t>
            </a:r>
            <a:endParaRPr lang="en-US" sz="1600"/>
          </a:p>
        </p:txBody>
      </p:sp>
      <p:sp>
        <p:nvSpPr>
          <p:cNvPr id="12" name="Speech Bubble: Rectangle with Corners Rounded 11">
            <a:extLst>
              <a:ext uri="{FF2B5EF4-FFF2-40B4-BE49-F238E27FC236}">
                <a16:creationId xmlns:a16="http://schemas.microsoft.com/office/drawing/2014/main" id="{05005CE1-1F6A-2D4B-5AA8-FCFA360B2499}"/>
              </a:ext>
            </a:extLst>
          </p:cNvPr>
          <p:cNvSpPr/>
          <p:nvPr/>
        </p:nvSpPr>
        <p:spPr>
          <a:xfrm>
            <a:off x="9540538" y="2501072"/>
            <a:ext cx="1848159" cy="875272"/>
          </a:xfrm>
          <a:prstGeom prst="wedgeRoundRectCallou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ea typeface="+mn-lt"/>
                <a:cs typeface="+mn-lt"/>
              </a:rPr>
              <a:t>I'm sorry, I'll be more careful next time</a:t>
            </a:r>
            <a:endParaRPr lang="en-US"/>
          </a:p>
        </p:txBody>
      </p:sp>
      <p:sp>
        <p:nvSpPr>
          <p:cNvPr id="14" name="TextBox 13">
            <a:extLst>
              <a:ext uri="{FF2B5EF4-FFF2-40B4-BE49-F238E27FC236}">
                <a16:creationId xmlns:a16="http://schemas.microsoft.com/office/drawing/2014/main" id="{259AB885-A5D6-DC15-E3AD-A32044C47B8E}"/>
              </a:ext>
            </a:extLst>
          </p:cNvPr>
          <p:cNvSpPr txBox="1"/>
          <p:nvPr/>
        </p:nvSpPr>
        <p:spPr>
          <a:xfrm>
            <a:off x="242619" y="3431149"/>
            <a:ext cx="32158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Manager </a:t>
            </a:r>
            <a:endParaRPr lang="en-US" b="1"/>
          </a:p>
          <a:p>
            <a:r>
              <a:rPr lang="en-GB" b="1"/>
              <a:t>(Parent Ego </a:t>
            </a:r>
          </a:p>
          <a:p>
            <a:r>
              <a:rPr lang="en-GB" b="1"/>
              <a:t>State)</a:t>
            </a:r>
            <a:endParaRPr lang="en-GB"/>
          </a:p>
        </p:txBody>
      </p:sp>
      <p:sp>
        <p:nvSpPr>
          <p:cNvPr id="16" name="TextBox 15">
            <a:extLst>
              <a:ext uri="{FF2B5EF4-FFF2-40B4-BE49-F238E27FC236}">
                <a16:creationId xmlns:a16="http://schemas.microsoft.com/office/drawing/2014/main" id="{858DA214-FA5B-5CF8-C885-914ABC5447E2}"/>
              </a:ext>
            </a:extLst>
          </p:cNvPr>
          <p:cNvSpPr txBox="1"/>
          <p:nvPr/>
        </p:nvSpPr>
        <p:spPr>
          <a:xfrm>
            <a:off x="6629949" y="3377807"/>
            <a:ext cx="133871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Employee (Child Ego State)</a:t>
            </a:r>
          </a:p>
        </p:txBody>
      </p:sp>
      <p:sp>
        <p:nvSpPr>
          <p:cNvPr id="18" name="TextBox 17">
            <a:extLst>
              <a:ext uri="{FF2B5EF4-FFF2-40B4-BE49-F238E27FC236}">
                <a16:creationId xmlns:a16="http://schemas.microsoft.com/office/drawing/2014/main" id="{31DA4E32-C398-1059-2A9C-9D761F4BC3F9}"/>
              </a:ext>
            </a:extLst>
          </p:cNvPr>
          <p:cNvSpPr txBox="1"/>
          <p:nvPr/>
        </p:nvSpPr>
        <p:spPr>
          <a:xfrm>
            <a:off x="2822689" y="5253845"/>
            <a:ext cx="705242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Applying Transactional Analisys (Berne, 1964) we can identify the 3 Ego States ( Parent, Child, Adult ) that influence our interactions. Recognizing these ego states can help both parties shift to the Adult ego state, fostering constructive dialogue. (</a:t>
            </a:r>
            <a:r>
              <a:rPr lang="en-GB" b="1" err="1">
                <a:ea typeface="+mn-lt"/>
                <a:cs typeface="+mn-lt"/>
              </a:rPr>
              <a:t>Pattnaik</a:t>
            </a:r>
            <a:r>
              <a:rPr lang="en-GB" b="1">
                <a:ea typeface="+mn-lt"/>
                <a:cs typeface="+mn-lt"/>
              </a:rPr>
              <a:t>, 2023)</a:t>
            </a:r>
            <a:endParaRPr lang="en-US" b="1">
              <a:ea typeface="+mn-lt"/>
              <a:cs typeface="+mn-lt"/>
            </a:endParaRPr>
          </a:p>
        </p:txBody>
      </p:sp>
    </p:spTree>
    <p:extLst>
      <p:ext uri="{BB962C8B-B14F-4D97-AF65-F5344CB8AC3E}">
        <p14:creationId xmlns:p14="http://schemas.microsoft.com/office/powerpoint/2010/main" val="304860761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48" name="Freeform: Shape 4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 name="Rectangle 51">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20F8F42-F585-7E57-BA2C-FB26CC46FC80}"/>
              </a:ext>
            </a:extLst>
          </p:cNvPr>
          <p:cNvSpPr txBox="1"/>
          <p:nvPr/>
        </p:nvSpPr>
        <p:spPr>
          <a:xfrm>
            <a:off x="521209" y="971397"/>
            <a:ext cx="4080670" cy="296954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lnSpc>
                <a:spcPct val="90000"/>
              </a:lnSpc>
              <a:spcBef>
                <a:spcPct val="0"/>
              </a:spcBef>
              <a:spcAft>
                <a:spcPts val="600"/>
              </a:spcAft>
            </a:pPr>
            <a:r>
              <a:rPr lang="en-US" sz="3600" b="1">
                <a:solidFill>
                  <a:schemeClr val="bg1"/>
                </a:solidFill>
                <a:latin typeface="+mj-lt"/>
                <a:ea typeface="+mj-ea"/>
                <a:cs typeface="+mj-cs"/>
              </a:rPr>
              <a:t>1.Effective Communication Skills</a:t>
            </a:r>
          </a:p>
        </p:txBody>
      </p:sp>
      <p:sp>
        <p:nvSpPr>
          <p:cNvPr id="3" name="TextBox 2">
            <a:extLst>
              <a:ext uri="{FF2B5EF4-FFF2-40B4-BE49-F238E27FC236}">
                <a16:creationId xmlns:a16="http://schemas.microsoft.com/office/drawing/2014/main" id="{82D59CAC-59F2-9B03-A534-2254CBEE3238}"/>
              </a:ext>
            </a:extLst>
          </p:cNvPr>
          <p:cNvSpPr txBox="1"/>
          <p:nvPr/>
        </p:nvSpPr>
        <p:spPr>
          <a:xfrm>
            <a:off x="738737" y="2660276"/>
            <a:ext cx="3462236" cy="1724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i="1" kern="1200">
                <a:solidFill>
                  <a:schemeClr val="bg1"/>
                </a:solidFill>
                <a:latin typeface="+mn-lt"/>
                <a:ea typeface="+mn-ea"/>
                <a:cs typeface="+mn-cs"/>
              </a:rPr>
              <a:t>1.2 Key Components of Effective Communication</a:t>
            </a:r>
          </a:p>
        </p:txBody>
      </p:sp>
      <p:sp>
        <p:nvSpPr>
          <p:cNvPr id="54" name="Rectangle 5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a diagram of people&#10;&#10;AI-generated content may be incorrect.">
            <a:extLst>
              <a:ext uri="{FF2B5EF4-FFF2-40B4-BE49-F238E27FC236}">
                <a16:creationId xmlns:a16="http://schemas.microsoft.com/office/drawing/2014/main" id="{B4EEA898-191D-1B16-B105-C790CAABDC69}"/>
              </a:ext>
            </a:extLst>
          </p:cNvPr>
          <p:cNvPicPr>
            <a:picLocks noChangeAspect="1"/>
          </p:cNvPicPr>
          <p:nvPr/>
        </p:nvPicPr>
        <p:blipFill>
          <a:blip r:embed="rId2"/>
          <a:stretch>
            <a:fillRect/>
          </a:stretch>
        </p:blipFill>
        <p:spPr>
          <a:xfrm>
            <a:off x="5744789" y="1881535"/>
            <a:ext cx="4766476" cy="4806662"/>
          </a:xfrm>
          <a:prstGeom prst="rect">
            <a:avLst/>
          </a:prstGeom>
        </p:spPr>
      </p:pic>
      <p:sp>
        <p:nvSpPr>
          <p:cNvPr id="12" name="TextBox 11">
            <a:extLst>
              <a:ext uri="{FF2B5EF4-FFF2-40B4-BE49-F238E27FC236}">
                <a16:creationId xmlns:a16="http://schemas.microsoft.com/office/drawing/2014/main" id="{2F64EF09-72BD-D157-D4D6-E94DFC488DA3}"/>
              </a:ext>
            </a:extLst>
          </p:cNvPr>
          <p:cNvSpPr txBox="1"/>
          <p:nvPr/>
        </p:nvSpPr>
        <p:spPr>
          <a:xfrm>
            <a:off x="7117262" y="5887464"/>
            <a:ext cx="168595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ea typeface="+mn-lt"/>
                <a:cs typeface="+mn-lt"/>
              </a:rPr>
              <a:t>Employee feels overwhelmed by workload</a:t>
            </a:r>
            <a:endParaRPr lang="en-US" sz="1400" b="1"/>
          </a:p>
        </p:txBody>
      </p:sp>
      <p:sp>
        <p:nvSpPr>
          <p:cNvPr id="14" name="TextBox 13">
            <a:extLst>
              <a:ext uri="{FF2B5EF4-FFF2-40B4-BE49-F238E27FC236}">
                <a16:creationId xmlns:a16="http://schemas.microsoft.com/office/drawing/2014/main" id="{A387C51B-BD7B-378E-283A-1AC10C47D19C}"/>
              </a:ext>
            </a:extLst>
          </p:cNvPr>
          <p:cNvSpPr txBox="1"/>
          <p:nvPr/>
        </p:nvSpPr>
        <p:spPr>
          <a:xfrm>
            <a:off x="5739985" y="1880289"/>
            <a:ext cx="165614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ea typeface="+mn-lt"/>
                <a:cs typeface="+mn-lt"/>
              </a:rPr>
              <a:t>Colleague takes on additional tasks</a:t>
            </a:r>
            <a:endParaRPr lang="en-US" sz="1400" b="1"/>
          </a:p>
        </p:txBody>
      </p:sp>
      <p:sp>
        <p:nvSpPr>
          <p:cNvPr id="16" name="TextBox 15">
            <a:extLst>
              <a:ext uri="{FF2B5EF4-FFF2-40B4-BE49-F238E27FC236}">
                <a16:creationId xmlns:a16="http://schemas.microsoft.com/office/drawing/2014/main" id="{754684D4-1D33-DDC7-7C38-B8E33C2FD87D}"/>
              </a:ext>
            </a:extLst>
          </p:cNvPr>
          <p:cNvSpPr txBox="1"/>
          <p:nvPr/>
        </p:nvSpPr>
        <p:spPr>
          <a:xfrm>
            <a:off x="8578782" y="1877456"/>
            <a:ext cx="176938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ea typeface="+mn-lt"/>
                <a:cs typeface="+mn-lt"/>
              </a:rPr>
              <a:t>Manager criticizes both for declining performance</a:t>
            </a:r>
            <a:endParaRPr lang="en-US" sz="1400" b="1"/>
          </a:p>
        </p:txBody>
      </p:sp>
      <p:sp>
        <p:nvSpPr>
          <p:cNvPr id="18" name="TextBox 17">
            <a:extLst>
              <a:ext uri="{FF2B5EF4-FFF2-40B4-BE49-F238E27FC236}">
                <a16:creationId xmlns:a16="http://schemas.microsoft.com/office/drawing/2014/main" id="{B3360712-8551-5E21-B9D5-DB5F84F4EE55}"/>
              </a:ext>
            </a:extLst>
          </p:cNvPr>
          <p:cNvSpPr txBox="1"/>
          <p:nvPr/>
        </p:nvSpPr>
        <p:spPr>
          <a:xfrm>
            <a:off x="736942" y="3947149"/>
            <a:ext cx="404375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ea typeface="+mn-lt"/>
                <a:cs typeface="+mn-lt"/>
              </a:rPr>
              <a:t>The Drama Triangle outlines 3 roles- Victim, Rescuer and Persecutor. Moving away from these roles towards more constructive behaviours, such as taking responsibility and fostering mutual respect, leads to healthier interactions (Marshall Vere Associates, 2020).</a:t>
            </a:r>
            <a:endParaRPr lang="en-US" b="1">
              <a:solidFill>
                <a:schemeClr val="bg1"/>
              </a:solidFill>
            </a:endParaRPr>
          </a:p>
        </p:txBody>
      </p:sp>
      <p:sp>
        <p:nvSpPr>
          <p:cNvPr id="19" name="TextBox 18">
            <a:extLst>
              <a:ext uri="{FF2B5EF4-FFF2-40B4-BE49-F238E27FC236}">
                <a16:creationId xmlns:a16="http://schemas.microsoft.com/office/drawing/2014/main" id="{B6F2D49D-6A42-A1EA-B437-6D46E402D554}"/>
              </a:ext>
            </a:extLst>
          </p:cNvPr>
          <p:cNvSpPr txBox="1"/>
          <p:nvPr/>
        </p:nvSpPr>
        <p:spPr>
          <a:xfrm>
            <a:off x="9119787" y="6414960"/>
            <a:ext cx="1783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(Dethmer, 2023)</a:t>
            </a:r>
          </a:p>
        </p:txBody>
      </p:sp>
      <p:pic>
        <p:nvPicPr>
          <p:cNvPr id="6" name="Picture 5" descr="A red stamp with text&#10;&#10;AI-generated content may be incorrect.">
            <a:extLst>
              <a:ext uri="{FF2B5EF4-FFF2-40B4-BE49-F238E27FC236}">
                <a16:creationId xmlns:a16="http://schemas.microsoft.com/office/drawing/2014/main" id="{30E89214-D34C-E5A5-37FA-40AE6A4EFC8C}"/>
              </a:ext>
            </a:extLst>
          </p:cNvPr>
          <p:cNvPicPr>
            <a:picLocks noChangeAspect="1"/>
          </p:cNvPicPr>
          <p:nvPr/>
        </p:nvPicPr>
        <p:blipFill>
          <a:blip r:embed="rId3"/>
          <a:srcRect l="-52" t="7426" r="-338" b="2105"/>
          <a:stretch/>
        </p:blipFill>
        <p:spPr>
          <a:xfrm>
            <a:off x="6665289" y="356886"/>
            <a:ext cx="2921606" cy="136329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075745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rrows going to the red target">
            <a:extLst>
              <a:ext uri="{FF2B5EF4-FFF2-40B4-BE49-F238E27FC236}">
                <a16:creationId xmlns:a16="http://schemas.microsoft.com/office/drawing/2014/main" id="{18DF58CD-839E-FF8E-AA4F-1D66832C1CDB}"/>
              </a:ext>
            </a:extLst>
          </p:cNvPr>
          <p:cNvPicPr>
            <a:picLocks noChangeAspect="1"/>
          </p:cNvPicPr>
          <p:nvPr/>
        </p:nvPicPr>
        <p:blipFill>
          <a:blip r:embed="rId2"/>
          <a:srcRect r="6" b="15589"/>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1E56A33-BAE9-3A7B-E07F-62943ABF2CFA}"/>
              </a:ext>
            </a:extLst>
          </p:cNvPr>
          <p:cNvSpPr txBox="1"/>
          <p:nvPr/>
        </p:nvSpPr>
        <p:spPr>
          <a:xfrm>
            <a:off x="517870" y="978407"/>
            <a:ext cx="9458143" cy="16987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spcBef>
                <a:spcPct val="0"/>
              </a:spcBef>
              <a:spcAft>
                <a:spcPts val="600"/>
              </a:spcAft>
            </a:pPr>
            <a:r>
              <a:rPr lang="en-US" sz="4000" b="1">
                <a:solidFill>
                  <a:srgbClr val="FFFFFF"/>
                </a:solidFill>
                <a:latin typeface="+mj-lt"/>
                <a:ea typeface="+mj-ea"/>
                <a:cs typeface="+mj-cs"/>
              </a:rPr>
              <a:t>1.Effective Communication Skills</a:t>
            </a:r>
          </a:p>
        </p:txBody>
      </p:sp>
      <p:sp>
        <p:nvSpPr>
          <p:cNvPr id="3" name="TextBox 2">
            <a:extLst>
              <a:ext uri="{FF2B5EF4-FFF2-40B4-BE49-F238E27FC236}">
                <a16:creationId xmlns:a16="http://schemas.microsoft.com/office/drawing/2014/main" id="{F0687B2C-5782-DA51-119E-6AD5AA05FBF5}"/>
              </a:ext>
            </a:extLst>
          </p:cNvPr>
          <p:cNvSpPr txBox="1"/>
          <p:nvPr/>
        </p:nvSpPr>
        <p:spPr>
          <a:xfrm>
            <a:off x="961566" y="1617716"/>
            <a:ext cx="5040785" cy="1724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sz="1600" i="1" kern="1200">
                <a:solidFill>
                  <a:srgbClr val="FFFFFF"/>
                </a:solidFill>
                <a:latin typeface="+mn-lt"/>
                <a:ea typeface="+mn-ea"/>
                <a:cs typeface="+mn-cs"/>
              </a:rPr>
              <a:t>1.2 Key Elements of Effective Communication</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7A9C283F-ACC9-0948-CC39-C9C9455D0CB2}"/>
              </a:ext>
            </a:extLst>
          </p:cNvPr>
          <p:cNvSpPr/>
          <p:nvPr/>
        </p:nvSpPr>
        <p:spPr>
          <a:xfrm>
            <a:off x="749697" y="2688180"/>
            <a:ext cx="4496357" cy="3158299"/>
          </a:xfrm>
          <a:prstGeom prst="roundRect">
            <a:avLst/>
          </a:prstGeom>
          <a:solidFill>
            <a:srgbClr val="0070C0">
              <a:alpha val="47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ea typeface="+mn-lt"/>
                <a:cs typeface="+mn-lt"/>
              </a:rPr>
              <a:t>Active Listening</a:t>
            </a:r>
            <a:r>
              <a:rPr lang="en-GB">
                <a:ea typeface="+mn-lt"/>
                <a:cs typeface="+mn-lt"/>
              </a:rPr>
              <a:t>: Fully concentrating, understanding, and responding to what is being said enhances mutual understanding and reduces conflicts (Russell-Cooke, 2015).</a:t>
            </a:r>
            <a:endParaRPr lang="en-US"/>
          </a:p>
        </p:txBody>
      </p:sp>
      <p:sp>
        <p:nvSpPr>
          <p:cNvPr id="7" name="Rectangle: Rounded Corners 6">
            <a:extLst>
              <a:ext uri="{FF2B5EF4-FFF2-40B4-BE49-F238E27FC236}">
                <a16:creationId xmlns:a16="http://schemas.microsoft.com/office/drawing/2014/main" id="{83791825-B8DD-B36B-C3C0-38B56795D7FF}"/>
              </a:ext>
            </a:extLst>
          </p:cNvPr>
          <p:cNvSpPr/>
          <p:nvPr/>
        </p:nvSpPr>
        <p:spPr>
          <a:xfrm>
            <a:off x="6951798" y="2688180"/>
            <a:ext cx="4496357" cy="3158299"/>
          </a:xfrm>
          <a:prstGeom prst="roundRect">
            <a:avLst/>
          </a:prstGeom>
          <a:solidFill>
            <a:srgbClr val="0070C0">
              <a:alpha val="47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ea typeface="+mn-lt"/>
                <a:cs typeface="+mn-lt"/>
              </a:rPr>
              <a:t>Coaching Techniques</a:t>
            </a:r>
            <a:r>
              <a:rPr lang="en-GB">
                <a:ea typeface="+mn-lt"/>
                <a:cs typeface="+mn-lt"/>
              </a:rPr>
              <a:t>: Utilizing coaching strategies that promote self-awareness and personal growth can improve communication effectiveness ( Kudzi,2024).</a:t>
            </a:r>
            <a:endParaRPr lang="en-US"/>
          </a:p>
        </p:txBody>
      </p:sp>
    </p:spTree>
    <p:extLst>
      <p:ext uri="{BB962C8B-B14F-4D97-AF65-F5344CB8AC3E}">
        <p14:creationId xmlns:p14="http://schemas.microsoft.com/office/powerpoint/2010/main" val="281767281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of chrome balls">
            <a:extLst>
              <a:ext uri="{FF2B5EF4-FFF2-40B4-BE49-F238E27FC236}">
                <a16:creationId xmlns:a16="http://schemas.microsoft.com/office/drawing/2014/main" id="{C4028CB2-74BE-FFA2-DC21-685234DC4A61}"/>
              </a:ext>
            </a:extLst>
          </p:cNvPr>
          <p:cNvPicPr>
            <a:picLocks noChangeAspect="1"/>
          </p:cNvPicPr>
          <p:nvPr/>
        </p:nvPicPr>
        <p:blipFill>
          <a:blip r:embed="rId2"/>
          <a:srcRect r="6" b="14903"/>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50130EE-80E3-64E3-F8D4-B99B86A80277}"/>
              </a:ext>
            </a:extLst>
          </p:cNvPr>
          <p:cNvSpPr txBox="1"/>
          <p:nvPr/>
        </p:nvSpPr>
        <p:spPr>
          <a:xfrm>
            <a:off x="517870" y="978407"/>
            <a:ext cx="9824675" cy="7244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spcBef>
                <a:spcPct val="0"/>
              </a:spcBef>
              <a:spcAft>
                <a:spcPts val="600"/>
              </a:spcAft>
            </a:pPr>
            <a:r>
              <a:rPr lang="en-US" sz="4000" b="1">
                <a:solidFill>
                  <a:srgbClr val="FFFFFF"/>
                </a:solidFill>
                <a:latin typeface="+mj-lt"/>
                <a:ea typeface="+mj-ea"/>
                <a:cs typeface="+mj-cs"/>
              </a:rPr>
              <a:t>1.Effective Communication Skills</a:t>
            </a:r>
          </a:p>
        </p:txBody>
      </p:sp>
      <p:sp>
        <p:nvSpPr>
          <p:cNvPr id="3" name="TextBox 2">
            <a:extLst>
              <a:ext uri="{FF2B5EF4-FFF2-40B4-BE49-F238E27FC236}">
                <a16:creationId xmlns:a16="http://schemas.microsoft.com/office/drawing/2014/main" id="{1AC76406-2734-3315-0DB2-C83512CC373D}"/>
              </a:ext>
            </a:extLst>
          </p:cNvPr>
          <p:cNvSpPr txBox="1"/>
          <p:nvPr/>
        </p:nvSpPr>
        <p:spPr>
          <a:xfrm>
            <a:off x="932629" y="1704526"/>
            <a:ext cx="5040785" cy="1724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i="1" kern="1200">
                <a:solidFill>
                  <a:srgbClr val="FFFFFF"/>
                </a:solidFill>
                <a:latin typeface="+mn-lt"/>
                <a:ea typeface="+mn-ea"/>
                <a:cs typeface="+mn-cs"/>
              </a:rPr>
              <a:t>1.3 Barries to Effective Communication</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iagram 11">
            <a:extLst>
              <a:ext uri="{FF2B5EF4-FFF2-40B4-BE49-F238E27FC236}">
                <a16:creationId xmlns:a16="http://schemas.microsoft.com/office/drawing/2014/main" id="{36305965-E02C-D94A-4C53-F19107D22179}"/>
              </a:ext>
            </a:extLst>
          </p:cNvPr>
          <p:cNvGraphicFramePr/>
          <p:nvPr/>
        </p:nvGraphicFramePr>
        <p:xfrm>
          <a:off x="927651" y="-1204844"/>
          <a:ext cx="10171043" cy="12724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21" name="TextBox 2320">
            <a:extLst>
              <a:ext uri="{FF2B5EF4-FFF2-40B4-BE49-F238E27FC236}">
                <a16:creationId xmlns:a16="http://schemas.microsoft.com/office/drawing/2014/main" id="{E85B7EB4-F34A-AAC3-07B0-9EBCEC6CA8AB}"/>
              </a:ext>
            </a:extLst>
          </p:cNvPr>
          <p:cNvSpPr txBox="1"/>
          <p:nvPr/>
        </p:nvSpPr>
        <p:spPr>
          <a:xfrm>
            <a:off x="896916" y="2790667"/>
            <a:ext cx="96470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Effective communication is essential for collaboration and understanding in various settings. However, several obstacles can affect this process. </a:t>
            </a:r>
            <a:endParaRPr lang="en-US" b="1"/>
          </a:p>
        </p:txBody>
      </p:sp>
    </p:spTree>
    <p:extLst>
      <p:ext uri="{BB962C8B-B14F-4D97-AF65-F5344CB8AC3E}">
        <p14:creationId xmlns:p14="http://schemas.microsoft.com/office/powerpoint/2010/main" val="100234112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3776CF-F258-4E3F-A471-770A1B7B4907}"/>
              </a:ext>
            </a:extLst>
          </p:cNvPr>
          <p:cNvSpPr txBox="1"/>
          <p:nvPr/>
        </p:nvSpPr>
        <p:spPr>
          <a:xfrm>
            <a:off x="658155" y="749764"/>
            <a:ext cx="878480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4000"/>
              <a:t>Effective Communication Skills</a:t>
            </a:r>
          </a:p>
        </p:txBody>
      </p:sp>
      <p:sp>
        <p:nvSpPr>
          <p:cNvPr id="4" name="Rectangle 3">
            <a:extLst>
              <a:ext uri="{FF2B5EF4-FFF2-40B4-BE49-F238E27FC236}">
                <a16:creationId xmlns:a16="http://schemas.microsoft.com/office/drawing/2014/main" id="{2B127763-6261-AEB5-E350-B0D0A40625ED}"/>
              </a:ext>
            </a:extLst>
          </p:cNvPr>
          <p:cNvSpPr/>
          <p:nvPr/>
        </p:nvSpPr>
        <p:spPr>
          <a:xfrm>
            <a:off x="2010975" y="1890767"/>
            <a:ext cx="2705039" cy="593452"/>
          </a:xfrm>
          <a:prstGeom prst="rect">
            <a:avLst/>
          </a:prstGeom>
          <a:solidFill>
            <a:srgbClr val="0070C0">
              <a:alpha val="55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Conclusion  </a:t>
            </a:r>
            <a:r>
              <a:rPr lang="en-GB">
                <a:ea typeface="+mn-lt"/>
                <a:cs typeface="+mn-lt"/>
              </a:rPr>
              <a:t>📌</a:t>
            </a:r>
            <a:r>
              <a:rPr lang="en-GB"/>
              <a:t>     </a:t>
            </a:r>
          </a:p>
        </p:txBody>
      </p:sp>
      <p:sp>
        <p:nvSpPr>
          <p:cNvPr id="5" name="Rectangle 4">
            <a:extLst>
              <a:ext uri="{FF2B5EF4-FFF2-40B4-BE49-F238E27FC236}">
                <a16:creationId xmlns:a16="http://schemas.microsoft.com/office/drawing/2014/main" id="{45BBC08E-6266-D0E7-3207-3E97A4ED5981}"/>
              </a:ext>
            </a:extLst>
          </p:cNvPr>
          <p:cNvSpPr/>
          <p:nvPr/>
        </p:nvSpPr>
        <p:spPr>
          <a:xfrm>
            <a:off x="7354480" y="1890767"/>
            <a:ext cx="2705039" cy="593452"/>
          </a:xfrm>
          <a:prstGeom prst="rect">
            <a:avLst/>
          </a:prstGeom>
          <a:solidFill>
            <a:srgbClr val="0070C0">
              <a:alpha val="55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Recommendations </a:t>
            </a:r>
            <a:r>
              <a:rPr lang="en-GB">
                <a:ea typeface="+mn-lt"/>
                <a:cs typeface="+mn-lt"/>
              </a:rPr>
              <a:t>👍🏻</a:t>
            </a:r>
            <a:r>
              <a:rPr lang="en-GB"/>
              <a:t>      </a:t>
            </a:r>
          </a:p>
        </p:txBody>
      </p:sp>
      <p:sp>
        <p:nvSpPr>
          <p:cNvPr id="6" name="Rectangle 5">
            <a:extLst>
              <a:ext uri="{FF2B5EF4-FFF2-40B4-BE49-F238E27FC236}">
                <a16:creationId xmlns:a16="http://schemas.microsoft.com/office/drawing/2014/main" id="{D9DB84BE-A057-4878-C96A-B539CF44541F}"/>
              </a:ext>
            </a:extLst>
          </p:cNvPr>
          <p:cNvSpPr/>
          <p:nvPr/>
        </p:nvSpPr>
        <p:spPr>
          <a:xfrm>
            <a:off x="1567123" y="2485651"/>
            <a:ext cx="3604318" cy="3929792"/>
          </a:xfrm>
          <a:prstGeom prst="rect">
            <a:avLst/>
          </a:prstGeom>
          <a:solidFill>
            <a:srgbClr val="0539F5">
              <a:alpha val="14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buFont typeface="Arial"/>
              <a:buChar char="•"/>
            </a:pPr>
            <a:r>
              <a:rPr lang="en-GB" sz="1600">
                <a:solidFill>
                  <a:schemeClr val="bg1"/>
                </a:solidFill>
                <a:ea typeface="+mn-lt"/>
                <a:cs typeface="+mn-lt"/>
              </a:rPr>
              <a:t>Effective communication is essential in everyday life, helping to build relationships, resolve conflicts, and express thoughts clearly (Hogan and Stubbs, 2003).</a:t>
            </a:r>
            <a:endParaRPr lang="en-GB" sz="1600">
              <a:solidFill>
                <a:schemeClr val="bg1"/>
              </a:solidFill>
            </a:endParaRPr>
          </a:p>
          <a:p>
            <a:pPr>
              <a:buFont typeface="Arial"/>
              <a:buChar char="•"/>
            </a:pPr>
            <a:r>
              <a:rPr lang="en-GB" sz="1600">
                <a:solidFill>
                  <a:schemeClr val="bg1"/>
                </a:solidFill>
                <a:ea typeface="+mn-lt"/>
                <a:cs typeface="+mn-lt"/>
              </a:rPr>
              <a:t>Barriers such as misinterpretation, emotional bias, cultural differences, and lack of active listening can lead to misunderstandings (Lunenburg, 2010).</a:t>
            </a:r>
            <a:endParaRPr lang="en-GB">
              <a:solidFill>
                <a:schemeClr val="bg1"/>
              </a:solidFill>
            </a:endParaRPr>
          </a:p>
          <a:p>
            <a:pPr>
              <a:buFont typeface="Arial"/>
              <a:buChar char="•"/>
            </a:pPr>
            <a:r>
              <a:rPr lang="en-GB" sz="1600">
                <a:solidFill>
                  <a:schemeClr val="bg1"/>
                </a:solidFill>
                <a:ea typeface="+mn-lt"/>
                <a:cs typeface="+mn-lt"/>
              </a:rPr>
              <a:t>Overcoming these barriers improves personal relationships, social interactions, and emotional well-being (Brady et al., 2017).</a:t>
            </a:r>
            <a:endParaRPr lang="en-GB">
              <a:solidFill>
                <a:schemeClr val="bg1"/>
              </a:solidFill>
            </a:endParaRPr>
          </a:p>
          <a:p>
            <a:pPr marL="285750" indent="-285750">
              <a:buFont typeface="Arial"/>
              <a:buChar char="•"/>
            </a:pPr>
            <a:endParaRPr lang="en-GB" sz="1600">
              <a:solidFill>
                <a:schemeClr val="bg1"/>
              </a:solidFill>
            </a:endParaRPr>
          </a:p>
          <a:p>
            <a:pPr algn="ctr"/>
            <a:endParaRPr lang="en-GB"/>
          </a:p>
        </p:txBody>
      </p:sp>
      <p:sp>
        <p:nvSpPr>
          <p:cNvPr id="8" name="Rectangle 7">
            <a:extLst>
              <a:ext uri="{FF2B5EF4-FFF2-40B4-BE49-F238E27FC236}">
                <a16:creationId xmlns:a16="http://schemas.microsoft.com/office/drawing/2014/main" id="{C96ADD8D-C43B-50E3-7D03-D244667B1EC0}"/>
              </a:ext>
            </a:extLst>
          </p:cNvPr>
          <p:cNvSpPr/>
          <p:nvPr/>
        </p:nvSpPr>
        <p:spPr>
          <a:xfrm>
            <a:off x="6910769" y="2485651"/>
            <a:ext cx="3604318" cy="3929792"/>
          </a:xfrm>
          <a:prstGeom prst="rect">
            <a:avLst/>
          </a:prstGeom>
          <a:solidFill>
            <a:srgbClr val="0539F5">
              <a:alpha val="14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a:solidFill>
                <a:schemeClr val="bg1"/>
              </a:solidFill>
              <a:ea typeface="+mn-lt"/>
              <a:cs typeface="+mn-lt"/>
            </a:endParaRPr>
          </a:p>
          <a:p>
            <a:r>
              <a:rPr lang="en-GB" sz="1600">
                <a:solidFill>
                  <a:schemeClr val="bg1"/>
                </a:solidFill>
                <a:ea typeface="+mn-lt"/>
                <a:cs typeface="+mn-lt"/>
              </a:rPr>
              <a:t>✔ Practice Active Listening – Focus on understanding before responding (Rost and Wilson, 2013).</a:t>
            </a:r>
            <a:br>
              <a:rPr lang="en-GB" sz="1600">
                <a:ea typeface="+mn-lt"/>
                <a:cs typeface="+mn-lt"/>
              </a:rPr>
            </a:br>
            <a:r>
              <a:rPr lang="en-GB" sz="1600">
                <a:solidFill>
                  <a:schemeClr val="bg1"/>
                </a:solidFill>
                <a:ea typeface="+mn-lt"/>
                <a:cs typeface="+mn-lt"/>
              </a:rPr>
              <a:t> ✔ Be Aware of Non-Verbal Cues – Body language and tone impact communication as much as words (Hogan and Stubbs, 2003).</a:t>
            </a:r>
            <a:br>
              <a:rPr lang="en-GB" sz="1600">
                <a:ea typeface="+mn-lt"/>
                <a:cs typeface="+mn-lt"/>
              </a:rPr>
            </a:br>
            <a:r>
              <a:rPr lang="en-GB" sz="1600">
                <a:solidFill>
                  <a:schemeClr val="bg1"/>
                </a:solidFill>
                <a:ea typeface="+mn-lt"/>
                <a:cs typeface="+mn-lt"/>
              </a:rPr>
              <a:t> ✔ Manage Emotions – Stay calm and composed to avoid miscommunication (Lunenburg, 2010).</a:t>
            </a:r>
            <a:br>
              <a:rPr lang="en-GB" sz="1600">
                <a:ea typeface="+mn-lt"/>
                <a:cs typeface="+mn-lt"/>
              </a:rPr>
            </a:br>
            <a:r>
              <a:rPr lang="en-GB" sz="1600">
                <a:solidFill>
                  <a:schemeClr val="bg1"/>
                </a:solidFill>
                <a:ea typeface="+mn-lt"/>
                <a:cs typeface="+mn-lt"/>
              </a:rPr>
              <a:t> ✔ Adapt to Different People &amp; Situations – Be mindful of cultural and personal differences in communication styles (Brady et al., 2017).</a:t>
            </a:r>
            <a:endParaRPr lang="en-US">
              <a:solidFill>
                <a:schemeClr val="bg1"/>
              </a:solidFill>
            </a:endParaRPr>
          </a:p>
          <a:p>
            <a:pPr algn="ctr"/>
            <a:endParaRPr lang="en-GB"/>
          </a:p>
        </p:txBody>
      </p:sp>
      <p:sp>
        <p:nvSpPr>
          <p:cNvPr id="3" name="TextBox 2">
            <a:extLst>
              <a:ext uri="{FF2B5EF4-FFF2-40B4-BE49-F238E27FC236}">
                <a16:creationId xmlns:a16="http://schemas.microsoft.com/office/drawing/2014/main" id="{9513A923-12C1-FA17-7095-1E1D0A6BA3F5}"/>
              </a:ext>
            </a:extLst>
          </p:cNvPr>
          <p:cNvSpPr txBox="1"/>
          <p:nvPr/>
        </p:nvSpPr>
        <p:spPr>
          <a:xfrm>
            <a:off x="1482713" y="1342837"/>
            <a:ext cx="41467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1.4 Conclusion &amp; Recommendations</a:t>
            </a:r>
          </a:p>
        </p:txBody>
      </p:sp>
    </p:spTree>
    <p:extLst>
      <p:ext uri="{BB962C8B-B14F-4D97-AF65-F5344CB8AC3E}">
        <p14:creationId xmlns:p14="http://schemas.microsoft.com/office/powerpoint/2010/main" val="3559194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CE3236-FF0A-A632-4F48-D3B7EB734F16}"/>
              </a:ext>
            </a:extLst>
          </p:cNvPr>
          <p:cNvSpPr txBox="1"/>
          <p:nvPr/>
        </p:nvSpPr>
        <p:spPr>
          <a:xfrm>
            <a:off x="867929" y="952302"/>
            <a:ext cx="60974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Question for the public</a:t>
            </a:r>
          </a:p>
        </p:txBody>
      </p:sp>
      <p:sp>
        <p:nvSpPr>
          <p:cNvPr id="4" name="TextBox 3">
            <a:extLst>
              <a:ext uri="{FF2B5EF4-FFF2-40B4-BE49-F238E27FC236}">
                <a16:creationId xmlns:a16="http://schemas.microsoft.com/office/drawing/2014/main" id="{1EC58630-26D8-5C8C-6F4C-F43BFC693888}"/>
              </a:ext>
            </a:extLst>
          </p:cNvPr>
          <p:cNvSpPr txBox="1"/>
          <p:nvPr/>
        </p:nvSpPr>
        <p:spPr>
          <a:xfrm>
            <a:off x="3461772" y="1900565"/>
            <a:ext cx="50650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b="1">
                <a:ea typeface="+mn-lt"/>
                <a:cs typeface="+mn-lt"/>
              </a:rPr>
              <a:t>How many of you have had a conversation where you were physically present but mentally on your phone? What do you think that says about communication?</a:t>
            </a:r>
            <a:endParaRPr lang="en-US" b="1"/>
          </a:p>
        </p:txBody>
      </p:sp>
      <p:sp>
        <p:nvSpPr>
          <p:cNvPr id="5" name="TextBox 4">
            <a:extLst>
              <a:ext uri="{FF2B5EF4-FFF2-40B4-BE49-F238E27FC236}">
                <a16:creationId xmlns:a16="http://schemas.microsoft.com/office/drawing/2014/main" id="{AFF8A379-55F2-CF8B-7C24-2D3C708D3661}"/>
              </a:ext>
            </a:extLst>
          </p:cNvPr>
          <p:cNvSpPr txBox="1"/>
          <p:nvPr/>
        </p:nvSpPr>
        <p:spPr>
          <a:xfrm>
            <a:off x="3457887" y="3994211"/>
            <a:ext cx="529732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b="1">
                <a:ea typeface="+mn-lt"/>
                <a:cs typeface="+mn-lt"/>
              </a:rPr>
              <a:t>I think it means we’ve perfected the art of 'multitasking'—but unfortunately, it’s not great for communication! When we’re physically present but glued to our phones, we’re more like background noise than active participants. So next time, let’s try putting the phone down and actually listening!</a:t>
            </a:r>
            <a:endParaRPr lang="en-US" b="1"/>
          </a:p>
        </p:txBody>
      </p:sp>
    </p:spTree>
    <p:extLst>
      <p:ext uri="{BB962C8B-B14F-4D97-AF65-F5344CB8AC3E}">
        <p14:creationId xmlns:p14="http://schemas.microsoft.com/office/powerpoint/2010/main" val="256169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B995A8-90EE-276E-7BD7-DCBEFC89359E}"/>
              </a:ext>
            </a:extLst>
          </p:cNvPr>
          <p:cNvSpPr txBox="1"/>
          <p:nvPr/>
        </p:nvSpPr>
        <p:spPr>
          <a:xfrm>
            <a:off x="920975" y="754562"/>
            <a:ext cx="44119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bg1"/>
                </a:solidFill>
              </a:rPr>
              <a:t>2. Reference List</a:t>
            </a:r>
          </a:p>
        </p:txBody>
      </p:sp>
      <p:sp>
        <p:nvSpPr>
          <p:cNvPr id="4" name="Rectangle: Rounded Corners 3">
            <a:extLst>
              <a:ext uri="{FF2B5EF4-FFF2-40B4-BE49-F238E27FC236}">
                <a16:creationId xmlns:a16="http://schemas.microsoft.com/office/drawing/2014/main" id="{92A9E2E0-CB59-1223-0D7B-A7E7C95F124A}"/>
              </a:ext>
            </a:extLst>
          </p:cNvPr>
          <p:cNvSpPr/>
          <p:nvPr/>
        </p:nvSpPr>
        <p:spPr>
          <a:xfrm>
            <a:off x="1036598" y="1473068"/>
            <a:ext cx="10113952" cy="5238960"/>
          </a:xfrm>
          <a:prstGeom prst="roundRect">
            <a:avLst/>
          </a:prstGeom>
          <a:solidFill>
            <a:srgbClr val="0070C0">
              <a:alpha val="22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Sans-Serif"/>
              <a:buChar char="•"/>
            </a:pPr>
            <a:r>
              <a:rPr lang="en-GB" sz="1100" b="1">
                <a:solidFill>
                  <a:schemeClr val="bg1"/>
                </a:solidFill>
              </a:rPr>
              <a:t>Berne, E. (1964) </a:t>
            </a:r>
            <a:r>
              <a:rPr lang="en-GB" sz="1100" b="1" i="1">
                <a:solidFill>
                  <a:schemeClr val="bg1"/>
                </a:solidFill>
              </a:rPr>
              <a:t>Games People Play: The Psychology of Human Relationships</a:t>
            </a:r>
            <a:r>
              <a:rPr lang="en-GB" sz="1100" b="1">
                <a:solidFill>
                  <a:schemeClr val="bg1"/>
                </a:solidFill>
              </a:rPr>
              <a:t>. New York: Grove Press.</a:t>
            </a:r>
            <a:endParaRPr lang="en-US" sz="1100">
              <a:solidFill>
                <a:schemeClr val="bg1"/>
              </a:solidFill>
            </a:endParaRPr>
          </a:p>
          <a:p>
            <a:pPr marL="285750" indent="-285750">
              <a:buFont typeface="Arial,Sans-Serif"/>
              <a:buChar char="•"/>
            </a:pPr>
            <a:r>
              <a:rPr lang="en-GB" sz="1100" b="1">
                <a:solidFill>
                  <a:schemeClr val="bg1"/>
                </a:solidFill>
              </a:rPr>
              <a:t>Brady, A.M. et al. (2017) 'Barriers to effective, safe communication', </a:t>
            </a:r>
            <a:r>
              <a:rPr lang="en-GB" sz="1100" b="1" i="1">
                <a:solidFill>
                  <a:schemeClr val="bg1"/>
                </a:solidFill>
              </a:rPr>
              <a:t>International Journal for Quality in Health Care</a:t>
            </a:r>
            <a:r>
              <a:rPr lang="en-GB" sz="1100" b="1">
                <a:solidFill>
                  <a:schemeClr val="bg1"/>
                </a:solidFill>
              </a:rPr>
              <a:t>, 29(7), pp. 929–934.</a:t>
            </a:r>
            <a:endParaRPr lang="en-GB" sz="1100">
              <a:solidFill>
                <a:schemeClr val="bg1"/>
              </a:solidFill>
            </a:endParaRPr>
          </a:p>
          <a:p>
            <a:pPr marL="285750" indent="-285750">
              <a:buFont typeface="Arial,Sans-Serif"/>
              <a:buChar char="•"/>
            </a:pPr>
            <a:r>
              <a:rPr lang="en-GB" sz="1100" b="1">
                <a:solidFill>
                  <a:schemeClr val="bg1"/>
                </a:solidFill>
              </a:rPr>
              <a:t>Dethmer, J (2022) </a:t>
            </a:r>
            <a:r>
              <a:rPr lang="en-GB" sz="1100" b="1" i="1">
                <a:solidFill>
                  <a:schemeClr val="bg1"/>
                </a:solidFill>
              </a:rPr>
              <a:t>'Drama Triangle Explained: How to Recognize and Escape It'</a:t>
            </a:r>
            <a:r>
              <a:rPr lang="en-GB" sz="1100" b="1">
                <a:solidFill>
                  <a:schemeClr val="bg1"/>
                </a:solidFill>
              </a:rPr>
              <a:t>, Attachment Project. Available at: </a:t>
            </a:r>
            <a:r>
              <a:rPr lang="en-GB" sz="1100" b="1">
                <a:solidFill>
                  <a:schemeClr val="bg1"/>
                </a:solidFill>
                <a:hlinkClick r:id="rId3">
                  <a:extLst>
                    <a:ext uri="{A12FA001-AC4F-418D-AE19-62706E023703}">
                      <ahyp:hlinkClr xmlns:ahyp="http://schemas.microsoft.com/office/drawing/2018/hyperlinkcolor" val="tx"/>
                    </a:ext>
                  </a:extLst>
                </a:hlinkClick>
              </a:rPr>
              <a:t>https://www.attachmentproject.com/psychology/drama-triangle/</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Fielding, M. (2006) </a:t>
            </a:r>
            <a:r>
              <a:rPr lang="en-GB" sz="1100" b="1" i="1">
                <a:solidFill>
                  <a:schemeClr val="bg1"/>
                </a:solidFill>
              </a:rPr>
              <a:t>Effective Communication in Organisations</a:t>
            </a:r>
            <a:r>
              <a:rPr lang="en-GB" sz="1100" b="1">
                <a:solidFill>
                  <a:schemeClr val="bg1"/>
                </a:solidFill>
              </a:rPr>
              <a:t>. 3rd </a:t>
            </a:r>
            <a:r>
              <a:rPr lang="en-GB" sz="1100" b="1" err="1">
                <a:solidFill>
                  <a:schemeClr val="bg1"/>
                </a:solidFill>
              </a:rPr>
              <a:t>edn</a:t>
            </a:r>
            <a:r>
              <a:rPr lang="en-GB" sz="1100" b="1">
                <a:solidFill>
                  <a:schemeClr val="bg1"/>
                </a:solidFill>
              </a:rPr>
              <a:t>. Leeds: Juta Academic.</a:t>
            </a:r>
            <a:endParaRPr lang="en-GB" sz="1100">
              <a:solidFill>
                <a:schemeClr val="bg1"/>
              </a:solidFill>
            </a:endParaRPr>
          </a:p>
          <a:p>
            <a:pPr marL="285750" indent="-285750">
              <a:buFont typeface="Arial,Sans-Serif"/>
              <a:buChar char="•"/>
            </a:pPr>
            <a:r>
              <a:rPr lang="en-GB" sz="1100" b="1">
                <a:solidFill>
                  <a:schemeClr val="bg1"/>
                </a:solidFill>
              </a:rPr>
              <a:t>Hogan, K. and Stubbs, R. (2003) </a:t>
            </a:r>
            <a:r>
              <a:rPr lang="en-GB" sz="1100" b="1" i="1">
                <a:solidFill>
                  <a:schemeClr val="bg1"/>
                </a:solidFill>
              </a:rPr>
              <a:t>Can't Get Through: Eight Barriers to Communication</a:t>
            </a:r>
            <a:r>
              <a:rPr lang="en-GB" sz="1100" b="1">
                <a:solidFill>
                  <a:schemeClr val="bg1"/>
                </a:solidFill>
              </a:rPr>
              <a:t>. New York: Pelican Publishing.</a:t>
            </a:r>
            <a:endParaRPr lang="en-GB" sz="1100">
              <a:solidFill>
                <a:schemeClr val="bg1"/>
              </a:solidFill>
            </a:endParaRPr>
          </a:p>
          <a:p>
            <a:pPr marL="285750" indent="-285750">
              <a:buFont typeface="Arial,Sans-Serif"/>
              <a:buChar char="•"/>
            </a:pPr>
            <a:r>
              <a:rPr lang="en-GB" sz="1100" b="1" err="1">
                <a:solidFill>
                  <a:schemeClr val="bg1"/>
                </a:solidFill>
              </a:rPr>
              <a:t>Kudzi</a:t>
            </a:r>
            <a:r>
              <a:rPr lang="en-GB" sz="1100" b="1">
                <a:solidFill>
                  <a:schemeClr val="bg1"/>
                </a:solidFill>
              </a:rPr>
              <a:t>, R. (2024) </a:t>
            </a:r>
            <a:r>
              <a:rPr lang="en-GB" sz="1100" b="1" i="1">
                <a:solidFill>
                  <a:schemeClr val="bg1"/>
                </a:solidFill>
              </a:rPr>
              <a:t>'Transactional Analysis and using the Drama Triangle in Coaching</a:t>
            </a:r>
            <a:r>
              <a:rPr lang="en-GB" sz="1100" b="1">
                <a:solidFill>
                  <a:schemeClr val="bg1"/>
                </a:solidFill>
              </a:rPr>
              <a:t>', Optimus Coach Academy. Available at: </a:t>
            </a:r>
            <a:r>
              <a:rPr lang="en-GB" sz="1100" b="1">
                <a:solidFill>
                  <a:schemeClr val="bg1"/>
                </a:solidFill>
                <a:hlinkClick r:id="rId4">
                  <a:extLst>
                    <a:ext uri="{A12FA001-AC4F-418D-AE19-62706E023703}">
                      <ahyp:hlinkClr xmlns:ahyp="http://schemas.microsoft.com/office/drawing/2018/hyperlinkcolor" val="tx"/>
                    </a:ext>
                  </a:extLst>
                </a:hlinkClick>
              </a:rPr>
              <a:t>https://www.optimuscoachacademy.com/the-coaching-hub-podcast/transactional-analysis-and-using-the-drama-triangle-in-coaching</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Lunenburg, F.C. (2010) </a:t>
            </a:r>
            <a:r>
              <a:rPr lang="en-GB" sz="1100" b="1" i="1">
                <a:solidFill>
                  <a:schemeClr val="bg1"/>
                </a:solidFill>
              </a:rPr>
              <a:t>'Communication: The process, barriers, and improving effectiveness', </a:t>
            </a:r>
            <a:r>
              <a:rPr lang="en-GB" sz="1100" b="1">
                <a:solidFill>
                  <a:schemeClr val="bg1"/>
                </a:solidFill>
              </a:rPr>
              <a:t>Schooling, 1(1), pp. 1–11. Available at: </a:t>
            </a:r>
            <a:r>
              <a:rPr lang="en-GB" sz="1100" b="1">
                <a:solidFill>
                  <a:schemeClr val="bg1"/>
                </a:solidFill>
                <a:hlinkClick r:id="rId5">
                  <a:extLst>
                    <a:ext uri="{A12FA001-AC4F-418D-AE19-62706E023703}">
                      <ahyp:hlinkClr xmlns:ahyp="http://schemas.microsoft.com/office/drawing/2018/hyperlinkcolor" val="tx"/>
                    </a:ext>
                  </a:extLst>
                </a:hlinkClick>
              </a:rPr>
              <a:t>https://www.nationalforum.com/Electronic%20Journal%20Volumes/Lunenburg,%20Fred%20C,%20Communication%20Schooling%20V1%20N1%202010.pdf</a:t>
            </a:r>
            <a:r>
              <a:rPr lang="en-GB" sz="1100" b="1">
                <a:solidFill>
                  <a:schemeClr val="bg1"/>
                </a:solidFill>
              </a:rPr>
              <a:t> (Accessed: 23 March 2025).</a:t>
            </a:r>
            <a:endParaRPr lang="en-GB" sz="1100">
              <a:solidFill>
                <a:schemeClr val="bg1"/>
              </a:solidFill>
            </a:endParaRPr>
          </a:p>
          <a:p>
            <a:pPr marL="285750" indent="-285750">
              <a:buFont typeface="Arial,Sans-Serif"/>
              <a:buChar char="•"/>
            </a:pPr>
            <a:r>
              <a:rPr lang="en-GB" sz="1100" b="1">
                <a:solidFill>
                  <a:schemeClr val="bg1"/>
                </a:solidFill>
              </a:rPr>
              <a:t>Marshall Vere Associates (2020) '</a:t>
            </a:r>
            <a:r>
              <a:rPr lang="en-GB" sz="1100" b="1" i="1">
                <a:solidFill>
                  <a:schemeClr val="bg1"/>
                </a:solidFill>
              </a:rPr>
              <a:t>The Transactional Analysis Drama Triangle</a:t>
            </a:r>
            <a:r>
              <a:rPr lang="en-GB" sz="1100" b="1">
                <a:solidFill>
                  <a:schemeClr val="bg1"/>
                </a:solidFill>
              </a:rPr>
              <a:t>'. Available at: </a:t>
            </a:r>
            <a:r>
              <a:rPr lang="en-GB" sz="1100" b="1">
                <a:solidFill>
                  <a:schemeClr val="bg1"/>
                </a:solidFill>
                <a:hlinkClick r:id="rId6">
                  <a:extLst>
                    <a:ext uri="{A12FA001-AC4F-418D-AE19-62706E023703}">
                      <ahyp:hlinkClr xmlns:ahyp="http://schemas.microsoft.com/office/drawing/2018/hyperlinkcolor" val="tx"/>
                    </a:ext>
                  </a:extLst>
                </a:hlinkClick>
              </a:rPr>
              <a:t>https://marshallvereassociates.co.uk/wp-content/uploads/2020/10/The-Transactional-Analysis-Drama-Triangle.pdf</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Munodawafa, D. (2008) </a:t>
            </a:r>
            <a:r>
              <a:rPr lang="en-GB" sz="1100" b="1" i="1">
                <a:solidFill>
                  <a:schemeClr val="bg1"/>
                </a:solidFill>
              </a:rPr>
              <a:t>'Communication: concepts, practice and challenges'</a:t>
            </a:r>
            <a:r>
              <a:rPr lang="en-GB" sz="1100" b="1">
                <a:solidFill>
                  <a:schemeClr val="bg1"/>
                </a:solidFill>
              </a:rPr>
              <a:t>, Health Education Research, 23(3), pp. 369–370. Available at: </a:t>
            </a:r>
            <a:r>
              <a:rPr lang="en-GB" sz="1100" b="1">
                <a:solidFill>
                  <a:schemeClr val="bg1"/>
                </a:solidFill>
                <a:hlinkClick r:id="rId7">
                  <a:extLst>
                    <a:ext uri="{A12FA001-AC4F-418D-AE19-62706E023703}">
                      <ahyp:hlinkClr xmlns:ahyp="http://schemas.microsoft.com/office/drawing/2018/hyperlinkcolor" val="tx"/>
                    </a:ext>
                  </a:extLst>
                </a:hlinkClick>
              </a:rPr>
              <a:t>https://academic.oup.com/her/article/23/3/369/639974</a:t>
            </a:r>
            <a:r>
              <a:rPr lang="en-GB" sz="1100" b="1">
                <a:solidFill>
                  <a:schemeClr val="bg1"/>
                </a:solidFill>
              </a:rPr>
              <a:t> (Accessed: 23 March 2025).</a:t>
            </a:r>
            <a:endParaRPr lang="en-GB" sz="1100">
              <a:solidFill>
                <a:schemeClr val="bg1"/>
              </a:solidFill>
            </a:endParaRPr>
          </a:p>
          <a:p>
            <a:pPr marL="285750" indent="-285750">
              <a:buFont typeface="Arial,Sans-Serif"/>
              <a:buChar char="•"/>
            </a:pPr>
            <a:r>
              <a:rPr lang="en-GB" sz="1100" b="1">
                <a:solidFill>
                  <a:schemeClr val="bg1"/>
                </a:solidFill>
              </a:rPr>
              <a:t>Mullins, L.J. &amp; Christy, G. (2016) </a:t>
            </a:r>
            <a:r>
              <a:rPr lang="en-GB" sz="1100" b="1" i="1">
                <a:solidFill>
                  <a:schemeClr val="bg1"/>
                </a:solidFill>
              </a:rPr>
              <a:t>Management &amp; Organisational Behaviour</a:t>
            </a:r>
            <a:r>
              <a:rPr lang="en-GB" sz="1100" b="1">
                <a:solidFill>
                  <a:schemeClr val="bg1"/>
                </a:solidFill>
              </a:rPr>
              <a:t>. 11th </a:t>
            </a:r>
            <a:r>
              <a:rPr lang="en-GB" sz="1100" b="1" err="1">
                <a:solidFill>
                  <a:schemeClr val="bg1"/>
                </a:solidFill>
              </a:rPr>
              <a:t>edn</a:t>
            </a:r>
            <a:r>
              <a:rPr lang="en-GB" sz="1100" b="1">
                <a:solidFill>
                  <a:schemeClr val="bg1"/>
                </a:solidFill>
              </a:rPr>
              <a:t>. Harlow: Pearson.</a:t>
            </a:r>
            <a:endParaRPr lang="en-GB" sz="1100">
              <a:solidFill>
                <a:schemeClr val="bg1"/>
              </a:solidFill>
            </a:endParaRPr>
          </a:p>
          <a:p>
            <a:pPr marL="285750" indent="-285750">
              <a:buFont typeface="Arial,Sans-Serif"/>
              <a:buChar char="•"/>
            </a:pPr>
            <a:r>
              <a:rPr lang="en-GB" sz="1100" b="1" err="1">
                <a:solidFill>
                  <a:schemeClr val="bg1"/>
                </a:solidFill>
              </a:rPr>
              <a:t>Pattnaik</a:t>
            </a:r>
            <a:r>
              <a:rPr lang="en-GB" sz="1100" b="1">
                <a:solidFill>
                  <a:schemeClr val="bg1"/>
                </a:solidFill>
              </a:rPr>
              <a:t>, S. (2023) 'Transactional Analysis', </a:t>
            </a:r>
            <a:r>
              <a:rPr lang="en-GB" sz="1100" b="1" i="1">
                <a:solidFill>
                  <a:schemeClr val="bg1"/>
                </a:solidFill>
              </a:rPr>
              <a:t>Utkal University</a:t>
            </a:r>
            <a:r>
              <a:rPr lang="en-GB" sz="1100" b="1">
                <a:solidFill>
                  <a:schemeClr val="bg1"/>
                </a:solidFill>
              </a:rPr>
              <a:t>. Available at: </a:t>
            </a:r>
            <a:r>
              <a:rPr lang="en-GB" sz="1100" b="1">
                <a:solidFill>
                  <a:schemeClr val="bg1"/>
                </a:solidFill>
                <a:hlinkClick r:id="rId8">
                  <a:extLst>
                    <a:ext uri="{A12FA001-AC4F-418D-AE19-62706E023703}">
                      <ahyp:hlinkClr xmlns:ahyp="http://schemas.microsoft.com/office/drawing/2018/hyperlinkcolor" val="tx"/>
                    </a:ext>
                  </a:extLst>
                </a:hlinkClick>
              </a:rPr>
              <a:t>https://utkaluniversity.ac.in/wp-content/uploads/2023/02/TRANSACTIONAL-ANALYSIS.pdf</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Russell-Cooke (2015) </a:t>
            </a:r>
            <a:r>
              <a:rPr lang="en-GB" sz="1100" b="1" i="1">
                <a:solidFill>
                  <a:schemeClr val="bg1"/>
                </a:solidFill>
              </a:rPr>
              <a:t>'Effective Conversations</a:t>
            </a:r>
            <a:r>
              <a:rPr lang="en-GB" sz="1100" b="1">
                <a:solidFill>
                  <a:schemeClr val="bg1"/>
                </a:solidFill>
              </a:rPr>
              <a:t>', </a:t>
            </a:r>
            <a:r>
              <a:rPr lang="en-GB" sz="1100" b="1" i="1">
                <a:solidFill>
                  <a:schemeClr val="bg1"/>
                </a:solidFill>
              </a:rPr>
              <a:t>Russell-Cooke Solicitors</a:t>
            </a:r>
            <a:r>
              <a:rPr lang="en-GB" sz="1100" b="1">
                <a:solidFill>
                  <a:schemeClr val="bg1"/>
                </a:solidFill>
              </a:rPr>
              <a:t>. Available at: </a:t>
            </a:r>
            <a:r>
              <a:rPr lang="en-GB" sz="1100" b="1">
                <a:solidFill>
                  <a:schemeClr val="bg1"/>
                </a:solidFill>
                <a:hlinkClick r:id="rId9">
                  <a:extLst>
                    <a:ext uri="{A12FA001-AC4F-418D-AE19-62706E023703}">
                      <ahyp:hlinkClr xmlns:ahyp="http://schemas.microsoft.com/office/drawing/2018/hyperlinkcolor" val="tx"/>
                    </a:ext>
                  </a:extLst>
                </a:hlinkClick>
              </a:rPr>
              <a:t>https://www.russell-cooke.co.uk/media/y0xgesp3/hr-conference-2015-effective-conversations-follow-up-materials-jackie-clifford.pdf</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Steiner, C. (2012) </a:t>
            </a:r>
            <a:r>
              <a:rPr lang="en-GB" sz="1100" b="1" i="1">
                <a:solidFill>
                  <a:schemeClr val="bg1"/>
                </a:solidFill>
              </a:rPr>
              <a:t>'Transactional Analysis – A Model for Effective Communications</a:t>
            </a:r>
            <a:r>
              <a:rPr lang="en-GB" sz="1100" b="1">
                <a:solidFill>
                  <a:schemeClr val="bg1"/>
                </a:solidFill>
              </a:rPr>
              <a:t>', </a:t>
            </a:r>
            <a:r>
              <a:rPr lang="en-GB" sz="1100" b="1" i="1">
                <a:solidFill>
                  <a:schemeClr val="bg1"/>
                </a:solidFill>
              </a:rPr>
              <a:t>Executive Coaching Concepts</a:t>
            </a:r>
            <a:r>
              <a:rPr lang="en-GB" sz="1100" b="1">
                <a:solidFill>
                  <a:schemeClr val="bg1"/>
                </a:solidFill>
              </a:rPr>
              <a:t>. Available at: </a:t>
            </a:r>
            <a:r>
              <a:rPr lang="en-GB" sz="1100" b="1">
                <a:solidFill>
                  <a:schemeClr val="bg1"/>
                </a:solidFill>
                <a:hlinkClick r:id="rId10">
                  <a:extLst>
                    <a:ext uri="{A12FA001-AC4F-418D-AE19-62706E023703}">
                      <ahyp:hlinkClr xmlns:ahyp="http://schemas.microsoft.com/office/drawing/2018/hyperlinkcolor" val="tx"/>
                    </a:ext>
                  </a:extLst>
                </a:hlinkClick>
              </a:rPr>
              <a:t>https://executivecoachingconcepts.com/transactional-analysis-a-model-for-effective-communications/</a:t>
            </a:r>
            <a:r>
              <a:rPr lang="en-GB" sz="1100" b="1">
                <a:solidFill>
                  <a:schemeClr val="bg1"/>
                </a:solidFill>
              </a:rPr>
              <a:t> (Accessed: 19 March 2025).</a:t>
            </a:r>
            <a:endParaRPr lang="en-GB" sz="1100">
              <a:solidFill>
                <a:schemeClr val="bg1"/>
              </a:solidFill>
            </a:endParaRPr>
          </a:p>
          <a:p>
            <a:pPr marL="285750" indent="-285750">
              <a:buFont typeface="Arial,Sans-Serif"/>
              <a:buChar char="•"/>
            </a:pPr>
            <a:r>
              <a:rPr lang="en-GB" sz="1100" b="1">
                <a:solidFill>
                  <a:schemeClr val="bg1"/>
                </a:solidFill>
              </a:rPr>
              <a:t>Rost, M. and Wilson, J.J. (2013) </a:t>
            </a:r>
            <a:r>
              <a:rPr lang="en-GB" sz="1100" b="1" i="1">
                <a:solidFill>
                  <a:schemeClr val="bg1"/>
                </a:solidFill>
              </a:rPr>
              <a:t>Active Listening</a:t>
            </a:r>
            <a:r>
              <a:rPr lang="en-GB" sz="1100" b="1">
                <a:solidFill>
                  <a:schemeClr val="bg1"/>
                </a:solidFill>
              </a:rPr>
              <a:t>. New York: Routledge.</a:t>
            </a:r>
            <a:endParaRPr lang="en-GB" sz="1100">
              <a:solidFill>
                <a:schemeClr val="bg1"/>
              </a:solidFill>
            </a:endParaRPr>
          </a:p>
          <a:p>
            <a:pPr algn="ctr"/>
            <a:endParaRPr lang="en-GB"/>
          </a:p>
        </p:txBody>
      </p:sp>
    </p:spTree>
    <p:extLst>
      <p:ext uri="{BB962C8B-B14F-4D97-AF65-F5344CB8AC3E}">
        <p14:creationId xmlns:p14="http://schemas.microsoft.com/office/powerpoint/2010/main" val="3903271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office theme</vt:lpstr>
      <vt:lpstr>GestaltVTI</vt:lpstr>
      <vt:lpstr>Effective communication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cp:revision>
  <dcterms:created xsi:type="dcterms:W3CDTF">2025-03-25T21:55:22Z</dcterms:created>
  <dcterms:modified xsi:type="dcterms:W3CDTF">2025-03-25T22:00:58Z</dcterms:modified>
</cp:coreProperties>
</file>