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34" r:id="rId1"/>
  </p:sldMasterIdLst>
  <p:sldIdLst>
    <p:sldId id="256" r:id="rId2"/>
    <p:sldId id="266" r:id="rId3"/>
    <p:sldId id="258" r:id="rId4"/>
    <p:sldId id="259" r:id="rId5"/>
    <p:sldId id="261"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59"/>
  </p:normalViewPr>
  <p:slideViewPr>
    <p:cSldViewPr snapToGrid="0">
      <p:cViewPr varScale="1">
        <p:scale>
          <a:sx n="76" d="100"/>
          <a:sy n="76" d="100"/>
        </p:scale>
        <p:origin x="216"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70CFB1-B61F-4268-8264-6F6AC4C075AD}" type="doc">
      <dgm:prSet loTypeId="urn:microsoft.com/office/officeart/2016/7/layout/BasicLinearProcessNumbered" loCatId="process" qsTypeId="urn:microsoft.com/office/officeart/2005/8/quickstyle/simple4" qsCatId="simple" csTypeId="urn:microsoft.com/office/officeart/2005/8/colors/colorful2" csCatId="colorful"/>
      <dgm:spPr/>
      <dgm:t>
        <a:bodyPr/>
        <a:lstStyle/>
        <a:p>
          <a:endParaRPr lang="en-US"/>
        </a:p>
      </dgm:t>
    </dgm:pt>
    <dgm:pt modelId="{9C61CB48-F82A-4275-A545-EF6AF5EDBEF6}">
      <dgm:prSet/>
      <dgm:spPr/>
      <dgm:t>
        <a:bodyPr/>
        <a:lstStyle/>
        <a:p>
          <a:r>
            <a:rPr lang="en-GB"/>
            <a:t>Critical thinking is essential in health and social care because it helps professionals make safe, informed and evidence-based decisions. It supports safe and effective care by reducing the risk of errors and improving the quality of care for service users.</a:t>
          </a:r>
          <a:endParaRPr lang="en-US"/>
        </a:p>
      </dgm:t>
    </dgm:pt>
    <dgm:pt modelId="{7DCACB8D-5BDE-4A6E-AE9B-AB0F95EAE578}" type="parTrans" cxnId="{6537E167-6F69-4329-8C96-12EE3B72423C}">
      <dgm:prSet/>
      <dgm:spPr/>
      <dgm:t>
        <a:bodyPr/>
        <a:lstStyle/>
        <a:p>
          <a:endParaRPr lang="en-US"/>
        </a:p>
      </dgm:t>
    </dgm:pt>
    <dgm:pt modelId="{5F220D2E-F84D-457A-B48B-8C50E37FAF52}" type="sibTrans" cxnId="{6537E167-6F69-4329-8C96-12EE3B72423C}">
      <dgm:prSet phldrT="1" phldr="0"/>
      <dgm:spPr/>
      <dgm:t>
        <a:bodyPr/>
        <a:lstStyle/>
        <a:p>
          <a:r>
            <a:rPr lang="en-US"/>
            <a:t>1</a:t>
          </a:r>
        </a:p>
      </dgm:t>
    </dgm:pt>
    <dgm:pt modelId="{67F541B1-F055-4988-91B0-66A194EEE884}">
      <dgm:prSet/>
      <dgm:spPr/>
      <dgm:t>
        <a:bodyPr/>
        <a:lstStyle/>
        <a:p>
          <a:r>
            <a:rPr lang="en-GB"/>
            <a:t>This skill benefits patients by ensuring their needs are assessed carefully. It also helps staff and colleagues communicate effectively, solve problems and work together as a team. For the organisation, critical thinking improves decision-making, supports high professional standards and helps deliver better outcomes.</a:t>
          </a:r>
          <a:endParaRPr lang="en-US"/>
        </a:p>
      </dgm:t>
    </dgm:pt>
    <dgm:pt modelId="{8C6D9E2A-2953-4D75-87C4-92879A9E07D9}" type="parTrans" cxnId="{4D21813E-1B22-45E1-96A7-66D24B80F70B}">
      <dgm:prSet/>
      <dgm:spPr/>
      <dgm:t>
        <a:bodyPr/>
        <a:lstStyle/>
        <a:p>
          <a:endParaRPr lang="en-US"/>
        </a:p>
      </dgm:t>
    </dgm:pt>
    <dgm:pt modelId="{AEBF92DE-A190-46C1-B025-A03D3F050AB5}" type="sibTrans" cxnId="{4D21813E-1B22-45E1-96A7-66D24B80F70B}">
      <dgm:prSet phldrT="2" phldr="0"/>
      <dgm:spPr/>
      <dgm:t>
        <a:bodyPr/>
        <a:lstStyle/>
        <a:p>
          <a:r>
            <a:rPr lang="en-US"/>
            <a:t>2</a:t>
          </a:r>
        </a:p>
      </dgm:t>
    </dgm:pt>
    <dgm:pt modelId="{A178B550-A874-4999-9CA4-CB15E705BAA4}">
      <dgm:prSet/>
      <dgm:spPr/>
      <dgm:t>
        <a:bodyPr/>
        <a:lstStyle/>
        <a:p>
          <a:r>
            <a:rPr lang="en-GB"/>
            <a:t>If critical thinking is not used effectively, mistakes may occur, communication can break down and patient safety may be at risk. In my practice, I use critical thinking to assess situations, prioritise care and make appropriate decisions that support the wellbeing of service users (NMC, 2018).</a:t>
          </a:r>
          <a:endParaRPr lang="en-US"/>
        </a:p>
      </dgm:t>
    </dgm:pt>
    <dgm:pt modelId="{2EEC40F7-7E56-4FD9-93A4-E9B122947B12}" type="parTrans" cxnId="{90316333-1353-49FD-974E-7FDD816213D9}">
      <dgm:prSet/>
      <dgm:spPr/>
      <dgm:t>
        <a:bodyPr/>
        <a:lstStyle/>
        <a:p>
          <a:endParaRPr lang="en-US"/>
        </a:p>
      </dgm:t>
    </dgm:pt>
    <dgm:pt modelId="{01B6E31B-0E05-4A51-AA22-769811EC0FE3}" type="sibTrans" cxnId="{90316333-1353-49FD-974E-7FDD816213D9}">
      <dgm:prSet phldrT="3" phldr="0"/>
      <dgm:spPr/>
      <dgm:t>
        <a:bodyPr/>
        <a:lstStyle/>
        <a:p>
          <a:r>
            <a:rPr lang="en-US"/>
            <a:t>3</a:t>
          </a:r>
        </a:p>
      </dgm:t>
    </dgm:pt>
    <dgm:pt modelId="{0E6642D6-E716-9546-A42F-0FD5F5496843}" type="pres">
      <dgm:prSet presAssocID="{FF70CFB1-B61F-4268-8264-6F6AC4C075AD}" presName="Name0" presStyleCnt="0">
        <dgm:presLayoutVars>
          <dgm:animLvl val="lvl"/>
          <dgm:resizeHandles val="exact"/>
        </dgm:presLayoutVars>
      </dgm:prSet>
      <dgm:spPr/>
    </dgm:pt>
    <dgm:pt modelId="{9831DC4A-856E-E447-A5AE-A235D60CCE2B}" type="pres">
      <dgm:prSet presAssocID="{9C61CB48-F82A-4275-A545-EF6AF5EDBEF6}" presName="compositeNode" presStyleCnt="0">
        <dgm:presLayoutVars>
          <dgm:bulletEnabled val="1"/>
        </dgm:presLayoutVars>
      </dgm:prSet>
      <dgm:spPr/>
    </dgm:pt>
    <dgm:pt modelId="{3E0BACE6-C9E4-3A4B-B950-F90EC15BCC1F}" type="pres">
      <dgm:prSet presAssocID="{9C61CB48-F82A-4275-A545-EF6AF5EDBEF6}" presName="bgRect" presStyleLbl="bgAccFollowNode1" presStyleIdx="0" presStyleCnt="3"/>
      <dgm:spPr/>
    </dgm:pt>
    <dgm:pt modelId="{6291C392-083B-194B-920D-E038256EC120}" type="pres">
      <dgm:prSet presAssocID="{5F220D2E-F84D-457A-B48B-8C50E37FAF52}" presName="sibTransNodeCircle" presStyleLbl="alignNode1" presStyleIdx="0" presStyleCnt="6">
        <dgm:presLayoutVars>
          <dgm:chMax val="0"/>
          <dgm:bulletEnabled/>
        </dgm:presLayoutVars>
      </dgm:prSet>
      <dgm:spPr/>
    </dgm:pt>
    <dgm:pt modelId="{64A90311-E51D-0F48-A2A4-EC5DC05B75FA}" type="pres">
      <dgm:prSet presAssocID="{9C61CB48-F82A-4275-A545-EF6AF5EDBEF6}" presName="bottomLine" presStyleLbl="alignNode1" presStyleIdx="1" presStyleCnt="6">
        <dgm:presLayoutVars/>
      </dgm:prSet>
      <dgm:spPr/>
    </dgm:pt>
    <dgm:pt modelId="{A587BAA8-89D3-254C-A605-7B0795BFCE44}" type="pres">
      <dgm:prSet presAssocID="{9C61CB48-F82A-4275-A545-EF6AF5EDBEF6}" presName="nodeText" presStyleLbl="bgAccFollowNode1" presStyleIdx="0" presStyleCnt="3">
        <dgm:presLayoutVars>
          <dgm:bulletEnabled val="1"/>
        </dgm:presLayoutVars>
      </dgm:prSet>
      <dgm:spPr/>
    </dgm:pt>
    <dgm:pt modelId="{0E1A25B9-4379-344C-BE37-3B82557131E1}" type="pres">
      <dgm:prSet presAssocID="{5F220D2E-F84D-457A-B48B-8C50E37FAF52}" presName="sibTrans" presStyleCnt="0"/>
      <dgm:spPr/>
    </dgm:pt>
    <dgm:pt modelId="{4171E404-2806-F043-86B6-BCC5CB959C27}" type="pres">
      <dgm:prSet presAssocID="{67F541B1-F055-4988-91B0-66A194EEE884}" presName="compositeNode" presStyleCnt="0">
        <dgm:presLayoutVars>
          <dgm:bulletEnabled val="1"/>
        </dgm:presLayoutVars>
      </dgm:prSet>
      <dgm:spPr/>
    </dgm:pt>
    <dgm:pt modelId="{C4054B1A-A452-1D44-8670-6CDF567C1A57}" type="pres">
      <dgm:prSet presAssocID="{67F541B1-F055-4988-91B0-66A194EEE884}" presName="bgRect" presStyleLbl="bgAccFollowNode1" presStyleIdx="1" presStyleCnt="3"/>
      <dgm:spPr/>
    </dgm:pt>
    <dgm:pt modelId="{90360FC5-59E3-2E43-ACC7-959626243EFA}" type="pres">
      <dgm:prSet presAssocID="{AEBF92DE-A190-46C1-B025-A03D3F050AB5}" presName="sibTransNodeCircle" presStyleLbl="alignNode1" presStyleIdx="2" presStyleCnt="6">
        <dgm:presLayoutVars>
          <dgm:chMax val="0"/>
          <dgm:bulletEnabled/>
        </dgm:presLayoutVars>
      </dgm:prSet>
      <dgm:spPr/>
    </dgm:pt>
    <dgm:pt modelId="{A2E4183C-2E62-A844-9B4E-31870D9FB501}" type="pres">
      <dgm:prSet presAssocID="{67F541B1-F055-4988-91B0-66A194EEE884}" presName="bottomLine" presStyleLbl="alignNode1" presStyleIdx="3" presStyleCnt="6">
        <dgm:presLayoutVars/>
      </dgm:prSet>
      <dgm:spPr/>
    </dgm:pt>
    <dgm:pt modelId="{27F2DB33-8744-FC41-AC06-894E4AC89D41}" type="pres">
      <dgm:prSet presAssocID="{67F541B1-F055-4988-91B0-66A194EEE884}" presName="nodeText" presStyleLbl="bgAccFollowNode1" presStyleIdx="1" presStyleCnt="3">
        <dgm:presLayoutVars>
          <dgm:bulletEnabled val="1"/>
        </dgm:presLayoutVars>
      </dgm:prSet>
      <dgm:spPr/>
    </dgm:pt>
    <dgm:pt modelId="{70F753B1-BE40-ED44-94E6-4118D0EEE5D4}" type="pres">
      <dgm:prSet presAssocID="{AEBF92DE-A190-46C1-B025-A03D3F050AB5}" presName="sibTrans" presStyleCnt="0"/>
      <dgm:spPr/>
    </dgm:pt>
    <dgm:pt modelId="{34C226F8-63A7-C54D-AAA8-B87A3D235A4F}" type="pres">
      <dgm:prSet presAssocID="{A178B550-A874-4999-9CA4-CB15E705BAA4}" presName="compositeNode" presStyleCnt="0">
        <dgm:presLayoutVars>
          <dgm:bulletEnabled val="1"/>
        </dgm:presLayoutVars>
      </dgm:prSet>
      <dgm:spPr/>
    </dgm:pt>
    <dgm:pt modelId="{8D356A7B-5BF0-B541-81EF-C30BDB6B4B92}" type="pres">
      <dgm:prSet presAssocID="{A178B550-A874-4999-9CA4-CB15E705BAA4}" presName="bgRect" presStyleLbl="bgAccFollowNode1" presStyleIdx="2" presStyleCnt="3"/>
      <dgm:spPr/>
    </dgm:pt>
    <dgm:pt modelId="{10534D3D-0001-A94A-ABF3-F0226462BF24}" type="pres">
      <dgm:prSet presAssocID="{01B6E31B-0E05-4A51-AA22-769811EC0FE3}" presName="sibTransNodeCircle" presStyleLbl="alignNode1" presStyleIdx="4" presStyleCnt="6">
        <dgm:presLayoutVars>
          <dgm:chMax val="0"/>
          <dgm:bulletEnabled/>
        </dgm:presLayoutVars>
      </dgm:prSet>
      <dgm:spPr/>
    </dgm:pt>
    <dgm:pt modelId="{0BDAEFC6-8399-F743-8EB4-BB4A0589584F}" type="pres">
      <dgm:prSet presAssocID="{A178B550-A874-4999-9CA4-CB15E705BAA4}" presName="bottomLine" presStyleLbl="alignNode1" presStyleIdx="5" presStyleCnt="6">
        <dgm:presLayoutVars/>
      </dgm:prSet>
      <dgm:spPr/>
    </dgm:pt>
    <dgm:pt modelId="{7AFE0435-263E-5D4B-9324-EAE5B5338DAB}" type="pres">
      <dgm:prSet presAssocID="{A178B550-A874-4999-9CA4-CB15E705BAA4}" presName="nodeText" presStyleLbl="bgAccFollowNode1" presStyleIdx="2" presStyleCnt="3">
        <dgm:presLayoutVars>
          <dgm:bulletEnabled val="1"/>
        </dgm:presLayoutVars>
      </dgm:prSet>
      <dgm:spPr/>
    </dgm:pt>
  </dgm:ptLst>
  <dgm:cxnLst>
    <dgm:cxn modelId="{6F975D03-2909-B445-973B-FDB50B85C562}" type="presOf" srcId="{67F541B1-F055-4988-91B0-66A194EEE884}" destId="{27F2DB33-8744-FC41-AC06-894E4AC89D41}" srcOrd="1" destOrd="0" presId="urn:microsoft.com/office/officeart/2016/7/layout/BasicLinearProcessNumbered"/>
    <dgm:cxn modelId="{81F94B10-7DBB-6948-A54F-649EBD64838B}" type="presOf" srcId="{A178B550-A874-4999-9CA4-CB15E705BAA4}" destId="{8D356A7B-5BF0-B541-81EF-C30BDB6B4B92}" srcOrd="0" destOrd="0" presId="urn:microsoft.com/office/officeart/2016/7/layout/BasicLinearProcessNumbered"/>
    <dgm:cxn modelId="{90316333-1353-49FD-974E-7FDD816213D9}" srcId="{FF70CFB1-B61F-4268-8264-6F6AC4C075AD}" destId="{A178B550-A874-4999-9CA4-CB15E705BAA4}" srcOrd="2" destOrd="0" parTransId="{2EEC40F7-7E56-4FD9-93A4-E9B122947B12}" sibTransId="{01B6E31B-0E05-4A51-AA22-769811EC0FE3}"/>
    <dgm:cxn modelId="{7F57A636-40F9-C348-B651-F32B9ED48661}" type="presOf" srcId="{01B6E31B-0E05-4A51-AA22-769811EC0FE3}" destId="{10534D3D-0001-A94A-ABF3-F0226462BF24}" srcOrd="0" destOrd="0" presId="urn:microsoft.com/office/officeart/2016/7/layout/BasicLinearProcessNumbered"/>
    <dgm:cxn modelId="{4D21813E-1B22-45E1-96A7-66D24B80F70B}" srcId="{FF70CFB1-B61F-4268-8264-6F6AC4C075AD}" destId="{67F541B1-F055-4988-91B0-66A194EEE884}" srcOrd="1" destOrd="0" parTransId="{8C6D9E2A-2953-4D75-87C4-92879A9E07D9}" sibTransId="{AEBF92DE-A190-46C1-B025-A03D3F050AB5}"/>
    <dgm:cxn modelId="{7BE33559-1A5E-6D4A-B8B9-E23DCCC44088}" type="presOf" srcId="{FF70CFB1-B61F-4268-8264-6F6AC4C075AD}" destId="{0E6642D6-E716-9546-A42F-0FD5F5496843}" srcOrd="0" destOrd="0" presId="urn:microsoft.com/office/officeart/2016/7/layout/BasicLinearProcessNumbered"/>
    <dgm:cxn modelId="{6537E167-6F69-4329-8C96-12EE3B72423C}" srcId="{FF70CFB1-B61F-4268-8264-6F6AC4C075AD}" destId="{9C61CB48-F82A-4275-A545-EF6AF5EDBEF6}" srcOrd="0" destOrd="0" parTransId="{7DCACB8D-5BDE-4A6E-AE9B-AB0F95EAE578}" sibTransId="{5F220D2E-F84D-457A-B48B-8C50E37FAF52}"/>
    <dgm:cxn modelId="{3336396B-7F6B-1748-82F4-444B0C569FBA}" type="presOf" srcId="{5F220D2E-F84D-457A-B48B-8C50E37FAF52}" destId="{6291C392-083B-194B-920D-E038256EC120}" srcOrd="0" destOrd="0" presId="urn:microsoft.com/office/officeart/2016/7/layout/BasicLinearProcessNumbered"/>
    <dgm:cxn modelId="{C5F293B9-FD4E-054B-A3B1-D880BE5BCC6E}" type="presOf" srcId="{9C61CB48-F82A-4275-A545-EF6AF5EDBEF6}" destId="{A587BAA8-89D3-254C-A605-7B0795BFCE44}" srcOrd="1" destOrd="0" presId="urn:microsoft.com/office/officeart/2016/7/layout/BasicLinearProcessNumbered"/>
    <dgm:cxn modelId="{0C1B27BD-1428-FC4D-9DFB-517903505746}" type="presOf" srcId="{AEBF92DE-A190-46C1-B025-A03D3F050AB5}" destId="{90360FC5-59E3-2E43-ACC7-959626243EFA}" srcOrd="0" destOrd="0" presId="urn:microsoft.com/office/officeart/2016/7/layout/BasicLinearProcessNumbered"/>
    <dgm:cxn modelId="{BF4C36E5-4F49-4A4F-9E73-454574E6E83E}" type="presOf" srcId="{67F541B1-F055-4988-91B0-66A194EEE884}" destId="{C4054B1A-A452-1D44-8670-6CDF567C1A57}" srcOrd="0" destOrd="0" presId="urn:microsoft.com/office/officeart/2016/7/layout/BasicLinearProcessNumbered"/>
    <dgm:cxn modelId="{3D6651F7-8FA0-EE4F-B83D-E6E4AB0D7000}" type="presOf" srcId="{9C61CB48-F82A-4275-A545-EF6AF5EDBEF6}" destId="{3E0BACE6-C9E4-3A4B-B950-F90EC15BCC1F}" srcOrd="0" destOrd="0" presId="urn:microsoft.com/office/officeart/2016/7/layout/BasicLinearProcessNumbered"/>
    <dgm:cxn modelId="{8D28C4FD-4E17-1B42-A4FB-520259169C5C}" type="presOf" srcId="{A178B550-A874-4999-9CA4-CB15E705BAA4}" destId="{7AFE0435-263E-5D4B-9324-EAE5B5338DAB}" srcOrd="1" destOrd="0" presId="urn:microsoft.com/office/officeart/2016/7/layout/BasicLinearProcessNumbered"/>
    <dgm:cxn modelId="{C26C4673-2230-2D40-A320-F71EC5C0E3E3}" type="presParOf" srcId="{0E6642D6-E716-9546-A42F-0FD5F5496843}" destId="{9831DC4A-856E-E447-A5AE-A235D60CCE2B}" srcOrd="0" destOrd="0" presId="urn:microsoft.com/office/officeart/2016/7/layout/BasicLinearProcessNumbered"/>
    <dgm:cxn modelId="{F6D43855-6368-3E40-BBE4-C5FFB54EA2CB}" type="presParOf" srcId="{9831DC4A-856E-E447-A5AE-A235D60CCE2B}" destId="{3E0BACE6-C9E4-3A4B-B950-F90EC15BCC1F}" srcOrd="0" destOrd="0" presId="urn:microsoft.com/office/officeart/2016/7/layout/BasicLinearProcessNumbered"/>
    <dgm:cxn modelId="{8F0F2F69-6E9C-D74D-BD02-EF73F654EF90}" type="presParOf" srcId="{9831DC4A-856E-E447-A5AE-A235D60CCE2B}" destId="{6291C392-083B-194B-920D-E038256EC120}" srcOrd="1" destOrd="0" presId="urn:microsoft.com/office/officeart/2016/7/layout/BasicLinearProcessNumbered"/>
    <dgm:cxn modelId="{0FBE4391-4EFD-5B47-B061-987DA36F40EA}" type="presParOf" srcId="{9831DC4A-856E-E447-A5AE-A235D60CCE2B}" destId="{64A90311-E51D-0F48-A2A4-EC5DC05B75FA}" srcOrd="2" destOrd="0" presId="urn:microsoft.com/office/officeart/2016/7/layout/BasicLinearProcessNumbered"/>
    <dgm:cxn modelId="{897DB1FA-6EDF-4644-B085-AB091E180CBC}" type="presParOf" srcId="{9831DC4A-856E-E447-A5AE-A235D60CCE2B}" destId="{A587BAA8-89D3-254C-A605-7B0795BFCE44}" srcOrd="3" destOrd="0" presId="urn:microsoft.com/office/officeart/2016/7/layout/BasicLinearProcessNumbered"/>
    <dgm:cxn modelId="{573B5795-EAEA-8342-85AE-A87F7A8D5F37}" type="presParOf" srcId="{0E6642D6-E716-9546-A42F-0FD5F5496843}" destId="{0E1A25B9-4379-344C-BE37-3B82557131E1}" srcOrd="1" destOrd="0" presId="urn:microsoft.com/office/officeart/2016/7/layout/BasicLinearProcessNumbered"/>
    <dgm:cxn modelId="{7DE7CD9F-8F56-D64B-8469-10BC44E904AD}" type="presParOf" srcId="{0E6642D6-E716-9546-A42F-0FD5F5496843}" destId="{4171E404-2806-F043-86B6-BCC5CB959C27}" srcOrd="2" destOrd="0" presId="urn:microsoft.com/office/officeart/2016/7/layout/BasicLinearProcessNumbered"/>
    <dgm:cxn modelId="{51C3D6F7-CE39-C341-9A41-8A3F7A450D0F}" type="presParOf" srcId="{4171E404-2806-F043-86B6-BCC5CB959C27}" destId="{C4054B1A-A452-1D44-8670-6CDF567C1A57}" srcOrd="0" destOrd="0" presId="urn:microsoft.com/office/officeart/2016/7/layout/BasicLinearProcessNumbered"/>
    <dgm:cxn modelId="{27E4D082-215A-DE4F-947C-76B5B49EA78C}" type="presParOf" srcId="{4171E404-2806-F043-86B6-BCC5CB959C27}" destId="{90360FC5-59E3-2E43-ACC7-959626243EFA}" srcOrd="1" destOrd="0" presId="urn:microsoft.com/office/officeart/2016/7/layout/BasicLinearProcessNumbered"/>
    <dgm:cxn modelId="{98754822-F152-7F4B-BA13-A2DCECC5704A}" type="presParOf" srcId="{4171E404-2806-F043-86B6-BCC5CB959C27}" destId="{A2E4183C-2E62-A844-9B4E-31870D9FB501}" srcOrd="2" destOrd="0" presId="urn:microsoft.com/office/officeart/2016/7/layout/BasicLinearProcessNumbered"/>
    <dgm:cxn modelId="{3CCD8904-4D71-6441-AD9C-B69A60AA5C30}" type="presParOf" srcId="{4171E404-2806-F043-86B6-BCC5CB959C27}" destId="{27F2DB33-8744-FC41-AC06-894E4AC89D41}" srcOrd="3" destOrd="0" presId="urn:microsoft.com/office/officeart/2016/7/layout/BasicLinearProcessNumbered"/>
    <dgm:cxn modelId="{AB8380C1-B53B-F74D-BC98-BC399F5031E5}" type="presParOf" srcId="{0E6642D6-E716-9546-A42F-0FD5F5496843}" destId="{70F753B1-BE40-ED44-94E6-4118D0EEE5D4}" srcOrd="3" destOrd="0" presId="urn:microsoft.com/office/officeart/2016/7/layout/BasicLinearProcessNumbered"/>
    <dgm:cxn modelId="{D875A357-44EB-D240-BA64-475D8D01A725}" type="presParOf" srcId="{0E6642D6-E716-9546-A42F-0FD5F5496843}" destId="{34C226F8-63A7-C54D-AAA8-B87A3D235A4F}" srcOrd="4" destOrd="0" presId="urn:microsoft.com/office/officeart/2016/7/layout/BasicLinearProcessNumbered"/>
    <dgm:cxn modelId="{650E48C9-09E4-E94C-AEE1-91334384619C}" type="presParOf" srcId="{34C226F8-63A7-C54D-AAA8-B87A3D235A4F}" destId="{8D356A7B-5BF0-B541-81EF-C30BDB6B4B92}" srcOrd="0" destOrd="0" presId="urn:microsoft.com/office/officeart/2016/7/layout/BasicLinearProcessNumbered"/>
    <dgm:cxn modelId="{1FB11CDE-6B7F-174C-9F3A-5FE31A9E2204}" type="presParOf" srcId="{34C226F8-63A7-C54D-AAA8-B87A3D235A4F}" destId="{10534D3D-0001-A94A-ABF3-F0226462BF24}" srcOrd="1" destOrd="0" presId="urn:microsoft.com/office/officeart/2016/7/layout/BasicLinearProcessNumbered"/>
    <dgm:cxn modelId="{CA21F2A1-F206-0441-B114-C1429D00AB25}" type="presParOf" srcId="{34C226F8-63A7-C54D-AAA8-B87A3D235A4F}" destId="{0BDAEFC6-8399-F743-8EB4-BB4A0589584F}" srcOrd="2" destOrd="0" presId="urn:microsoft.com/office/officeart/2016/7/layout/BasicLinearProcessNumbered"/>
    <dgm:cxn modelId="{449F92D2-D8D1-444D-8803-A0BD83F0F3F8}" type="presParOf" srcId="{34C226F8-63A7-C54D-AAA8-B87A3D235A4F}" destId="{7AFE0435-263E-5D4B-9324-EAE5B5338DA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11C133-3898-46A7-A7D6-6DEDA736220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7475C04-B5C8-409E-82BE-C09D974DD955}">
      <dgm:prSet/>
      <dgm:spPr/>
      <dgm:t>
        <a:bodyPr/>
        <a:lstStyle/>
        <a:p>
          <a:pPr>
            <a:lnSpc>
              <a:spcPct val="100000"/>
            </a:lnSpc>
          </a:pPr>
          <a:r>
            <a:rPr lang="en-GB"/>
            <a:t>During a massage session, I always assess the client’s condition before starting treatment. For example, if a client reports shoulder pain, I ask questions about their symptoms, check their posture and movement, and identify possible causes before choosing the treatment.</a:t>
          </a:r>
          <a:endParaRPr lang="en-US"/>
        </a:p>
      </dgm:t>
    </dgm:pt>
    <dgm:pt modelId="{D5594EF5-E326-4D36-9EFE-22DAE7C07193}" type="parTrans" cxnId="{1A0964BE-BF95-4F31-8076-93E1A91F463A}">
      <dgm:prSet/>
      <dgm:spPr/>
      <dgm:t>
        <a:bodyPr/>
        <a:lstStyle/>
        <a:p>
          <a:endParaRPr lang="en-US"/>
        </a:p>
      </dgm:t>
    </dgm:pt>
    <dgm:pt modelId="{1F81D710-D351-49B6-9884-6CD25D8B6482}" type="sibTrans" cxnId="{1A0964BE-BF95-4F31-8076-93E1A91F463A}">
      <dgm:prSet/>
      <dgm:spPr/>
      <dgm:t>
        <a:bodyPr/>
        <a:lstStyle/>
        <a:p>
          <a:endParaRPr lang="en-US"/>
        </a:p>
      </dgm:t>
    </dgm:pt>
    <dgm:pt modelId="{D5B15C0E-5CB9-41F9-B4C1-8E8AF1D8BEE2}">
      <dgm:prSet/>
      <dgm:spPr/>
      <dgm:t>
        <a:bodyPr/>
        <a:lstStyle/>
        <a:p>
          <a:pPr>
            <a:lnSpc>
              <a:spcPct val="100000"/>
            </a:lnSpc>
          </a:pPr>
          <a:r>
            <a:rPr lang="en-GB"/>
            <a:t>I use critical thinking to decide which massage techniques are safe and appropriate for the client’s condition. During the session, I continuously monitor the client’s comfort and adjust pressure or techniques if needed.</a:t>
          </a:r>
          <a:endParaRPr lang="en-US"/>
        </a:p>
      </dgm:t>
    </dgm:pt>
    <dgm:pt modelId="{E13D93B5-7D41-4E49-BD51-27B491940753}" type="parTrans" cxnId="{EAA7338D-6DEA-4BC0-A470-7303E4F42304}">
      <dgm:prSet/>
      <dgm:spPr/>
      <dgm:t>
        <a:bodyPr/>
        <a:lstStyle/>
        <a:p>
          <a:endParaRPr lang="en-US"/>
        </a:p>
      </dgm:t>
    </dgm:pt>
    <dgm:pt modelId="{6DF9E9EF-FC52-49A8-98BE-F0B4AB6B2CBE}" type="sibTrans" cxnId="{EAA7338D-6DEA-4BC0-A470-7303E4F42304}">
      <dgm:prSet/>
      <dgm:spPr/>
      <dgm:t>
        <a:bodyPr/>
        <a:lstStyle/>
        <a:p>
          <a:endParaRPr lang="en-US"/>
        </a:p>
      </dgm:t>
    </dgm:pt>
    <dgm:pt modelId="{5DB265EE-F900-4665-8837-7340869B288D}">
      <dgm:prSet/>
      <dgm:spPr/>
      <dgm:t>
        <a:bodyPr/>
        <a:lstStyle/>
        <a:p>
          <a:pPr>
            <a:lnSpc>
              <a:spcPct val="100000"/>
            </a:lnSpc>
          </a:pPr>
          <a:r>
            <a:rPr lang="en-GB"/>
            <a:t>Using critical thinking helps me provide safe, effective and person-centred care. It improves the client’s experience, reduces the risk of discomfort or injury, and supports better treatment outcomes (HCPC, 2023; Gibbs, 1988).</a:t>
          </a:r>
          <a:endParaRPr lang="en-US"/>
        </a:p>
      </dgm:t>
    </dgm:pt>
    <dgm:pt modelId="{7279526A-6D37-4A6E-ADEB-96FC09ECFB4A}" type="parTrans" cxnId="{BF5F9659-381D-4EAC-B458-0EA82590D4DF}">
      <dgm:prSet/>
      <dgm:spPr/>
      <dgm:t>
        <a:bodyPr/>
        <a:lstStyle/>
        <a:p>
          <a:endParaRPr lang="en-US"/>
        </a:p>
      </dgm:t>
    </dgm:pt>
    <dgm:pt modelId="{3F921760-6BA8-4D57-ADFF-D5D00DBE7EEE}" type="sibTrans" cxnId="{BF5F9659-381D-4EAC-B458-0EA82590D4DF}">
      <dgm:prSet/>
      <dgm:spPr/>
      <dgm:t>
        <a:bodyPr/>
        <a:lstStyle/>
        <a:p>
          <a:endParaRPr lang="en-US"/>
        </a:p>
      </dgm:t>
    </dgm:pt>
    <dgm:pt modelId="{710779DB-DA91-4C18-B698-DF769E6EBCA1}" type="pres">
      <dgm:prSet presAssocID="{8911C133-3898-46A7-A7D6-6DEDA7362208}" presName="root" presStyleCnt="0">
        <dgm:presLayoutVars>
          <dgm:dir/>
          <dgm:resizeHandles val="exact"/>
        </dgm:presLayoutVars>
      </dgm:prSet>
      <dgm:spPr/>
    </dgm:pt>
    <dgm:pt modelId="{9C075CB8-05C4-4D9C-922E-5D82B17C737C}" type="pres">
      <dgm:prSet presAssocID="{57475C04-B5C8-409E-82BE-C09D974DD955}" presName="compNode" presStyleCnt="0"/>
      <dgm:spPr/>
    </dgm:pt>
    <dgm:pt modelId="{1A140484-D872-48AE-976D-69488F0195CC}" type="pres">
      <dgm:prSet presAssocID="{57475C04-B5C8-409E-82BE-C09D974DD95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tor"/>
        </a:ext>
      </dgm:extLst>
    </dgm:pt>
    <dgm:pt modelId="{39FAE938-6A92-4E03-8CE2-4E3AA421EE29}" type="pres">
      <dgm:prSet presAssocID="{57475C04-B5C8-409E-82BE-C09D974DD955}" presName="spaceRect" presStyleCnt="0"/>
      <dgm:spPr/>
    </dgm:pt>
    <dgm:pt modelId="{087FAFDA-BBC1-40ED-BF41-686EBFAF76A1}" type="pres">
      <dgm:prSet presAssocID="{57475C04-B5C8-409E-82BE-C09D974DD955}" presName="textRect" presStyleLbl="revTx" presStyleIdx="0" presStyleCnt="3">
        <dgm:presLayoutVars>
          <dgm:chMax val="1"/>
          <dgm:chPref val="1"/>
        </dgm:presLayoutVars>
      </dgm:prSet>
      <dgm:spPr/>
    </dgm:pt>
    <dgm:pt modelId="{1F8393B7-724B-4285-8AED-FF5A1BB5AC7A}" type="pres">
      <dgm:prSet presAssocID="{1F81D710-D351-49B6-9884-6CD25D8B6482}" presName="sibTrans" presStyleCnt="0"/>
      <dgm:spPr/>
    </dgm:pt>
    <dgm:pt modelId="{141285B5-E1F7-4351-A600-59B3D7757881}" type="pres">
      <dgm:prSet presAssocID="{D5B15C0E-5CB9-41F9-B4C1-8E8AF1D8BEE2}" presName="compNode" presStyleCnt="0"/>
      <dgm:spPr/>
    </dgm:pt>
    <dgm:pt modelId="{BF92EA0C-23E5-4CC9-9BAA-B507CA1B5C58}" type="pres">
      <dgm:prSet presAssocID="{D5B15C0E-5CB9-41F9-B4C1-8E8AF1D8BEE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8F5E383A-AC5F-4AB6-8199-66067601CB1A}" type="pres">
      <dgm:prSet presAssocID="{D5B15C0E-5CB9-41F9-B4C1-8E8AF1D8BEE2}" presName="spaceRect" presStyleCnt="0"/>
      <dgm:spPr/>
    </dgm:pt>
    <dgm:pt modelId="{FCA6D18F-6282-4F5C-A89F-98474BB0078C}" type="pres">
      <dgm:prSet presAssocID="{D5B15C0E-5CB9-41F9-B4C1-8E8AF1D8BEE2}" presName="textRect" presStyleLbl="revTx" presStyleIdx="1" presStyleCnt="3">
        <dgm:presLayoutVars>
          <dgm:chMax val="1"/>
          <dgm:chPref val="1"/>
        </dgm:presLayoutVars>
      </dgm:prSet>
      <dgm:spPr/>
    </dgm:pt>
    <dgm:pt modelId="{4A2BDD3F-FFEE-408E-A8D8-101E6F5914DA}" type="pres">
      <dgm:prSet presAssocID="{6DF9E9EF-FC52-49A8-98BE-F0B4AB6B2CBE}" presName="sibTrans" presStyleCnt="0"/>
      <dgm:spPr/>
    </dgm:pt>
    <dgm:pt modelId="{C97B6C4E-143C-4E32-8733-B076807853FC}" type="pres">
      <dgm:prSet presAssocID="{5DB265EE-F900-4665-8837-7340869B288D}" presName="compNode" presStyleCnt="0"/>
      <dgm:spPr/>
    </dgm:pt>
    <dgm:pt modelId="{966DED1C-B652-4B75-A8DB-D2CBAFB0FC00}" type="pres">
      <dgm:prSet presAssocID="{5DB265EE-F900-4665-8837-7340869B288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rson with Idea"/>
        </a:ext>
      </dgm:extLst>
    </dgm:pt>
    <dgm:pt modelId="{6E716EAA-C64E-4C9A-824A-1162CC3CF2A5}" type="pres">
      <dgm:prSet presAssocID="{5DB265EE-F900-4665-8837-7340869B288D}" presName="spaceRect" presStyleCnt="0"/>
      <dgm:spPr/>
    </dgm:pt>
    <dgm:pt modelId="{4F88BE69-F541-44BE-8EDB-009FDA4172FC}" type="pres">
      <dgm:prSet presAssocID="{5DB265EE-F900-4665-8837-7340869B288D}" presName="textRect" presStyleLbl="revTx" presStyleIdx="2" presStyleCnt="3">
        <dgm:presLayoutVars>
          <dgm:chMax val="1"/>
          <dgm:chPref val="1"/>
        </dgm:presLayoutVars>
      </dgm:prSet>
      <dgm:spPr/>
    </dgm:pt>
  </dgm:ptLst>
  <dgm:cxnLst>
    <dgm:cxn modelId="{06A6C727-2C37-4B66-8985-5497858E72CE}" type="presOf" srcId="{D5B15C0E-5CB9-41F9-B4C1-8E8AF1D8BEE2}" destId="{FCA6D18F-6282-4F5C-A89F-98474BB0078C}" srcOrd="0" destOrd="0" presId="urn:microsoft.com/office/officeart/2018/2/layout/IconLabelList"/>
    <dgm:cxn modelId="{BF5F9659-381D-4EAC-B458-0EA82590D4DF}" srcId="{8911C133-3898-46A7-A7D6-6DEDA7362208}" destId="{5DB265EE-F900-4665-8837-7340869B288D}" srcOrd="2" destOrd="0" parTransId="{7279526A-6D37-4A6E-ADEB-96FC09ECFB4A}" sibTransId="{3F921760-6BA8-4D57-ADFF-D5D00DBE7EEE}"/>
    <dgm:cxn modelId="{CA2FAB5D-BF7F-4E87-A2D7-E3DA33A6B89E}" type="presOf" srcId="{57475C04-B5C8-409E-82BE-C09D974DD955}" destId="{087FAFDA-BBC1-40ED-BF41-686EBFAF76A1}" srcOrd="0" destOrd="0" presId="urn:microsoft.com/office/officeart/2018/2/layout/IconLabelList"/>
    <dgm:cxn modelId="{57CA0B84-99F4-4203-859C-37E44939AD0F}" type="presOf" srcId="{5DB265EE-F900-4665-8837-7340869B288D}" destId="{4F88BE69-F541-44BE-8EDB-009FDA4172FC}" srcOrd="0" destOrd="0" presId="urn:microsoft.com/office/officeart/2018/2/layout/IconLabelList"/>
    <dgm:cxn modelId="{EAA7338D-6DEA-4BC0-A470-7303E4F42304}" srcId="{8911C133-3898-46A7-A7D6-6DEDA7362208}" destId="{D5B15C0E-5CB9-41F9-B4C1-8E8AF1D8BEE2}" srcOrd="1" destOrd="0" parTransId="{E13D93B5-7D41-4E49-BD51-27B491940753}" sibTransId="{6DF9E9EF-FC52-49A8-98BE-F0B4AB6B2CBE}"/>
    <dgm:cxn modelId="{B8342397-1AB5-4658-AC03-FF297FB4974F}" type="presOf" srcId="{8911C133-3898-46A7-A7D6-6DEDA7362208}" destId="{710779DB-DA91-4C18-B698-DF769E6EBCA1}" srcOrd="0" destOrd="0" presId="urn:microsoft.com/office/officeart/2018/2/layout/IconLabelList"/>
    <dgm:cxn modelId="{1A0964BE-BF95-4F31-8076-93E1A91F463A}" srcId="{8911C133-3898-46A7-A7D6-6DEDA7362208}" destId="{57475C04-B5C8-409E-82BE-C09D974DD955}" srcOrd="0" destOrd="0" parTransId="{D5594EF5-E326-4D36-9EFE-22DAE7C07193}" sibTransId="{1F81D710-D351-49B6-9884-6CD25D8B6482}"/>
    <dgm:cxn modelId="{0FECF5D0-4E51-4A95-B89F-4359EF553990}" type="presParOf" srcId="{710779DB-DA91-4C18-B698-DF769E6EBCA1}" destId="{9C075CB8-05C4-4D9C-922E-5D82B17C737C}" srcOrd="0" destOrd="0" presId="urn:microsoft.com/office/officeart/2018/2/layout/IconLabelList"/>
    <dgm:cxn modelId="{1F5C74C7-C116-4A3A-B889-291E4C8A4234}" type="presParOf" srcId="{9C075CB8-05C4-4D9C-922E-5D82B17C737C}" destId="{1A140484-D872-48AE-976D-69488F0195CC}" srcOrd="0" destOrd="0" presId="urn:microsoft.com/office/officeart/2018/2/layout/IconLabelList"/>
    <dgm:cxn modelId="{83A53E93-9C64-4748-A003-2BFC664C688C}" type="presParOf" srcId="{9C075CB8-05C4-4D9C-922E-5D82B17C737C}" destId="{39FAE938-6A92-4E03-8CE2-4E3AA421EE29}" srcOrd="1" destOrd="0" presId="urn:microsoft.com/office/officeart/2018/2/layout/IconLabelList"/>
    <dgm:cxn modelId="{56DBB0E8-F43F-453E-B2A8-375A1F902C27}" type="presParOf" srcId="{9C075CB8-05C4-4D9C-922E-5D82B17C737C}" destId="{087FAFDA-BBC1-40ED-BF41-686EBFAF76A1}" srcOrd="2" destOrd="0" presId="urn:microsoft.com/office/officeart/2018/2/layout/IconLabelList"/>
    <dgm:cxn modelId="{990329D5-21E1-4E31-AC79-4E6A245FEA4F}" type="presParOf" srcId="{710779DB-DA91-4C18-B698-DF769E6EBCA1}" destId="{1F8393B7-724B-4285-8AED-FF5A1BB5AC7A}" srcOrd="1" destOrd="0" presId="urn:microsoft.com/office/officeart/2018/2/layout/IconLabelList"/>
    <dgm:cxn modelId="{CAD8ACAD-16B0-46F7-94B2-B9B524030CB4}" type="presParOf" srcId="{710779DB-DA91-4C18-B698-DF769E6EBCA1}" destId="{141285B5-E1F7-4351-A600-59B3D7757881}" srcOrd="2" destOrd="0" presId="urn:microsoft.com/office/officeart/2018/2/layout/IconLabelList"/>
    <dgm:cxn modelId="{E262D3F6-BC74-4AFC-8E38-FB0BF2EBFE41}" type="presParOf" srcId="{141285B5-E1F7-4351-A600-59B3D7757881}" destId="{BF92EA0C-23E5-4CC9-9BAA-B507CA1B5C58}" srcOrd="0" destOrd="0" presId="urn:microsoft.com/office/officeart/2018/2/layout/IconLabelList"/>
    <dgm:cxn modelId="{38CE4CE2-53F2-4CBE-86CB-FD994795E6FF}" type="presParOf" srcId="{141285B5-E1F7-4351-A600-59B3D7757881}" destId="{8F5E383A-AC5F-4AB6-8199-66067601CB1A}" srcOrd="1" destOrd="0" presId="urn:microsoft.com/office/officeart/2018/2/layout/IconLabelList"/>
    <dgm:cxn modelId="{099888DB-1D71-428D-BE83-EEBFF1A0EAA2}" type="presParOf" srcId="{141285B5-E1F7-4351-A600-59B3D7757881}" destId="{FCA6D18F-6282-4F5C-A89F-98474BB0078C}" srcOrd="2" destOrd="0" presId="urn:microsoft.com/office/officeart/2018/2/layout/IconLabelList"/>
    <dgm:cxn modelId="{D0CB52D6-6962-483A-966A-01E93C0F3DD3}" type="presParOf" srcId="{710779DB-DA91-4C18-B698-DF769E6EBCA1}" destId="{4A2BDD3F-FFEE-408E-A8D8-101E6F5914DA}" srcOrd="3" destOrd="0" presId="urn:microsoft.com/office/officeart/2018/2/layout/IconLabelList"/>
    <dgm:cxn modelId="{FDC94828-A552-4F90-AD4B-52CEA0D083E3}" type="presParOf" srcId="{710779DB-DA91-4C18-B698-DF769E6EBCA1}" destId="{C97B6C4E-143C-4E32-8733-B076807853FC}" srcOrd="4" destOrd="0" presId="urn:microsoft.com/office/officeart/2018/2/layout/IconLabelList"/>
    <dgm:cxn modelId="{3AA58B91-6B75-432C-85D7-192FDE568905}" type="presParOf" srcId="{C97B6C4E-143C-4E32-8733-B076807853FC}" destId="{966DED1C-B652-4B75-A8DB-D2CBAFB0FC00}" srcOrd="0" destOrd="0" presId="urn:microsoft.com/office/officeart/2018/2/layout/IconLabelList"/>
    <dgm:cxn modelId="{462268B5-DD83-4207-9724-61932BE12803}" type="presParOf" srcId="{C97B6C4E-143C-4E32-8733-B076807853FC}" destId="{6E716EAA-C64E-4C9A-824A-1162CC3CF2A5}" srcOrd="1" destOrd="0" presId="urn:microsoft.com/office/officeart/2018/2/layout/IconLabelList"/>
    <dgm:cxn modelId="{1AFD627F-856B-4BB0-A777-3F2889113F3E}" type="presParOf" srcId="{C97B6C4E-143C-4E32-8733-B076807853FC}" destId="{4F88BE69-F541-44BE-8EDB-009FDA4172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030293-D62D-4785-9B91-B3041D14DDDC}"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E8DDBA2-07C9-4B49-B167-2C67A76144F1}">
      <dgm:prSet/>
      <dgm:spPr/>
      <dgm:t>
        <a:bodyPr/>
        <a:lstStyle/>
        <a:p>
          <a:r>
            <a:rPr lang="en-GB"/>
            <a:t>In conclusion, critical thinking is an essential skill for massage therapists and other healthcare professionals (HCPC, 2023).</a:t>
          </a:r>
          <a:endParaRPr lang="en-US"/>
        </a:p>
      </dgm:t>
    </dgm:pt>
    <dgm:pt modelId="{111821A7-EE80-4F0F-B6D0-B4F94B0EAFCE}" type="parTrans" cxnId="{8F925574-7C49-43ED-8479-46B7F6761D14}">
      <dgm:prSet/>
      <dgm:spPr/>
      <dgm:t>
        <a:bodyPr/>
        <a:lstStyle/>
        <a:p>
          <a:endParaRPr lang="en-US"/>
        </a:p>
      </dgm:t>
    </dgm:pt>
    <dgm:pt modelId="{7C7A1160-B730-4805-AD12-289F7ED350FB}" type="sibTrans" cxnId="{8F925574-7C49-43ED-8479-46B7F6761D14}">
      <dgm:prSet/>
      <dgm:spPr/>
      <dgm:t>
        <a:bodyPr/>
        <a:lstStyle/>
        <a:p>
          <a:endParaRPr lang="en-US"/>
        </a:p>
      </dgm:t>
    </dgm:pt>
    <dgm:pt modelId="{A254AD4C-48FC-4285-9387-CC4F30093308}">
      <dgm:prSet/>
      <dgm:spPr/>
      <dgm:t>
        <a:bodyPr/>
        <a:lstStyle/>
        <a:p>
          <a:r>
            <a:rPr lang="en-GB"/>
            <a:t>It helps me make safe decisions, provide person-centred care, and improve treatment outcomes.</a:t>
          </a:r>
          <a:endParaRPr lang="en-US"/>
        </a:p>
      </dgm:t>
    </dgm:pt>
    <dgm:pt modelId="{90A176F3-4C0B-4FBA-B9D0-44C0DC8CAD67}" type="parTrans" cxnId="{D00DAE9D-7ABE-420E-901C-516B0C5F437D}">
      <dgm:prSet/>
      <dgm:spPr/>
      <dgm:t>
        <a:bodyPr/>
        <a:lstStyle/>
        <a:p>
          <a:endParaRPr lang="en-US"/>
        </a:p>
      </dgm:t>
    </dgm:pt>
    <dgm:pt modelId="{7A4FD293-A92A-4DF7-80D2-E810FB10C94B}" type="sibTrans" cxnId="{D00DAE9D-7ABE-420E-901C-516B0C5F437D}">
      <dgm:prSet/>
      <dgm:spPr/>
      <dgm:t>
        <a:bodyPr/>
        <a:lstStyle/>
        <a:p>
          <a:endParaRPr lang="en-US"/>
        </a:p>
      </dgm:t>
    </dgm:pt>
    <dgm:pt modelId="{89F07B63-3FB1-4FAB-A0F0-E3628AECCDF6}">
      <dgm:prSet/>
      <dgm:spPr/>
      <dgm:t>
        <a:bodyPr/>
        <a:lstStyle/>
        <a:p>
          <a:r>
            <a:rPr lang="en-GB"/>
            <a:t>Using Gibbs’ Reflective Cycle allows me to learn from my experiences and continue developing my professional skills (Gibbs, 1988).</a:t>
          </a:r>
          <a:endParaRPr lang="en-US"/>
        </a:p>
      </dgm:t>
    </dgm:pt>
    <dgm:pt modelId="{1C25A1D2-806D-4896-AFF6-2B0E16D3FC80}" type="parTrans" cxnId="{482F5D28-93AC-486D-8606-7277D5F73346}">
      <dgm:prSet/>
      <dgm:spPr/>
      <dgm:t>
        <a:bodyPr/>
        <a:lstStyle/>
        <a:p>
          <a:endParaRPr lang="en-US"/>
        </a:p>
      </dgm:t>
    </dgm:pt>
    <dgm:pt modelId="{BA6E1ADD-3CED-407C-9E24-70DE0550EE91}" type="sibTrans" cxnId="{482F5D28-93AC-486D-8606-7277D5F73346}">
      <dgm:prSet/>
      <dgm:spPr/>
      <dgm:t>
        <a:bodyPr/>
        <a:lstStyle/>
        <a:p>
          <a:endParaRPr lang="en-US"/>
        </a:p>
      </dgm:t>
    </dgm:pt>
    <dgm:pt modelId="{03A24E76-2EDF-4760-925E-89C5EA1D172A}">
      <dgm:prSet/>
      <dgm:spPr/>
      <dgm:t>
        <a:bodyPr/>
        <a:lstStyle/>
        <a:p>
          <a:r>
            <a:rPr lang="en-GB"/>
            <a:t>I believe that strengthening my critical thinking will help me become a more confident, effective, and responsible massage therapist.</a:t>
          </a:r>
          <a:endParaRPr lang="en-US"/>
        </a:p>
      </dgm:t>
    </dgm:pt>
    <dgm:pt modelId="{FB1FC8A7-E910-41B7-B188-1C03E9DC527D}" type="parTrans" cxnId="{38A85CB8-456C-4A8B-8D4F-46666C738F78}">
      <dgm:prSet/>
      <dgm:spPr/>
      <dgm:t>
        <a:bodyPr/>
        <a:lstStyle/>
        <a:p>
          <a:endParaRPr lang="en-US"/>
        </a:p>
      </dgm:t>
    </dgm:pt>
    <dgm:pt modelId="{65B411ED-E11A-4FD2-96B4-63AD52A22ACB}" type="sibTrans" cxnId="{38A85CB8-456C-4A8B-8D4F-46666C738F78}">
      <dgm:prSet/>
      <dgm:spPr/>
      <dgm:t>
        <a:bodyPr/>
        <a:lstStyle/>
        <a:p>
          <a:endParaRPr lang="en-US"/>
        </a:p>
      </dgm:t>
    </dgm:pt>
    <dgm:pt modelId="{3E50C36F-8948-9641-B0A3-AA52DA3CA4B5}" type="pres">
      <dgm:prSet presAssocID="{5E030293-D62D-4785-9B91-B3041D14DDDC}" presName="outerComposite" presStyleCnt="0">
        <dgm:presLayoutVars>
          <dgm:chMax val="5"/>
          <dgm:dir/>
          <dgm:resizeHandles val="exact"/>
        </dgm:presLayoutVars>
      </dgm:prSet>
      <dgm:spPr/>
    </dgm:pt>
    <dgm:pt modelId="{ABE5F10B-D128-D34F-A0D2-4E4FE4230A47}" type="pres">
      <dgm:prSet presAssocID="{5E030293-D62D-4785-9B91-B3041D14DDDC}" presName="dummyMaxCanvas" presStyleCnt="0">
        <dgm:presLayoutVars/>
      </dgm:prSet>
      <dgm:spPr/>
    </dgm:pt>
    <dgm:pt modelId="{F23667E4-01D8-814A-AF8F-ECDFD9857370}" type="pres">
      <dgm:prSet presAssocID="{5E030293-D62D-4785-9B91-B3041D14DDDC}" presName="FourNodes_1" presStyleLbl="node1" presStyleIdx="0" presStyleCnt="4">
        <dgm:presLayoutVars>
          <dgm:bulletEnabled val="1"/>
        </dgm:presLayoutVars>
      </dgm:prSet>
      <dgm:spPr/>
    </dgm:pt>
    <dgm:pt modelId="{080F3746-DC32-3F42-9A62-DD4BB1192042}" type="pres">
      <dgm:prSet presAssocID="{5E030293-D62D-4785-9B91-B3041D14DDDC}" presName="FourNodes_2" presStyleLbl="node1" presStyleIdx="1" presStyleCnt="4">
        <dgm:presLayoutVars>
          <dgm:bulletEnabled val="1"/>
        </dgm:presLayoutVars>
      </dgm:prSet>
      <dgm:spPr/>
    </dgm:pt>
    <dgm:pt modelId="{D798F414-8811-E146-BA18-B0C4454682A3}" type="pres">
      <dgm:prSet presAssocID="{5E030293-D62D-4785-9B91-B3041D14DDDC}" presName="FourNodes_3" presStyleLbl="node1" presStyleIdx="2" presStyleCnt="4">
        <dgm:presLayoutVars>
          <dgm:bulletEnabled val="1"/>
        </dgm:presLayoutVars>
      </dgm:prSet>
      <dgm:spPr/>
    </dgm:pt>
    <dgm:pt modelId="{DD3C0C0D-BA10-344B-939F-5A0F8B0E74AA}" type="pres">
      <dgm:prSet presAssocID="{5E030293-D62D-4785-9B91-B3041D14DDDC}" presName="FourNodes_4" presStyleLbl="node1" presStyleIdx="3" presStyleCnt="4">
        <dgm:presLayoutVars>
          <dgm:bulletEnabled val="1"/>
        </dgm:presLayoutVars>
      </dgm:prSet>
      <dgm:spPr/>
    </dgm:pt>
    <dgm:pt modelId="{9E628589-B030-7645-9F94-A4512DCB048D}" type="pres">
      <dgm:prSet presAssocID="{5E030293-D62D-4785-9B91-B3041D14DDDC}" presName="FourConn_1-2" presStyleLbl="fgAccFollowNode1" presStyleIdx="0" presStyleCnt="3">
        <dgm:presLayoutVars>
          <dgm:bulletEnabled val="1"/>
        </dgm:presLayoutVars>
      </dgm:prSet>
      <dgm:spPr/>
    </dgm:pt>
    <dgm:pt modelId="{590A0550-64BE-4941-8849-7E0D3F3EC38F}" type="pres">
      <dgm:prSet presAssocID="{5E030293-D62D-4785-9B91-B3041D14DDDC}" presName="FourConn_2-3" presStyleLbl="fgAccFollowNode1" presStyleIdx="1" presStyleCnt="3">
        <dgm:presLayoutVars>
          <dgm:bulletEnabled val="1"/>
        </dgm:presLayoutVars>
      </dgm:prSet>
      <dgm:spPr/>
    </dgm:pt>
    <dgm:pt modelId="{607B237B-F388-FD4A-9442-75C32B90F544}" type="pres">
      <dgm:prSet presAssocID="{5E030293-D62D-4785-9B91-B3041D14DDDC}" presName="FourConn_3-4" presStyleLbl="fgAccFollowNode1" presStyleIdx="2" presStyleCnt="3">
        <dgm:presLayoutVars>
          <dgm:bulletEnabled val="1"/>
        </dgm:presLayoutVars>
      </dgm:prSet>
      <dgm:spPr/>
    </dgm:pt>
    <dgm:pt modelId="{E2C396B8-BF99-F748-8CF4-731E0E085C3C}" type="pres">
      <dgm:prSet presAssocID="{5E030293-D62D-4785-9B91-B3041D14DDDC}" presName="FourNodes_1_text" presStyleLbl="node1" presStyleIdx="3" presStyleCnt="4">
        <dgm:presLayoutVars>
          <dgm:bulletEnabled val="1"/>
        </dgm:presLayoutVars>
      </dgm:prSet>
      <dgm:spPr/>
    </dgm:pt>
    <dgm:pt modelId="{20677205-ADE2-4C4F-915D-2ED185A62AE4}" type="pres">
      <dgm:prSet presAssocID="{5E030293-D62D-4785-9B91-B3041D14DDDC}" presName="FourNodes_2_text" presStyleLbl="node1" presStyleIdx="3" presStyleCnt="4">
        <dgm:presLayoutVars>
          <dgm:bulletEnabled val="1"/>
        </dgm:presLayoutVars>
      </dgm:prSet>
      <dgm:spPr/>
    </dgm:pt>
    <dgm:pt modelId="{4C206910-3F18-2D47-8272-CCAF796C627F}" type="pres">
      <dgm:prSet presAssocID="{5E030293-D62D-4785-9B91-B3041D14DDDC}" presName="FourNodes_3_text" presStyleLbl="node1" presStyleIdx="3" presStyleCnt="4">
        <dgm:presLayoutVars>
          <dgm:bulletEnabled val="1"/>
        </dgm:presLayoutVars>
      </dgm:prSet>
      <dgm:spPr/>
    </dgm:pt>
    <dgm:pt modelId="{23237C18-9F75-BC40-AB41-4CD78137F415}" type="pres">
      <dgm:prSet presAssocID="{5E030293-D62D-4785-9B91-B3041D14DDDC}" presName="FourNodes_4_text" presStyleLbl="node1" presStyleIdx="3" presStyleCnt="4">
        <dgm:presLayoutVars>
          <dgm:bulletEnabled val="1"/>
        </dgm:presLayoutVars>
      </dgm:prSet>
      <dgm:spPr/>
    </dgm:pt>
  </dgm:ptLst>
  <dgm:cxnLst>
    <dgm:cxn modelId="{2B917505-A01C-9B4D-9B18-7495526C3E91}" type="presOf" srcId="{A254AD4C-48FC-4285-9387-CC4F30093308}" destId="{080F3746-DC32-3F42-9A62-DD4BB1192042}" srcOrd="0" destOrd="0" presId="urn:microsoft.com/office/officeart/2005/8/layout/vProcess5"/>
    <dgm:cxn modelId="{7FEE3F25-6319-1543-9FCE-037D90648545}" type="presOf" srcId="{6E8DDBA2-07C9-4B49-B167-2C67A76144F1}" destId="{E2C396B8-BF99-F748-8CF4-731E0E085C3C}" srcOrd="1" destOrd="0" presId="urn:microsoft.com/office/officeart/2005/8/layout/vProcess5"/>
    <dgm:cxn modelId="{482F5D28-93AC-486D-8606-7277D5F73346}" srcId="{5E030293-D62D-4785-9B91-B3041D14DDDC}" destId="{89F07B63-3FB1-4FAB-A0F0-E3628AECCDF6}" srcOrd="2" destOrd="0" parTransId="{1C25A1D2-806D-4896-AFF6-2B0E16D3FC80}" sibTransId="{BA6E1ADD-3CED-407C-9E24-70DE0550EE91}"/>
    <dgm:cxn modelId="{35912530-1CB9-F341-9974-4A873B8E7D93}" type="presOf" srcId="{6E8DDBA2-07C9-4B49-B167-2C67A76144F1}" destId="{F23667E4-01D8-814A-AF8F-ECDFD9857370}" srcOrd="0" destOrd="0" presId="urn:microsoft.com/office/officeart/2005/8/layout/vProcess5"/>
    <dgm:cxn modelId="{E848E94C-AC63-E34D-9F0B-15DBD072C280}" type="presOf" srcId="{7A4FD293-A92A-4DF7-80D2-E810FB10C94B}" destId="{590A0550-64BE-4941-8849-7E0D3F3EC38F}" srcOrd="0" destOrd="0" presId="urn:microsoft.com/office/officeart/2005/8/layout/vProcess5"/>
    <dgm:cxn modelId="{1850044D-1E55-EF4E-990A-35BDECD60CA5}" type="presOf" srcId="{A254AD4C-48FC-4285-9387-CC4F30093308}" destId="{20677205-ADE2-4C4F-915D-2ED185A62AE4}" srcOrd="1" destOrd="0" presId="urn:microsoft.com/office/officeart/2005/8/layout/vProcess5"/>
    <dgm:cxn modelId="{3FE1CC4F-59AD-2145-B9BB-BB16AFE528FE}" type="presOf" srcId="{89F07B63-3FB1-4FAB-A0F0-E3628AECCDF6}" destId="{4C206910-3F18-2D47-8272-CCAF796C627F}" srcOrd="1" destOrd="0" presId="urn:microsoft.com/office/officeart/2005/8/layout/vProcess5"/>
    <dgm:cxn modelId="{BAC9F36C-BA3C-C148-B5F7-93106E7A707B}" type="presOf" srcId="{03A24E76-2EDF-4760-925E-89C5EA1D172A}" destId="{DD3C0C0D-BA10-344B-939F-5A0F8B0E74AA}" srcOrd="0" destOrd="0" presId="urn:microsoft.com/office/officeart/2005/8/layout/vProcess5"/>
    <dgm:cxn modelId="{BD324B70-A7C7-A543-B415-06F43C7F4AD7}" type="presOf" srcId="{03A24E76-2EDF-4760-925E-89C5EA1D172A}" destId="{23237C18-9F75-BC40-AB41-4CD78137F415}" srcOrd="1" destOrd="0" presId="urn:microsoft.com/office/officeart/2005/8/layout/vProcess5"/>
    <dgm:cxn modelId="{8F925574-7C49-43ED-8479-46B7F6761D14}" srcId="{5E030293-D62D-4785-9B91-B3041D14DDDC}" destId="{6E8DDBA2-07C9-4B49-B167-2C67A76144F1}" srcOrd="0" destOrd="0" parTransId="{111821A7-EE80-4F0F-B6D0-B4F94B0EAFCE}" sibTransId="{7C7A1160-B730-4805-AD12-289F7ED350FB}"/>
    <dgm:cxn modelId="{D00DAE9D-7ABE-420E-901C-516B0C5F437D}" srcId="{5E030293-D62D-4785-9B91-B3041D14DDDC}" destId="{A254AD4C-48FC-4285-9387-CC4F30093308}" srcOrd="1" destOrd="0" parTransId="{90A176F3-4C0B-4FBA-B9D0-44C0DC8CAD67}" sibTransId="{7A4FD293-A92A-4DF7-80D2-E810FB10C94B}"/>
    <dgm:cxn modelId="{0CA0B8A2-4429-FF43-9926-9BEDFB3A05D8}" type="presOf" srcId="{5E030293-D62D-4785-9B91-B3041D14DDDC}" destId="{3E50C36F-8948-9641-B0A3-AA52DA3CA4B5}" srcOrd="0" destOrd="0" presId="urn:microsoft.com/office/officeart/2005/8/layout/vProcess5"/>
    <dgm:cxn modelId="{38A85CB8-456C-4A8B-8D4F-46666C738F78}" srcId="{5E030293-D62D-4785-9B91-B3041D14DDDC}" destId="{03A24E76-2EDF-4760-925E-89C5EA1D172A}" srcOrd="3" destOrd="0" parTransId="{FB1FC8A7-E910-41B7-B188-1C03E9DC527D}" sibTransId="{65B411ED-E11A-4FD2-96B4-63AD52A22ACB}"/>
    <dgm:cxn modelId="{AEA3A5B8-6B3A-9743-AD40-9237CE768548}" type="presOf" srcId="{7C7A1160-B730-4805-AD12-289F7ED350FB}" destId="{9E628589-B030-7645-9F94-A4512DCB048D}" srcOrd="0" destOrd="0" presId="urn:microsoft.com/office/officeart/2005/8/layout/vProcess5"/>
    <dgm:cxn modelId="{39671EBD-F765-2547-802A-186D9FC23545}" type="presOf" srcId="{89F07B63-3FB1-4FAB-A0F0-E3628AECCDF6}" destId="{D798F414-8811-E146-BA18-B0C4454682A3}" srcOrd="0" destOrd="0" presId="urn:microsoft.com/office/officeart/2005/8/layout/vProcess5"/>
    <dgm:cxn modelId="{853CEABD-C518-A74C-8339-40E28BCEE71E}" type="presOf" srcId="{BA6E1ADD-3CED-407C-9E24-70DE0550EE91}" destId="{607B237B-F388-FD4A-9442-75C32B90F544}" srcOrd="0" destOrd="0" presId="urn:microsoft.com/office/officeart/2005/8/layout/vProcess5"/>
    <dgm:cxn modelId="{758FBDBE-ECF5-A24C-8233-BA6B0D6E0D8E}" type="presParOf" srcId="{3E50C36F-8948-9641-B0A3-AA52DA3CA4B5}" destId="{ABE5F10B-D128-D34F-A0D2-4E4FE4230A47}" srcOrd="0" destOrd="0" presId="urn:microsoft.com/office/officeart/2005/8/layout/vProcess5"/>
    <dgm:cxn modelId="{9FA81B04-984F-C743-9B58-E4338E0AC1B4}" type="presParOf" srcId="{3E50C36F-8948-9641-B0A3-AA52DA3CA4B5}" destId="{F23667E4-01D8-814A-AF8F-ECDFD9857370}" srcOrd="1" destOrd="0" presId="urn:microsoft.com/office/officeart/2005/8/layout/vProcess5"/>
    <dgm:cxn modelId="{54D35F2E-0B3C-5C4C-B9C8-54FC902A98CD}" type="presParOf" srcId="{3E50C36F-8948-9641-B0A3-AA52DA3CA4B5}" destId="{080F3746-DC32-3F42-9A62-DD4BB1192042}" srcOrd="2" destOrd="0" presId="urn:microsoft.com/office/officeart/2005/8/layout/vProcess5"/>
    <dgm:cxn modelId="{D74BB53A-D500-BA49-ABBC-1B2ACDE3889A}" type="presParOf" srcId="{3E50C36F-8948-9641-B0A3-AA52DA3CA4B5}" destId="{D798F414-8811-E146-BA18-B0C4454682A3}" srcOrd="3" destOrd="0" presId="urn:microsoft.com/office/officeart/2005/8/layout/vProcess5"/>
    <dgm:cxn modelId="{1754F566-4991-044F-AE21-F5E8D0BAEE12}" type="presParOf" srcId="{3E50C36F-8948-9641-B0A3-AA52DA3CA4B5}" destId="{DD3C0C0D-BA10-344B-939F-5A0F8B0E74AA}" srcOrd="4" destOrd="0" presId="urn:microsoft.com/office/officeart/2005/8/layout/vProcess5"/>
    <dgm:cxn modelId="{1B78D81C-E2A0-BA48-8981-54BB1950E383}" type="presParOf" srcId="{3E50C36F-8948-9641-B0A3-AA52DA3CA4B5}" destId="{9E628589-B030-7645-9F94-A4512DCB048D}" srcOrd="5" destOrd="0" presId="urn:microsoft.com/office/officeart/2005/8/layout/vProcess5"/>
    <dgm:cxn modelId="{0D9BCFA0-F21B-514A-AD73-1B3A6D81F9C7}" type="presParOf" srcId="{3E50C36F-8948-9641-B0A3-AA52DA3CA4B5}" destId="{590A0550-64BE-4941-8849-7E0D3F3EC38F}" srcOrd="6" destOrd="0" presId="urn:microsoft.com/office/officeart/2005/8/layout/vProcess5"/>
    <dgm:cxn modelId="{F26463E7-9CB4-4545-8FCC-0407D9C05417}" type="presParOf" srcId="{3E50C36F-8948-9641-B0A3-AA52DA3CA4B5}" destId="{607B237B-F388-FD4A-9442-75C32B90F544}" srcOrd="7" destOrd="0" presId="urn:microsoft.com/office/officeart/2005/8/layout/vProcess5"/>
    <dgm:cxn modelId="{4357A120-165B-1247-9288-01C00C74F291}" type="presParOf" srcId="{3E50C36F-8948-9641-B0A3-AA52DA3CA4B5}" destId="{E2C396B8-BF99-F748-8CF4-731E0E085C3C}" srcOrd="8" destOrd="0" presId="urn:microsoft.com/office/officeart/2005/8/layout/vProcess5"/>
    <dgm:cxn modelId="{B9523A40-2377-8240-AA7A-4FF79B775376}" type="presParOf" srcId="{3E50C36F-8948-9641-B0A3-AA52DA3CA4B5}" destId="{20677205-ADE2-4C4F-915D-2ED185A62AE4}" srcOrd="9" destOrd="0" presId="urn:microsoft.com/office/officeart/2005/8/layout/vProcess5"/>
    <dgm:cxn modelId="{EF495405-60D0-F34A-8A8D-DD66C601FE9E}" type="presParOf" srcId="{3E50C36F-8948-9641-B0A3-AA52DA3CA4B5}" destId="{4C206910-3F18-2D47-8272-CCAF796C627F}" srcOrd="10" destOrd="0" presId="urn:microsoft.com/office/officeart/2005/8/layout/vProcess5"/>
    <dgm:cxn modelId="{9A461AB5-972F-8347-BD88-84A054C0FD47}" type="presParOf" srcId="{3E50C36F-8948-9641-B0A3-AA52DA3CA4B5}" destId="{23237C18-9F75-BC40-AB41-4CD78137F41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BACE6-C9E4-3A4B-B950-F90EC15BCC1F}">
      <dsp:nvSpPr>
        <dsp:cNvPr id="0" name=""/>
        <dsp:cNvSpPr/>
      </dsp:nvSpPr>
      <dsp:spPr>
        <a:xfrm>
          <a:off x="0" y="0"/>
          <a:ext cx="3298031" cy="3364741"/>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488950">
            <a:lnSpc>
              <a:spcPct val="90000"/>
            </a:lnSpc>
            <a:spcBef>
              <a:spcPct val="0"/>
            </a:spcBef>
            <a:spcAft>
              <a:spcPct val="35000"/>
            </a:spcAft>
            <a:buNone/>
          </a:pPr>
          <a:r>
            <a:rPr lang="en-GB" sz="1100" kern="1200"/>
            <a:t>Critical thinking is essential in health and social care because it helps professionals make safe, informed and evidence-based decisions. It supports safe and effective care by reducing the risk of errors and improving the quality of care for service users.</a:t>
          </a:r>
          <a:endParaRPr lang="en-US" sz="1100" kern="1200"/>
        </a:p>
      </dsp:txBody>
      <dsp:txXfrm>
        <a:off x="0" y="1278601"/>
        <a:ext cx="3298031" cy="2018844"/>
      </dsp:txXfrm>
    </dsp:sp>
    <dsp:sp modelId="{6291C392-083B-194B-920D-E038256EC120}">
      <dsp:nvSpPr>
        <dsp:cNvPr id="0" name=""/>
        <dsp:cNvSpPr/>
      </dsp:nvSpPr>
      <dsp:spPr>
        <a:xfrm>
          <a:off x="1144304" y="336474"/>
          <a:ext cx="1009422" cy="1009422"/>
        </a:xfrm>
        <a:prstGeom prst="ellips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2130" y="484300"/>
        <a:ext cx="713770" cy="713770"/>
      </dsp:txXfrm>
    </dsp:sp>
    <dsp:sp modelId="{64A90311-E51D-0F48-A2A4-EC5DC05B75FA}">
      <dsp:nvSpPr>
        <dsp:cNvPr id="0" name=""/>
        <dsp:cNvSpPr/>
      </dsp:nvSpPr>
      <dsp:spPr>
        <a:xfrm>
          <a:off x="0" y="3364669"/>
          <a:ext cx="3298031" cy="72"/>
        </a:xfrm>
        <a:prstGeom prst="rect">
          <a:avLst/>
        </a:prstGeom>
        <a:blipFill rotWithShape="1">
          <a:blip xmlns:r="http://schemas.openxmlformats.org/officeDocument/2006/relationships" r:embed="rId1">
            <a:duotone>
              <a:schemeClr val="accent2">
                <a:hueOff val="-775675"/>
                <a:satOff val="-1754"/>
                <a:lumOff val="-1137"/>
                <a:alphaOff val="0"/>
                <a:tint val="98000"/>
                <a:lumMod val="102000"/>
              </a:schemeClr>
              <a:schemeClr val="accent2">
                <a:hueOff val="-775675"/>
                <a:satOff val="-1754"/>
                <a:lumOff val="-1137"/>
                <a:alphaOff val="0"/>
                <a:shade val="98000"/>
                <a:lumMod val="98000"/>
              </a:schemeClr>
            </a:duotone>
          </a:blip>
          <a:tile tx="0" ty="0" sx="100000" sy="100000" flip="none" algn="tl"/>
        </a:blipFill>
        <a:ln w="9525" cap="rnd" cmpd="sng" algn="ctr">
          <a:solidFill>
            <a:schemeClr val="accent2">
              <a:hueOff val="-775675"/>
              <a:satOff val="-1754"/>
              <a:lumOff val="-11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4054B1A-A452-1D44-8670-6CDF567C1A57}">
      <dsp:nvSpPr>
        <dsp:cNvPr id="0" name=""/>
        <dsp:cNvSpPr/>
      </dsp:nvSpPr>
      <dsp:spPr>
        <a:xfrm>
          <a:off x="3627834" y="0"/>
          <a:ext cx="3298031" cy="3364741"/>
        </a:xfrm>
        <a:prstGeom prst="rect">
          <a:avLst/>
        </a:prstGeom>
        <a:solidFill>
          <a:schemeClr val="accent2">
            <a:tint val="40000"/>
            <a:alpha val="90000"/>
            <a:hueOff val="-1618612"/>
            <a:satOff val="-5766"/>
            <a:lumOff val="-695"/>
            <a:alphaOff val="0"/>
          </a:schemeClr>
        </a:solidFill>
        <a:ln w="9525" cap="rnd" cmpd="sng" algn="ctr">
          <a:solidFill>
            <a:schemeClr val="accent2">
              <a:tint val="40000"/>
              <a:alpha val="90000"/>
              <a:hueOff val="-1618612"/>
              <a:satOff val="-5766"/>
              <a:lumOff val="-6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488950">
            <a:lnSpc>
              <a:spcPct val="90000"/>
            </a:lnSpc>
            <a:spcBef>
              <a:spcPct val="0"/>
            </a:spcBef>
            <a:spcAft>
              <a:spcPct val="35000"/>
            </a:spcAft>
            <a:buNone/>
          </a:pPr>
          <a:r>
            <a:rPr lang="en-GB" sz="1100" kern="1200"/>
            <a:t>This skill benefits patients by ensuring their needs are assessed carefully. It also helps staff and colleagues communicate effectively, solve problems and work together as a team. For the organisation, critical thinking improves decision-making, supports high professional standards and helps deliver better outcomes.</a:t>
          </a:r>
          <a:endParaRPr lang="en-US" sz="1100" kern="1200"/>
        </a:p>
      </dsp:txBody>
      <dsp:txXfrm>
        <a:off x="3627834" y="1278601"/>
        <a:ext cx="3298031" cy="2018844"/>
      </dsp:txXfrm>
    </dsp:sp>
    <dsp:sp modelId="{90360FC5-59E3-2E43-ACC7-959626243EFA}">
      <dsp:nvSpPr>
        <dsp:cNvPr id="0" name=""/>
        <dsp:cNvSpPr/>
      </dsp:nvSpPr>
      <dsp:spPr>
        <a:xfrm>
          <a:off x="4772138" y="336474"/>
          <a:ext cx="1009422" cy="1009422"/>
        </a:xfrm>
        <a:prstGeom prst="ellipse">
          <a:avLst/>
        </a:prstGeom>
        <a:blipFill rotWithShape="1">
          <a:blip xmlns:r="http://schemas.openxmlformats.org/officeDocument/2006/relationships" r:embed="rId1">
            <a:duotone>
              <a:schemeClr val="accent2">
                <a:hueOff val="-1551350"/>
                <a:satOff val="-3508"/>
                <a:lumOff val="-2274"/>
                <a:alphaOff val="0"/>
                <a:tint val="98000"/>
                <a:lumMod val="102000"/>
              </a:schemeClr>
              <a:schemeClr val="accent2">
                <a:hueOff val="-1551350"/>
                <a:satOff val="-3508"/>
                <a:lumOff val="-2274"/>
                <a:alphaOff val="0"/>
                <a:shade val="98000"/>
                <a:lumMod val="98000"/>
              </a:schemeClr>
            </a:duotone>
          </a:blip>
          <a:tile tx="0" ty="0" sx="100000" sy="100000" flip="none" algn="tl"/>
        </a:blipFill>
        <a:ln w="9525" cap="rnd" cmpd="sng" algn="ctr">
          <a:solidFill>
            <a:schemeClr val="accent2">
              <a:hueOff val="-1551350"/>
              <a:satOff val="-3508"/>
              <a:lumOff val="-2274"/>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919964" y="484300"/>
        <a:ext cx="713770" cy="713770"/>
      </dsp:txXfrm>
    </dsp:sp>
    <dsp:sp modelId="{A2E4183C-2E62-A844-9B4E-31870D9FB501}">
      <dsp:nvSpPr>
        <dsp:cNvPr id="0" name=""/>
        <dsp:cNvSpPr/>
      </dsp:nvSpPr>
      <dsp:spPr>
        <a:xfrm>
          <a:off x="3627834" y="3364669"/>
          <a:ext cx="3298031" cy="72"/>
        </a:xfrm>
        <a:prstGeom prst="rect">
          <a:avLst/>
        </a:prstGeom>
        <a:blipFill rotWithShape="1">
          <a:blip xmlns:r="http://schemas.openxmlformats.org/officeDocument/2006/relationships" r:embed="rId1">
            <a:duotone>
              <a:schemeClr val="accent2">
                <a:hueOff val="-2327025"/>
                <a:satOff val="-5263"/>
                <a:lumOff val="-3412"/>
                <a:alphaOff val="0"/>
                <a:tint val="98000"/>
                <a:lumMod val="102000"/>
              </a:schemeClr>
              <a:schemeClr val="accent2">
                <a:hueOff val="-2327025"/>
                <a:satOff val="-5263"/>
                <a:lumOff val="-3412"/>
                <a:alphaOff val="0"/>
                <a:shade val="98000"/>
                <a:lumMod val="98000"/>
              </a:schemeClr>
            </a:duotone>
          </a:blip>
          <a:tile tx="0" ty="0" sx="100000" sy="100000" flip="none" algn="tl"/>
        </a:blipFill>
        <a:ln w="9525" cap="rnd" cmpd="sng" algn="ctr">
          <a:solidFill>
            <a:schemeClr val="accent2">
              <a:hueOff val="-2327025"/>
              <a:satOff val="-5263"/>
              <a:lumOff val="-341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356A7B-5BF0-B541-81EF-C30BDB6B4B92}">
      <dsp:nvSpPr>
        <dsp:cNvPr id="0" name=""/>
        <dsp:cNvSpPr/>
      </dsp:nvSpPr>
      <dsp:spPr>
        <a:xfrm>
          <a:off x="7255668" y="0"/>
          <a:ext cx="3298031" cy="3364741"/>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7127" tIns="330200" rIns="257127" bIns="330200" numCol="1" spcCol="1270" anchor="t" anchorCtr="0">
          <a:noAutofit/>
        </a:bodyPr>
        <a:lstStyle/>
        <a:p>
          <a:pPr marL="0" lvl="0" indent="0" algn="l" defTabSz="488950">
            <a:lnSpc>
              <a:spcPct val="90000"/>
            </a:lnSpc>
            <a:spcBef>
              <a:spcPct val="0"/>
            </a:spcBef>
            <a:spcAft>
              <a:spcPct val="35000"/>
            </a:spcAft>
            <a:buNone/>
          </a:pPr>
          <a:r>
            <a:rPr lang="en-GB" sz="1100" kern="1200"/>
            <a:t>If critical thinking is not used effectively, mistakes may occur, communication can break down and patient safety may be at risk. In my practice, I use critical thinking to assess situations, prioritise care and make appropriate decisions that support the wellbeing of service users (NMC, 2018).</a:t>
          </a:r>
          <a:endParaRPr lang="en-US" sz="1100" kern="1200"/>
        </a:p>
      </dsp:txBody>
      <dsp:txXfrm>
        <a:off x="7255668" y="1278601"/>
        <a:ext cx="3298031" cy="2018844"/>
      </dsp:txXfrm>
    </dsp:sp>
    <dsp:sp modelId="{10534D3D-0001-A94A-ABF3-F0226462BF24}">
      <dsp:nvSpPr>
        <dsp:cNvPr id="0" name=""/>
        <dsp:cNvSpPr/>
      </dsp:nvSpPr>
      <dsp:spPr>
        <a:xfrm>
          <a:off x="8399973" y="336474"/>
          <a:ext cx="1009422" cy="1009422"/>
        </a:xfrm>
        <a:prstGeom prst="ellipse">
          <a:avLst/>
        </a:prstGeom>
        <a:blipFill rotWithShape="1">
          <a:blip xmlns:r="http://schemas.openxmlformats.org/officeDocument/2006/relationships" r:embed="rId1">
            <a:duotone>
              <a:schemeClr val="accent2">
                <a:hueOff val="-3102700"/>
                <a:satOff val="-7017"/>
                <a:lumOff val="-4549"/>
                <a:alphaOff val="0"/>
                <a:tint val="98000"/>
                <a:lumMod val="102000"/>
              </a:schemeClr>
              <a:schemeClr val="accent2">
                <a:hueOff val="-3102700"/>
                <a:satOff val="-7017"/>
                <a:lumOff val="-4549"/>
                <a:alphaOff val="0"/>
                <a:shade val="98000"/>
                <a:lumMod val="98000"/>
              </a:schemeClr>
            </a:duotone>
          </a:blip>
          <a:tile tx="0" ty="0" sx="100000" sy="100000" flip="none" algn="tl"/>
        </a:blipFill>
        <a:ln w="9525" cap="rnd" cmpd="sng" algn="ctr">
          <a:solidFill>
            <a:schemeClr val="accent2">
              <a:hueOff val="-3102700"/>
              <a:satOff val="-7017"/>
              <a:lumOff val="-4549"/>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47799" y="484300"/>
        <a:ext cx="713770" cy="713770"/>
      </dsp:txXfrm>
    </dsp:sp>
    <dsp:sp modelId="{0BDAEFC6-8399-F743-8EB4-BB4A0589584F}">
      <dsp:nvSpPr>
        <dsp:cNvPr id="0" name=""/>
        <dsp:cNvSpPr/>
      </dsp:nvSpPr>
      <dsp:spPr>
        <a:xfrm>
          <a:off x="7255668" y="3364669"/>
          <a:ext cx="3298031" cy="72"/>
        </a:xfrm>
        <a:prstGeom prst="rect">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w="9525" cap="rnd" cmpd="sng" algn="ctr">
          <a:solidFill>
            <a:schemeClr val="accent2">
              <a:hueOff val="-3878375"/>
              <a:satOff val="-8771"/>
              <a:lumOff val="-568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40484-D872-48AE-976D-69488F0195CC}">
      <dsp:nvSpPr>
        <dsp:cNvPr id="0" name=""/>
        <dsp:cNvSpPr/>
      </dsp:nvSpPr>
      <dsp:spPr>
        <a:xfrm>
          <a:off x="1125769" y="1261475"/>
          <a:ext cx="1496442" cy="1496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7FAFDA-BBC1-40ED-BF41-686EBFAF76A1}">
      <dsp:nvSpPr>
        <dsp:cNvPr id="0" name=""/>
        <dsp:cNvSpPr/>
      </dsp:nvSpPr>
      <dsp:spPr>
        <a:xfrm>
          <a:off x="211276" y="3204671"/>
          <a:ext cx="3325427"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During a massage session, I always assess the client’s condition before starting treatment. For example, if a client reports shoulder pain, I ask questions about their symptoms, check their posture and movement, and identify possible causes before choosing the treatment.</a:t>
          </a:r>
          <a:endParaRPr lang="en-US" sz="1100" kern="1200"/>
        </a:p>
      </dsp:txBody>
      <dsp:txXfrm>
        <a:off x="211276" y="3204671"/>
        <a:ext cx="3325427" cy="1035000"/>
      </dsp:txXfrm>
    </dsp:sp>
    <dsp:sp modelId="{BF92EA0C-23E5-4CC9-9BAA-B507CA1B5C58}">
      <dsp:nvSpPr>
        <dsp:cNvPr id="0" name=""/>
        <dsp:cNvSpPr/>
      </dsp:nvSpPr>
      <dsp:spPr>
        <a:xfrm>
          <a:off x="5033146" y="1261475"/>
          <a:ext cx="1496442" cy="1496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A6D18F-6282-4F5C-A89F-98474BB0078C}">
      <dsp:nvSpPr>
        <dsp:cNvPr id="0" name=""/>
        <dsp:cNvSpPr/>
      </dsp:nvSpPr>
      <dsp:spPr>
        <a:xfrm>
          <a:off x="4118653" y="3204671"/>
          <a:ext cx="3325427"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use critical thinking to decide which massage techniques are safe and appropriate for the client’s condition. During the session, I continuously monitor the client’s comfort and adjust pressure or techniques if needed.</a:t>
          </a:r>
          <a:endParaRPr lang="en-US" sz="1100" kern="1200"/>
        </a:p>
      </dsp:txBody>
      <dsp:txXfrm>
        <a:off x="4118653" y="3204671"/>
        <a:ext cx="3325427" cy="1035000"/>
      </dsp:txXfrm>
    </dsp:sp>
    <dsp:sp modelId="{966DED1C-B652-4B75-A8DB-D2CBAFB0FC00}">
      <dsp:nvSpPr>
        <dsp:cNvPr id="0" name=""/>
        <dsp:cNvSpPr/>
      </dsp:nvSpPr>
      <dsp:spPr>
        <a:xfrm>
          <a:off x="8940523" y="1261475"/>
          <a:ext cx="1496442" cy="14964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88BE69-F541-44BE-8EDB-009FDA4172FC}">
      <dsp:nvSpPr>
        <dsp:cNvPr id="0" name=""/>
        <dsp:cNvSpPr/>
      </dsp:nvSpPr>
      <dsp:spPr>
        <a:xfrm>
          <a:off x="8026030" y="3204671"/>
          <a:ext cx="3325427"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Using critical thinking helps me provide safe, effective and person-centred care. It improves the client’s experience, reduces the risk of discomfort or injury, and supports better treatment outcomes (HCPC, 2023; Gibbs, 1988).</a:t>
          </a:r>
          <a:endParaRPr lang="en-US" sz="1100" kern="1200"/>
        </a:p>
      </dsp:txBody>
      <dsp:txXfrm>
        <a:off x="8026030" y="3204671"/>
        <a:ext cx="3325427"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667E4-01D8-814A-AF8F-ECDFD9857370}">
      <dsp:nvSpPr>
        <dsp:cNvPr id="0" name=""/>
        <dsp:cNvSpPr/>
      </dsp:nvSpPr>
      <dsp:spPr>
        <a:xfrm>
          <a:off x="0" y="0"/>
          <a:ext cx="8442960" cy="740243"/>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conclusion, critical thinking is an essential skill for massage therapists and other healthcare professionals (HCPC, 2023).</a:t>
          </a:r>
          <a:endParaRPr lang="en-US" sz="1600" kern="1200"/>
        </a:p>
      </dsp:txBody>
      <dsp:txXfrm>
        <a:off x="21681" y="21681"/>
        <a:ext cx="7581629" cy="696881"/>
      </dsp:txXfrm>
    </dsp:sp>
    <dsp:sp modelId="{080F3746-DC32-3F42-9A62-DD4BB1192042}">
      <dsp:nvSpPr>
        <dsp:cNvPr id="0" name=""/>
        <dsp:cNvSpPr/>
      </dsp:nvSpPr>
      <dsp:spPr>
        <a:xfrm>
          <a:off x="707097" y="874832"/>
          <a:ext cx="8442960" cy="740243"/>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helps me make safe decisions, provide person-centred care, and improve treatment outcomes.</a:t>
          </a:r>
          <a:endParaRPr lang="en-US" sz="1600" kern="1200"/>
        </a:p>
      </dsp:txBody>
      <dsp:txXfrm>
        <a:off x="728778" y="896513"/>
        <a:ext cx="7211342" cy="696881"/>
      </dsp:txXfrm>
    </dsp:sp>
    <dsp:sp modelId="{D798F414-8811-E146-BA18-B0C4454682A3}">
      <dsp:nvSpPr>
        <dsp:cNvPr id="0" name=""/>
        <dsp:cNvSpPr/>
      </dsp:nvSpPr>
      <dsp:spPr>
        <a:xfrm>
          <a:off x="1403642" y="1749665"/>
          <a:ext cx="8442960" cy="740243"/>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Using Gibbs’ Reflective Cycle allows me to learn from my experiences and continue developing my professional skills (Gibbs, 1988).</a:t>
          </a:r>
          <a:endParaRPr lang="en-US" sz="1600" kern="1200"/>
        </a:p>
      </dsp:txBody>
      <dsp:txXfrm>
        <a:off x="1425323" y="1771346"/>
        <a:ext cx="7221895" cy="696881"/>
      </dsp:txXfrm>
    </dsp:sp>
    <dsp:sp modelId="{DD3C0C0D-BA10-344B-939F-5A0F8B0E74AA}">
      <dsp:nvSpPr>
        <dsp:cNvPr id="0" name=""/>
        <dsp:cNvSpPr/>
      </dsp:nvSpPr>
      <dsp:spPr>
        <a:xfrm>
          <a:off x="2110739" y="2624497"/>
          <a:ext cx="8442960" cy="740243"/>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 believe that strengthening my critical thinking will help me become a more confident, effective, and responsible massage therapist.</a:t>
          </a:r>
          <a:endParaRPr lang="en-US" sz="1600" kern="1200"/>
        </a:p>
      </dsp:txBody>
      <dsp:txXfrm>
        <a:off x="2132420" y="2646178"/>
        <a:ext cx="7211342" cy="696881"/>
      </dsp:txXfrm>
    </dsp:sp>
    <dsp:sp modelId="{9E628589-B030-7645-9F94-A4512DCB048D}">
      <dsp:nvSpPr>
        <dsp:cNvPr id="0" name=""/>
        <dsp:cNvSpPr/>
      </dsp:nvSpPr>
      <dsp:spPr>
        <a:xfrm>
          <a:off x="7961802" y="566958"/>
          <a:ext cx="481157" cy="481157"/>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70062" y="566958"/>
        <a:ext cx="264637" cy="362071"/>
      </dsp:txXfrm>
    </dsp:sp>
    <dsp:sp modelId="{590A0550-64BE-4941-8849-7E0D3F3EC38F}">
      <dsp:nvSpPr>
        <dsp:cNvPr id="0" name=""/>
        <dsp:cNvSpPr/>
      </dsp:nvSpPr>
      <dsp:spPr>
        <a:xfrm>
          <a:off x="8668899" y="1441791"/>
          <a:ext cx="481157" cy="481157"/>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77159" y="1441791"/>
        <a:ext cx="264637" cy="362071"/>
      </dsp:txXfrm>
    </dsp:sp>
    <dsp:sp modelId="{607B237B-F388-FD4A-9442-75C32B90F544}">
      <dsp:nvSpPr>
        <dsp:cNvPr id="0" name=""/>
        <dsp:cNvSpPr/>
      </dsp:nvSpPr>
      <dsp:spPr>
        <a:xfrm>
          <a:off x="9365444" y="2316624"/>
          <a:ext cx="481157" cy="481157"/>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73704" y="2316624"/>
        <a:ext cx="264637" cy="362071"/>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A"/>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46870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874772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366675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9B7025-8D67-9F4B-A489-F3ED2DC4805E}" type="datetimeFigureOut">
              <a:rPr lang="en-UA" smtClean="0"/>
              <a:t>17.07.2026</a:t>
            </a:fld>
            <a:endParaRPr lang="en-UA"/>
          </a:p>
        </p:txBody>
      </p:sp>
      <p:sp>
        <p:nvSpPr>
          <p:cNvPr id="6" name="Footer Placeholder 5"/>
          <p:cNvSpPr>
            <a:spLocks noGrp="1"/>
          </p:cNvSpPr>
          <p:nvPr>
            <p:ph type="ftr" sz="quarter" idx="11"/>
          </p:nvPr>
        </p:nvSpPr>
        <p:spPr/>
        <p:txBody>
          <a:bodyPr/>
          <a:lstStyle/>
          <a:p>
            <a:endParaRPr lang="en-UA"/>
          </a:p>
        </p:txBody>
      </p:sp>
      <p:sp>
        <p:nvSpPr>
          <p:cNvPr id="7" name="Slide Number Placeholder 6"/>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1349310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B9B7025-8D67-9F4B-A489-F3ED2DC4805E}" type="datetimeFigureOut">
              <a:rPr lang="en-UA" smtClean="0"/>
              <a:t>17.07.2026</a:t>
            </a:fld>
            <a:endParaRPr lang="en-UA"/>
          </a:p>
        </p:txBody>
      </p:sp>
      <p:sp>
        <p:nvSpPr>
          <p:cNvPr id="8" name="Footer Placeholder 7"/>
          <p:cNvSpPr>
            <a:spLocks noGrp="1"/>
          </p:cNvSpPr>
          <p:nvPr>
            <p:ph type="ftr" sz="quarter" idx="11"/>
          </p:nvPr>
        </p:nvSpPr>
        <p:spPr/>
        <p:txBody>
          <a:bodyPr/>
          <a:lstStyle/>
          <a:p>
            <a:endParaRPr lang="en-UA"/>
          </a:p>
        </p:txBody>
      </p:sp>
      <p:sp>
        <p:nvSpPr>
          <p:cNvPr id="9" name="Slide Number Placeholder 8"/>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211126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B9B7025-8D67-9F4B-A489-F3ED2DC4805E}" type="datetimeFigureOut">
              <a:rPr lang="en-UA" smtClean="0"/>
              <a:t>17.07.2026</a:t>
            </a:fld>
            <a:endParaRPr lang="en-UA"/>
          </a:p>
        </p:txBody>
      </p:sp>
      <p:sp>
        <p:nvSpPr>
          <p:cNvPr id="4" name="Footer Placeholder 3"/>
          <p:cNvSpPr>
            <a:spLocks noGrp="1"/>
          </p:cNvSpPr>
          <p:nvPr>
            <p:ph type="ftr" sz="quarter" idx="11"/>
          </p:nvPr>
        </p:nvSpPr>
        <p:spPr/>
        <p:txBody>
          <a:bodyPr/>
          <a:lstStyle/>
          <a:p>
            <a:endParaRPr lang="en-UA"/>
          </a:p>
        </p:txBody>
      </p:sp>
      <p:sp>
        <p:nvSpPr>
          <p:cNvPr id="5" name="Slide Number Placeholder 4"/>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24077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9B7025-8D67-9F4B-A489-F3ED2DC4805E}" type="datetimeFigureOut">
              <a:rPr lang="en-UA" smtClean="0"/>
              <a:t>17.07.2026</a:t>
            </a:fld>
            <a:endParaRPr lang="en-UA"/>
          </a:p>
        </p:txBody>
      </p:sp>
      <p:sp>
        <p:nvSpPr>
          <p:cNvPr id="3" name="Footer Placeholder 2"/>
          <p:cNvSpPr>
            <a:spLocks noGrp="1"/>
          </p:cNvSpPr>
          <p:nvPr>
            <p:ph type="ftr" sz="quarter" idx="11"/>
          </p:nvPr>
        </p:nvSpPr>
        <p:spPr/>
        <p:txBody>
          <a:bodyPr/>
          <a:lstStyle/>
          <a:p>
            <a:endParaRPr lang="en-UA"/>
          </a:p>
        </p:txBody>
      </p:sp>
      <p:sp>
        <p:nvSpPr>
          <p:cNvPr id="4" name="Slide Number Placeholder 3"/>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048095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B9B7025-8D67-9F4B-A489-F3ED2DC4805E}" type="datetimeFigureOut">
              <a:rPr lang="en-UA" smtClean="0"/>
              <a:t>17.07.2026</a:t>
            </a:fld>
            <a:endParaRPr lang="en-UA"/>
          </a:p>
        </p:txBody>
      </p:sp>
      <p:sp>
        <p:nvSpPr>
          <p:cNvPr id="6" name="Footer Placeholder 5"/>
          <p:cNvSpPr>
            <a:spLocks noGrp="1"/>
          </p:cNvSpPr>
          <p:nvPr>
            <p:ph type="ftr" sz="quarter" idx="11"/>
          </p:nvPr>
        </p:nvSpPr>
        <p:spPr/>
        <p:txBody>
          <a:bodyPr/>
          <a:lstStyle/>
          <a:p>
            <a:endParaRPr lang="en-UA"/>
          </a:p>
        </p:txBody>
      </p:sp>
      <p:sp>
        <p:nvSpPr>
          <p:cNvPr id="7" name="Slide Number Placeholder 6"/>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76768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3B9B7025-8D67-9F4B-A489-F3ED2DC4805E}" type="datetimeFigureOut">
              <a:rPr lang="en-UA" smtClean="0"/>
              <a:t>17.07.2026</a:t>
            </a:fld>
            <a:endParaRPr lang="en-UA"/>
          </a:p>
        </p:txBody>
      </p:sp>
      <p:sp>
        <p:nvSpPr>
          <p:cNvPr id="6" name="Footer Placeholder 5"/>
          <p:cNvSpPr>
            <a:spLocks noGrp="1"/>
          </p:cNvSpPr>
          <p:nvPr>
            <p:ph type="ftr" sz="quarter" idx="11"/>
          </p:nvPr>
        </p:nvSpPr>
        <p:spPr>
          <a:xfrm>
            <a:off x="590396" y="6041362"/>
            <a:ext cx="3295413" cy="365125"/>
          </a:xfrm>
        </p:spPr>
        <p:txBody>
          <a:bodyPr/>
          <a:lstStyle/>
          <a:p>
            <a:endParaRPr lang="en-UA"/>
          </a:p>
        </p:txBody>
      </p:sp>
      <p:sp>
        <p:nvSpPr>
          <p:cNvPr id="7" name="Slide Number Placeholder 6"/>
          <p:cNvSpPr>
            <a:spLocks noGrp="1"/>
          </p:cNvSpPr>
          <p:nvPr>
            <p:ph type="sldNum" sz="quarter" idx="12"/>
          </p:nvPr>
        </p:nvSpPr>
        <p:spPr>
          <a:xfrm>
            <a:off x="4862689" y="5915888"/>
            <a:ext cx="1062155" cy="490599"/>
          </a:xfrm>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386502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B9B7025-8D67-9F4B-A489-F3ED2DC4805E}" type="datetimeFigureOut">
              <a:rPr lang="en-UA" smtClean="0"/>
              <a:t>17.07.2026</a:t>
            </a:fld>
            <a:endParaRPr lang="en-UA"/>
          </a:p>
        </p:txBody>
      </p:sp>
      <p:sp>
        <p:nvSpPr>
          <p:cNvPr id="6" name="Footer Placeholder 5"/>
          <p:cNvSpPr>
            <a:spLocks noGrp="1"/>
          </p:cNvSpPr>
          <p:nvPr>
            <p:ph type="ftr" sz="quarter" idx="11"/>
          </p:nvPr>
        </p:nvSpPr>
        <p:spPr/>
        <p:txBody>
          <a:bodyPr/>
          <a:lstStyle/>
          <a:p>
            <a:endParaRPr lang="en-UA"/>
          </a:p>
        </p:txBody>
      </p:sp>
      <p:sp>
        <p:nvSpPr>
          <p:cNvPr id="7" name="Slide Number Placeholder 6"/>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1072223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3848453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3B9B7025-8D67-9F4B-A489-F3ED2DC4805E}" type="datetimeFigureOut">
              <a:rPr lang="en-UA" smtClean="0"/>
              <a:t>17.07.2026</a:t>
            </a:fld>
            <a:endParaRPr lang="en-UA"/>
          </a:p>
        </p:txBody>
      </p:sp>
      <p:sp>
        <p:nvSpPr>
          <p:cNvPr id="3" name="Footer Placeholder 2"/>
          <p:cNvSpPr>
            <a:spLocks noGrp="1"/>
          </p:cNvSpPr>
          <p:nvPr>
            <p:ph type="ftr" sz="quarter" idx="11"/>
          </p:nvPr>
        </p:nvSpPr>
        <p:spPr/>
        <p:txBody>
          <a:bodyPr/>
          <a:lstStyle/>
          <a:p>
            <a:endParaRPr lang="en-UA"/>
          </a:p>
        </p:txBody>
      </p:sp>
      <p:sp>
        <p:nvSpPr>
          <p:cNvPr id="4" name="Slide Number Placeholder 3"/>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456185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4148516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9B7025-8D67-9F4B-A489-F3ED2DC4805E}" type="datetimeFigureOut">
              <a:rPr lang="en-UA" smtClean="0"/>
              <a:t>17.07.2026</a:t>
            </a:fld>
            <a:endParaRPr lang="en-UA"/>
          </a:p>
        </p:txBody>
      </p:sp>
      <p:sp>
        <p:nvSpPr>
          <p:cNvPr id="5" name="Footer Placeholder 4"/>
          <p:cNvSpPr>
            <a:spLocks noGrp="1"/>
          </p:cNvSpPr>
          <p:nvPr>
            <p:ph type="ftr" sz="quarter" idx="11"/>
          </p:nvPr>
        </p:nvSpPr>
        <p:spPr/>
        <p:txBody>
          <a:bodyPr/>
          <a:lstStyle/>
          <a:p>
            <a:endParaRPr lang="en-UA"/>
          </a:p>
        </p:txBody>
      </p:sp>
      <p:sp>
        <p:nvSpPr>
          <p:cNvPr id="6" name="Slide Number Placeholder 5"/>
          <p:cNvSpPr>
            <a:spLocks noGrp="1"/>
          </p:cNvSpPr>
          <p:nvPr>
            <p:ph type="sldNum" sz="quarter" idx="12"/>
          </p:nvPr>
        </p:nvSpPr>
        <p:spPr/>
        <p:txBody>
          <a:bodyPr/>
          <a:lstStyle/>
          <a:p>
            <a:fld id="{A75D27C6-BB2F-A249-8F7A-6720FC0A1401}" type="slidenum">
              <a:rPr lang="en-UA" smtClean="0"/>
              <a:t>‹#›</a:t>
            </a:fld>
            <a:endParaRPr lang="en-UA"/>
          </a:p>
        </p:txBody>
      </p:sp>
    </p:spTree>
    <p:extLst>
      <p:ext uri="{BB962C8B-B14F-4D97-AF65-F5344CB8AC3E}">
        <p14:creationId xmlns:p14="http://schemas.microsoft.com/office/powerpoint/2010/main" val="270387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A"/>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3B9B7025-8D67-9F4B-A489-F3ED2DC4805E}" type="datetimeFigureOut">
              <a:rPr lang="en-UA" smtClean="0"/>
              <a:t>17.07.2026</a:t>
            </a:fld>
            <a:endParaRPr lang="en-UA"/>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75D27C6-BB2F-A249-8F7A-6720FC0A1401}" type="slidenum">
              <a:rPr lang="en-UA" smtClean="0"/>
              <a:t>‹#›</a:t>
            </a:fld>
            <a:endParaRPr lang="en-UA"/>
          </a:p>
        </p:txBody>
      </p:sp>
    </p:spTree>
    <p:extLst>
      <p:ext uri="{BB962C8B-B14F-4D97-AF65-F5344CB8AC3E}">
        <p14:creationId xmlns:p14="http://schemas.microsoft.com/office/powerpoint/2010/main" val="670091028"/>
      </p:ext>
    </p:extLst>
  </p:cSld>
  <p:clrMap bg1="dk1" tx1="lt1" bg2="dk2" tx2="lt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 id="2147484146" r:id="rId12"/>
    <p:sldLayoutId id="2147484147" r:id="rId13"/>
    <p:sldLayoutId id="2147484148"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70A38-7104-20DF-7B58-482806C4F148}"/>
              </a:ext>
            </a:extLst>
          </p:cNvPr>
          <p:cNvSpPr>
            <a:spLocks noGrp="1"/>
          </p:cNvSpPr>
          <p:nvPr>
            <p:ph type="ctrTitle"/>
          </p:nvPr>
        </p:nvSpPr>
        <p:spPr>
          <a:xfrm>
            <a:off x="1413164" y="1122363"/>
            <a:ext cx="8595360" cy="584775"/>
          </a:xfrm>
        </p:spPr>
        <p:txBody>
          <a:bodyPr>
            <a:normAutofit/>
          </a:bodyPr>
          <a:lstStyle/>
          <a:p>
            <a:r>
              <a:rPr lang="en-GB" sz="3200" i="1" dirty="0"/>
              <a:t>Critical Thinking in Health and Social Care</a:t>
            </a:r>
            <a:endParaRPr lang="en-UA" sz="3200" i="1" dirty="0"/>
          </a:p>
        </p:txBody>
      </p:sp>
      <p:sp>
        <p:nvSpPr>
          <p:cNvPr id="3" name="Subtitle 2">
            <a:extLst>
              <a:ext uri="{FF2B5EF4-FFF2-40B4-BE49-F238E27FC236}">
                <a16:creationId xmlns:a16="http://schemas.microsoft.com/office/drawing/2014/main" id="{B0A8758B-6032-BA6B-E0F9-C135FEEFFD00}"/>
              </a:ext>
            </a:extLst>
          </p:cNvPr>
          <p:cNvSpPr>
            <a:spLocks noGrp="1"/>
          </p:cNvSpPr>
          <p:nvPr>
            <p:ph type="subTitle" idx="1"/>
          </p:nvPr>
        </p:nvSpPr>
        <p:spPr>
          <a:xfrm>
            <a:off x="117987" y="2130414"/>
            <a:ext cx="11842955" cy="4506359"/>
          </a:xfrm>
        </p:spPr>
        <p:txBody>
          <a:bodyPr>
            <a:normAutofit/>
          </a:bodyPr>
          <a:lstStyle/>
          <a:p>
            <a:endParaRPr lang="en-GB" dirty="0"/>
          </a:p>
          <a:p>
            <a:pPr algn="just"/>
            <a:r>
              <a:rPr lang="en-GB" dirty="0"/>
              <a:t>Module Code:       LCHS 4009 (LON)</a:t>
            </a:r>
          </a:p>
          <a:p>
            <a:pPr algn="just"/>
            <a:endParaRPr lang="en-GB" dirty="0"/>
          </a:p>
          <a:p>
            <a:pPr algn="just"/>
            <a:r>
              <a:rPr lang="en-GB" dirty="0"/>
              <a:t>Assignment:           Assignment 1</a:t>
            </a:r>
          </a:p>
          <a:p>
            <a:pPr algn="just"/>
            <a:endParaRPr lang="en-GB" dirty="0"/>
          </a:p>
          <a:p>
            <a:pPr algn="just"/>
            <a:r>
              <a:rPr lang="en-GB" dirty="0"/>
              <a:t>Student:                    Iryna Hetman</a:t>
            </a:r>
          </a:p>
          <a:p>
            <a:pPr algn="just"/>
            <a:endParaRPr lang="en-GB" dirty="0"/>
          </a:p>
          <a:p>
            <a:pPr algn="just"/>
            <a:r>
              <a:rPr lang="en-GB" dirty="0"/>
              <a:t>Student ID:               2509568</a:t>
            </a:r>
            <a:endParaRPr lang="uk-UA" dirty="0"/>
          </a:p>
          <a:p>
            <a:pPr algn="just"/>
            <a:endParaRPr lang="uk-UA" dirty="0"/>
          </a:p>
          <a:p>
            <a:pPr algn="just"/>
            <a:r>
              <a:rPr lang="en-GB" dirty="0"/>
              <a:t>Lecturer:                   </a:t>
            </a:r>
            <a:r>
              <a:rPr lang="en-GB" dirty="0" err="1"/>
              <a:t>Dilhara</a:t>
            </a:r>
            <a:r>
              <a:rPr lang="en-GB" dirty="0"/>
              <a:t> </a:t>
            </a:r>
            <a:r>
              <a:rPr lang="en-GB" dirty="0" err="1"/>
              <a:t>Nadeeshani</a:t>
            </a:r>
            <a:r>
              <a:rPr lang="en-GB" dirty="0"/>
              <a:t> </a:t>
            </a:r>
            <a:r>
              <a:rPr lang="en-GB" dirty="0" err="1"/>
              <a:t>Mampitiya</a:t>
            </a:r>
            <a:r>
              <a:rPr lang="en-GB" dirty="0"/>
              <a:t> </a:t>
            </a:r>
            <a:endParaRPr lang="en-UA" dirty="0"/>
          </a:p>
        </p:txBody>
      </p:sp>
      <p:sp>
        <p:nvSpPr>
          <p:cNvPr id="5" name="TextBox 4">
            <a:extLst>
              <a:ext uri="{FF2B5EF4-FFF2-40B4-BE49-F238E27FC236}">
                <a16:creationId xmlns:a16="http://schemas.microsoft.com/office/drawing/2014/main" id="{7C4D3E4D-4F0B-2CEF-F40E-712A65A4D7FF}"/>
              </a:ext>
            </a:extLst>
          </p:cNvPr>
          <p:cNvSpPr txBox="1"/>
          <p:nvPr/>
        </p:nvSpPr>
        <p:spPr>
          <a:xfrm>
            <a:off x="673510" y="221227"/>
            <a:ext cx="11287431" cy="584775"/>
          </a:xfrm>
          <a:prstGeom prst="rect">
            <a:avLst/>
          </a:prstGeom>
          <a:noFill/>
        </p:spPr>
        <p:txBody>
          <a:bodyPr wrap="square">
            <a:spAutoFit/>
          </a:bodyPr>
          <a:lstStyle/>
          <a:p>
            <a:r>
              <a:rPr lang="en-UA" sz="3200" b="1" dirty="0">
                <a:latin typeface="Arial" panose="020B0604020202020204" pitchFamily="34" charset="0"/>
                <a:cs typeface="Arial" panose="020B0604020202020204" pitchFamily="34" charset="0"/>
              </a:rPr>
              <a:t>Professional Development within Health and Social Care</a:t>
            </a:r>
          </a:p>
        </p:txBody>
      </p:sp>
      <p:pic>
        <p:nvPicPr>
          <p:cNvPr id="6" name="Graphic 5" descr="Heart with pulse with solid fill">
            <a:extLst>
              <a:ext uri="{FF2B5EF4-FFF2-40B4-BE49-F238E27FC236}">
                <a16:creationId xmlns:a16="http://schemas.microsoft.com/office/drawing/2014/main" id="{ED5407AD-A85C-CF36-D93E-DB2598154F5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660" y="1229278"/>
            <a:ext cx="723900" cy="584775"/>
          </a:xfrm>
          <a:prstGeom prst="rect">
            <a:avLst/>
          </a:prstGeom>
        </p:spPr>
      </p:pic>
    </p:spTree>
    <p:extLst>
      <p:ext uri="{BB962C8B-B14F-4D97-AF65-F5344CB8AC3E}">
        <p14:creationId xmlns:p14="http://schemas.microsoft.com/office/powerpoint/2010/main" val="3906397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dialogue boxes">
            <a:extLst>
              <a:ext uri="{FF2B5EF4-FFF2-40B4-BE49-F238E27FC236}">
                <a16:creationId xmlns:a16="http://schemas.microsoft.com/office/drawing/2014/main" id="{B5F2E9D2-9920-2FB7-6ECE-5C9B5F5532B0}"/>
              </a:ext>
            </a:extLst>
          </p:cNvPr>
          <p:cNvPicPr>
            <a:picLocks noChangeAspect="1"/>
          </p:cNvPicPr>
          <p:nvPr/>
        </p:nvPicPr>
        <p:blipFill>
          <a:blip r:embed="rId2">
            <a:alphaModFix amt="40000"/>
          </a:blip>
          <a:srcRect t="17112" b="1532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08BC302-9BE5-521C-122A-75F4E5E4B609}"/>
              </a:ext>
            </a:extLst>
          </p:cNvPr>
          <p:cNvSpPr>
            <a:spLocks noGrp="1"/>
          </p:cNvSpPr>
          <p:nvPr>
            <p:ph type="title"/>
          </p:nvPr>
        </p:nvSpPr>
        <p:spPr>
          <a:xfrm>
            <a:off x="810000" y="447188"/>
            <a:ext cx="10571998" cy="970450"/>
          </a:xfrm>
        </p:spPr>
        <p:txBody>
          <a:bodyPr>
            <a:normAutofit/>
          </a:bodyPr>
          <a:lstStyle/>
          <a:p>
            <a:r>
              <a:rPr lang="en-GB"/>
              <a:t>AI Declaration</a:t>
            </a:r>
            <a:endParaRPr lang="en-UA"/>
          </a:p>
        </p:txBody>
      </p:sp>
      <p:sp>
        <p:nvSpPr>
          <p:cNvPr id="3" name="Content Placeholder 2">
            <a:extLst>
              <a:ext uri="{FF2B5EF4-FFF2-40B4-BE49-F238E27FC236}">
                <a16:creationId xmlns:a16="http://schemas.microsoft.com/office/drawing/2014/main" id="{44432676-5297-E51F-DA2A-9218BC1D53FB}"/>
              </a:ext>
            </a:extLst>
          </p:cNvPr>
          <p:cNvSpPr>
            <a:spLocks noGrp="1"/>
          </p:cNvSpPr>
          <p:nvPr>
            <p:ph idx="1"/>
          </p:nvPr>
        </p:nvSpPr>
        <p:spPr>
          <a:xfrm>
            <a:off x="203199" y="2222287"/>
            <a:ext cx="11170087" cy="1206713"/>
          </a:xfrm>
        </p:spPr>
        <p:txBody>
          <a:bodyPr>
            <a:normAutofit/>
          </a:bodyPr>
          <a:lstStyle/>
          <a:p>
            <a:pPr marL="0" indent="0">
              <a:buNone/>
            </a:pPr>
            <a:r>
              <a:rPr lang="en-GB" sz="2400" dirty="0">
                <a:latin typeface="Arial" panose="020B0604020202020204" pitchFamily="34" charset="0"/>
                <a:cs typeface="Arial" panose="020B0604020202020204" pitchFamily="34" charset="0"/>
              </a:rPr>
              <a:t>I confirm that all ideas, analysis and final presentation content are my own work.</a:t>
            </a:r>
            <a:endParaRPr lang="en-UA"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099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A"/>
          </a:p>
        </p:txBody>
      </p:sp>
      <p:sp>
        <p:nvSpPr>
          <p:cNvPr id="3" name="Subtitle 2">
            <a:extLst>
              <a:ext uri="{FF2B5EF4-FFF2-40B4-BE49-F238E27FC236}">
                <a16:creationId xmlns:a16="http://schemas.microsoft.com/office/drawing/2014/main" id="{394105D4-3186-858E-BAE1-D245D3E32508}"/>
              </a:ext>
            </a:extLst>
          </p:cNvPr>
          <p:cNvSpPr>
            <a:spLocks noGrp="1"/>
          </p:cNvSpPr>
          <p:nvPr>
            <p:ph type="subTitle" idx="1"/>
          </p:nvPr>
        </p:nvSpPr>
        <p:spPr>
          <a:xfrm>
            <a:off x="7229345" y="947607"/>
            <a:ext cx="4152655" cy="4962785"/>
          </a:xfrm>
          <a:effectLst/>
        </p:spPr>
        <p:txBody>
          <a:bodyPr anchor="ctr">
            <a:normAutofit/>
          </a:bodyPr>
          <a:lstStyle/>
          <a:p>
            <a:pPr>
              <a:lnSpc>
                <a:spcPct val="90000"/>
              </a:lnSpc>
            </a:pPr>
            <a:r>
              <a:rPr lang="en-GB" b="1">
                <a:latin typeface="Arial" panose="020B0604020202020204" pitchFamily="34" charset="0"/>
                <a:cs typeface="Arial" panose="020B0604020202020204" pitchFamily="34" charset="0"/>
              </a:rPr>
              <a:t>Introduction</a:t>
            </a:r>
          </a:p>
          <a:p>
            <a:pPr>
              <a:lnSpc>
                <a:spcPct val="90000"/>
              </a:lnSpc>
            </a:pPr>
            <a:r>
              <a:rPr lang="en-GB" dirty="0">
                <a:latin typeface="Arial" panose="020B0604020202020204" pitchFamily="34" charset="0"/>
                <a:cs typeface="Arial" panose="020B0604020202020204" pitchFamily="34" charset="0"/>
              </a:rPr>
              <a:t>Hello everyone. My name is Iryna Hetman. I am a massage therapist with over 15 years of experience, and I am currently studying Health and Social Care at the University of Wales Trinity Saint David.</a:t>
            </a:r>
            <a:endParaRPr lang="en-GB">
              <a:latin typeface="Arial" panose="020B0604020202020204" pitchFamily="34" charset="0"/>
              <a:cs typeface="Arial" panose="020B0604020202020204" pitchFamily="34" charset="0"/>
            </a:endParaRPr>
          </a:p>
          <a:p>
            <a:pPr>
              <a:lnSpc>
                <a:spcPct val="90000"/>
              </a:lnSpc>
            </a:pPr>
            <a:endParaRPr lang="en-GB">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In this presentation, I will discuss critical thinking in health and social care. I will explain what critical thinking is, why it is important, and how it helps healthcare professionals make safe, informed and person-centred decisions. I will also reflect on my own strengths and areas for development and explain how I plan to improve my professional practice.</a:t>
            </a:r>
            <a:endParaRPr lang="en-UA">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5021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Wood human figure">
            <a:extLst>
              <a:ext uri="{FF2B5EF4-FFF2-40B4-BE49-F238E27FC236}">
                <a16:creationId xmlns:a16="http://schemas.microsoft.com/office/drawing/2014/main" id="{085D684A-12C7-8BA7-8854-9B32A993103C}"/>
              </a:ext>
            </a:extLst>
          </p:cNvPr>
          <p:cNvPicPr>
            <a:picLocks noChangeAspect="1"/>
          </p:cNvPicPr>
          <p:nvPr/>
        </p:nvPicPr>
        <p:blipFill>
          <a:blip r:embed="rId2">
            <a:duotone>
              <a:schemeClr val="accent1">
                <a:shade val="45000"/>
                <a:satMod val="135000"/>
              </a:schemeClr>
              <a:prstClr val="white"/>
            </a:duotone>
          </a:blip>
          <a:srcRect r="40681" b="-2"/>
          <a:stretch>
            <a:fillRect/>
          </a:stretch>
        </p:blipFill>
        <p:spPr>
          <a:xfrm>
            <a:off x="6108700" y="-1"/>
            <a:ext cx="6094450" cy="6858001"/>
          </a:xfrm>
          <a:prstGeom prst="rect">
            <a:avLst/>
          </a:prstGeom>
        </p:spPr>
      </p:pic>
      <p:sp>
        <p:nvSpPr>
          <p:cNvPr id="17"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09F9283-A42A-1240-246D-DF122674E35B}"/>
              </a:ext>
            </a:extLst>
          </p:cNvPr>
          <p:cNvSpPr txBox="1"/>
          <p:nvPr/>
        </p:nvSpPr>
        <p:spPr>
          <a:xfrm>
            <a:off x="810000" y="447188"/>
            <a:ext cx="5070100" cy="1559412"/>
          </a:xfrm>
          <a:prstGeom prst="rect">
            <a:avLst/>
          </a:prstGeom>
        </p:spPr>
        <p:txBody>
          <a:bodyPr vert="horz" lIns="91440" tIns="45720" rIns="91440" bIns="45720" rtlCol="0" anchor="b">
            <a:normAutofit/>
          </a:bodyPr>
          <a:lstStyle/>
          <a:p>
            <a:pPr>
              <a:spcBef>
                <a:spcPct val="0"/>
              </a:spcBef>
              <a:spcAft>
                <a:spcPts val="600"/>
              </a:spcAft>
            </a:pPr>
            <a:r>
              <a:rPr lang="en-US" sz="4000" b="1">
                <a:solidFill>
                  <a:srgbClr val="FEFEFE"/>
                </a:solidFill>
                <a:latin typeface="+mj-lt"/>
                <a:ea typeface="+mj-ea"/>
                <a:cs typeface="+mj-cs"/>
              </a:rPr>
              <a:t>What is your chosen skill?</a:t>
            </a:r>
          </a:p>
        </p:txBody>
      </p:sp>
      <p:sp>
        <p:nvSpPr>
          <p:cNvPr id="11" name="TextBox 10">
            <a:extLst>
              <a:ext uri="{FF2B5EF4-FFF2-40B4-BE49-F238E27FC236}">
                <a16:creationId xmlns:a16="http://schemas.microsoft.com/office/drawing/2014/main" id="{B2DCC8B9-9F35-1E96-54B9-D8F59EEAFCBE}"/>
              </a:ext>
            </a:extLst>
          </p:cNvPr>
          <p:cNvSpPr txBox="1"/>
          <p:nvPr/>
        </p:nvSpPr>
        <p:spPr>
          <a:xfrm>
            <a:off x="818712" y="2413000"/>
            <a:ext cx="5055923" cy="3632200"/>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buClr>
              <a:buFont typeface="Wingdings 2" charset="2"/>
              <a:buChar char=""/>
            </a:pPr>
            <a:r>
              <a:rPr lang="en-US" sz="1300"/>
              <a:t>Critical thinking is the ability to think carefully, analyse information, evaluate evidence and make informed decisions. In health and social care, it helps professionals choose the safest and most effective actions for each patient.</a:t>
            </a:r>
          </a:p>
          <a:p>
            <a:pPr>
              <a:lnSpc>
                <a:spcPct val="90000"/>
              </a:lnSpc>
              <a:spcBef>
                <a:spcPct val="20000"/>
              </a:spcBef>
              <a:spcAft>
                <a:spcPts val="600"/>
              </a:spcAft>
              <a:buClr>
                <a:schemeClr val="accent1"/>
              </a:buClr>
              <a:buFont typeface="Wingdings 2" charset="2"/>
              <a:buChar char=""/>
            </a:pPr>
            <a:endParaRPr lang="en-US" sz="1300"/>
          </a:p>
          <a:p>
            <a:pPr>
              <a:lnSpc>
                <a:spcPct val="90000"/>
              </a:lnSpc>
              <a:spcBef>
                <a:spcPct val="20000"/>
              </a:spcBef>
              <a:spcAft>
                <a:spcPts val="600"/>
              </a:spcAft>
              <a:buClr>
                <a:schemeClr val="accent1"/>
              </a:buClr>
              <a:buFont typeface="Wingdings 2" charset="2"/>
              <a:buChar char=""/>
            </a:pPr>
            <a:r>
              <a:rPr lang="en-US" sz="1300"/>
              <a:t>In everyday practice, critical thinking involves listening to patients, assessing their needs, identifying possible risks and selecting the most appropriate care. It also includes reflecting on decisions and learning from experience.</a:t>
            </a:r>
          </a:p>
          <a:p>
            <a:pPr>
              <a:lnSpc>
                <a:spcPct val="90000"/>
              </a:lnSpc>
              <a:spcBef>
                <a:spcPct val="20000"/>
              </a:spcBef>
              <a:spcAft>
                <a:spcPts val="600"/>
              </a:spcAft>
              <a:buClr>
                <a:schemeClr val="accent1"/>
              </a:buClr>
              <a:buFont typeface="Wingdings 2" charset="2"/>
              <a:buChar char=""/>
            </a:pPr>
            <a:endParaRPr lang="en-US" sz="1300"/>
          </a:p>
          <a:p>
            <a:pPr>
              <a:lnSpc>
                <a:spcPct val="90000"/>
              </a:lnSpc>
              <a:spcBef>
                <a:spcPct val="20000"/>
              </a:spcBef>
              <a:spcAft>
                <a:spcPts val="600"/>
              </a:spcAft>
              <a:buClr>
                <a:schemeClr val="accent1"/>
              </a:buClr>
              <a:buFont typeface="Wingdings 2" charset="2"/>
              <a:buChar char=""/>
            </a:pPr>
            <a:r>
              <a:rPr lang="en-US" sz="1300"/>
              <a:t>I have developed this skill through my work as a massage therapist, where every client has different needs and health conditions. I have also strengthened my critical thinking through my studies in Health and Social Care by analysing case studies, participating in group discussions and reflecting on my learning.</a:t>
            </a:r>
          </a:p>
        </p:txBody>
      </p:sp>
    </p:spTree>
    <p:extLst>
      <p:ext uri="{BB962C8B-B14F-4D97-AF65-F5344CB8AC3E}">
        <p14:creationId xmlns:p14="http://schemas.microsoft.com/office/powerpoint/2010/main" val="2680539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58F33-9860-4515-15C9-D508A5A0529D}"/>
              </a:ext>
            </a:extLst>
          </p:cNvPr>
          <p:cNvSpPr>
            <a:spLocks noGrp="1"/>
          </p:cNvSpPr>
          <p:nvPr>
            <p:ph type="title"/>
          </p:nvPr>
        </p:nvSpPr>
        <p:spPr>
          <a:xfrm>
            <a:off x="810000" y="447188"/>
            <a:ext cx="10571998" cy="970450"/>
          </a:xfrm>
        </p:spPr>
        <p:txBody>
          <a:bodyPr>
            <a:normAutofit/>
          </a:bodyPr>
          <a:lstStyle/>
          <a:p>
            <a:pPr>
              <a:lnSpc>
                <a:spcPct val="90000"/>
              </a:lnSpc>
            </a:pPr>
            <a:r>
              <a:rPr lang="en-GB" sz="3100" b="1">
                <a:latin typeface="Arial" panose="020B0604020202020204" pitchFamily="34" charset="0"/>
                <a:cs typeface="Arial" panose="020B0604020202020204" pitchFamily="34" charset="0"/>
              </a:rPr>
              <a:t>Importance of Critical Thinking in Professional Practice</a:t>
            </a:r>
            <a:endParaRPr lang="en-UA" sz="3100" b="1">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8AA76C9-194C-216C-2911-F5FB342798F8}"/>
              </a:ext>
            </a:extLst>
          </p:cNvPr>
          <p:cNvGraphicFramePr>
            <a:graphicFrameLocks noGrp="1"/>
          </p:cNvGraphicFramePr>
          <p:nvPr>
            <p:ph idx="1"/>
            <p:extLst>
              <p:ext uri="{D42A27DB-BD31-4B8C-83A1-F6EECF244321}">
                <p14:modId xmlns:p14="http://schemas.microsoft.com/office/powerpoint/2010/main" val="125883700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2525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A"/>
          </a:p>
        </p:txBody>
      </p:sp>
      <p:sp>
        <p:nvSpPr>
          <p:cNvPr id="2" name="Title 1">
            <a:extLst>
              <a:ext uri="{FF2B5EF4-FFF2-40B4-BE49-F238E27FC236}">
                <a16:creationId xmlns:a16="http://schemas.microsoft.com/office/drawing/2014/main" id="{1B74D67F-CD84-D70B-C873-7F4484199D2A}"/>
              </a:ext>
            </a:extLst>
          </p:cNvPr>
          <p:cNvSpPr>
            <a:spLocks noGrp="1"/>
          </p:cNvSpPr>
          <p:nvPr>
            <p:ph type="title"/>
          </p:nvPr>
        </p:nvSpPr>
        <p:spPr>
          <a:xfrm>
            <a:off x="451515" y="1734857"/>
            <a:ext cx="3765483" cy="3388287"/>
          </a:xfrm>
        </p:spPr>
        <p:txBody>
          <a:bodyPr anchor="ctr">
            <a:normAutofit/>
          </a:bodyPr>
          <a:lstStyle/>
          <a:p>
            <a:r>
              <a:rPr lang="en-GB" b="1">
                <a:latin typeface="Arial" panose="020B0604020202020204" pitchFamily="34" charset="0"/>
                <a:cs typeface="Arial" panose="020B0604020202020204" pitchFamily="34" charset="0"/>
              </a:rPr>
              <a:t>Gibbs’ Reflective Cycle</a:t>
            </a:r>
            <a:endParaRPr lang="en-UA"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18E553-78D1-DAFB-273E-39FA575B5968}"/>
              </a:ext>
            </a:extLst>
          </p:cNvPr>
          <p:cNvSpPr>
            <a:spLocks noGrp="1"/>
          </p:cNvSpPr>
          <p:nvPr>
            <p:ph idx="1"/>
          </p:nvPr>
        </p:nvSpPr>
        <p:spPr>
          <a:xfrm>
            <a:off x="6008068" y="978993"/>
            <a:ext cx="5365218" cy="4900014"/>
          </a:xfrm>
          <a:effectLst/>
        </p:spPr>
        <p:txBody>
          <a:bodyPr>
            <a:normAutofit/>
          </a:bodyPr>
          <a:lstStyle/>
          <a:p>
            <a:pPr marL="0" indent="0">
              <a:lnSpc>
                <a:spcPct val="90000"/>
              </a:lnSpc>
              <a:buNone/>
            </a:pPr>
            <a:r>
              <a:rPr lang="en-GB" sz="1700">
                <a:latin typeface="Arial" panose="020B0604020202020204" pitchFamily="34" charset="0"/>
                <a:cs typeface="Arial" panose="020B0604020202020204" pitchFamily="34" charset="0"/>
              </a:rPr>
              <a:t>Gibbs’ Reflective Cycle is a model that helps healthcare professionals learn from their experiences and improve their practice (Gibbs, 1988).</a:t>
            </a:r>
          </a:p>
          <a:p>
            <a:pPr marL="0" indent="0">
              <a:lnSpc>
                <a:spcPct val="90000"/>
              </a:lnSpc>
              <a:buNone/>
            </a:pPr>
            <a:r>
              <a:rPr lang="en-GB" sz="1700">
                <a:latin typeface="Arial" panose="020B0604020202020204" pitchFamily="34" charset="0"/>
                <a:cs typeface="Arial" panose="020B0604020202020204" pitchFamily="34" charset="0"/>
              </a:rPr>
              <a:t>The model includes six stages:</a:t>
            </a:r>
          </a:p>
          <a:p>
            <a:pPr marL="0" indent="0">
              <a:lnSpc>
                <a:spcPct val="90000"/>
              </a:lnSpc>
              <a:buNone/>
            </a:pPr>
            <a:r>
              <a:rPr lang="en-GB" sz="1700">
                <a:latin typeface="Arial" panose="020B0604020202020204" pitchFamily="34" charset="0"/>
                <a:cs typeface="Arial" panose="020B0604020202020204" pitchFamily="34" charset="0"/>
              </a:rPr>
              <a:t>1.⁠ ⁠Description</a:t>
            </a:r>
          </a:p>
          <a:p>
            <a:pPr marL="0" indent="0">
              <a:lnSpc>
                <a:spcPct val="90000"/>
              </a:lnSpc>
              <a:buNone/>
            </a:pPr>
            <a:r>
              <a:rPr lang="en-GB" sz="1700">
                <a:latin typeface="Arial" panose="020B0604020202020204" pitchFamily="34" charset="0"/>
                <a:cs typeface="Arial" panose="020B0604020202020204" pitchFamily="34" charset="0"/>
              </a:rPr>
              <a:t>2.⁠ ⁠Feelings</a:t>
            </a:r>
          </a:p>
          <a:p>
            <a:pPr marL="0" indent="0">
              <a:lnSpc>
                <a:spcPct val="90000"/>
              </a:lnSpc>
              <a:buNone/>
            </a:pPr>
            <a:r>
              <a:rPr lang="en-GB" sz="1700">
                <a:latin typeface="Arial" panose="020B0604020202020204" pitchFamily="34" charset="0"/>
                <a:cs typeface="Arial" panose="020B0604020202020204" pitchFamily="34" charset="0"/>
              </a:rPr>
              <a:t>3.⁠ ⁠Evaluation</a:t>
            </a:r>
          </a:p>
          <a:p>
            <a:pPr marL="0" indent="0">
              <a:lnSpc>
                <a:spcPct val="90000"/>
              </a:lnSpc>
              <a:buNone/>
            </a:pPr>
            <a:r>
              <a:rPr lang="en-GB" sz="1700">
                <a:latin typeface="Arial" panose="020B0604020202020204" pitchFamily="34" charset="0"/>
                <a:cs typeface="Arial" panose="020B0604020202020204" pitchFamily="34" charset="0"/>
              </a:rPr>
              <a:t>4.⁠ ⁠Analysis</a:t>
            </a:r>
          </a:p>
          <a:p>
            <a:pPr marL="0" indent="0">
              <a:lnSpc>
                <a:spcPct val="90000"/>
              </a:lnSpc>
              <a:buNone/>
            </a:pPr>
            <a:r>
              <a:rPr lang="en-GB" sz="1700">
                <a:latin typeface="Arial" panose="020B0604020202020204" pitchFamily="34" charset="0"/>
                <a:cs typeface="Arial" panose="020B0604020202020204" pitchFamily="34" charset="0"/>
              </a:rPr>
              <a:t>5.⁠ ⁠Conclusion</a:t>
            </a:r>
          </a:p>
          <a:p>
            <a:pPr marL="0" indent="0">
              <a:lnSpc>
                <a:spcPct val="90000"/>
              </a:lnSpc>
              <a:buNone/>
            </a:pPr>
            <a:r>
              <a:rPr lang="en-GB" sz="1700">
                <a:latin typeface="Arial" panose="020B0604020202020204" pitchFamily="34" charset="0"/>
                <a:cs typeface="Arial" panose="020B0604020202020204" pitchFamily="34" charset="0"/>
              </a:rPr>
              <a:t>6.⁠ ⁠Action Plan</a:t>
            </a:r>
          </a:p>
          <a:p>
            <a:pPr marL="0" indent="0">
              <a:lnSpc>
                <a:spcPct val="90000"/>
              </a:lnSpc>
              <a:buNone/>
            </a:pPr>
            <a:r>
              <a:rPr lang="en-GB" sz="1700">
                <a:latin typeface="Arial" panose="020B0604020202020204" pitchFamily="34" charset="0"/>
                <a:cs typeface="Arial" panose="020B0604020202020204" pitchFamily="34" charset="0"/>
              </a:rPr>
              <a:t>As a massage therapist, I use this model to reflect on each treatment session. It helps me identify what went well, recognise areas for improvement, and provide safer and more effective care for my clients. It also supports my professional development and strengthens my critical thinking skills.</a:t>
            </a:r>
          </a:p>
        </p:txBody>
      </p:sp>
    </p:spTree>
    <p:extLst>
      <p:ext uri="{BB962C8B-B14F-4D97-AF65-F5344CB8AC3E}">
        <p14:creationId xmlns:p14="http://schemas.microsoft.com/office/powerpoint/2010/main" val="3521108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C933-A012-4FE0-30BE-A9F97717E8F9}"/>
              </a:ext>
            </a:extLst>
          </p:cNvPr>
          <p:cNvSpPr>
            <a:spLocks noGrp="1"/>
          </p:cNvSpPr>
          <p:nvPr>
            <p:ph type="title"/>
          </p:nvPr>
        </p:nvSpPr>
        <p:spPr>
          <a:xfrm>
            <a:off x="1297858" y="103240"/>
            <a:ext cx="10055942" cy="914400"/>
          </a:xfrm>
        </p:spPr>
        <p:txBody>
          <a:bodyPr>
            <a:normAutofit/>
          </a:bodyPr>
          <a:lstStyle/>
          <a:p>
            <a:r>
              <a:rPr lang="en-GB" sz="3200" b="1">
                <a:latin typeface="Arial" panose="020B0604020202020204" pitchFamily="34" charset="0"/>
                <a:cs typeface="Arial" panose="020B0604020202020204" pitchFamily="34" charset="0"/>
              </a:rPr>
              <a:t>Applying Critical Thinking in Massage Therapy</a:t>
            </a:r>
            <a:endParaRPr lang="en-UA" sz="3200" b="1"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2E899193-1947-BA8C-FD99-8AE362A2F5BB}"/>
              </a:ext>
            </a:extLst>
          </p:cNvPr>
          <p:cNvGraphicFramePr>
            <a:graphicFrameLocks noGrp="1"/>
          </p:cNvGraphicFramePr>
          <p:nvPr>
            <p:ph idx="1"/>
          </p:nvPr>
        </p:nvGraphicFramePr>
        <p:xfrm>
          <a:off x="235974" y="1017639"/>
          <a:ext cx="11562735" cy="5501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143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1032-9B16-1B8C-685F-73EBDF8BFD48}"/>
              </a:ext>
            </a:extLst>
          </p:cNvPr>
          <p:cNvSpPr>
            <a:spLocks noGrp="1"/>
          </p:cNvSpPr>
          <p:nvPr>
            <p:ph type="title"/>
          </p:nvPr>
        </p:nvSpPr>
        <p:spPr>
          <a:xfrm>
            <a:off x="810000" y="447188"/>
            <a:ext cx="10571998" cy="970450"/>
          </a:xfrm>
        </p:spPr>
        <p:txBody>
          <a:bodyPr>
            <a:normAutofit/>
          </a:bodyPr>
          <a:lstStyle/>
          <a:p>
            <a:pPr>
              <a:lnSpc>
                <a:spcPct val="90000"/>
              </a:lnSpc>
            </a:pPr>
            <a:r>
              <a:rPr lang="en-GB" sz="3100" b="1">
                <a:latin typeface="Arial" panose="020B0604020202020204" pitchFamily="34" charset="0"/>
                <a:cs typeface="Arial" panose="020B0604020202020204" pitchFamily="34" charset="0"/>
              </a:rPr>
              <a:t>How does Critical Thinking support my future career?</a:t>
            </a:r>
            <a:endParaRPr lang="en-UA" sz="31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8DC073-3E03-416E-44AF-0CF8145FE8E8}"/>
              </a:ext>
            </a:extLst>
          </p:cNvPr>
          <p:cNvSpPr>
            <a:spLocks noGrp="1"/>
          </p:cNvSpPr>
          <p:nvPr>
            <p:ph idx="1"/>
          </p:nvPr>
        </p:nvSpPr>
        <p:spPr>
          <a:xfrm>
            <a:off x="818713" y="2413000"/>
            <a:ext cx="7199220" cy="3632200"/>
          </a:xfrm>
        </p:spPr>
        <p:txBody>
          <a:bodyPr>
            <a:normAutofit/>
          </a:bodyPr>
          <a:lstStyle/>
          <a:p>
            <a:pPr marL="0" indent="0">
              <a:buNone/>
            </a:pPr>
            <a:r>
              <a:rPr lang="en-GB">
                <a:latin typeface="Arial" panose="020B0604020202020204" pitchFamily="34" charset="0"/>
                <a:cs typeface="Arial" panose="020B0604020202020204" pitchFamily="34" charset="0"/>
              </a:rPr>
              <a:t>Critical thinking is an important skill for my future career as a massage therapist. It helps me assess each client’s needs, make safe clinical decisions, and choose the most appropriate treatment for different conditions.</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I believe critical thinking is one of my strengths, but I also want to continue developing this skill through further learning and practical experience. Improving my critical thinking will help me provide higher quality care, build clients’ trust, and develop as a confident healthcare professional (HCPC, 2023).</a:t>
            </a:r>
            <a:endParaRPr lang="en-UA">
              <a:latin typeface="Arial" panose="020B0604020202020204" pitchFamily="34" charset="0"/>
              <a:cs typeface="Arial" panose="020B0604020202020204" pitchFamily="34" charset="0"/>
            </a:endParaRPr>
          </a:p>
        </p:txBody>
      </p:sp>
      <p:pic>
        <p:nvPicPr>
          <p:cNvPr id="9" name="Graphic 8" descr="Doctor">
            <a:extLst>
              <a:ext uri="{FF2B5EF4-FFF2-40B4-BE49-F238E27FC236}">
                <a16:creationId xmlns:a16="http://schemas.microsoft.com/office/drawing/2014/main" id="{D375CBC6-B81F-250D-2588-AE998D8F1B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66138" y="2814638"/>
            <a:ext cx="2913062" cy="29130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629709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6114-3B6A-749F-F04B-60B8BC7252AD}"/>
              </a:ext>
            </a:extLst>
          </p:cNvPr>
          <p:cNvSpPr>
            <a:spLocks noGrp="1"/>
          </p:cNvSpPr>
          <p:nvPr>
            <p:ph type="title"/>
          </p:nvPr>
        </p:nvSpPr>
        <p:spPr>
          <a:xfrm>
            <a:off x="810000" y="447188"/>
            <a:ext cx="10571998" cy="970450"/>
          </a:xfrm>
        </p:spPr>
        <p:txBody>
          <a:bodyPr>
            <a:normAutofit/>
          </a:bodyPr>
          <a:lstStyle/>
          <a:p>
            <a:r>
              <a:rPr lang="en-GB" b="1">
                <a:latin typeface="Arial" panose="020B0604020202020204" pitchFamily="34" charset="0"/>
                <a:cs typeface="Arial" panose="020B0604020202020204" pitchFamily="34" charset="0"/>
              </a:rPr>
              <a:t>Conclusion</a:t>
            </a:r>
            <a:endParaRPr lang="en-UA" b="1">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6450B1C8-4442-89BF-080B-117F48B66304}"/>
              </a:ext>
            </a:extLst>
          </p:cNvPr>
          <p:cNvGraphicFramePr>
            <a:graphicFrameLocks noGrp="1"/>
          </p:cNvGraphicFramePr>
          <p:nvPr>
            <p:ph idx="1"/>
            <p:extLst>
              <p:ext uri="{D42A27DB-BD31-4B8C-83A1-F6EECF244321}">
                <p14:modId xmlns:p14="http://schemas.microsoft.com/office/powerpoint/2010/main" val="402714036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853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hemical formulae are written on paper">
            <a:extLst>
              <a:ext uri="{FF2B5EF4-FFF2-40B4-BE49-F238E27FC236}">
                <a16:creationId xmlns:a16="http://schemas.microsoft.com/office/drawing/2014/main" id="{12EAADEC-C214-ECCF-FF48-146E96946155}"/>
              </a:ext>
            </a:extLst>
          </p:cNvPr>
          <p:cNvPicPr>
            <a:picLocks noChangeAspect="1"/>
          </p:cNvPicPr>
          <p:nvPr/>
        </p:nvPicPr>
        <p:blipFill>
          <a:blip r:embed="rId2">
            <a:duotone>
              <a:schemeClr val="bg2">
                <a:shade val="45000"/>
                <a:satMod val="135000"/>
              </a:schemeClr>
              <a:prstClr val="white"/>
            </a:duotone>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8F7FAE4-04C6-56D3-2F0A-16E22010479F}"/>
              </a:ext>
            </a:extLst>
          </p:cNvPr>
          <p:cNvSpPr>
            <a:spLocks noGrp="1"/>
          </p:cNvSpPr>
          <p:nvPr>
            <p:ph type="title"/>
          </p:nvPr>
        </p:nvSpPr>
        <p:spPr>
          <a:xfrm>
            <a:off x="810000" y="447188"/>
            <a:ext cx="10571998" cy="970450"/>
          </a:xfrm>
        </p:spPr>
        <p:txBody>
          <a:bodyPr>
            <a:normAutofit/>
          </a:bodyPr>
          <a:lstStyle/>
          <a:p>
            <a:r>
              <a:rPr lang="en-UA"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E24901E-71ED-6C7A-30DD-EB0618F7D874}"/>
              </a:ext>
            </a:extLst>
          </p:cNvPr>
          <p:cNvSpPr>
            <a:spLocks noGrp="1"/>
          </p:cNvSpPr>
          <p:nvPr>
            <p:ph idx="1"/>
          </p:nvPr>
        </p:nvSpPr>
        <p:spPr>
          <a:xfrm>
            <a:off x="186267" y="2222287"/>
            <a:ext cx="11187019" cy="3636511"/>
          </a:xfrm>
        </p:spPr>
        <p:txBody>
          <a:bodyPr>
            <a:normAutofit/>
          </a:bodyPr>
          <a:lstStyle/>
          <a:p>
            <a:pPr marL="0" indent="0">
              <a:buNone/>
            </a:pPr>
            <a:r>
              <a:rPr lang="en-GB" sz="2400" dirty="0">
                <a:latin typeface="Arial" panose="020B0604020202020204" pitchFamily="34" charset="0"/>
                <a:cs typeface="Arial" panose="020B0604020202020204" pitchFamily="34" charset="0"/>
              </a:rPr>
              <a:t>Gibbs, G. (1988) Learning by Doing: A Guide to Teaching and Learning Methods. Oxford: Further Education Unit, Oxford Polytechnic.</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Health and Care Professions Council (HCPC) (2024) Standards of conduct, performance and ethics.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Nursing and Midwifery Council (NMC) (2018) The Code: Professional standards of practice and behaviour for nurses, midwives and nursing associates.</a:t>
            </a:r>
          </a:p>
        </p:txBody>
      </p:sp>
    </p:spTree>
    <p:extLst>
      <p:ext uri="{BB962C8B-B14F-4D97-AF65-F5344CB8AC3E}">
        <p14:creationId xmlns:p14="http://schemas.microsoft.com/office/powerpoint/2010/main" val="18062276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638</TotalTime>
  <Words>960</Words>
  <Application>Microsoft Macintosh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2</vt:lpstr>
      <vt:lpstr>Quotable</vt:lpstr>
      <vt:lpstr>Critical Thinking in Health and Social Care</vt:lpstr>
      <vt:lpstr>AI Declaration</vt:lpstr>
      <vt:lpstr>PowerPoint Presentation</vt:lpstr>
      <vt:lpstr>PowerPoint Presentation</vt:lpstr>
      <vt:lpstr>Importance of Critical Thinking in Professional Practice</vt:lpstr>
      <vt:lpstr>Gibbs’ Reflective Cycle</vt:lpstr>
      <vt:lpstr>Applying Critical Thinking in Massage Therapy</vt:lpstr>
      <vt:lpstr>How does Critical Thinking support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Iryna Hetman (2509568)</dc:creator>
  <cp:lastModifiedBy>Iryna Hetman (2509568)</cp:lastModifiedBy>
  <cp:revision>11</cp:revision>
  <dcterms:created xsi:type="dcterms:W3CDTF">2026-07-03T09:14:29Z</dcterms:created>
  <dcterms:modified xsi:type="dcterms:W3CDTF">2026-07-17T09:43:55Z</dcterms:modified>
</cp:coreProperties>
</file>