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0A6F41-7417-49A4-9623-D528A689C47D}" v="420" dt="2020-08-21T13:25:17.8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9B62BC-7565-4DB9-BFF7-B98BF57501F1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3B99DD-7760-41B4-82AD-752CA7349C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847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3424-FAC8-426C-97F5-9961116410FF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77B343C8-F283-4687-9FCD-CB27B6DF3D0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7958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3424-FAC8-426C-97F5-9961116410FF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343C8-F283-4687-9FCD-CB27B6DF3D02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031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3424-FAC8-426C-97F5-9961116410FF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343C8-F283-4687-9FCD-CB27B6DF3D0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5549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3424-FAC8-426C-97F5-9961116410FF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343C8-F283-4687-9FCD-CB27B6DF3D02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4638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3424-FAC8-426C-97F5-9961116410FF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343C8-F283-4687-9FCD-CB27B6DF3D02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8725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3424-FAC8-426C-97F5-9961116410FF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343C8-F283-4687-9FCD-CB27B6DF3D02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0980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3424-FAC8-426C-97F5-9961116410FF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343C8-F283-4687-9FCD-CB27B6DF3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006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3424-FAC8-426C-97F5-9961116410FF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343C8-F283-4687-9FCD-CB27B6DF3D02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350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F1373424-FAC8-426C-97F5-9961116410FF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343C8-F283-4687-9FCD-CB27B6DF3D02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8650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3424-FAC8-426C-97F5-9961116410FF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343C8-F283-4687-9FCD-CB27B6DF3D02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8371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3424-FAC8-426C-97F5-9961116410FF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343C8-F283-4687-9FCD-CB27B6DF3D0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1400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373424-FAC8-426C-97F5-9961116410FF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7B343C8-F283-4687-9FCD-CB27B6DF3D0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3433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itspsychology.com/warnock-report/" TargetMode="External"/><Relationship Id="rId3" Type="http://schemas.openxmlformats.org/officeDocument/2006/relationships/hyperlink" Target="https://www.devon.gov.uk/equality/communities/disability/medical-model" TargetMode="External"/><Relationship Id="rId7" Type="http://schemas.openxmlformats.org/officeDocument/2006/relationships/hyperlink" Target="http://www.intellectualdisability.co.nz/disabilityissues.php" TargetMode="External"/><Relationship Id="rId2" Type="http://schemas.openxmlformats.org/officeDocument/2006/relationships/hyperlink" Target="https://www.equalityhumanrights.com/en/what-are-human-rights/what-universal-declaration-human-right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2.le.ac.uk/offices/accessability/staff/accessabilitytutors/information-for-accessability-tutors/the-social-and-medical-model-of-disability" TargetMode="External"/><Relationship Id="rId5" Type="http://schemas.openxmlformats.org/officeDocument/2006/relationships/hyperlink" Target="https://www.theguardian.com/film/2020/mar/24/crip-camp-review-rousing-netflix-documentary-traces-disability-rights-movement" TargetMode="External"/><Relationship Id="rId4" Type="http://schemas.openxmlformats.org/officeDocument/2006/relationships/hyperlink" Target="https://historicengland.org.uk/research/inclusive-heritage/disability-history/1945-to-the-present-day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sabled-world.com/disability/types/" TargetMode="External"/><Relationship Id="rId2" Type="http://schemas.openxmlformats.org/officeDocument/2006/relationships/hyperlink" Target="https://www.unicef.org.uk/what-we-do/un-convention-child-rights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ov.uk/guidance/equality-act-2010-guida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1629D-F800-4DFB-8BF5-38EA9A09E0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9451" y="2475131"/>
            <a:ext cx="4946446" cy="1001147"/>
          </a:xfrm>
        </p:spPr>
        <p:txBody>
          <a:bodyPr>
            <a:noAutofit/>
          </a:bodyPr>
          <a:lstStyle/>
          <a:p>
            <a:pPr algn="ctr"/>
            <a:r>
              <a:rPr lang="en-GB" sz="3000" dirty="0"/>
              <a:t>What is the social model of disability</a:t>
            </a:r>
          </a:p>
        </p:txBody>
      </p:sp>
      <p:pic>
        <p:nvPicPr>
          <p:cNvPr id="11" name="Picture 10" descr="A screenshot of a cell phone&#10;&#10;Description automatically generated">
            <a:extLst>
              <a:ext uri="{FF2B5EF4-FFF2-40B4-BE49-F238E27FC236}">
                <a16:creationId xmlns:a16="http://schemas.microsoft.com/office/drawing/2014/main" id="{336AA5E6-2B1D-4936-83C2-1B7A20E285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006" y="127768"/>
            <a:ext cx="4708907" cy="23557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8A85CDD-FE5D-461C-9C82-F9C3A2A7335E}"/>
              </a:ext>
            </a:extLst>
          </p:cNvPr>
          <p:cNvSpPr txBox="1"/>
          <p:nvPr/>
        </p:nvSpPr>
        <p:spPr>
          <a:xfrm>
            <a:off x="3096224" y="2491949"/>
            <a:ext cx="23415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(Bing)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6D6187A-C452-414B-9FBC-A949BA841E5B}"/>
              </a:ext>
            </a:extLst>
          </p:cNvPr>
          <p:cNvSpPr txBox="1"/>
          <p:nvPr/>
        </p:nvSpPr>
        <p:spPr>
          <a:xfrm>
            <a:off x="84504" y="127768"/>
            <a:ext cx="307848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 </a:t>
            </a:r>
            <a:r>
              <a:rPr lang="en-GB" sz="2000" b="1" u="sng" dirty="0"/>
              <a:t>What is a disability?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22" name="Picture 21" descr="A screenshot of a cell phone&#10;&#10;Description automatically generated">
            <a:extLst>
              <a:ext uri="{FF2B5EF4-FFF2-40B4-BE49-F238E27FC236}">
                <a16:creationId xmlns:a16="http://schemas.microsoft.com/office/drawing/2014/main" id="{4E9FB51F-C188-401F-95B7-1FE6EDDBB8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62" y="3709018"/>
            <a:ext cx="4524802" cy="250320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5B0555AE-6455-47E7-A6C8-95153DDFF632}"/>
              </a:ext>
            </a:extLst>
          </p:cNvPr>
          <p:cNvSpPr txBox="1"/>
          <p:nvPr/>
        </p:nvSpPr>
        <p:spPr>
          <a:xfrm>
            <a:off x="84504" y="6316400"/>
            <a:ext cx="17678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(Press.com)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6D70DE0-500F-490E-9E0A-7275859338E4}"/>
              </a:ext>
            </a:extLst>
          </p:cNvPr>
          <p:cNvSpPr/>
          <p:nvPr/>
        </p:nvSpPr>
        <p:spPr>
          <a:xfrm>
            <a:off x="8269202" y="209147"/>
            <a:ext cx="3678660" cy="25864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latin typeface="&amp;quot"/>
                <a:ea typeface="Calibri" panose="020F0502020204030204" pitchFamily="34" charset="0"/>
                <a:cs typeface="Times New Roman" panose="02020603050405020304" pitchFamily="18" charset="0"/>
              </a:rPr>
              <a:t>"The medical model of disability looks to treat the patient as it is the patient with the problem that needs </a:t>
            </a:r>
            <a:r>
              <a:rPr lang="en-GB" sz="20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fixing</a:t>
            </a:r>
            <a:r>
              <a:rPr lang="en-GB" sz="2000" b="1" dirty="0">
                <a:latin typeface="&amp;quot"/>
                <a:ea typeface="Calibri" panose="020F0502020204030204" pitchFamily="34" charset="0"/>
                <a:cs typeface="Times New Roman" panose="02020603050405020304" pitchFamily="18" charset="0"/>
              </a:rPr>
              <a:t>, whereas the social model of disability looks to challenge society, since it society that disables a person.’ </a:t>
            </a:r>
            <a:br>
              <a:rPr lang="en-GB" sz="2000" b="1" dirty="0">
                <a:latin typeface="&amp;quo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b="1" dirty="0">
                <a:latin typeface="&amp;quot"/>
                <a:ea typeface="Calibri" panose="020F0502020204030204" pitchFamily="34" charset="0"/>
                <a:cs typeface="Times New Roman" panose="02020603050405020304" pitchFamily="18" charset="0"/>
              </a:rPr>
              <a:t>(Middleton 1999.)</a:t>
            </a:r>
            <a:endParaRPr lang="en-GB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C796E38-97D3-42FD-96BB-69081D13C4AC}"/>
              </a:ext>
            </a:extLst>
          </p:cNvPr>
          <p:cNvSpPr txBox="1"/>
          <p:nvPr/>
        </p:nvSpPr>
        <p:spPr>
          <a:xfrm>
            <a:off x="7385493" y="3981028"/>
            <a:ext cx="388258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Disability employment act 	  	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Universal declaration of human    rights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Warnock Report 				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UNCRC 						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Equality act 					   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3FA8C71-2ED3-4801-9CAA-F79348EA03DA}"/>
              </a:ext>
            </a:extLst>
          </p:cNvPr>
          <p:cNvSpPr txBox="1"/>
          <p:nvPr/>
        </p:nvSpPr>
        <p:spPr>
          <a:xfrm>
            <a:off x="7678930" y="3709018"/>
            <a:ext cx="29394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Reform and Change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A99FCC3-7342-42C6-A28F-96B5465827F1}"/>
              </a:ext>
            </a:extLst>
          </p:cNvPr>
          <p:cNvSpPr txBox="1"/>
          <p:nvPr/>
        </p:nvSpPr>
        <p:spPr>
          <a:xfrm>
            <a:off x="11181521" y="3981028"/>
            <a:ext cx="6477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1944</a:t>
            </a:r>
          </a:p>
          <a:p>
            <a:r>
              <a:rPr lang="en-GB" dirty="0"/>
              <a:t>1948</a:t>
            </a:r>
          </a:p>
          <a:p>
            <a:endParaRPr lang="en-GB" dirty="0"/>
          </a:p>
          <a:p>
            <a:r>
              <a:rPr lang="en-GB" dirty="0"/>
              <a:t>1981</a:t>
            </a:r>
          </a:p>
          <a:p>
            <a:r>
              <a:rPr lang="en-GB" dirty="0"/>
              <a:t>1992</a:t>
            </a:r>
          </a:p>
          <a:p>
            <a:r>
              <a:rPr lang="en-GB" dirty="0"/>
              <a:t>2010</a:t>
            </a:r>
          </a:p>
        </p:txBody>
      </p:sp>
      <p:pic>
        <p:nvPicPr>
          <p:cNvPr id="35" name="Picture 34" descr="A close up of a persons hand&#10;&#10;Description automatically generated">
            <a:extLst>
              <a:ext uri="{FF2B5EF4-FFF2-40B4-BE49-F238E27FC236}">
                <a16:creationId xmlns:a16="http://schemas.microsoft.com/office/drawing/2014/main" id="{CC0E507E-F915-45A1-AACE-5403224BCB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62" y="572777"/>
            <a:ext cx="2905851" cy="2186634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F18EE9A9-468A-4BA4-AC2B-B79D043DC18F}"/>
              </a:ext>
            </a:extLst>
          </p:cNvPr>
          <p:cNvSpPr txBox="1"/>
          <p:nvPr/>
        </p:nvSpPr>
        <p:spPr>
          <a:xfrm>
            <a:off x="115175" y="2736772"/>
            <a:ext cx="19624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(Compliance)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646CF1AE-8732-42ED-B6E8-ADF9AF2729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601" y="3822366"/>
            <a:ext cx="1781175" cy="2667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5F0A7896-E665-4BA0-BD33-08D087491660}"/>
              </a:ext>
            </a:extLst>
          </p:cNvPr>
          <p:cNvSpPr txBox="1"/>
          <p:nvPr/>
        </p:nvSpPr>
        <p:spPr>
          <a:xfrm>
            <a:off x="5437789" y="6552248"/>
            <a:ext cx="1767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(Shutterstock)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54503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23" grpId="0"/>
      <p:bldP spid="24" grpId="0"/>
      <p:bldP spid="28" grpId="0"/>
      <p:bldP spid="31" grpId="0"/>
      <p:bldP spid="33" grpId="0"/>
      <p:bldP spid="36" grpId="0"/>
      <p:bldP spid="4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0">
              <a:schemeClr val="bg1"/>
            </a:gs>
            <a:gs pos="100000">
              <a:schemeClr val="accent6">
                <a:lumMod val="20000"/>
                <a:lumOff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2981A117-5136-41BE-8E2A-EA95439FD6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725" y="1294717"/>
            <a:ext cx="12106275" cy="7063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commission, E. a. (2018, November).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Equality and human rights commission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Equality and human rights commission: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https://www.equalityhumanrights.com/en/what-are-human-rights/what-universal-declaration-human-rights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council, D. c. (2017, August Thursday).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Devon county council.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Devon county council: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https://www.devon.gov.uk/equality/communities/disability/medical-model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England, H. (2020). </a:t>
            </a:r>
            <a:r>
              <a:rPr kumimoji="0" lang="en-US" altLang="en-US" sz="15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Historc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England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Historic England :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https://historicengland.org.uk/research/inclusive-heritage/disability-history/1945-to-the-present-day/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Guardian, T. (2020).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Guardian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The Guardian: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https://www.theguardian.com/film/2020/mar/24/crip-camp-review-rousing-netflix-documentary-traces-disability-rights-movement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Leicester, U. o. (2020, August Thursday).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Leicester.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University of Leicester: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https://www2.le.ac.uk/offices/accessability/staff/accessabilitytutors/information-for-accessability-tutors/the-social-and-medical-model-of-disability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Middleton. (1999, September). Quote Models of disability.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http://www.intellectualdisability.co.nz/disabilityissues.php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Phycology, I. (2017, November).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Its Phycology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Its Phycology: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https://itspsychology.com/warnock-report/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defTabSz="914400"/>
            <a:endParaRPr lang="en-US" alt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defTabSz="914400"/>
            <a:endParaRPr lang="en-US" alt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defTabSz="914400"/>
            <a:endParaRPr lang="en-US" alt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defTabSz="914400"/>
            <a:endParaRPr lang="en-US" altLang="en-US" sz="12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defTabSz="914400"/>
            <a:endParaRPr lang="en-GB" altLang="en-US" sz="1200" dirty="0"/>
          </a:p>
          <a:p>
            <a:pPr lvl="0" defTabSz="914400"/>
            <a:endParaRPr lang="en-US" alt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defTabSz="914400"/>
            <a:endParaRPr lang="en-US" altLang="en-US" sz="12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lvl="0" defTabSz="914400"/>
            <a:endParaRPr lang="en-GB" altLang="en-US" sz="1200" dirty="0"/>
          </a:p>
          <a:p>
            <a:pPr lvl="0" defTabSz="914400"/>
            <a:endParaRPr lang="en-GB" altLang="en-US" sz="12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D12459-B91B-4EA2-A812-7EF2BDFCED51}"/>
              </a:ext>
            </a:extLst>
          </p:cNvPr>
          <p:cNvSpPr txBox="1"/>
          <p:nvPr/>
        </p:nvSpPr>
        <p:spPr>
          <a:xfrm>
            <a:off x="1695450" y="209550"/>
            <a:ext cx="676275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				</a:t>
            </a:r>
            <a:r>
              <a:rPr lang="en-GB" sz="5000" dirty="0"/>
              <a:t>	References</a:t>
            </a:r>
          </a:p>
        </p:txBody>
      </p:sp>
    </p:spTree>
    <p:extLst>
      <p:ext uri="{BB962C8B-B14F-4D97-AF65-F5344CB8AC3E}">
        <p14:creationId xmlns:p14="http://schemas.microsoft.com/office/powerpoint/2010/main" val="1128041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C6D8CB5-9F3D-49A9-AE39-114E0114183B}"/>
              </a:ext>
            </a:extLst>
          </p:cNvPr>
          <p:cNvSpPr/>
          <p:nvPr/>
        </p:nvSpPr>
        <p:spPr>
          <a:xfrm>
            <a:off x="157163" y="1189925"/>
            <a:ext cx="11877673" cy="53630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5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UNICEF. (n.d.). </a:t>
            </a:r>
            <a:r>
              <a:rPr lang="en-US" altLang="en-US" sz="15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UNICEF for every child in danger </a:t>
            </a:r>
            <a:r>
              <a:rPr lang="en-US" altLang="en-US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UNICEF for every child in danger : </a:t>
            </a:r>
            <a:r>
              <a:rPr lang="en-US" altLang="en-US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https://www.unicef.org.uk/what-we-do/un-convention-child-rights/</a:t>
            </a:r>
            <a:endParaRPr lang="en-US" altLang="en-US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5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world, D. (2019, September). </a:t>
            </a:r>
            <a:r>
              <a:rPr lang="en-US" altLang="en-US" sz="15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Disabled world</a:t>
            </a:r>
            <a:r>
              <a:rPr lang="en-US" altLang="en-US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Disabled world: </a:t>
            </a:r>
            <a:r>
              <a:rPr lang="en-US" altLang="en-US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https://www.disabled-world.com/disability/types/</a:t>
            </a:r>
            <a:endParaRPr lang="en-US" altLang="en-US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defTabSz="914400"/>
            <a:r>
              <a:rPr lang="en-US" altLang="en-US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compliance, Q. (2020). </a:t>
            </a:r>
            <a:r>
              <a:rPr lang="en-US" altLang="en-US" sz="15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Quality compliance </a:t>
            </a:r>
            <a:r>
              <a:rPr lang="en-US" altLang="en-US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Quality compliance : https://www.qcs.co.uk/statistics-in-improving-services-for-people-with-a-learning-disability/ (picture)</a:t>
            </a:r>
          </a:p>
          <a:p>
            <a:pPr lvl="0" defTabSz="914400"/>
            <a:endParaRPr lang="en-US" altLang="en-US" sz="15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lvl="0" defTabSz="914400"/>
            <a:r>
              <a:rPr lang="en-US" altLang="en-US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bing. (n.d.). Medical vs social model. </a:t>
            </a:r>
          </a:p>
          <a:p>
            <a:pPr lvl="0" defTabSz="914400"/>
            <a:r>
              <a:rPr lang="en-US" altLang="en-US" sz="15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https://www.bing.com/images/search?view=detailV2&amp;ccid=J5RuJ8a%2b&amp;id=1EEBB1049F89C17E8FD63FCDB283DE6006528ED8&amp;thid=OIP.J5RuJ8a-DFKL4L.</a:t>
            </a:r>
            <a:r>
              <a:rPr lang="en-US" altLang="en-US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lvl="0" defTabSz="914400"/>
            <a:endParaRPr lang="en-US" altLang="en-US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defTabSz="914400"/>
            <a:r>
              <a:rPr lang="en-US" altLang="en-US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municipality, d. s. (n.d.). </a:t>
            </a:r>
            <a:r>
              <a:rPr lang="en-US" altLang="en-US" sz="15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metropolitan municipality.</a:t>
            </a:r>
            <a:r>
              <a:rPr lang="en-US" altLang="en-US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metropolitan municipality : www.mangaung.co.za (image)</a:t>
            </a:r>
          </a:p>
          <a:p>
            <a:pPr defTabSz="914400"/>
            <a:endParaRPr lang="en-US" altLang="en-US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defTabSz="914400"/>
            <a:r>
              <a:rPr lang="en-US" altLang="en-US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Shutterstock. (2020). </a:t>
            </a:r>
            <a:r>
              <a:rPr lang="en-US" altLang="en-US" sz="15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Shutterstock</a:t>
            </a:r>
            <a:r>
              <a:rPr lang="en-US" altLang="en-US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Shutterstock: https://www.shutterstock.com/search/stereotype (image)</a:t>
            </a:r>
          </a:p>
          <a:p>
            <a:pPr defTabSz="914400"/>
            <a:endParaRPr lang="en-US" altLang="en-US" sz="15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defTabSz="914400"/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Gov.uk. (n.d.). </a:t>
            </a:r>
            <a:r>
              <a:rPr lang="en-US" altLang="en-US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Gov.uk</a:t>
            </a: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Gov.uk: </a:t>
            </a: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https://www.gov.uk/guidance/equality-act-2010-guidance</a:t>
            </a:r>
            <a:endParaRPr lang="en-US" altLang="en-US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defTabSz="914400"/>
            <a:endParaRPr lang="en-US" altLang="en-US" sz="16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defTabSz="914400"/>
            <a:r>
              <a:rPr lang="en-US" altLang="en-US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press.com, G. r. (n.d.). Medical model vs Social model. </a:t>
            </a:r>
            <a:r>
              <a:rPr lang="en-US" altLang="en-US" sz="15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George rook on book press.com.</a:t>
            </a:r>
            <a:r>
              <a:rPr lang="en-US" altLang="en-US" sz="1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defTabSz="914400"/>
            <a:endParaRPr lang="en-GB" altLang="en-US" sz="1050" dirty="0"/>
          </a:p>
          <a:p>
            <a:pPr defTabSz="914400"/>
            <a:endParaRPr lang="en-GB" altLang="en-US" sz="1500" dirty="0"/>
          </a:p>
          <a:p>
            <a:pPr defTabSz="914400"/>
            <a:endParaRPr lang="en-GB" altLang="en-US" sz="15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8391BC-1A35-4D89-B42A-3066BBC990B0}"/>
              </a:ext>
            </a:extLst>
          </p:cNvPr>
          <p:cNvSpPr txBox="1"/>
          <p:nvPr/>
        </p:nvSpPr>
        <p:spPr>
          <a:xfrm>
            <a:off x="3662361" y="209550"/>
            <a:ext cx="486727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726AC84-4392-47D0-A1EF-F002E7274E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354122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1654</TotalTime>
  <Words>609</Words>
  <Application>Microsoft Office PowerPoint</Application>
  <PresentationFormat>Widescreen</PresentationFormat>
  <Paragraphs>65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&amp;quot</vt:lpstr>
      <vt:lpstr>Arial</vt:lpstr>
      <vt:lpstr>Calibri</vt:lpstr>
      <vt:lpstr>Gill Sans MT</vt:lpstr>
      <vt:lpstr>Gallery</vt:lpstr>
      <vt:lpstr>What is the social model of disability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the social model of disability</dc:title>
  <dc:creator>aimee.frankland@yahoo.co.uk</dc:creator>
  <cp:lastModifiedBy>aimee.frankland@yahoo.co.uk</cp:lastModifiedBy>
  <cp:revision>21</cp:revision>
  <dcterms:created xsi:type="dcterms:W3CDTF">2020-08-20T10:05:17Z</dcterms:created>
  <dcterms:modified xsi:type="dcterms:W3CDTF">2020-08-21T13:39:59Z</dcterms:modified>
</cp:coreProperties>
</file>