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70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4B9520-85D0-8E97-7BF3-DAE2B020645C}" v="18" dt="2025-04-30T14:48:41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Main presentation sent via email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9EF2E81E-FBAF-15A2-35A9-9A8FB1407E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44" y="0"/>
            <a:ext cx="12188952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 A person in a wheelchair holding a sign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AI-generated content may be incorrect.</a:t>
            </a: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Oval 9">
            <a:extLst>
              <a:ext uri="{FF2B5EF4-FFF2-40B4-BE49-F238E27FC236}">
                <a16:creationId xmlns:a16="http://schemas.microsoft.com/office/drawing/2014/main" id="{37E1D4D5-3B1F-E65D-2DA6-A69683D889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489185" y="1119033"/>
            <a:ext cx="4619941" cy="4619941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9713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E3667A8-B555-3A52-3459-74F7141B206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3886" y="1285838"/>
            <a:ext cx="3891567" cy="4064626"/>
          </a:xfrm>
        </p:spPr>
        <p:txBody>
          <a:bodyPr/>
          <a:lstStyle/>
          <a:p>
            <a:pPr lvl="0"/>
            <a:r>
              <a:rPr lang="en-US" sz="3200" b="1">
                <a:latin typeface="Calibri" pitchFamily="34"/>
                <a:ea typeface="Calibri" pitchFamily="34"/>
                <a:cs typeface="Calibri" pitchFamily="34"/>
              </a:rPr>
              <a:t>Nikola - Do they create help and resilience or don’t allow individuals to thrive in the workforce</a:t>
            </a:r>
            <a:endParaRPr lang="en-US" sz="3200">
              <a:latin typeface="Calibri" pitchFamily="34"/>
              <a:ea typeface="Calibri" pitchFamily="34"/>
              <a:cs typeface="Calibri" pitchFamily="34"/>
            </a:endParaRPr>
          </a:p>
        </p:txBody>
      </p:sp>
      <p:sp>
        <p:nvSpPr>
          <p:cNvPr id="5" name="Arc 11">
            <a:extLst>
              <a:ext uri="{FF2B5EF4-FFF2-40B4-BE49-F238E27FC236}">
                <a16:creationId xmlns:a16="http://schemas.microsoft.com/office/drawing/2014/main" id="{72AB77C7-CADB-F04F-F663-C0B3805F3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9809122">
            <a:off x="8683766" y="941143"/>
            <a:ext cx="2987902" cy="298790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1"/>
              <a:gd name="f10" fmla="val 173"/>
              <a:gd name="f11" fmla="val 299"/>
              <a:gd name="f12" fmla="+- 0 0 -263"/>
              <a:gd name="f13" fmla="+- 0 0 -236"/>
              <a:gd name="f14" fmla="+- 0 0 -209"/>
              <a:gd name="f15" fmla="abs f4"/>
              <a:gd name="f16" fmla="abs f5"/>
              <a:gd name="f17" fmla="abs f6"/>
              <a:gd name="f18" fmla="+- 0 0 f10"/>
              <a:gd name="f19" fmla="+- 0 0 f11"/>
              <a:gd name="f20" fmla="*/ f12 f0 1"/>
              <a:gd name="f21" fmla="*/ f13 f0 1"/>
              <a:gd name="f22" fmla="*/ f14 f0 1"/>
              <a:gd name="f23" fmla="?: f15 f4 1"/>
              <a:gd name="f24" fmla="?: f16 f5 1"/>
              <a:gd name="f25" fmla="?: f17 f6 1"/>
              <a:gd name="f26" fmla="*/ f18 f0 1"/>
              <a:gd name="f27" fmla="*/ f19 f0 1"/>
              <a:gd name="f28" fmla="*/ f20 1 f3"/>
              <a:gd name="f29" fmla="*/ f21 1 f3"/>
              <a:gd name="f30" fmla="*/ f22 1 f3"/>
              <a:gd name="f31" fmla="*/ f23 1 21600"/>
              <a:gd name="f32" fmla="*/ f24 1 21600"/>
              <a:gd name="f33" fmla="*/ 21600 f23 1"/>
              <a:gd name="f34" fmla="*/ 21600 f24 1"/>
              <a:gd name="f35" fmla="*/ f26 1 f3"/>
              <a:gd name="f36" fmla="*/ f27 1 f3"/>
              <a:gd name="f37" fmla="+- f28 0 f1"/>
              <a:gd name="f38" fmla="+- f29 0 f1"/>
              <a:gd name="f39" fmla="+- f30 0 f1"/>
              <a:gd name="f40" fmla="min f32 f31"/>
              <a:gd name="f41" fmla="*/ f33 1 f25"/>
              <a:gd name="f42" fmla="*/ f34 1 f25"/>
              <a:gd name="f43" fmla="+- f35 0 f1"/>
              <a:gd name="f44" fmla="+- f36 0 f1"/>
              <a:gd name="f45" fmla="val f41"/>
              <a:gd name="f46" fmla="val f42"/>
              <a:gd name="f47" fmla="+- 0 0 f43"/>
              <a:gd name="f48" fmla="+- 0 0 f44"/>
              <a:gd name="f49" fmla="+- f46 0 f7"/>
              <a:gd name="f50" fmla="+- f45 0 f7"/>
              <a:gd name="f51" fmla="+- f48 0 f47"/>
              <a:gd name="f52" fmla="+- f47 f1 0"/>
              <a:gd name="f53" fmla="+- f48 f1 0"/>
              <a:gd name="f54" fmla="+- 21600000 0 f47"/>
              <a:gd name="f55" fmla="+- f1 0 f47"/>
              <a:gd name="f56" fmla="+- 27000000 0 f47"/>
              <a:gd name="f57" fmla="+- f0 0 f47"/>
              <a:gd name="f58" fmla="+- 32400000 0 f47"/>
              <a:gd name="f59" fmla="+- f2 0 f47"/>
              <a:gd name="f60" fmla="+- 37800000 0 f47"/>
              <a:gd name="f61" fmla="*/ f49 1 2"/>
              <a:gd name="f62" fmla="*/ f50 1 2"/>
              <a:gd name="f63" fmla="+- f51 21600000 0"/>
              <a:gd name="f64" fmla="?: f55 f55 f56"/>
              <a:gd name="f65" fmla="?: f57 f57 f58"/>
              <a:gd name="f66" fmla="?: f59 f59 f60"/>
              <a:gd name="f67" fmla="*/ f52 f8 1"/>
              <a:gd name="f68" fmla="*/ f53 f8 1"/>
              <a:gd name="f69" fmla="+- f7 f61 0"/>
              <a:gd name="f70" fmla="+- f7 f62 0"/>
              <a:gd name="f71" fmla="?: f51 f51 f63"/>
              <a:gd name="f72" fmla="*/ f67 1 f0"/>
              <a:gd name="f73" fmla="*/ f68 1 f0"/>
              <a:gd name="f74" fmla="*/ f62 f40 1"/>
              <a:gd name="f75" fmla="*/ f61 f40 1"/>
              <a:gd name="f76" fmla="+- f71 0 f54"/>
              <a:gd name="f77" fmla="+- f71 0 f64"/>
              <a:gd name="f78" fmla="+- f71 0 f65"/>
              <a:gd name="f79" fmla="+- f71 0 f66"/>
              <a:gd name="f80" fmla="+- 0 0 f72"/>
              <a:gd name="f81" fmla="+- 0 0 f73"/>
              <a:gd name="f82" fmla="*/ f70 f40 1"/>
              <a:gd name="f83" fmla="*/ f69 f40 1"/>
              <a:gd name="f84" fmla="+- 0 0 f80"/>
              <a:gd name="f85" fmla="+- 0 0 f81"/>
              <a:gd name="f86" fmla="*/ f84 f0 1"/>
              <a:gd name="f87" fmla="*/ f85 f0 1"/>
              <a:gd name="f88" fmla="*/ f86 1 f8"/>
              <a:gd name="f89" fmla="*/ f87 1 f8"/>
              <a:gd name="f90" fmla="+- f88 0 f1"/>
              <a:gd name="f91" fmla="+- f89 0 f1"/>
              <a:gd name="f92" fmla="sin 1 f90"/>
              <a:gd name="f93" fmla="cos 1 f90"/>
              <a:gd name="f94" fmla="sin 1 f91"/>
              <a:gd name="f95" fmla="cos 1 f91"/>
              <a:gd name="f96" fmla="+- 0 0 f92"/>
              <a:gd name="f97" fmla="+- 0 0 f93"/>
              <a:gd name="f98" fmla="+- 0 0 f94"/>
              <a:gd name="f99" fmla="+- 0 0 f95"/>
              <a:gd name="f100" fmla="+- 0 0 f96"/>
              <a:gd name="f101" fmla="+- 0 0 f97"/>
              <a:gd name="f102" fmla="+- 0 0 f98"/>
              <a:gd name="f103" fmla="+- 0 0 f99"/>
              <a:gd name="f104" fmla="val f100"/>
              <a:gd name="f105" fmla="val f101"/>
              <a:gd name="f106" fmla="val f102"/>
              <a:gd name="f107" fmla="val f103"/>
              <a:gd name="f108" fmla="*/ f104 f62 1"/>
              <a:gd name="f109" fmla="*/ f105 f61 1"/>
              <a:gd name="f110" fmla="*/ f106 f62 1"/>
              <a:gd name="f111" fmla="*/ f107 f61 1"/>
              <a:gd name="f112" fmla="+- 0 0 f109"/>
              <a:gd name="f113" fmla="+- 0 0 f108"/>
              <a:gd name="f114" fmla="+- 0 0 f111"/>
              <a:gd name="f115" fmla="+- 0 0 f110"/>
              <a:gd name="f116" fmla="+- 0 0 f112"/>
              <a:gd name="f117" fmla="+- 0 0 f113"/>
              <a:gd name="f118" fmla="+- 0 0 f114"/>
              <a:gd name="f119" fmla="+- 0 0 f115"/>
              <a:gd name="f120" fmla="at2 f116 f117"/>
              <a:gd name="f121" fmla="at2 f118 f119"/>
              <a:gd name="f122" fmla="+- f120 f1 0"/>
              <a:gd name="f123" fmla="+- f121 f1 0"/>
              <a:gd name="f124" fmla="*/ f122 f8 1"/>
              <a:gd name="f125" fmla="*/ f123 f8 1"/>
              <a:gd name="f126" fmla="*/ f124 1 f0"/>
              <a:gd name="f127" fmla="*/ f125 1 f0"/>
              <a:gd name="f128" fmla="+- 0 0 f126"/>
              <a:gd name="f129" fmla="+- 0 0 f127"/>
              <a:gd name="f130" fmla="val f128"/>
              <a:gd name="f131" fmla="val f129"/>
              <a:gd name="f132" fmla="+- 0 0 f130"/>
              <a:gd name="f133" fmla="+- 0 0 f131"/>
              <a:gd name="f134" fmla="*/ f132 f0 1"/>
              <a:gd name="f135" fmla="*/ f133 f0 1"/>
              <a:gd name="f136" fmla="*/ f134 1 f8"/>
              <a:gd name="f137" fmla="*/ f135 1 f8"/>
              <a:gd name="f138" fmla="+- f136 0 f1"/>
              <a:gd name="f139" fmla="+- f137 0 f1"/>
              <a:gd name="f140" fmla="+- f138 f1 0"/>
              <a:gd name="f141" fmla="+- f139 f1 0"/>
              <a:gd name="f142" fmla="*/ f140 f8 1"/>
              <a:gd name="f143" fmla="*/ f141 f8 1"/>
              <a:gd name="f144" fmla="*/ f142 1 f0"/>
              <a:gd name="f145" fmla="*/ f143 1 f0"/>
              <a:gd name="f146" fmla="+- 0 0 f144"/>
              <a:gd name="f147" fmla="+- 0 0 f145"/>
              <a:gd name="f148" fmla="+- 0 0 f146"/>
              <a:gd name="f149" fmla="+- 0 0 f147"/>
              <a:gd name="f150" fmla="*/ f148 f0 1"/>
              <a:gd name="f151" fmla="*/ f149 f0 1"/>
              <a:gd name="f152" fmla="*/ f150 1 f8"/>
              <a:gd name="f153" fmla="*/ f151 1 f8"/>
              <a:gd name="f154" fmla="+- f152 0 f1"/>
              <a:gd name="f155" fmla="+- f153 0 f1"/>
              <a:gd name="f156" fmla="cos 1 f154"/>
              <a:gd name="f157" fmla="sin 1 f154"/>
              <a:gd name="f158" fmla="cos 1 f155"/>
              <a:gd name="f159" fmla="sin 1 f155"/>
              <a:gd name="f160" fmla="+- 0 0 f156"/>
              <a:gd name="f161" fmla="+- 0 0 f157"/>
              <a:gd name="f162" fmla="+- 0 0 f158"/>
              <a:gd name="f163" fmla="+- 0 0 f159"/>
              <a:gd name="f164" fmla="+- 0 0 f160"/>
              <a:gd name="f165" fmla="+- 0 0 f161"/>
              <a:gd name="f166" fmla="+- 0 0 f162"/>
              <a:gd name="f167" fmla="+- 0 0 f163"/>
              <a:gd name="f168" fmla="val f164"/>
              <a:gd name="f169" fmla="val f165"/>
              <a:gd name="f170" fmla="val f166"/>
              <a:gd name="f171" fmla="val f167"/>
              <a:gd name="f172" fmla="+- 0 0 f168"/>
              <a:gd name="f173" fmla="+- 0 0 f169"/>
              <a:gd name="f174" fmla="+- 0 0 f170"/>
              <a:gd name="f175" fmla="+- 0 0 f171"/>
              <a:gd name="f176" fmla="*/ f9 f172 1"/>
              <a:gd name="f177" fmla="*/ f9 f173 1"/>
              <a:gd name="f178" fmla="*/ f9 f174 1"/>
              <a:gd name="f179" fmla="*/ f9 f175 1"/>
              <a:gd name="f180" fmla="*/ f176 f62 1"/>
              <a:gd name="f181" fmla="*/ f177 f61 1"/>
              <a:gd name="f182" fmla="*/ f178 f62 1"/>
              <a:gd name="f183" fmla="*/ f179 f61 1"/>
              <a:gd name="f184" fmla="+- f70 f180 0"/>
              <a:gd name="f185" fmla="+- f69 f181 0"/>
              <a:gd name="f186" fmla="+- f70 f182 0"/>
              <a:gd name="f187" fmla="+- f69 f183 0"/>
              <a:gd name="f188" fmla="max f184 f186"/>
              <a:gd name="f189" fmla="max f185 f187"/>
              <a:gd name="f190" fmla="min f184 f186"/>
              <a:gd name="f191" fmla="min f185 f187"/>
              <a:gd name="f192" fmla="*/ f184 f40 1"/>
              <a:gd name="f193" fmla="*/ f185 f40 1"/>
              <a:gd name="f194" fmla="*/ f186 f40 1"/>
              <a:gd name="f195" fmla="*/ f187 f40 1"/>
              <a:gd name="f196" fmla="?: f76 f45 f188"/>
              <a:gd name="f197" fmla="?: f77 f46 f189"/>
              <a:gd name="f198" fmla="?: f78 f7 f190"/>
              <a:gd name="f199" fmla="?: f79 f7 f191"/>
              <a:gd name="f200" fmla="*/ f198 f40 1"/>
              <a:gd name="f201" fmla="*/ f199 f40 1"/>
              <a:gd name="f202" fmla="*/ f196 f40 1"/>
              <a:gd name="f203" fmla="*/ f197 f4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7">
                <a:pos x="f192" y="f193"/>
              </a:cxn>
              <a:cxn ang="f38">
                <a:pos x="f82" y="f83"/>
              </a:cxn>
              <a:cxn ang="f39">
                <a:pos x="f194" y="f195"/>
              </a:cxn>
            </a:cxnLst>
            <a:rect l="f200" t="f201" r="f202" b="f203"/>
            <a:pathLst>
              <a:path stroke="0">
                <a:moveTo>
                  <a:pt x="f192" y="f193"/>
                </a:moveTo>
                <a:arcTo wR="f74" hR="f75" stAng="f47" swAng="f71"/>
                <a:lnTo>
                  <a:pt x="f82" y="f83"/>
                </a:lnTo>
                <a:close/>
              </a:path>
              <a:path fill="none">
                <a:moveTo>
                  <a:pt x="f192" y="f193"/>
                </a:moveTo>
                <a:arcTo wR="f74" hR="f75" stAng="f47" swAng="f71"/>
              </a:path>
            </a:pathLst>
          </a:custGeom>
          <a:noFill/>
          <a:ln w="127001" cap="rnd">
            <a:solidFill>
              <a:srgbClr val="0F9ED5"/>
            </a:solidFill>
            <a:custDash>
              <a:ds d="900000" sp="0"/>
            </a:custDash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Oval 13">
            <a:extLst>
              <a:ext uri="{FF2B5EF4-FFF2-40B4-BE49-F238E27FC236}">
                <a16:creationId xmlns:a16="http://schemas.microsoft.com/office/drawing/2014/main" id="{66F25956-A779-4996-840F-80EBB4ECE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10047" y="4780995"/>
            <a:ext cx="546097" cy="54609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A02B93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TextBox 2">
            <a:extLst>
              <a:ext uri="{FF2B5EF4-FFF2-40B4-BE49-F238E27FC236}">
                <a16:creationId xmlns:a16="http://schemas.microsoft.com/office/drawing/2014/main" id="{4F018147-5B80-B644-BF7C-3814988AD6FF}"/>
              </a:ext>
            </a:extLst>
          </p:cNvPr>
          <p:cNvSpPr txBox="1"/>
          <p:nvPr/>
        </p:nvSpPr>
        <p:spPr>
          <a:xfrm>
            <a:off x="5278712" y="245873"/>
            <a:ext cx="5536399" cy="57160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The following evidence explores whether the UK welfare system creates help and resilience for individuals, or whether it limits their ability to thrive in the workforce.​</a:t>
            </a: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​Do they create help and resilience in UK: ​</a:t>
            </a: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Just over two fifths (46%) of people claiming Universal Credit are either behind on bills and credit commitmentsor are finding it a constant struggle to keep up with them (trussell, 2024).​</a:t>
            </a: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The charity estimates that 1.6 million people claiming Universal Credit have needed to use a food bank in the last 12 months (Trussell, 2024).​</a:t>
            </a: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A recent Institute for Fiscal Studies report indicates that, in the long term, a single disabled adult receiving the daily living component of Personal Independence Payment will be £2,826 per year worse off under Universal Credit, once transitional protections expire (Ray-Chaudhuri and Waters, 2024). ​</a:t>
            </a: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The risk shift in pensions: auto-enrolment has expanded workplace pensions, but the participation rate for those earning under £10,000 a year is half that for those on median earnings (44% versus 87%), while only 17%are saving enough for retirement. Just over 1 in 10 private sector employees are now enrolled in a Defined Benefit pension, offering a guaranteed retirement income, compared to just under 4 in 10 in the late 1990s(Cooke, 2023). </a:t>
            </a: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8" name="Picture 2" descr="A person in a wheelchair holding a sign&#10;&#10;AI-generated content may be incorrect.">
            <a:extLst>
              <a:ext uri="{FF2B5EF4-FFF2-40B4-BE49-F238E27FC236}">
                <a16:creationId xmlns:a16="http://schemas.microsoft.com/office/drawing/2014/main" id="{A495F7C3-B923-08DA-BDCA-E0A0ED4646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513" y="153500"/>
            <a:ext cx="2491255" cy="162090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Box 7">
            <a:extLst>
              <a:ext uri="{FF2B5EF4-FFF2-40B4-BE49-F238E27FC236}">
                <a16:creationId xmlns:a16="http://schemas.microsoft.com/office/drawing/2014/main" id="{90E4D88C-312E-3F4B-F50A-E1D27599568A}"/>
              </a:ext>
            </a:extLst>
          </p:cNvPr>
          <p:cNvSpPr txBox="1"/>
          <p:nvPr/>
        </p:nvSpPr>
        <p:spPr>
          <a:xfrm>
            <a:off x="210513" y="6246888"/>
            <a:ext cx="3578211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Campaigners protesting against disability benefit cuts outside parliament last month. Photograph: Guy Bell/Rex/Shutterstock</a:t>
            </a:r>
            <a:endParaRPr lang="en-GB" sz="9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</p:txBody>
      </p:sp>
      <p:pic>
        <p:nvPicPr>
          <p:cNvPr id="10" name="Recorded Sound">
            <a:extLst>
              <a:ext uri="{FF2B5EF4-FFF2-40B4-BE49-F238E27FC236}">
                <a16:creationId xmlns:a16="http://schemas.microsoft.com/office/drawing/2014/main" id="{1759E394-1BBD-BD09-C9B8-5D024C3545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88197" y="5811121"/>
            <a:ext cx="487366" cy="48736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609"/>
    </mc:Choice>
    <mc:Fallback>
      <p:transition spd="slow" advTm="127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6984EEFD-50C5-80D2-99C8-188B45FFB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44" y="0"/>
            <a:ext cx="12188952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Oval 9">
            <a:extLst>
              <a:ext uri="{FF2B5EF4-FFF2-40B4-BE49-F238E27FC236}">
                <a16:creationId xmlns:a16="http://schemas.microsoft.com/office/drawing/2014/main" id="{65FBA6CD-3B8B-7C22-7FD8-5DDAD0777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489185" y="1119033"/>
            <a:ext cx="4619941" cy="4619941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9713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Arc 11">
            <a:extLst>
              <a:ext uri="{FF2B5EF4-FFF2-40B4-BE49-F238E27FC236}">
                <a16:creationId xmlns:a16="http://schemas.microsoft.com/office/drawing/2014/main" id="{0EC10A2A-D2AB-8143-88FF-723097F47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9809122">
            <a:off x="8683766" y="941143"/>
            <a:ext cx="2987902" cy="298790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1"/>
              <a:gd name="f10" fmla="val 173"/>
              <a:gd name="f11" fmla="val 299"/>
              <a:gd name="f12" fmla="+- 0 0 -263"/>
              <a:gd name="f13" fmla="+- 0 0 -236"/>
              <a:gd name="f14" fmla="+- 0 0 -209"/>
              <a:gd name="f15" fmla="abs f4"/>
              <a:gd name="f16" fmla="abs f5"/>
              <a:gd name="f17" fmla="abs f6"/>
              <a:gd name="f18" fmla="+- 0 0 f10"/>
              <a:gd name="f19" fmla="+- 0 0 f11"/>
              <a:gd name="f20" fmla="*/ f12 f0 1"/>
              <a:gd name="f21" fmla="*/ f13 f0 1"/>
              <a:gd name="f22" fmla="*/ f14 f0 1"/>
              <a:gd name="f23" fmla="?: f15 f4 1"/>
              <a:gd name="f24" fmla="?: f16 f5 1"/>
              <a:gd name="f25" fmla="?: f17 f6 1"/>
              <a:gd name="f26" fmla="*/ f18 f0 1"/>
              <a:gd name="f27" fmla="*/ f19 f0 1"/>
              <a:gd name="f28" fmla="*/ f20 1 f3"/>
              <a:gd name="f29" fmla="*/ f21 1 f3"/>
              <a:gd name="f30" fmla="*/ f22 1 f3"/>
              <a:gd name="f31" fmla="*/ f23 1 21600"/>
              <a:gd name="f32" fmla="*/ f24 1 21600"/>
              <a:gd name="f33" fmla="*/ 21600 f23 1"/>
              <a:gd name="f34" fmla="*/ 21600 f24 1"/>
              <a:gd name="f35" fmla="*/ f26 1 f3"/>
              <a:gd name="f36" fmla="*/ f27 1 f3"/>
              <a:gd name="f37" fmla="+- f28 0 f1"/>
              <a:gd name="f38" fmla="+- f29 0 f1"/>
              <a:gd name="f39" fmla="+- f30 0 f1"/>
              <a:gd name="f40" fmla="min f32 f31"/>
              <a:gd name="f41" fmla="*/ f33 1 f25"/>
              <a:gd name="f42" fmla="*/ f34 1 f25"/>
              <a:gd name="f43" fmla="+- f35 0 f1"/>
              <a:gd name="f44" fmla="+- f36 0 f1"/>
              <a:gd name="f45" fmla="val f41"/>
              <a:gd name="f46" fmla="val f42"/>
              <a:gd name="f47" fmla="+- 0 0 f43"/>
              <a:gd name="f48" fmla="+- 0 0 f44"/>
              <a:gd name="f49" fmla="+- f46 0 f7"/>
              <a:gd name="f50" fmla="+- f45 0 f7"/>
              <a:gd name="f51" fmla="+- f48 0 f47"/>
              <a:gd name="f52" fmla="+- f47 f1 0"/>
              <a:gd name="f53" fmla="+- f48 f1 0"/>
              <a:gd name="f54" fmla="+- 21600000 0 f47"/>
              <a:gd name="f55" fmla="+- f1 0 f47"/>
              <a:gd name="f56" fmla="+- 27000000 0 f47"/>
              <a:gd name="f57" fmla="+- f0 0 f47"/>
              <a:gd name="f58" fmla="+- 32400000 0 f47"/>
              <a:gd name="f59" fmla="+- f2 0 f47"/>
              <a:gd name="f60" fmla="+- 37800000 0 f47"/>
              <a:gd name="f61" fmla="*/ f49 1 2"/>
              <a:gd name="f62" fmla="*/ f50 1 2"/>
              <a:gd name="f63" fmla="+- f51 21600000 0"/>
              <a:gd name="f64" fmla="?: f55 f55 f56"/>
              <a:gd name="f65" fmla="?: f57 f57 f58"/>
              <a:gd name="f66" fmla="?: f59 f59 f60"/>
              <a:gd name="f67" fmla="*/ f52 f8 1"/>
              <a:gd name="f68" fmla="*/ f53 f8 1"/>
              <a:gd name="f69" fmla="+- f7 f61 0"/>
              <a:gd name="f70" fmla="+- f7 f62 0"/>
              <a:gd name="f71" fmla="?: f51 f51 f63"/>
              <a:gd name="f72" fmla="*/ f67 1 f0"/>
              <a:gd name="f73" fmla="*/ f68 1 f0"/>
              <a:gd name="f74" fmla="*/ f62 f40 1"/>
              <a:gd name="f75" fmla="*/ f61 f40 1"/>
              <a:gd name="f76" fmla="+- f71 0 f54"/>
              <a:gd name="f77" fmla="+- f71 0 f64"/>
              <a:gd name="f78" fmla="+- f71 0 f65"/>
              <a:gd name="f79" fmla="+- f71 0 f66"/>
              <a:gd name="f80" fmla="+- 0 0 f72"/>
              <a:gd name="f81" fmla="+- 0 0 f73"/>
              <a:gd name="f82" fmla="*/ f70 f40 1"/>
              <a:gd name="f83" fmla="*/ f69 f40 1"/>
              <a:gd name="f84" fmla="+- 0 0 f80"/>
              <a:gd name="f85" fmla="+- 0 0 f81"/>
              <a:gd name="f86" fmla="*/ f84 f0 1"/>
              <a:gd name="f87" fmla="*/ f85 f0 1"/>
              <a:gd name="f88" fmla="*/ f86 1 f8"/>
              <a:gd name="f89" fmla="*/ f87 1 f8"/>
              <a:gd name="f90" fmla="+- f88 0 f1"/>
              <a:gd name="f91" fmla="+- f89 0 f1"/>
              <a:gd name="f92" fmla="sin 1 f90"/>
              <a:gd name="f93" fmla="cos 1 f90"/>
              <a:gd name="f94" fmla="sin 1 f91"/>
              <a:gd name="f95" fmla="cos 1 f91"/>
              <a:gd name="f96" fmla="+- 0 0 f92"/>
              <a:gd name="f97" fmla="+- 0 0 f93"/>
              <a:gd name="f98" fmla="+- 0 0 f94"/>
              <a:gd name="f99" fmla="+- 0 0 f95"/>
              <a:gd name="f100" fmla="+- 0 0 f96"/>
              <a:gd name="f101" fmla="+- 0 0 f97"/>
              <a:gd name="f102" fmla="+- 0 0 f98"/>
              <a:gd name="f103" fmla="+- 0 0 f99"/>
              <a:gd name="f104" fmla="val f100"/>
              <a:gd name="f105" fmla="val f101"/>
              <a:gd name="f106" fmla="val f102"/>
              <a:gd name="f107" fmla="val f103"/>
              <a:gd name="f108" fmla="*/ f104 f62 1"/>
              <a:gd name="f109" fmla="*/ f105 f61 1"/>
              <a:gd name="f110" fmla="*/ f106 f62 1"/>
              <a:gd name="f111" fmla="*/ f107 f61 1"/>
              <a:gd name="f112" fmla="+- 0 0 f109"/>
              <a:gd name="f113" fmla="+- 0 0 f108"/>
              <a:gd name="f114" fmla="+- 0 0 f111"/>
              <a:gd name="f115" fmla="+- 0 0 f110"/>
              <a:gd name="f116" fmla="+- 0 0 f112"/>
              <a:gd name="f117" fmla="+- 0 0 f113"/>
              <a:gd name="f118" fmla="+- 0 0 f114"/>
              <a:gd name="f119" fmla="+- 0 0 f115"/>
              <a:gd name="f120" fmla="at2 f116 f117"/>
              <a:gd name="f121" fmla="at2 f118 f119"/>
              <a:gd name="f122" fmla="+- f120 f1 0"/>
              <a:gd name="f123" fmla="+- f121 f1 0"/>
              <a:gd name="f124" fmla="*/ f122 f8 1"/>
              <a:gd name="f125" fmla="*/ f123 f8 1"/>
              <a:gd name="f126" fmla="*/ f124 1 f0"/>
              <a:gd name="f127" fmla="*/ f125 1 f0"/>
              <a:gd name="f128" fmla="+- 0 0 f126"/>
              <a:gd name="f129" fmla="+- 0 0 f127"/>
              <a:gd name="f130" fmla="val f128"/>
              <a:gd name="f131" fmla="val f129"/>
              <a:gd name="f132" fmla="+- 0 0 f130"/>
              <a:gd name="f133" fmla="+- 0 0 f131"/>
              <a:gd name="f134" fmla="*/ f132 f0 1"/>
              <a:gd name="f135" fmla="*/ f133 f0 1"/>
              <a:gd name="f136" fmla="*/ f134 1 f8"/>
              <a:gd name="f137" fmla="*/ f135 1 f8"/>
              <a:gd name="f138" fmla="+- f136 0 f1"/>
              <a:gd name="f139" fmla="+- f137 0 f1"/>
              <a:gd name="f140" fmla="+- f138 f1 0"/>
              <a:gd name="f141" fmla="+- f139 f1 0"/>
              <a:gd name="f142" fmla="*/ f140 f8 1"/>
              <a:gd name="f143" fmla="*/ f141 f8 1"/>
              <a:gd name="f144" fmla="*/ f142 1 f0"/>
              <a:gd name="f145" fmla="*/ f143 1 f0"/>
              <a:gd name="f146" fmla="+- 0 0 f144"/>
              <a:gd name="f147" fmla="+- 0 0 f145"/>
              <a:gd name="f148" fmla="+- 0 0 f146"/>
              <a:gd name="f149" fmla="+- 0 0 f147"/>
              <a:gd name="f150" fmla="*/ f148 f0 1"/>
              <a:gd name="f151" fmla="*/ f149 f0 1"/>
              <a:gd name="f152" fmla="*/ f150 1 f8"/>
              <a:gd name="f153" fmla="*/ f151 1 f8"/>
              <a:gd name="f154" fmla="+- f152 0 f1"/>
              <a:gd name="f155" fmla="+- f153 0 f1"/>
              <a:gd name="f156" fmla="cos 1 f154"/>
              <a:gd name="f157" fmla="sin 1 f154"/>
              <a:gd name="f158" fmla="cos 1 f155"/>
              <a:gd name="f159" fmla="sin 1 f155"/>
              <a:gd name="f160" fmla="+- 0 0 f156"/>
              <a:gd name="f161" fmla="+- 0 0 f157"/>
              <a:gd name="f162" fmla="+- 0 0 f158"/>
              <a:gd name="f163" fmla="+- 0 0 f159"/>
              <a:gd name="f164" fmla="+- 0 0 f160"/>
              <a:gd name="f165" fmla="+- 0 0 f161"/>
              <a:gd name="f166" fmla="+- 0 0 f162"/>
              <a:gd name="f167" fmla="+- 0 0 f163"/>
              <a:gd name="f168" fmla="val f164"/>
              <a:gd name="f169" fmla="val f165"/>
              <a:gd name="f170" fmla="val f166"/>
              <a:gd name="f171" fmla="val f167"/>
              <a:gd name="f172" fmla="+- 0 0 f168"/>
              <a:gd name="f173" fmla="+- 0 0 f169"/>
              <a:gd name="f174" fmla="+- 0 0 f170"/>
              <a:gd name="f175" fmla="+- 0 0 f171"/>
              <a:gd name="f176" fmla="*/ f9 f172 1"/>
              <a:gd name="f177" fmla="*/ f9 f173 1"/>
              <a:gd name="f178" fmla="*/ f9 f174 1"/>
              <a:gd name="f179" fmla="*/ f9 f175 1"/>
              <a:gd name="f180" fmla="*/ f176 f62 1"/>
              <a:gd name="f181" fmla="*/ f177 f61 1"/>
              <a:gd name="f182" fmla="*/ f178 f62 1"/>
              <a:gd name="f183" fmla="*/ f179 f61 1"/>
              <a:gd name="f184" fmla="+- f70 f180 0"/>
              <a:gd name="f185" fmla="+- f69 f181 0"/>
              <a:gd name="f186" fmla="+- f70 f182 0"/>
              <a:gd name="f187" fmla="+- f69 f183 0"/>
              <a:gd name="f188" fmla="max f184 f186"/>
              <a:gd name="f189" fmla="max f185 f187"/>
              <a:gd name="f190" fmla="min f184 f186"/>
              <a:gd name="f191" fmla="min f185 f187"/>
              <a:gd name="f192" fmla="*/ f184 f40 1"/>
              <a:gd name="f193" fmla="*/ f185 f40 1"/>
              <a:gd name="f194" fmla="*/ f186 f40 1"/>
              <a:gd name="f195" fmla="*/ f187 f40 1"/>
              <a:gd name="f196" fmla="?: f76 f45 f188"/>
              <a:gd name="f197" fmla="?: f77 f46 f189"/>
              <a:gd name="f198" fmla="?: f78 f7 f190"/>
              <a:gd name="f199" fmla="?: f79 f7 f191"/>
              <a:gd name="f200" fmla="*/ f198 f40 1"/>
              <a:gd name="f201" fmla="*/ f199 f40 1"/>
              <a:gd name="f202" fmla="*/ f196 f40 1"/>
              <a:gd name="f203" fmla="*/ f197 f4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7">
                <a:pos x="f192" y="f193"/>
              </a:cxn>
              <a:cxn ang="f38">
                <a:pos x="f82" y="f83"/>
              </a:cxn>
              <a:cxn ang="f39">
                <a:pos x="f194" y="f195"/>
              </a:cxn>
            </a:cxnLst>
            <a:rect l="f200" t="f201" r="f202" b="f203"/>
            <a:pathLst>
              <a:path stroke="0">
                <a:moveTo>
                  <a:pt x="f192" y="f193"/>
                </a:moveTo>
                <a:arcTo wR="f74" hR="f75" stAng="f47" swAng="f71"/>
                <a:lnTo>
                  <a:pt x="f82" y="f83"/>
                </a:lnTo>
                <a:close/>
              </a:path>
              <a:path fill="none">
                <a:moveTo>
                  <a:pt x="f192" y="f193"/>
                </a:moveTo>
                <a:arcTo wR="f74" hR="f75" stAng="f47" swAng="f71"/>
              </a:path>
            </a:pathLst>
          </a:custGeom>
          <a:noFill/>
          <a:ln w="127001" cap="rnd">
            <a:solidFill>
              <a:srgbClr val="0F9ED5"/>
            </a:solidFill>
            <a:custDash>
              <a:ds d="900000" sp="0"/>
            </a:custDash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Oval 13">
            <a:extLst>
              <a:ext uri="{FF2B5EF4-FFF2-40B4-BE49-F238E27FC236}">
                <a16:creationId xmlns:a16="http://schemas.microsoft.com/office/drawing/2014/main" id="{E4FE496F-695D-55CC-7D66-E1DF6B434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910047" y="4780995"/>
            <a:ext cx="546097" cy="54609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A02B93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DED82939-6A52-3A95-F086-E04EC4298311}"/>
              </a:ext>
            </a:extLst>
          </p:cNvPr>
          <p:cNvSpPr txBox="1"/>
          <p:nvPr/>
        </p:nvSpPr>
        <p:spPr>
          <a:xfrm>
            <a:off x="2738545" y="1818970"/>
            <a:ext cx="9450406" cy="42631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However, while this is negative side to UK welfare system the government has recognized the issue within the country, so government has created the Pathways to Work: Reforming Benefits and Support to Get Britain Working in 2025 which outlines a planned changes to UK welfare system that are specifically designed to help individuals become more resilient and thrive in the workforce (The Department of Work and Pensions, 2025). </a:t>
            </a: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Are they don’t allow individuals to thrive in the workforce:​</a:t>
            </a: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By bringing these workers into means-testing, their incentives are substantially weakened: under the legacy system, they would just pay tax, giving them a typical METR of 28%; but under the UC system, they also see their UC withdrawn, giving them a typical METR of 60% (Ray-Chaudhuri and Waters, 2024). ​</a:t>
            </a: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Calibri" pitchFamily="34"/>
              </a:rPr>
              <a:t>The extent of precarious work: over a fifth (21%) of UK workers, or 6.6 million people, are in temporary work, are low-income self-employed, or face volatile pay and hours, including zero hours contracts. Unemployment benefit replaces just 12% of average earnings and statutory sick pay just 16%. Around 2.2 million people are economically inactive but would like to work now or in the future (Cooke, 2023). ​</a:t>
            </a: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Calibri" pitchFamily="34"/>
              <a:cs typeface="Calibri" pitchFamily="34"/>
            </a:endParaRPr>
          </a:p>
          <a:p>
            <a:pPr marL="0" marR="0" lvl="0" indent="-228600" algn="l" defTabSz="914400" rtl="0" fontAlgn="auto" hangingPunct="1">
              <a:lnSpc>
                <a:spcPct val="6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7" name="Recorded Sound">
            <a:extLst>
              <a:ext uri="{FF2B5EF4-FFF2-40B4-BE49-F238E27FC236}">
                <a16:creationId xmlns:a16="http://schemas.microsoft.com/office/drawing/2014/main" id="{3F88F425-DEB8-9F99-2DF1-825C12445E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621" y="5738966"/>
            <a:ext cx="487366" cy="48736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208"/>
    </mc:Choice>
    <mc:Fallback>
      <p:transition spd="slow" advTm="117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Main presentation sent via email</vt:lpstr>
      <vt:lpstr>Nikola - Do they create help and resilience or don’t allow individuals to thrive in the workforce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10</cp:revision>
  <dcterms:created xsi:type="dcterms:W3CDTF">2025-04-30T14:47:44Z</dcterms:created>
  <dcterms:modified xsi:type="dcterms:W3CDTF">2025-04-30T14:48:47Z</dcterms:modified>
</cp:coreProperties>
</file>