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handoutMasterIdLst>
    <p:handoutMasterId r:id="rId19"/>
  </p:handoutMasterIdLst>
  <p:sldIdLst>
    <p:sldId id="257" r:id="rId5"/>
    <p:sldId id="308" r:id="rId6"/>
    <p:sldId id="310" r:id="rId7"/>
    <p:sldId id="296" r:id="rId8"/>
    <p:sldId id="307" r:id="rId9"/>
    <p:sldId id="295" r:id="rId10"/>
    <p:sldId id="284" r:id="rId11"/>
    <p:sldId id="292" r:id="rId12"/>
    <p:sldId id="294" r:id="rId13"/>
    <p:sldId id="317" r:id="rId14"/>
    <p:sldId id="291" r:id="rId15"/>
    <p:sldId id="318" r:id="rId16"/>
    <p:sldId id="315" r:id="rId17"/>
    <p:sldId id="316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808" autoAdjust="0"/>
    <p:restoredTop sz="94660"/>
  </p:normalViewPr>
  <p:slideViewPr>
    <p:cSldViewPr snapToGrid="0">
      <p:cViewPr varScale="1">
        <p:scale>
          <a:sx n="86" d="100"/>
          <a:sy n="86" d="100"/>
        </p:scale>
        <p:origin x="55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C5D2D4-F49E-4A59-85BD-B1A85B4237F6}" type="datetimeFigureOut">
              <a:rPr lang="en-GB" smtClean="0"/>
              <a:t>07/12/2020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E526FE-B194-4D05-A73F-DFCD7CE54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87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13890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704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739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12/7/2020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899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12/7/2020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521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12/7/2020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813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12/7/2020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346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12/7/2020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252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12/7/2020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352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552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93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12/7/2020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04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pCbSjIdXlM" TargetMode="Externa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157" y="1839951"/>
            <a:ext cx="8514794" cy="3901368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sz="6600" b="1" dirty="0" smtClean="0">
                <a:latin typeface="Arial Narrow" panose="020B0606020202030204" pitchFamily="34" charset="0"/>
                <a:ea typeface="+mj-lt"/>
                <a:cs typeface="+mj-lt"/>
              </a:rPr>
              <a:t>NARROWING</a:t>
            </a:r>
            <a:r>
              <a:rPr lang="en-GB" sz="6600" b="1" dirty="0" smtClean="0">
                <a:ea typeface="+mj-lt"/>
                <a:cs typeface="+mj-lt"/>
              </a:rPr>
              <a:t/>
            </a:r>
            <a:br>
              <a:rPr lang="en-GB" sz="6600" b="1" dirty="0" smtClean="0">
                <a:ea typeface="+mj-lt"/>
                <a:cs typeface="+mj-lt"/>
              </a:rPr>
            </a:br>
            <a:r>
              <a:rPr lang="en-GB" sz="13800" b="1" dirty="0" smtClean="0">
                <a:ea typeface="+mj-lt"/>
                <a:cs typeface="+mj-lt"/>
              </a:rPr>
              <a:t>FOCUS</a:t>
            </a:r>
            <a:endParaRPr lang="en-GB" sz="8000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6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237120"/>
            <a:ext cx="10687812" cy="1325562"/>
          </a:xfrm>
        </p:spPr>
        <p:txBody>
          <a:bodyPr>
            <a:normAutofit/>
          </a:bodyPr>
          <a:lstStyle/>
          <a:p>
            <a:pPr algn="ctr" fontAlgn="base"/>
            <a:r>
              <a:rPr lang="en-GB" b="1" dirty="0" smtClean="0"/>
              <a:t>How do you choose a topic?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828800"/>
            <a:ext cx="1045845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fontAlgn="base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848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237120"/>
            <a:ext cx="10687812" cy="1325562"/>
          </a:xfrm>
        </p:spPr>
        <p:txBody>
          <a:bodyPr>
            <a:normAutofit/>
          </a:bodyPr>
          <a:lstStyle/>
          <a:p>
            <a:pPr algn="ctr" fontAlgn="base"/>
            <a:r>
              <a:rPr lang="en-GB" b="1" dirty="0" smtClean="0"/>
              <a:t>How do you choose a topic?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828800"/>
            <a:ext cx="10458450" cy="435133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fontAlgn="base"/>
            <a:endParaRPr lang="en-GB" sz="3200" dirty="0" smtClean="0"/>
          </a:p>
          <a:p>
            <a:pPr fontAlgn="base"/>
            <a:r>
              <a:rPr lang="en-GB" sz="3200" dirty="0" smtClean="0"/>
              <a:t>What interests </a:t>
            </a:r>
            <a:r>
              <a:rPr lang="en-GB" sz="3200" i="1" u="sng" dirty="0" smtClean="0"/>
              <a:t>you</a:t>
            </a:r>
          </a:p>
          <a:p>
            <a:pPr fontAlgn="base"/>
            <a:endParaRPr lang="en-GB" sz="3200" dirty="0"/>
          </a:p>
          <a:p>
            <a:pPr fontAlgn="base"/>
            <a:r>
              <a:rPr lang="en-GB" sz="3200" dirty="0"/>
              <a:t>What sources are available </a:t>
            </a:r>
          </a:p>
          <a:p>
            <a:pPr fontAlgn="base"/>
            <a:endParaRPr lang="en-GB" sz="3200" dirty="0" smtClean="0"/>
          </a:p>
          <a:p>
            <a:pPr fontAlgn="base"/>
            <a:r>
              <a:rPr lang="en-GB" sz="3200" dirty="0" smtClean="0"/>
              <a:t>What has previously been written, and how do position or differentiate your own writing in relation to it</a:t>
            </a:r>
          </a:p>
          <a:p>
            <a:pPr fontAlgn="base"/>
            <a:endParaRPr lang="en-GB" sz="3200" dirty="0"/>
          </a:p>
          <a:p>
            <a:pPr fontAlgn="base"/>
            <a:r>
              <a:rPr lang="en-GB" sz="3200" dirty="0" smtClean="0"/>
              <a:t>What is it you want to </a:t>
            </a:r>
            <a:r>
              <a:rPr lang="en-GB" sz="3200" i="1" u="sng" dirty="0" smtClean="0"/>
              <a:t>say</a:t>
            </a:r>
            <a:endParaRPr lang="en-GB" sz="3200" u="sng" dirty="0" smtClean="0"/>
          </a:p>
          <a:p>
            <a:pPr fontAlgn="base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025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237120"/>
            <a:ext cx="10687812" cy="1325562"/>
          </a:xfrm>
        </p:spPr>
        <p:txBody>
          <a:bodyPr>
            <a:normAutofit/>
          </a:bodyPr>
          <a:lstStyle/>
          <a:p>
            <a:pPr algn="ctr" fontAlgn="base"/>
            <a:r>
              <a:rPr lang="en-GB" b="1" dirty="0" smtClean="0"/>
              <a:t>Why do we narrow topics?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828800"/>
            <a:ext cx="1045845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fontAlgn="base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8850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237120"/>
            <a:ext cx="10687812" cy="1325562"/>
          </a:xfrm>
        </p:spPr>
        <p:txBody>
          <a:bodyPr>
            <a:normAutofit/>
          </a:bodyPr>
          <a:lstStyle/>
          <a:p>
            <a:pPr algn="ctr" fontAlgn="base"/>
            <a:r>
              <a:rPr lang="en-GB" b="1" dirty="0" smtClean="0"/>
              <a:t>Why do we narrow topics?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828800"/>
            <a:ext cx="10458450" cy="43513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fontAlgn="base"/>
            <a:r>
              <a:rPr lang="en-GB" sz="3200" dirty="0" smtClean="0"/>
              <a:t>Originality</a:t>
            </a:r>
          </a:p>
          <a:p>
            <a:pPr fontAlgn="base"/>
            <a:r>
              <a:rPr lang="en-GB" sz="3200" dirty="0" smtClean="0"/>
              <a:t>Pragmatism</a:t>
            </a:r>
          </a:p>
          <a:p>
            <a:pPr fontAlgn="base"/>
            <a:r>
              <a:rPr lang="en-GB" sz="3200" dirty="0" smtClean="0"/>
              <a:t>Focus</a:t>
            </a:r>
          </a:p>
          <a:p>
            <a:pPr fontAlgn="base"/>
            <a:r>
              <a:rPr lang="en-GB" sz="3200" dirty="0" smtClean="0"/>
              <a:t>Depth</a:t>
            </a:r>
          </a:p>
          <a:p>
            <a:pPr fontAlgn="base"/>
            <a:r>
              <a:rPr lang="en-GB" sz="3200" dirty="0" smtClean="0"/>
              <a:t>Detail</a:t>
            </a:r>
          </a:p>
          <a:p>
            <a:pPr fontAlgn="base"/>
            <a:r>
              <a:rPr lang="en-GB" sz="3200" dirty="0" smtClean="0"/>
              <a:t>Nuance</a:t>
            </a:r>
          </a:p>
          <a:p>
            <a:pPr fontAlgn="base"/>
            <a:r>
              <a:rPr lang="en-GB" sz="3200" dirty="0" smtClean="0"/>
              <a:t>Say more about the ‘big picture’ ultimately</a:t>
            </a:r>
          </a:p>
          <a:p>
            <a:pPr fontAlgn="base"/>
            <a:endParaRPr lang="en-GB" sz="3200" dirty="0" smtClean="0"/>
          </a:p>
        </p:txBody>
      </p:sp>
      <p:pic>
        <p:nvPicPr>
          <p:cNvPr id="5" name="Picture 4" descr="Narrowing a Topic – Choosing &amp; Using Sources: A Guide to Academic Resear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925" y="1799792"/>
            <a:ext cx="6395294" cy="351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78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237120"/>
            <a:ext cx="10687812" cy="1325562"/>
          </a:xfrm>
        </p:spPr>
        <p:txBody>
          <a:bodyPr>
            <a:normAutofit/>
          </a:bodyPr>
          <a:lstStyle/>
          <a:p>
            <a:pPr algn="ctr" fontAlgn="base"/>
            <a:r>
              <a:rPr lang="en-GB" b="1" dirty="0" smtClean="0"/>
              <a:t>How do we narrow focus?</a:t>
            </a:r>
            <a:endParaRPr lang="en-GB" b="1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867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317" y="3912338"/>
            <a:ext cx="11115040" cy="1325562"/>
          </a:xfrm>
        </p:spPr>
        <p:txBody>
          <a:bodyPr>
            <a:normAutofit fontScale="90000"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b="1" dirty="0">
                <a:ea typeface="+mj-lt"/>
                <a:cs typeface="+mj-lt"/>
              </a:rPr>
              <a:t/>
            </a:r>
            <a:br>
              <a:rPr lang="en-GB" b="1" dirty="0">
                <a:ea typeface="+mj-lt"/>
                <a:cs typeface="+mj-lt"/>
              </a:rPr>
            </a:br>
            <a:r>
              <a:rPr lang="en-GB" b="1" dirty="0">
                <a:ea typeface="+mj-lt"/>
                <a:cs typeface="+mj-lt"/>
              </a:rPr>
              <a:t/>
            </a:r>
            <a:br>
              <a:rPr lang="en-GB" b="1" dirty="0">
                <a:ea typeface="+mj-lt"/>
                <a:cs typeface="+mj-lt"/>
              </a:rPr>
            </a:b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t="1" r="8414" b="-282"/>
          <a:stretch/>
        </p:blipFill>
        <p:spPr>
          <a:xfrm>
            <a:off x="868805" y="160337"/>
            <a:ext cx="11165880" cy="5915998"/>
          </a:xfrm>
          <a:prstGeom prst="rect">
            <a:avLst/>
          </a:prstGeom>
        </p:spPr>
      </p:pic>
      <p:pic>
        <p:nvPicPr>
          <p:cNvPr id="2054" name="Picture 6" descr="Choose a Topic - MAINE EAST HIGH SCHOOL LR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31994"/>
            <a:ext cx="46291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78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cs typeface="Arial"/>
              </a:rPr>
              <a:t>Questions to help narrow</a:t>
            </a:r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424786"/>
            <a:ext cx="10687812" cy="5334000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pPr algn="ctr">
              <a:lnSpc>
                <a:spcPct val="120000"/>
              </a:lnSpc>
              <a:spcAft>
                <a:spcPts val="0"/>
              </a:spcAft>
            </a:pPr>
            <a:r>
              <a:rPr lang="en-GB" sz="3200" dirty="0" smtClean="0">
                <a:latin typeface="+mj-lt"/>
              </a:rPr>
              <a:t>Who </a:t>
            </a:r>
          </a:p>
          <a:p>
            <a:pPr algn="ctr">
              <a:lnSpc>
                <a:spcPct val="120000"/>
              </a:lnSpc>
              <a:spcAft>
                <a:spcPts val="0"/>
              </a:spcAft>
            </a:pPr>
            <a:r>
              <a:rPr lang="en-GB" sz="3200" dirty="0" smtClean="0">
                <a:latin typeface="+mj-lt"/>
              </a:rPr>
              <a:t>What</a:t>
            </a:r>
          </a:p>
          <a:p>
            <a:pPr algn="ctr">
              <a:lnSpc>
                <a:spcPct val="120000"/>
              </a:lnSpc>
              <a:spcAft>
                <a:spcPts val="0"/>
              </a:spcAft>
            </a:pPr>
            <a:r>
              <a:rPr lang="en-GB" sz="3200" dirty="0" smtClean="0">
                <a:latin typeface="+mj-lt"/>
              </a:rPr>
              <a:t>Why</a:t>
            </a:r>
          </a:p>
          <a:p>
            <a:pPr algn="ctr">
              <a:lnSpc>
                <a:spcPct val="120000"/>
              </a:lnSpc>
              <a:spcAft>
                <a:spcPts val="0"/>
              </a:spcAft>
            </a:pPr>
            <a:r>
              <a:rPr lang="en-GB" sz="3200" dirty="0" smtClean="0">
                <a:latin typeface="+mj-lt"/>
              </a:rPr>
              <a:t>Where</a:t>
            </a:r>
          </a:p>
          <a:p>
            <a:pPr algn="ctr">
              <a:lnSpc>
                <a:spcPct val="120000"/>
              </a:lnSpc>
              <a:spcAft>
                <a:spcPts val="0"/>
              </a:spcAft>
            </a:pPr>
            <a:r>
              <a:rPr lang="en-GB" sz="3200" dirty="0" smtClean="0">
                <a:latin typeface="+mj-lt"/>
              </a:rPr>
              <a:t>When </a:t>
            </a:r>
          </a:p>
          <a:p>
            <a:pPr algn="ctr">
              <a:lnSpc>
                <a:spcPct val="120000"/>
              </a:lnSpc>
              <a:spcAft>
                <a:spcPts val="0"/>
              </a:spcAft>
            </a:pPr>
            <a:r>
              <a:rPr lang="en-GB" sz="3200" dirty="0" smtClean="0">
                <a:latin typeface="+mj-lt"/>
              </a:rPr>
              <a:t>How</a:t>
            </a:r>
          </a:p>
          <a:p>
            <a:pPr>
              <a:lnSpc>
                <a:spcPct val="120000"/>
              </a:lnSpc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46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 fontAlgn="base"/>
            <a:endParaRPr lang="en-GB" b="1" dirty="0"/>
          </a:p>
        </p:txBody>
      </p:sp>
      <p:pic>
        <p:nvPicPr>
          <p:cNvPr id="5" name="rpCbSjIdXlM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198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34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3075" y="5326136"/>
            <a:ext cx="6326756" cy="578440"/>
          </a:xfrm>
        </p:spPr>
        <p:txBody>
          <a:bodyPr>
            <a:noAutofit/>
          </a:bodyPr>
          <a:lstStyle/>
          <a:p>
            <a:pPr algn="r"/>
            <a:r>
              <a:rPr lang="en-GB" sz="2800" b="1" i="1" dirty="0" smtClean="0">
                <a:cs typeface="Arial"/>
              </a:rPr>
              <a:t>Note: these are not hard-and-fast rules but can be useful ways of narrowing your focus, and can apply to a vast range of subjects</a:t>
            </a:r>
            <a:endParaRPr lang="en-GB" sz="2800" b="1" i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81381" y="1524000"/>
            <a:ext cx="10458450" cy="477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Time 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Location 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Category</a:t>
            </a:r>
            <a:endParaRPr lang="en-GB" sz="3200" dirty="0"/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Issue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9240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81381" y="1524000"/>
            <a:ext cx="10458450" cy="47752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Time </a:t>
            </a:r>
            <a:r>
              <a:rPr lang="en-GB" sz="3200" dirty="0" smtClean="0"/>
              <a:t>– chronological focus</a:t>
            </a:r>
          </a:p>
          <a:p>
            <a:pPr marL="514350" indent="-514350">
              <a:buFont typeface="+mj-lt"/>
              <a:buAutoNum type="arabicParenR"/>
            </a:pPr>
            <a:endParaRPr lang="en-GB" sz="3200" dirty="0" smtClean="0"/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Location </a:t>
            </a:r>
            <a:r>
              <a:rPr lang="en-GB" sz="3200" dirty="0" smtClean="0"/>
              <a:t>– geographical focus</a:t>
            </a:r>
          </a:p>
          <a:p>
            <a:pPr marL="514350" indent="-514350">
              <a:buFont typeface="+mj-lt"/>
              <a:buAutoNum type="arabicParenR"/>
            </a:pPr>
            <a:endParaRPr lang="en-GB" sz="3200" dirty="0" smtClean="0"/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Category</a:t>
            </a:r>
            <a:r>
              <a:rPr lang="en-GB" sz="3200" dirty="0" smtClean="0"/>
              <a:t> – ways of grouping themes or theories (e.g. feminism, </a:t>
            </a:r>
            <a:r>
              <a:rPr lang="en-GB" sz="3200" dirty="0" err="1" smtClean="0"/>
              <a:t>postcolonialism</a:t>
            </a:r>
            <a:r>
              <a:rPr lang="en-GB" sz="3200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endParaRPr lang="en-GB" sz="3200" dirty="0"/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Issue </a:t>
            </a:r>
            <a:r>
              <a:rPr lang="en-GB" sz="3200" dirty="0" smtClean="0"/>
              <a:t>– the ‘hook’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1138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3075" y="5326136"/>
            <a:ext cx="6326756" cy="578440"/>
          </a:xfrm>
        </p:spPr>
        <p:txBody>
          <a:bodyPr>
            <a:noAutofit/>
          </a:bodyPr>
          <a:lstStyle/>
          <a:p>
            <a:pPr algn="r"/>
            <a:r>
              <a:rPr lang="en-GB" sz="2800" b="1" i="1" dirty="0" smtClean="0">
                <a:cs typeface="Arial"/>
              </a:rPr>
              <a:t>Applying these criteria can be useful even when the essay title is already provided for you. </a:t>
            </a:r>
            <a:endParaRPr lang="en-GB" sz="2800" b="1" i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81381" y="1524000"/>
            <a:ext cx="10458450" cy="477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Time 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Location 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Category</a:t>
            </a:r>
            <a:endParaRPr lang="en-GB" sz="3200" dirty="0"/>
          </a:p>
          <a:p>
            <a:pPr marL="514350" indent="-514350">
              <a:buFont typeface="+mj-lt"/>
              <a:buAutoNum type="arabicParenR"/>
            </a:pPr>
            <a:r>
              <a:rPr lang="en-GB" sz="3200" b="1" dirty="0" smtClean="0"/>
              <a:t>Issue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3354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96062" y="416936"/>
            <a:ext cx="10458450" cy="58165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i="1" dirty="0" smtClean="0"/>
              <a:t>IN GROUPS, APPLY THE ‘TIME-LOCATION-CATEGORY-ISSUE’ MODEL </a:t>
            </a:r>
            <a:r>
              <a:rPr lang="en-GB" sz="3200" i="1" dirty="0" smtClean="0"/>
              <a:t>COME UP WITH A HYPOTHETICAL RESEARCH TOPIC ON ONE OF </a:t>
            </a:r>
            <a:r>
              <a:rPr lang="en-GB" sz="3200" i="1" dirty="0" smtClean="0"/>
              <a:t>THE FOLLOWING: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 smtClean="0">
                <a:solidFill>
                  <a:srgbClr val="FF0000"/>
                </a:solidFill>
              </a:rPr>
              <a:t>WAR</a:t>
            </a:r>
          </a:p>
          <a:p>
            <a:r>
              <a:rPr lang="en-GB" sz="3200" dirty="0" smtClean="0">
                <a:solidFill>
                  <a:srgbClr val="0070C0"/>
                </a:solidFill>
              </a:rPr>
              <a:t>GENDER</a:t>
            </a:r>
          </a:p>
          <a:p>
            <a:r>
              <a:rPr lang="en-GB" sz="3200" dirty="0" smtClean="0">
                <a:solidFill>
                  <a:srgbClr val="00B050"/>
                </a:solidFill>
              </a:rPr>
              <a:t>WALES</a:t>
            </a:r>
            <a:br>
              <a:rPr lang="en-GB" sz="3200" dirty="0" smtClean="0">
                <a:solidFill>
                  <a:srgbClr val="00B050"/>
                </a:solidFill>
              </a:rPr>
            </a:br>
            <a:endParaRPr lang="en-GB" sz="3200" dirty="0">
              <a:solidFill>
                <a:srgbClr val="00B05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1752" t="2247" r="24093" b="-955"/>
          <a:stretch/>
        </p:blipFill>
        <p:spPr>
          <a:xfrm>
            <a:off x="6011672" y="1877803"/>
            <a:ext cx="4180542" cy="4956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5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96062" y="416936"/>
            <a:ext cx="10458450" cy="58165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i="1" dirty="0" smtClean="0"/>
              <a:t>APPLY THE ‘TIME-LOCATION-CATEGORY-ISSUE’ MODEL </a:t>
            </a:r>
            <a:r>
              <a:rPr lang="en-GB" sz="3200" i="1" dirty="0" smtClean="0"/>
              <a:t>COME UP WITH A RESEARCH TOPIC</a:t>
            </a:r>
            <a:endParaRPr lang="en-GB" sz="3200" dirty="0"/>
          </a:p>
          <a:p>
            <a:r>
              <a:rPr lang="en-GB" sz="3200" dirty="0" smtClean="0"/>
              <a:t>Go to the relevant section of Moodle and repeat the previous exercise: </a:t>
            </a:r>
            <a:endParaRPr lang="en-GB" sz="3200" dirty="0">
              <a:solidFill>
                <a:srgbClr val="00B050"/>
              </a:solidFill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713678" y="2152185"/>
            <a:ext cx="10470196" cy="45637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sz="3200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List the time, location, category and issue to complete the sentence: ‘This essay will examine w, x, y, z’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List three possible sources (primary or secondary) that you could use to address the question.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Give yourself one hour maximum to complete the task from start to finish.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1036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212C824-AC1C-47A0-BDC0-C3803CDB3A8B}">
  <ds:schemaRefs>
    <ds:schemaRef ds:uri="http://purl.org/dc/terms/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18e00798-69c8-4d73-a841-5247a1895ee0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426D200-0F23-4826-8DC0-7B2E7704BE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6BF7B2-FB69-4B44-86B6-4FD86A9465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1500</TotalTime>
  <Words>285</Words>
  <Application>Microsoft Office PowerPoint</Application>
  <PresentationFormat>Widescreen</PresentationFormat>
  <Paragraphs>57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Narrow</vt:lpstr>
      <vt:lpstr>Calibri</vt:lpstr>
      <vt:lpstr>Century Schoolbook</vt:lpstr>
      <vt:lpstr>Wingdings 2</vt:lpstr>
      <vt:lpstr>View</vt:lpstr>
      <vt:lpstr>NARROWING FOCUS </vt:lpstr>
      <vt:lpstr>How do you choose a topic?</vt:lpstr>
      <vt:lpstr>How do you choose a topic?</vt:lpstr>
      <vt:lpstr>Why do we narrow topics?</vt:lpstr>
      <vt:lpstr>Why do we narrow topics?</vt:lpstr>
      <vt:lpstr>How do we narrow focus?</vt:lpstr>
      <vt:lpstr>   </vt:lpstr>
      <vt:lpstr>Questions to help narrow</vt:lpstr>
      <vt:lpstr>PowerPoint Presentation</vt:lpstr>
      <vt:lpstr>Note: these are not hard-and-fast rules but can be useful ways of narrowing your focus, and can apply to a vast range of subjects</vt:lpstr>
      <vt:lpstr>PowerPoint Presentation</vt:lpstr>
      <vt:lpstr>Applying these criteria can be useful even when the essay title is already provided for you.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Deadlines and Feedback</dc:title>
  <dc:creator>Alexander Scott</dc:creator>
  <cp:lastModifiedBy>Alexander Scott</cp:lastModifiedBy>
  <cp:revision>27</cp:revision>
  <cp:lastPrinted>2020-11-24T11:25:40Z</cp:lastPrinted>
  <dcterms:created xsi:type="dcterms:W3CDTF">2020-11-20T14:53:53Z</dcterms:created>
  <dcterms:modified xsi:type="dcterms:W3CDTF">2020-12-08T11:58:15Z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