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13" autoAdjust="0"/>
    <p:restoredTop sz="73854" autoAdjust="0"/>
  </p:normalViewPr>
  <p:slideViewPr>
    <p:cSldViewPr snapToGrid="0" showGuides="1">
      <p:cViewPr varScale="1">
        <p:scale>
          <a:sx n="54" d="100"/>
          <a:sy n="54" d="100"/>
        </p:scale>
        <p:origin x="1038" y="3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15AEBE-DD7D-4680-914E-573629C836E1}" type="datetimeFigureOut">
              <a:rPr lang="en-GB" smtClean="0"/>
              <a:t>06/01/2019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22E4F43-EFE4-4E43-B455-7C2BBCAB10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72573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technation.io/wp-content/uploads/2018/04/Tech_City_2017_report_full_web.pdf" TargetMode="External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oslep.com/assets/file/Cornwall%20and%20IoS%20Employment%20and%20Skills%20Strategy%20Appendix%202_P1.pdf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ftp.iza.org/dp9733.pdf" TargetMode="External"/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Image:</a:t>
            </a:r>
          </a:p>
          <a:p>
            <a:endParaRPr lang="en-GB" dirty="0" smtClean="0"/>
          </a:p>
          <a:p>
            <a:r>
              <a:rPr lang="en-GB" dirty="0" smtClean="0"/>
              <a:t>FALMOUTH</a:t>
            </a:r>
            <a:r>
              <a:rPr lang="en-GB" baseline="0" dirty="0" smtClean="0"/>
              <a:t> UNIVERSITY (2018) </a:t>
            </a:r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Launchpad Studio</a:t>
            </a:r>
            <a:r>
              <a:rPr lang="en-GB" sz="1200" baseline="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Pilot Programme 2014-15.</a:t>
            </a:r>
            <a:r>
              <a:rPr lang="en-GB" sz="1200" baseline="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aseline="0" dirty="0" smtClean="0"/>
              <a:t>Falmouth University image bank [Online] Available from: https://falmouth-university.smugmug.com/Falmouth-Business-School/Launchpad/Launchpad/ [Accessed: 19 December 2018]</a:t>
            </a:r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22E4F43-EFE4-4E43-B455-7C2BBCAB10D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06565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Image:</a:t>
            </a:r>
          </a:p>
          <a:p>
            <a:endParaRPr lang="en-GB" dirty="0" smtClean="0"/>
          </a:p>
          <a:p>
            <a:r>
              <a:rPr lang="en-GB" dirty="0" smtClean="0"/>
              <a:t>FALMOUTH</a:t>
            </a:r>
            <a:r>
              <a:rPr lang="en-GB" baseline="0" dirty="0" smtClean="0"/>
              <a:t> UNIVERSITY (2018) </a:t>
            </a:r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Launchpad students</a:t>
            </a:r>
            <a:r>
              <a:rPr lang="en-GB" sz="1200" baseline="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Cohort 1 2017-18.</a:t>
            </a:r>
            <a:r>
              <a:rPr lang="en-GB" sz="1200" baseline="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aseline="0" dirty="0" smtClean="0"/>
              <a:t>Falmouth University image bank [Online] Available from: https://falmouth-university.smugmug.com/Falmouth-Business-School/Launchpad/Launchpad/ [Accessed: 19 December 2018]</a:t>
            </a:r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22E4F43-EFE4-4E43-B455-7C2BBCAB10D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5696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aseline="0" dirty="0" smtClean="0"/>
              <a:t>Images: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aseline="0" dirty="0" smtClean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aseline="0" dirty="0" smtClean="0"/>
              <a:t>CORNWALL COUNCIL (2018) Help to stay living at home [Online] Available from: https://www.cornwall.gov.uk/health-and-social-care/adult-social-care/help-to-stay-living-at-home/ [Accessed: 19 December 2018]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aseline="0" dirty="0" smtClean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aseline="0" dirty="0" smtClean="0"/>
              <a:t>CORNWALL LIVE (2018) Silage harvest [Online] Available from: https://www.cornwalllive.com/news/cornwall-news/dont-miss-your-chance-apply-1703750 [Accessed: 19 December 2018]</a:t>
            </a:r>
            <a:endParaRPr lang="en-GB" dirty="0" smtClean="0"/>
          </a:p>
          <a:p>
            <a:endParaRPr lang="en-GB" dirty="0" smtClean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aseline="0" dirty="0" smtClean="0"/>
              <a:t>SINCLAIR, M. (2017) 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Commercial boats in St Ives Harbour, pictured in 2017. Cornwall Live [Online] Available from: https://www.cornwalllive.com/whats-on/whats-on-news/gallery/st-ives-fishing-industry-late-335346 [Accessed: 19 December</a:t>
            </a:r>
            <a:r>
              <a:rPr lang="en-GB" sz="1200" b="0" i="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2018]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VISIT CORNWALL (2018) </a:t>
            </a:r>
            <a:r>
              <a:rPr lang="en-GB" dirty="0" err="1" smtClean="0"/>
              <a:t>Gyllyngvase</a:t>
            </a:r>
            <a:r>
              <a:rPr lang="en-GB" dirty="0" smtClean="0"/>
              <a:t> beach [Online] Available from: https://www.visitcornwall.com/beaches/lifeguards-seasonal/south-coast/falmouth/gyllyngvase-beach [Accessed: 19</a:t>
            </a:r>
            <a:r>
              <a:rPr lang="en-GB" baseline="0" dirty="0" smtClean="0"/>
              <a:t> December 2018]</a:t>
            </a:r>
          </a:p>
          <a:p>
            <a:endParaRPr lang="en-GB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22E4F43-EFE4-4E43-B455-7C2BBCAB10D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75264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Images:</a:t>
            </a:r>
          </a:p>
          <a:p>
            <a:endParaRPr lang="en-GB" dirty="0" smtClean="0"/>
          </a:p>
          <a:p>
            <a:r>
              <a:rPr lang="en-GB" dirty="0" smtClean="0"/>
              <a:t>SUPERFAST</a:t>
            </a:r>
            <a:r>
              <a:rPr lang="en-GB" baseline="0" dirty="0" smtClean="0"/>
              <a:t> BUSINESS CORNWALL (2016) Superfast Cornwall logo white [Online] Available from: https://sfbcornwall.co.uk/programmes-superfast-cornwall-white/ [Accessed: 19 December 2018] </a:t>
            </a:r>
            <a:endParaRPr lang="en-GB" dirty="0" smtClean="0"/>
          </a:p>
          <a:p>
            <a:endParaRPr lang="en-GB" dirty="0" smtClean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TECH CITY UK (2017) Tech Nation 2017 [Online] pp. 106-107. Available from: </a:t>
            </a:r>
            <a:r>
              <a:rPr lang="en-GB" sz="120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https://technation.io/wp-content/uploads/2018/04/Tech_City_2017_report_full_web.pdf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[Accessed: 11 December 2018]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22E4F43-EFE4-4E43-B455-7C2BBCAB10D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808851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Graphs: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CORNWALL &amp; ISLES OF SCILLY LOCAL ENTERPRISE PARTNERSHIP (2016) Employment and Skills Strategy 2016-2030: Evidence Base. p.</a:t>
            </a:r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26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[Online] Available from: </a:t>
            </a:r>
            <a:r>
              <a:rPr lang="en-GB" sz="120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https://www.cioslep.com/assets/file/Cornwall%20and%20IoS%20Employment%20and%20Skills%20Strategy%20Appendix%202_P1.pdf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[Accessed: 19 December 2018]</a:t>
            </a:r>
          </a:p>
          <a:p>
            <a:endParaRPr lang="en-GB" dirty="0" smtClean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CORNWALL &amp; ISLES OF SCILLY LOCAL ENTERPRISE PARTNERSHIP (2016) Employment and Skills Strategy 2016-2030: Evidence Base. p.</a:t>
            </a:r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39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[Online] Available from: </a:t>
            </a:r>
            <a:r>
              <a:rPr lang="en-GB" sz="120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https://www.cioslep.com/assets/file/Cornwall%20and%20IoS%20Employment%20and%20Skills%20Strategy%20Appendix%202_P1.pdf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[Accessed: 19 December 2018]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22E4F43-EFE4-4E43-B455-7C2BBCAB10D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30439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Graph:</a:t>
            </a:r>
          </a:p>
          <a:p>
            <a:endParaRPr lang="en-GB" dirty="0" smtClean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COLOMBELLI, A., KRAFFT, J. &amp; VIVARELLI, M. (2016) To Be Born Is Not Enough: The Key Role of Innovative </a:t>
            </a:r>
            <a:r>
              <a:rPr lang="en-GB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Startups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Institute for the Study of Labour [Online] Discussion Paper No. 9733. p. 37. Available from: </a:t>
            </a:r>
            <a:r>
              <a:rPr lang="en-GB" sz="120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http://ftp.iza.org/dp9733.pdf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[Accessed: 15 December 2018]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22E4F43-EFE4-4E43-B455-7C2BBCAB10D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697302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Image:</a:t>
            </a:r>
          </a:p>
          <a:p>
            <a:endParaRPr lang="en-GB" dirty="0" smtClean="0"/>
          </a:p>
          <a:p>
            <a:r>
              <a:rPr lang="en-GB" dirty="0" smtClean="0"/>
              <a:t>FALMOUTH</a:t>
            </a:r>
            <a:r>
              <a:rPr lang="en-GB" baseline="0" dirty="0" smtClean="0"/>
              <a:t> UNIVERSITY (2018) </a:t>
            </a:r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Launchpad students</a:t>
            </a:r>
            <a:r>
              <a:rPr lang="en-GB" sz="1200" baseline="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Cohort 1 2017-18.</a:t>
            </a:r>
            <a:r>
              <a:rPr lang="en-GB" sz="1200" baseline="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aseline="0" dirty="0" smtClean="0"/>
              <a:t>Falmouth University image bank [Online] Available from: https://falmouth-university.smugmug.com/Falmouth-Business-School/Launchpad/Launchpad/ [Accessed: 19 December 2018]</a:t>
            </a:r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22E4F43-EFE4-4E43-B455-7C2BBCAB10D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216080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Image:</a:t>
            </a:r>
          </a:p>
          <a:p>
            <a:endParaRPr lang="en-GB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FALMOUTH EXETER PLUS (2018) Tweet,</a:t>
            </a:r>
            <a:r>
              <a:rPr lang="en-GB" sz="1200" b="0" i="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31 December [Online] Available from: 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https://twitter.com/falmouthexeter/status/1079651622161018881 [Accessed: 31 December 2018]</a:t>
            </a: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22E4F43-EFE4-4E43-B455-7C2BBCAB10D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854420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Image:</a:t>
            </a:r>
          </a:p>
          <a:p>
            <a:endParaRPr lang="en-GB" dirty="0" smtClean="0"/>
          </a:p>
          <a:p>
            <a:r>
              <a:rPr lang="en-GB" dirty="0" smtClean="0"/>
              <a:t>FALMOUTH</a:t>
            </a:r>
            <a:r>
              <a:rPr lang="en-GB" baseline="0" dirty="0" smtClean="0"/>
              <a:t> UNIVERSITY (2018) </a:t>
            </a:r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Launchpad student</a:t>
            </a:r>
            <a:r>
              <a:rPr lang="en-GB" sz="1200" baseline="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Cohort 1 2017-18.</a:t>
            </a:r>
            <a:r>
              <a:rPr lang="en-GB" sz="1200" baseline="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aseline="0" dirty="0" smtClean="0"/>
              <a:t>Falmouth University image bank [Online] Available from: https://falmouth-university.smugmug.com/Falmouth-Business-School/Launchpad/Launchpad/ [Accessed: 19 December 2018]</a:t>
            </a:r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22E4F43-EFE4-4E43-B455-7C2BBCAB10D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714903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Image:</a:t>
            </a:r>
          </a:p>
          <a:p>
            <a:endParaRPr lang="en-GB" dirty="0" smtClean="0"/>
          </a:p>
          <a:p>
            <a:r>
              <a:rPr lang="en-GB" dirty="0" smtClean="0"/>
              <a:t>FALMOUTH UNIVERSITY (2018) How</a:t>
            </a:r>
            <a:r>
              <a:rPr lang="en-GB" baseline="0" dirty="0" smtClean="0"/>
              <a:t> you learn with Falmouth Flexible [Online] Available from: https://flexible.falmouth.ac.uk/how-you-learn-video.htm [Accessed: 19 December 2018]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22E4F43-EFE4-4E43-B455-7C2BBCAB10D6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3758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C793B1-03BE-4AFE-9515-64F35C8A4F69}" type="datetimeFigureOut">
              <a:rPr lang="en-GB" smtClean="0"/>
              <a:t>06/01/2019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8CC037-E3CF-429C-8545-96C18530B1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92395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C793B1-03BE-4AFE-9515-64F35C8A4F69}" type="datetimeFigureOut">
              <a:rPr lang="en-GB" smtClean="0"/>
              <a:t>06/01/2019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8CC037-E3CF-429C-8545-96C18530B1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34818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C793B1-03BE-4AFE-9515-64F35C8A4F69}" type="datetimeFigureOut">
              <a:rPr lang="en-GB" smtClean="0"/>
              <a:t>06/01/2019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8CC037-E3CF-429C-8545-96C18530B1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2024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C793B1-03BE-4AFE-9515-64F35C8A4F69}" type="datetimeFigureOut">
              <a:rPr lang="en-GB" smtClean="0"/>
              <a:t>06/01/2019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8CC037-E3CF-429C-8545-96C18530B1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92013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C793B1-03BE-4AFE-9515-64F35C8A4F69}" type="datetimeFigureOut">
              <a:rPr lang="en-GB" smtClean="0"/>
              <a:t>06/01/2019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8CC037-E3CF-429C-8545-96C18530B1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28045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C793B1-03BE-4AFE-9515-64F35C8A4F69}" type="datetimeFigureOut">
              <a:rPr lang="en-GB" smtClean="0"/>
              <a:t>06/01/2019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8CC037-E3CF-429C-8545-96C18530B1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16962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C793B1-03BE-4AFE-9515-64F35C8A4F69}" type="datetimeFigureOut">
              <a:rPr lang="en-GB" smtClean="0"/>
              <a:t>06/01/2019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8CC037-E3CF-429C-8545-96C18530B1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61107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C793B1-03BE-4AFE-9515-64F35C8A4F69}" type="datetimeFigureOut">
              <a:rPr lang="en-GB" smtClean="0"/>
              <a:t>06/01/2019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8CC037-E3CF-429C-8545-96C18530B1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84769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C793B1-03BE-4AFE-9515-64F35C8A4F69}" type="datetimeFigureOut">
              <a:rPr lang="en-GB" smtClean="0"/>
              <a:t>06/01/2019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8CC037-E3CF-429C-8545-96C18530B1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79373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C793B1-03BE-4AFE-9515-64F35C8A4F69}" type="datetimeFigureOut">
              <a:rPr lang="en-GB" smtClean="0"/>
              <a:t>06/01/2019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8CC037-E3CF-429C-8545-96C18530B1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2540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C793B1-03BE-4AFE-9515-64F35C8A4F69}" type="datetimeFigureOut">
              <a:rPr lang="en-GB" smtClean="0"/>
              <a:t>06/01/2019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8CC037-E3CF-429C-8545-96C18530B1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46178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C793B1-03BE-4AFE-9515-64F35C8A4F69}" type="datetimeFigureOut">
              <a:rPr lang="en-GB" smtClean="0"/>
              <a:t>06/01/2019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8CC037-E3CF-429C-8545-96C18530B1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64879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0" y="0"/>
            <a:ext cx="12191999" cy="685799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471927" y="1943546"/>
            <a:ext cx="989330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Exploring the</a:t>
            </a:r>
          </a:p>
          <a:p>
            <a:r>
              <a:rPr lang="en-GB" sz="6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economic </a:t>
            </a:r>
            <a:r>
              <a:rPr lang="en-GB" sz="6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social impact of </a:t>
            </a:r>
            <a:r>
              <a:rPr lang="en-GB" sz="6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‘Launchpad’ </a:t>
            </a:r>
            <a:r>
              <a:rPr lang="en-GB" sz="6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 the </a:t>
            </a:r>
            <a:r>
              <a:rPr lang="en-GB" sz="6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Cornish community</a:t>
            </a:r>
            <a:endParaRPr lang="en-GB" sz="6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30200" y="514747"/>
            <a:ext cx="115316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Natasha Michell  |</a:t>
            </a: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Student ID 1603999  |  MBA General Management  |</a:t>
            </a: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Entrepreneurship (SBMA7111D)  |  6 January 2019</a:t>
            </a: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927" y="260747"/>
            <a:ext cx="2525273" cy="6539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6873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0" y="0"/>
            <a:ext cx="12192000" cy="1168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330200" y="514747"/>
            <a:ext cx="115316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Natasha Michell  |</a:t>
            </a: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Student ID 1603999  |  MBA General Management  |</a:t>
            </a: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Entrepreneurship (SBMA7111D)  |  6 January 2019</a:t>
            </a: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927" y="260747"/>
            <a:ext cx="2525273" cy="65395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06180" y="1168400"/>
            <a:ext cx="8527180" cy="56896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12192000" y="1165580"/>
            <a:ext cx="4536141" cy="569242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6151844" y="1168400"/>
            <a:ext cx="2995173" cy="56896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471927" y="1710467"/>
            <a:ext cx="8026614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What is ‘Launchpad’?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Clr>
                <a:schemeClr val="accent2"/>
              </a:buClr>
              <a:buSzPct val="130000"/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An innovative, postgraduate education and business incubation programme, delivered in Cornwall by Falmouth University</a:t>
            </a:r>
          </a:p>
          <a:p>
            <a:pPr marL="285750" indent="-285750">
              <a:buClr>
                <a:schemeClr val="accent2"/>
              </a:buClr>
              <a:buSzPct val="130000"/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Clr>
                <a:schemeClr val="accent2"/>
              </a:buClr>
              <a:buSzPct val="130000"/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Uses business creation as a method of teaching students about entrepreneurship</a:t>
            </a:r>
          </a:p>
          <a:p>
            <a:pPr marL="285750" indent="-285750">
              <a:buClr>
                <a:schemeClr val="accent2"/>
              </a:buClr>
              <a:buSzPct val="130000"/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Clr>
                <a:schemeClr val="accent2"/>
              </a:buClr>
              <a:buSzPct val="130000"/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Increases start-up success rates by matching student companies with industry partners from the outset so the issue of whether or not a product fulfils a market need is established early on</a:t>
            </a:r>
          </a:p>
          <a:p>
            <a:pPr marL="285750" indent="-285750">
              <a:buClr>
                <a:schemeClr val="accent2"/>
              </a:buClr>
              <a:buSzPct val="130000"/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Clr>
                <a:schemeClr val="accent2"/>
              </a:buClr>
              <a:buSzPct val="130000"/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At the end of the 12-month programme graduates:</a:t>
            </a:r>
          </a:p>
          <a:p>
            <a:pPr marL="742950" lvl="1" indent="-285750">
              <a:buClr>
                <a:schemeClr val="accent2"/>
              </a:buClr>
              <a:buSzPct val="80000"/>
              <a:buFont typeface="Wingdings" panose="05000000000000000000" pitchFamily="2" charset="2"/>
              <a:buChar char="Ø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have developed an investible prototype</a:t>
            </a:r>
          </a:p>
          <a:p>
            <a:pPr marL="742950" lvl="1" indent="-285750">
              <a:buClr>
                <a:schemeClr val="accent2"/>
              </a:buClr>
              <a:buSzPct val="80000"/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become directors in their own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companies</a:t>
            </a:r>
          </a:p>
          <a:p>
            <a:pPr marL="742950" lvl="1" indent="-285750">
              <a:buClr>
                <a:schemeClr val="accent2"/>
              </a:buClr>
              <a:buSzPct val="80000"/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ain a Masters degree in Entrepreneurship</a:t>
            </a:r>
          </a:p>
        </p:txBody>
      </p:sp>
      <p:sp>
        <p:nvSpPr>
          <p:cNvPr id="7" name="Rectangle 6"/>
          <p:cNvSpPr/>
          <p:nvPr/>
        </p:nvSpPr>
        <p:spPr>
          <a:xfrm>
            <a:off x="9147017" y="6244046"/>
            <a:ext cx="3044983" cy="611134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9215721" y="6322424"/>
            <a:ext cx="25026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Launchpad Studio</a:t>
            </a:r>
          </a:p>
          <a:p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Pilot Programme 2014-15</a:t>
            </a: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100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0" y="0"/>
            <a:ext cx="12192000" cy="1168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330200" y="514747"/>
            <a:ext cx="115316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Natasha Michell  |</a:t>
            </a: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Student ID 1603999  |  MBA General Management  |</a:t>
            </a: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Entrepreneurship (SBMA7111D)  |  6 January 2019</a:t>
            </a: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927" y="260747"/>
            <a:ext cx="2525273" cy="65395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58965" y="1168400"/>
            <a:ext cx="3795207" cy="56896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12192000" y="1165580"/>
            <a:ext cx="2995173" cy="569242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6151835" y="1168400"/>
            <a:ext cx="2995173" cy="56896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471927" y="1710467"/>
            <a:ext cx="7865249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What prompted the development of Launchpad?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Clr>
                <a:schemeClr val="accent2"/>
              </a:buClr>
              <a:buSzPct val="130000"/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Launchpad’s founder identified several problems with the way that entrepreneurship is, and has been, promoted and taught in universities:</a:t>
            </a:r>
          </a:p>
          <a:p>
            <a:pPr marL="742950" lvl="1" indent="-285750">
              <a:buClr>
                <a:schemeClr val="accent2"/>
              </a:buClr>
              <a:buSzPct val="80000"/>
              <a:buFont typeface="Wingdings" panose="05000000000000000000" pitchFamily="2" charset="2"/>
              <a:buChar char="Ø"/>
            </a:pP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buClr>
                <a:schemeClr val="accent2"/>
              </a:buClr>
              <a:buSzPct val="80000"/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xisting methods of teaching entrepreneurship are largely focused on theory rather than practice</a:t>
            </a:r>
          </a:p>
          <a:p>
            <a:pPr marL="742950" lvl="1" indent="-285750">
              <a:buClr>
                <a:schemeClr val="accent2"/>
              </a:buClr>
              <a:buSzPct val="80000"/>
              <a:buFont typeface="Wingdings" panose="05000000000000000000" pitchFamily="2" charset="2"/>
              <a:buChar char="Ø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buClr>
                <a:schemeClr val="accent2"/>
              </a:buClr>
              <a:buSzPct val="80000"/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niversities are missing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key opportunities to prepare students for the future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economy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>
                <a:schemeClr val="accent2"/>
              </a:buClr>
              <a:buSzPct val="130000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Clr>
                <a:schemeClr val="accent2"/>
              </a:buClr>
              <a:buSzPct val="130000"/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Launchpad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was developed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with the aim of improving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entrepreneurship education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in universities</a:t>
            </a:r>
          </a:p>
          <a:p>
            <a:pPr marL="285750" indent="-285750">
              <a:buClr>
                <a:schemeClr val="accent2"/>
              </a:buClr>
              <a:buSzPct val="130000"/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Clr>
                <a:schemeClr val="accent2"/>
              </a:buClr>
              <a:buSzPct val="130000"/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The founder also realised that Launchpad could have an economic impact and that Cornwall’s economy provided the perfect test-bed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9147008" y="6244046"/>
            <a:ext cx="3044992" cy="613954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9215721" y="6322424"/>
            <a:ext cx="25026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Launchpad students</a:t>
            </a:r>
          </a:p>
          <a:p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Cohort 1 2017-18</a:t>
            </a: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15947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0" y="0"/>
            <a:ext cx="12192000" cy="1168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330200" y="514747"/>
            <a:ext cx="115316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Natasha Michell  |</a:t>
            </a: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Student ID 1603999  |  MBA General Management  |</a:t>
            </a: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Entrepreneurship (SBMA7111D)  |  6 January 2019</a:t>
            </a: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927" y="260747"/>
            <a:ext cx="2525273" cy="653955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471928" y="1710467"/>
            <a:ext cx="546270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What are the characteristics of Cornwall’s economy?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Clr>
                <a:schemeClr val="accent2"/>
              </a:buClr>
              <a:buSzPct val="130000"/>
              <a:buFont typeface="Arial" panose="020B0604020202020204" pitchFamily="34" charset="0"/>
              <a:buChar char="•"/>
            </a:pP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Dominance of low-wage sectors</a:t>
            </a:r>
          </a:p>
          <a:p>
            <a:pPr>
              <a:buClr>
                <a:schemeClr val="accent2"/>
              </a:buClr>
              <a:buSzPct val="130000"/>
            </a:pPr>
            <a:endParaRPr lang="en-GB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buClr>
                <a:schemeClr val="accent2"/>
              </a:buClr>
              <a:buSzPct val="80000"/>
              <a:buFont typeface="Wingdings" panose="05000000000000000000" pitchFamily="2" charset="2"/>
              <a:buChar char="Ø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Following the decline of mining, employment opportunities have centred around low-wage sectors: tourism, agriculture and health and social care</a:t>
            </a:r>
          </a:p>
          <a:p>
            <a:pPr lvl="1">
              <a:buClr>
                <a:schemeClr val="accent2"/>
              </a:buClr>
              <a:buSzPct val="80000"/>
            </a:pP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buClr>
                <a:schemeClr val="accent2"/>
              </a:buClr>
              <a:buSzPct val="80000"/>
              <a:buFont typeface="Wingdings" panose="05000000000000000000" pitchFamily="2" charset="2"/>
              <a:buChar char="Ø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The average salary in Cornwall is £18,000 per annum, well below the rest of the UK</a:t>
            </a:r>
          </a:p>
          <a:p>
            <a:r>
              <a:rPr lang="en-GB" dirty="0"/>
              <a:t> </a:t>
            </a:r>
            <a:endParaRPr lang="en-GB" dirty="0" smtClean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1284" y="1168400"/>
            <a:ext cx="6100716" cy="568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3727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2815" y="1475501"/>
            <a:ext cx="4248710" cy="2133244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0" y="0"/>
            <a:ext cx="12192000" cy="1168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330200" y="514747"/>
            <a:ext cx="115316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Natasha Michell  |</a:t>
            </a: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Student ID 1603999  |  MBA General Management  |</a:t>
            </a: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Entrepreneurship (SBMA7111D)  |  6 January 2019</a:t>
            </a: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927" y="260747"/>
            <a:ext cx="2525273" cy="653955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471927" y="1710467"/>
            <a:ext cx="5624073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What are the characteristics of Cornwall’s economy?</a:t>
            </a:r>
          </a:p>
          <a:p>
            <a:r>
              <a:rPr lang="en-GB" sz="2400" dirty="0"/>
              <a:t> </a:t>
            </a:r>
            <a:endParaRPr lang="en-GB" sz="2400" dirty="0" smtClean="0"/>
          </a:p>
          <a:p>
            <a:pPr marL="285750" indent="-285750">
              <a:buClr>
                <a:schemeClr val="accent2"/>
              </a:buClr>
              <a:buSzPct val="130000"/>
              <a:buFont typeface="Arial" panose="020B0604020202020204" pitchFamily="34" charset="0"/>
              <a:buChar char="•"/>
            </a:pP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Recent growth of the digital sector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>
                <a:schemeClr val="accent2"/>
              </a:buClr>
              <a:buSzPct val="130000"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buClr>
                <a:schemeClr val="accent2"/>
              </a:buClr>
              <a:buSzPct val="80000"/>
              <a:buFont typeface="Wingdings" panose="05000000000000000000" pitchFamily="2" charset="2"/>
              <a:buChar char="Ø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Cornwall benefited from the county-wide installation of superfast broadband</a:t>
            </a:r>
          </a:p>
          <a:p>
            <a:pPr lvl="1">
              <a:buClr>
                <a:schemeClr val="accent2"/>
              </a:buClr>
              <a:buSzPct val="80000"/>
            </a:pP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buClr>
                <a:schemeClr val="accent2"/>
              </a:buClr>
              <a:buSzPct val="80000"/>
              <a:buFont typeface="Wingdings" panose="05000000000000000000" pitchFamily="2" charset="2"/>
              <a:buChar char="Ø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Improved digital connectivity has enabled engagement with global markets</a:t>
            </a:r>
          </a:p>
          <a:p>
            <a:pPr lvl="1">
              <a:buClr>
                <a:schemeClr val="accent2"/>
              </a:buClr>
              <a:buSzPct val="80000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buClr>
                <a:schemeClr val="accent2"/>
              </a:buClr>
              <a:buSzPct val="80000"/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Cornwall’s digital sector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turnover grew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by more than 50% between 2011 and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2015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1" y="1168400"/>
            <a:ext cx="6096000" cy="570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1588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0" y="0"/>
            <a:ext cx="12192000" cy="1168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330200" y="514747"/>
            <a:ext cx="115316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Natasha Michell  |</a:t>
            </a: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Student ID 1603999  |  MBA General Management  |</a:t>
            </a: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Entrepreneurship (SBMA7111D)  |  6 January 2019</a:t>
            </a: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927" y="260747"/>
            <a:ext cx="2525273" cy="653955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471927" y="1710467"/>
            <a:ext cx="5624073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What are the characteristics of Cornwall’s economy?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Clr>
                <a:schemeClr val="accent2"/>
              </a:buClr>
              <a:buSzPct val="130000"/>
              <a:buFont typeface="Arial" panose="020B0604020202020204" pitchFamily="34" charset="0"/>
              <a:buChar char="•"/>
            </a:pP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Lack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of sufficient, high-quality human capital</a:t>
            </a:r>
          </a:p>
          <a:p>
            <a:pPr>
              <a:buClr>
                <a:schemeClr val="accent2"/>
              </a:buClr>
              <a:buSzPct val="130000"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buClr>
                <a:schemeClr val="accent2"/>
              </a:buClr>
              <a:buSzPct val="80000"/>
              <a:buFont typeface="Wingdings" panose="05000000000000000000" pitchFamily="2" charset="2"/>
              <a:buChar char="Ø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The level of education in Cornwall is lower than average with relatively low numbers of people engaging in higher education</a:t>
            </a:r>
          </a:p>
          <a:p>
            <a:pPr lvl="1">
              <a:buClr>
                <a:schemeClr val="accent2"/>
              </a:buClr>
              <a:buSzPct val="80000"/>
            </a:pP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buClr>
                <a:schemeClr val="accent2"/>
              </a:buClr>
              <a:buSzPct val="80000"/>
              <a:buFont typeface="Wingdings" panose="05000000000000000000" pitchFamily="2" charset="2"/>
              <a:buChar char="Ø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Graduates tend to leave the county due to a lack of well-paid jobs</a:t>
            </a:r>
          </a:p>
          <a:p>
            <a:pPr lvl="1">
              <a:buClr>
                <a:schemeClr val="accent2"/>
              </a:buClr>
              <a:buSzPct val="80000"/>
            </a:pP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buClr>
                <a:schemeClr val="accent2"/>
              </a:buClr>
              <a:buSzPct val="80000"/>
              <a:buFont typeface="Wingdings" panose="05000000000000000000" pitchFamily="2" charset="2"/>
              <a:buChar char="Ø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Digital businesses are struggling to find enough skilled workers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08841" y="1422400"/>
            <a:ext cx="4322548" cy="2700378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08841" y="4340920"/>
            <a:ext cx="4337458" cy="23010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6690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0" y="0"/>
            <a:ext cx="12192000" cy="1168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330200" y="514747"/>
            <a:ext cx="115316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Natasha Michell  |</a:t>
            </a: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Student ID 1603999  |  MBA General Management  |</a:t>
            </a: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Entrepreneurship (SBMA7111D)  |  6 January 2019</a:t>
            </a: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927" y="260747"/>
            <a:ext cx="2525273" cy="653955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471927" y="1710467"/>
            <a:ext cx="5390991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What is the economic impact of Launchpad?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Clr>
                <a:schemeClr val="accent2"/>
              </a:buClr>
              <a:buSzPct val="130000"/>
              <a:buFont typeface="Arial" panose="020B0604020202020204" pitchFamily="34" charset="0"/>
              <a:buChar char="•"/>
            </a:pP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Contribution to </a:t>
            </a:r>
            <a:r>
              <a:rPr lang="en-GB" b="1" smtClean="0">
                <a:latin typeface="Arial" panose="020B0604020202020204" pitchFamily="34" charset="0"/>
                <a:cs typeface="Arial" panose="020B0604020202020204" pitchFamily="34" charset="0"/>
              </a:rPr>
              <a:t>local economic growth</a:t>
            </a:r>
            <a:endParaRPr lang="en-GB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>
                <a:schemeClr val="accent2"/>
              </a:buClr>
              <a:buSzPct val="130000"/>
            </a:pP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buClr>
                <a:schemeClr val="accent2"/>
              </a:buClr>
              <a:buSzPct val="80000"/>
              <a:buFont typeface="Wingdings" panose="05000000000000000000" pitchFamily="2" charset="2"/>
              <a:buChar char="Ø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Innovative entrepreneurship focused on the high-growth digital sector, coupled with close partnership with industry, leads to reduced start-up failure rate</a:t>
            </a:r>
          </a:p>
          <a:p>
            <a:pPr marL="742950" lvl="1" indent="-285750">
              <a:buClr>
                <a:schemeClr val="accent2"/>
              </a:buClr>
              <a:buSzPct val="80000"/>
              <a:buFont typeface="Wingdings" panose="05000000000000000000" pitchFamily="2" charset="2"/>
              <a:buChar char="Ø"/>
            </a:pP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buClr>
                <a:schemeClr val="accent2"/>
              </a:buClr>
              <a:buSzPct val="80000"/>
              <a:buFont typeface="Wingdings" panose="05000000000000000000" pitchFamily="2" charset="2"/>
              <a:buChar char="Ø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Increased start-up success means that more businesses are being created than destroyed, leading to economic growth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8443" y="1719005"/>
            <a:ext cx="5594690" cy="4502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4396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44072" y="1165580"/>
            <a:ext cx="8533814" cy="569242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0" y="0"/>
            <a:ext cx="12192000" cy="1168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330200" y="514747"/>
            <a:ext cx="115316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Natasha Michell  |</a:t>
            </a: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Student ID 1603999  |  MBA General Management  |</a:t>
            </a: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Entrepreneurship (SBMA7111D)  |  6 January 2019</a:t>
            </a: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927" y="260747"/>
            <a:ext cx="2525273" cy="653955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12192000" y="1165580"/>
            <a:ext cx="2995173" cy="569242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9147008" y="6244046"/>
            <a:ext cx="3044992" cy="613954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9215721" y="6322424"/>
            <a:ext cx="25026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Launchpad students</a:t>
            </a:r>
          </a:p>
          <a:p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Cohort 1 2017-18</a:t>
            </a: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3100827" y="1165580"/>
            <a:ext cx="2995173" cy="569242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471927" y="1710467"/>
            <a:ext cx="544478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What is the economic impact of Launchpad?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Clr>
                <a:schemeClr val="accent2"/>
              </a:buClr>
              <a:buSzPct val="130000"/>
              <a:buFont typeface="Arial" panose="020B0604020202020204" pitchFamily="34" charset="0"/>
              <a:buChar char="•"/>
            </a:pP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Attraction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and retention of talent and 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investment</a:t>
            </a:r>
          </a:p>
          <a:p>
            <a:pPr>
              <a:buClr>
                <a:schemeClr val="accent2"/>
              </a:buClr>
              <a:buSzPct val="130000"/>
            </a:pP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buClr>
                <a:schemeClr val="accent2"/>
              </a:buClr>
              <a:buSzPct val="80000"/>
              <a:buFont typeface="Wingdings" panose="05000000000000000000" pitchFamily="2" charset="2"/>
              <a:buChar char="Ø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Digital jobs offer good earning </a:t>
            </a:r>
            <a:r>
              <a:rPr lang="en-GB" smtClean="0">
                <a:latin typeface="Arial" panose="020B0604020202020204" pitchFamily="34" charset="0"/>
                <a:cs typeface="Arial" panose="020B0604020202020204" pitchFamily="34" charset="0"/>
              </a:rPr>
              <a:t>potential which keeps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graduate talent in Cornwall</a:t>
            </a:r>
          </a:p>
          <a:p>
            <a:pPr marL="742950" lvl="1" indent="-285750">
              <a:buClr>
                <a:schemeClr val="accent2"/>
              </a:buClr>
              <a:buSzPct val="80000"/>
              <a:buFont typeface="Wingdings" panose="05000000000000000000" pitchFamily="2" charset="2"/>
              <a:buChar char="Ø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buClr>
                <a:schemeClr val="accent2"/>
              </a:buClr>
              <a:buSzPct val="80000"/>
              <a:buFont typeface="Wingdings" panose="05000000000000000000" pitchFamily="2" charset="2"/>
              <a:buChar char="Ø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As new companies are created,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talent pool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grows attracting other businesses and skilled workers to the region</a:t>
            </a:r>
          </a:p>
          <a:p>
            <a:pPr lvl="1">
              <a:buClr>
                <a:schemeClr val="accent2"/>
              </a:buClr>
              <a:buSzPct val="80000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buClr>
                <a:schemeClr val="accent2"/>
              </a:buClr>
              <a:buSzPct val="80000"/>
              <a:buFont typeface="Wingdings" panose="05000000000000000000" pitchFamily="2" charset="2"/>
              <a:buChar char="Ø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As the sector grows, the region is likely to attract more investment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7315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9671" y="1141201"/>
            <a:ext cx="9487546" cy="5724044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0" y="0"/>
            <a:ext cx="12192000" cy="1168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330200" y="514747"/>
            <a:ext cx="115316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Natasha Michell  |</a:t>
            </a: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Student ID 1603999  |  MBA General Management  |</a:t>
            </a: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Entrepreneurship (SBMA7111D)  |  6 January 2019</a:t>
            </a: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927" y="260747"/>
            <a:ext cx="2525273" cy="653955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12192000" y="1165580"/>
            <a:ext cx="2995173" cy="569242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9147008" y="6244046"/>
            <a:ext cx="3044992" cy="613954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9215721" y="6322424"/>
            <a:ext cx="25026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Launchpad Building at Penryn Campus</a:t>
            </a: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3100827" y="1165580"/>
            <a:ext cx="2995173" cy="569242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471927" y="1710467"/>
            <a:ext cx="5444780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What is the economic impact of Launchpad?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Clr>
                <a:schemeClr val="accent2"/>
              </a:buClr>
              <a:buSzPct val="130000"/>
              <a:buFont typeface="Arial" panose="020B0604020202020204" pitchFamily="34" charset="0"/>
              <a:buChar char="•"/>
            </a:pP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Development of business infrastructure</a:t>
            </a:r>
          </a:p>
          <a:p>
            <a:pPr>
              <a:buClr>
                <a:schemeClr val="accent2"/>
              </a:buClr>
              <a:buSzPct val="130000"/>
            </a:pP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buClr>
                <a:schemeClr val="accent2"/>
              </a:buClr>
              <a:buSzPct val="80000"/>
              <a:buFont typeface="Wingdings" panose="05000000000000000000" pitchFamily="2" charset="2"/>
              <a:buChar char="Ø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Strategic partnerships between Falmouth University, Cornwall Council and the business community have enabled Cornwall to establish the infrastructure needed to develop a successful innovation eco-system</a:t>
            </a:r>
          </a:p>
          <a:p>
            <a:pPr marL="742950" lvl="1" indent="-285750">
              <a:buClr>
                <a:schemeClr val="accent2"/>
              </a:buClr>
              <a:buSzPct val="80000"/>
              <a:buFont typeface="Wingdings" panose="05000000000000000000" pitchFamily="2" charset="2"/>
              <a:buChar char="Ø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buClr>
                <a:schemeClr val="accent2"/>
              </a:buClr>
              <a:buSzPct val="80000"/>
              <a:buFont typeface="Wingdings" panose="05000000000000000000" pitchFamily="2" charset="2"/>
              <a:buChar char="Ø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 new, co-funded purpose-built facility provides a high-tech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learning and working environment for the Launchpad businesses for up to two years whilst they develop and launch their products </a:t>
            </a:r>
          </a:p>
        </p:txBody>
      </p:sp>
    </p:spTree>
    <p:extLst>
      <p:ext uri="{BB962C8B-B14F-4D97-AF65-F5344CB8AC3E}">
        <p14:creationId xmlns:p14="http://schemas.microsoft.com/office/powerpoint/2010/main" val="3439341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04647" y="958063"/>
            <a:ext cx="8527180" cy="5684786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0" y="0"/>
            <a:ext cx="12192000" cy="1168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330200" y="514747"/>
            <a:ext cx="115316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Natasha Michell  |</a:t>
            </a: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Student ID 1603999  |  MBA General Management  |</a:t>
            </a: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Entrepreneurship (SBMA7111D)  |  6 January 2019</a:t>
            </a: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927" y="260747"/>
            <a:ext cx="2525273" cy="653955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12192001" y="1165580"/>
            <a:ext cx="770374" cy="569242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3406588" y="1168400"/>
            <a:ext cx="5740429" cy="56896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471927" y="1710467"/>
            <a:ext cx="8026614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What is the social impact of Launchpad?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Clr>
                <a:schemeClr val="accent2"/>
              </a:buClr>
              <a:buSzPct val="130000"/>
              <a:buFont typeface="Arial" panose="020B0604020202020204" pitchFamily="34" charset="0"/>
              <a:buChar char="•"/>
            </a:pP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Creation of high-value jobs</a:t>
            </a:r>
          </a:p>
          <a:p>
            <a:pPr marL="742950" lvl="1" indent="-285750">
              <a:buClr>
                <a:schemeClr val="accent2"/>
              </a:buClr>
              <a:buSzPct val="80000"/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ech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industry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salaries are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c. £34,000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per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annum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(almost twice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as much as the average Cornish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wage), helping to raise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living standards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Clr>
                <a:schemeClr val="accent2"/>
              </a:buClr>
              <a:buSzPct val="130000"/>
              <a:buFont typeface="Arial" panose="020B0604020202020204" pitchFamily="34" charset="0"/>
              <a:buChar char="•"/>
            </a:pP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Promotion of entrepreneurial careers</a:t>
            </a:r>
          </a:p>
          <a:p>
            <a:pPr marL="742950" lvl="1" indent="-285750">
              <a:buClr>
                <a:schemeClr val="accent2"/>
              </a:buClr>
              <a:buSzPct val="80000"/>
              <a:buFont typeface="Wingdings" panose="05000000000000000000" pitchFamily="2" charset="2"/>
              <a:buChar char="Ø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Successful local entrepreneurs help to raise aspiration amongst the young Cornish population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Clr>
                <a:schemeClr val="accent2"/>
              </a:buClr>
              <a:buSzPct val="130000"/>
              <a:buFont typeface="Arial" panose="020B0604020202020204" pitchFamily="34" charset="0"/>
              <a:buChar char="•"/>
            </a:pP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Introduction of a new model for entrepreneurship education</a:t>
            </a:r>
          </a:p>
          <a:p>
            <a:pPr marL="742950" lvl="1" indent="-285750">
              <a:buClr>
                <a:schemeClr val="accent2"/>
              </a:buClr>
              <a:buSzPct val="80000"/>
              <a:buFont typeface="Wingdings" panose="05000000000000000000" pitchFamily="2" charset="2"/>
              <a:buChar char="Ø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Graduates are better prepared for the future economy by learning through practice rather than theory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Clr>
                <a:schemeClr val="accent2"/>
              </a:buClr>
              <a:buSzPct val="130000"/>
              <a:buFont typeface="Arial" panose="020B0604020202020204" pitchFamily="34" charset="0"/>
              <a:buChar char="•"/>
            </a:pP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Development of innovative solutions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buClr>
                <a:schemeClr val="accent2"/>
              </a:buClr>
              <a:buSzPct val="80000"/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ew products are being developed for the agriculture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energy, healthcare and non-profit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sectors, that will help to improve lives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marL="285750" indent="-285750">
              <a:buClr>
                <a:schemeClr val="accent2"/>
              </a:buClr>
              <a:buSzPct val="130000"/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9147017" y="6244046"/>
            <a:ext cx="3044983" cy="613954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9215721" y="6322424"/>
            <a:ext cx="25026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Launchpad student</a:t>
            </a:r>
          </a:p>
          <a:p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Cohort 1 2017-18</a:t>
            </a: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15170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86295" y="-4011248"/>
            <a:ext cx="7566212" cy="15704063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>
            <a:off x="358594" y="1168400"/>
            <a:ext cx="5740429" cy="56896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0" y="0"/>
            <a:ext cx="12192000" cy="1168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330200" y="514747"/>
            <a:ext cx="115316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Natasha Michell  |</a:t>
            </a: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Student ID 1603999  |  MBA General Management  |</a:t>
            </a: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Entrepreneurship (SBMA7111D)  |  6 January 2019</a:t>
            </a: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927" y="260747"/>
            <a:ext cx="2525273" cy="653955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471927" y="1710467"/>
            <a:ext cx="5390991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What is the future of Launchpad?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Clr>
                <a:schemeClr val="accent2"/>
              </a:buClr>
              <a:buSzPct val="130000"/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5 new companies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have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incorporated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after the first year of the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programme - this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figure is expected to increase to 111 by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2030</a:t>
            </a:r>
          </a:p>
          <a:p>
            <a:pPr marL="285750" indent="-285750">
              <a:buClr>
                <a:schemeClr val="accent2"/>
              </a:buClr>
              <a:buSzPct val="130000"/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Clr>
                <a:schemeClr val="accent2"/>
              </a:buClr>
              <a:buSzPct val="130000"/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Falmouth University takes equity in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each of the new companies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to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fund future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cohorts</a:t>
            </a:r>
          </a:p>
          <a:p>
            <a:pPr marL="285750" indent="-285750">
              <a:buClr>
                <a:schemeClr val="accent2"/>
              </a:buClr>
              <a:buSzPct val="130000"/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Clr>
                <a:schemeClr val="accent2"/>
              </a:buClr>
              <a:buSzPct val="130000"/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The Launchpad model can be applied in any geographical location where there is a need for economic regeneration</a:t>
            </a:r>
          </a:p>
          <a:p>
            <a:pPr marL="285750" indent="-285750">
              <a:buClr>
                <a:schemeClr val="accent2"/>
              </a:buClr>
              <a:buSzPct val="130000"/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Clr>
                <a:schemeClr val="accent2"/>
              </a:buClr>
              <a:buSzPct val="130000"/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scalability and sustainability of Launchpad means that the programme has the potential to benefit communities across the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world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3574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801</TotalTime>
  <Words>1354</Words>
  <Application>Microsoft Office PowerPoint</Application>
  <PresentationFormat>Widescreen</PresentationFormat>
  <Paragraphs>167</Paragraphs>
  <Slides>11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Calibri Light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Natasha Michell</dc:creator>
  <cp:lastModifiedBy>Natasha Michell</cp:lastModifiedBy>
  <cp:revision>50</cp:revision>
  <dcterms:created xsi:type="dcterms:W3CDTF">2019-01-03T18:46:06Z</dcterms:created>
  <dcterms:modified xsi:type="dcterms:W3CDTF">2019-01-06T12:22:26Z</dcterms:modified>
</cp:coreProperties>
</file>