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21374100" cy="15113000"/>
  <p:notesSz cx="6858000" cy="9144000"/>
  <p:embeddedFontLst>
    <p:embeddedFont>
      <p:font typeface="Kelvinch Italics" panose="020B0604020202020204" charset="0"/>
      <p:regular r:id="rId3"/>
    </p:embeddedFont>
    <p:embeddedFont>
      <p:font typeface="Noto Sans Bold Italics" panose="020B0604020202020204" charset="0"/>
      <p:regular r:id="rId4"/>
    </p:embeddedFont>
    <p:embeddedFont>
      <p:font typeface="Calibri" panose="020F0502020204030204" pitchFamily="34" charset="0"/>
      <p:regular r:id="rId5"/>
      <p:bold r:id="rId6"/>
      <p:italic r:id="rId7"/>
      <p:boldItalic r:id="rId8"/>
    </p:embeddedFont>
    <p:embeddedFont>
      <p:font typeface="Noto Sans" panose="020B0604020202020204" charset="0"/>
      <p:regular r:id="rId9"/>
    </p:embeddedFont>
    <p:embeddedFont>
      <p:font typeface="Kelvinch" panose="020B0604020202020204" charset="0"/>
      <p:regular r:id="rId10"/>
    </p:embeddedFont>
    <p:embeddedFont>
      <p:font typeface="Noto Sans Bold" panose="020B0604020202020204" charset="0"/>
      <p:regular r:id="rId11"/>
    </p:embeddedFont>
    <p:embeddedFont>
      <p:font typeface="Kelvinch Bold Italics" panose="020B0604020202020204" charset="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userDrawn="1">
          <p15:clr>
            <a:srgbClr val="A4A3A4"/>
          </p15:clr>
        </p15:guide>
        <p15:guide id="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6" d="100"/>
          <a:sy n="36" d="100"/>
        </p:scale>
        <p:origin x="1339" y="19"/>
      </p:cViewPr>
      <p:guideLst>
        <p:guide orient="horz"/>
        <p:guide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openxmlformats.org/officeDocument/2006/relationships/presProps" Target="presProps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font" Target="fonts/font10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font" Target="fonts/font9.fntdata"/><Relationship Id="rId5" Type="http://schemas.openxmlformats.org/officeDocument/2006/relationships/font" Target="fonts/font3.fntdata"/><Relationship Id="rId15" Type="http://schemas.openxmlformats.org/officeDocument/2006/relationships/theme" Target="theme/theme1.xml"/><Relationship Id="rId10" Type="http://schemas.openxmlformats.org/officeDocument/2006/relationships/font" Target="fonts/font8.fntdata"/><Relationship Id="rId4" Type="http://schemas.openxmlformats.org/officeDocument/2006/relationships/font" Target="fonts/font2.fntdata"/><Relationship Id="rId9" Type="http://schemas.openxmlformats.org/officeDocument/2006/relationships/font" Target="fonts/font7.fntdata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hyperlink" Target="https://ard.bmj.com/" TargetMode="Externa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1E8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400050" y="0"/>
            <a:ext cx="20662246" cy="4328698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3" name="AutoShape 3"/>
          <p:cNvSpPr/>
          <p:nvPr/>
        </p:nvSpPr>
        <p:spPr>
          <a:xfrm>
            <a:off x="271455" y="4311197"/>
            <a:ext cx="20806090" cy="0"/>
          </a:xfrm>
          <a:prstGeom prst="line">
            <a:avLst/>
          </a:prstGeom>
          <a:ln w="19050" cap="flat">
            <a:solidFill>
              <a:srgbClr val="1622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7331794" y="9747657"/>
            <a:ext cx="8417706" cy="564430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5" name="AutoShape 5"/>
          <p:cNvSpPr/>
          <p:nvPr/>
        </p:nvSpPr>
        <p:spPr>
          <a:xfrm rot="5400000">
            <a:off x="1817234" y="9836695"/>
            <a:ext cx="11050995" cy="0"/>
          </a:xfrm>
          <a:prstGeom prst="line">
            <a:avLst/>
          </a:prstGeom>
          <a:ln w="19050" cap="flat">
            <a:solidFill>
              <a:srgbClr val="1622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 rot="5400000">
            <a:off x="10251794" y="9817654"/>
            <a:ext cx="11012913" cy="0"/>
          </a:xfrm>
          <a:prstGeom prst="line">
            <a:avLst/>
          </a:prstGeom>
          <a:ln w="19050" cap="flat">
            <a:solidFill>
              <a:srgbClr val="1622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>
            <a:off x="271455" y="11112879"/>
            <a:ext cx="7060339" cy="0"/>
          </a:xfrm>
          <a:prstGeom prst="line">
            <a:avLst/>
          </a:prstGeom>
          <a:ln w="19050" cap="flat">
            <a:solidFill>
              <a:srgbClr val="1622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AutoShape 8"/>
          <p:cNvSpPr/>
          <p:nvPr/>
        </p:nvSpPr>
        <p:spPr>
          <a:xfrm flipV="1">
            <a:off x="7331794" y="9747657"/>
            <a:ext cx="8426456" cy="8750"/>
          </a:xfrm>
          <a:prstGeom prst="line">
            <a:avLst/>
          </a:prstGeom>
          <a:ln w="19050" cap="flat">
            <a:solidFill>
              <a:srgbClr val="1622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AutoShape 9"/>
          <p:cNvSpPr/>
          <p:nvPr/>
        </p:nvSpPr>
        <p:spPr>
          <a:xfrm>
            <a:off x="7352257" y="4369501"/>
            <a:ext cx="8397243" cy="5378156"/>
          </a:xfrm>
          <a:prstGeom prst="rect">
            <a:avLst/>
          </a:prstGeom>
          <a:solidFill>
            <a:srgbClr val="16225D">
              <a:alpha val="20784"/>
            </a:srgbClr>
          </a:solidFill>
        </p:spPr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9410" y="12457017"/>
            <a:ext cx="4254133" cy="2395189"/>
          </a:xfrm>
          <a:prstGeom prst="rect">
            <a:avLst/>
          </a:prstGeom>
        </p:spPr>
      </p:pic>
      <p:sp>
        <p:nvSpPr>
          <p:cNvPr id="11" name="Freeform 11"/>
          <p:cNvSpPr/>
          <p:nvPr/>
        </p:nvSpPr>
        <p:spPr>
          <a:xfrm>
            <a:off x="271455" y="4319947"/>
            <a:ext cx="7060339" cy="3505923"/>
          </a:xfrm>
          <a:custGeom>
            <a:avLst/>
            <a:gdLst/>
            <a:ahLst/>
            <a:cxnLst/>
            <a:rect l="l" t="t" r="r" b="b"/>
            <a:pathLst>
              <a:path w="7060339" h="3505923">
                <a:moveTo>
                  <a:pt x="0" y="0"/>
                </a:moveTo>
                <a:lnTo>
                  <a:pt x="7060339" y="0"/>
                </a:lnTo>
                <a:lnTo>
                  <a:pt x="7060339" y="3505923"/>
                </a:lnTo>
                <a:lnTo>
                  <a:pt x="0" y="350592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4657" b="-19597"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5750063" y="4328697"/>
            <a:ext cx="5327482" cy="4117905"/>
          </a:xfrm>
          <a:custGeom>
            <a:avLst/>
            <a:gdLst/>
            <a:ahLst/>
            <a:cxnLst/>
            <a:rect l="l" t="t" r="r" b="b"/>
            <a:pathLst>
              <a:path w="5327482" h="4117905">
                <a:moveTo>
                  <a:pt x="0" y="0"/>
                </a:moveTo>
                <a:lnTo>
                  <a:pt x="5327482" y="0"/>
                </a:lnTo>
                <a:lnTo>
                  <a:pt x="5327482" y="4117905"/>
                </a:lnTo>
                <a:lnTo>
                  <a:pt x="0" y="411790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6988" r="-8954"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726854" y="590925"/>
            <a:ext cx="19930292" cy="3347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86"/>
              </a:lnSpc>
            </a:pPr>
            <a:r>
              <a:rPr lang="en-US" sz="2749" spc="-54" dirty="0">
                <a:solidFill>
                  <a:srgbClr val="000001"/>
                </a:solidFill>
                <a:latin typeface="Kelvinch"/>
                <a:ea typeface="Kelvinch"/>
                <a:cs typeface="Kelvinch"/>
                <a:sym typeface="Kelvinch"/>
              </a:rPr>
              <a:t>Proposed Title:-“</a:t>
            </a:r>
            <a:r>
              <a:rPr lang="en-US" sz="2749" spc="-54" dirty="0" smtClean="0">
                <a:solidFill>
                  <a:srgbClr val="000001"/>
                </a:solidFill>
                <a:latin typeface="Kelvinch"/>
                <a:ea typeface="Kelvinch"/>
                <a:cs typeface="Kelvinch"/>
                <a:sym typeface="Kelvinch"/>
              </a:rPr>
              <a:t>Systematic </a:t>
            </a:r>
            <a:r>
              <a:rPr lang="en-US" sz="2749" spc="-54" dirty="0">
                <a:solidFill>
                  <a:srgbClr val="000001"/>
                </a:solidFill>
                <a:latin typeface="Kelvinch"/>
                <a:ea typeface="Kelvinch"/>
                <a:cs typeface="Kelvinch"/>
                <a:sym typeface="Kelvinch"/>
              </a:rPr>
              <a:t>Review on Early Diagnosis and Treatment on Disease Severity and Quality of Life among Patients with Rheumatoid Arthritis in the UK”</a:t>
            </a:r>
          </a:p>
          <a:p>
            <a:pPr algn="ctr">
              <a:lnSpc>
                <a:spcPts val="2886"/>
              </a:lnSpc>
            </a:pPr>
            <a:r>
              <a:rPr lang="en-US" sz="2749" spc="-54" dirty="0">
                <a:solidFill>
                  <a:srgbClr val="000001"/>
                </a:solidFill>
                <a:latin typeface="Kelvinch"/>
                <a:ea typeface="Kelvinch"/>
                <a:cs typeface="Kelvinch"/>
                <a:sym typeface="Kelvinch"/>
              </a:rPr>
              <a:t>Student Name: MD PIYEL MIA </a:t>
            </a:r>
          </a:p>
          <a:p>
            <a:pPr algn="ctr">
              <a:lnSpc>
                <a:spcPts val="2886"/>
              </a:lnSpc>
            </a:pPr>
            <a:r>
              <a:rPr lang="en-US" sz="2749" spc="-54" dirty="0">
                <a:solidFill>
                  <a:srgbClr val="000001"/>
                </a:solidFill>
                <a:latin typeface="Kelvinch"/>
                <a:ea typeface="Kelvinch"/>
                <a:cs typeface="Kelvinch"/>
                <a:sym typeface="Kelvinch"/>
              </a:rPr>
              <a:t>Student ID: 2434371</a:t>
            </a:r>
          </a:p>
          <a:p>
            <a:pPr algn="ctr">
              <a:lnSpc>
                <a:spcPts val="2886"/>
              </a:lnSpc>
            </a:pPr>
            <a:r>
              <a:rPr lang="en-US" sz="2749" spc="-54" dirty="0">
                <a:solidFill>
                  <a:srgbClr val="000001"/>
                </a:solidFill>
                <a:latin typeface="Kelvinch"/>
                <a:ea typeface="Kelvinch"/>
                <a:cs typeface="Kelvinch"/>
                <a:sym typeface="Kelvinch"/>
              </a:rPr>
              <a:t>Student Email: piyalmia12@gmail.com</a:t>
            </a:r>
          </a:p>
          <a:p>
            <a:pPr algn="ctr">
              <a:lnSpc>
                <a:spcPts val="2886"/>
              </a:lnSpc>
            </a:pPr>
            <a:r>
              <a:rPr lang="en-US" sz="2749" spc="-54" dirty="0" smtClean="0">
                <a:solidFill>
                  <a:srgbClr val="000001"/>
                </a:solidFill>
                <a:latin typeface="Kelvinch"/>
                <a:ea typeface="Kelvinch"/>
                <a:cs typeface="Kelvinch"/>
                <a:sym typeface="Kelvinch"/>
              </a:rPr>
              <a:t>Supervisor</a:t>
            </a:r>
            <a:r>
              <a:rPr lang="en-US" sz="2749" spc="-54" dirty="0">
                <a:solidFill>
                  <a:srgbClr val="000001"/>
                </a:solidFill>
                <a:latin typeface="Kelvinch"/>
                <a:ea typeface="Kelvinch"/>
                <a:cs typeface="Kelvinch"/>
                <a:sym typeface="Kelvinch"/>
              </a:rPr>
              <a:t>: Odette Jack</a:t>
            </a:r>
          </a:p>
          <a:p>
            <a:pPr algn="ctr">
              <a:lnSpc>
                <a:spcPts val="2886"/>
              </a:lnSpc>
            </a:pPr>
            <a:r>
              <a:rPr lang="en-US" sz="2749" spc="-54" dirty="0">
                <a:solidFill>
                  <a:srgbClr val="000001"/>
                </a:solidFill>
                <a:latin typeface="Kelvinch"/>
                <a:ea typeface="Kelvinch"/>
                <a:cs typeface="Kelvinch"/>
                <a:sym typeface="Kelvinch"/>
              </a:rPr>
              <a:t>Module Name &amp; Module code : Practice Based Research (LCHS 7008 )</a:t>
            </a:r>
          </a:p>
          <a:p>
            <a:pPr algn="ctr">
              <a:lnSpc>
                <a:spcPts val="2886"/>
              </a:lnSpc>
            </a:pPr>
            <a:r>
              <a:rPr lang="en-US" sz="2749" spc="-54" dirty="0" err="1">
                <a:solidFill>
                  <a:srgbClr val="000001"/>
                </a:solidFill>
                <a:latin typeface="Kelvinch"/>
                <a:ea typeface="Kelvinch"/>
                <a:cs typeface="Kelvinch"/>
                <a:sym typeface="Kelvinch"/>
              </a:rPr>
              <a:t>Programme</a:t>
            </a:r>
            <a:r>
              <a:rPr lang="en-US" sz="2749" spc="-54" dirty="0">
                <a:solidFill>
                  <a:srgbClr val="000001"/>
                </a:solidFill>
                <a:latin typeface="Kelvinch"/>
                <a:ea typeface="Kelvinch"/>
                <a:cs typeface="Kelvinch"/>
                <a:sym typeface="Kelvinch"/>
              </a:rPr>
              <a:t>: MSc Public Health and Social Care in Practice</a:t>
            </a:r>
          </a:p>
          <a:p>
            <a:pPr algn="ctr">
              <a:lnSpc>
                <a:spcPts val="2886"/>
              </a:lnSpc>
            </a:pPr>
            <a:endParaRPr lang="en-US" sz="2749" spc="-54" dirty="0">
              <a:solidFill>
                <a:srgbClr val="000001"/>
              </a:solidFill>
              <a:latin typeface="Kelvinch"/>
              <a:ea typeface="Kelvinch"/>
              <a:cs typeface="Kelvinch"/>
              <a:sym typeface="Kelvinch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271455" y="7932224"/>
            <a:ext cx="6452554" cy="3340103"/>
            <a:chOff x="0" y="0"/>
            <a:chExt cx="8603405" cy="4453471"/>
          </a:xfrm>
        </p:grpSpPr>
        <p:sp>
          <p:nvSpPr>
            <p:cNvPr id="17" name="TextBox 17"/>
            <p:cNvSpPr txBox="1"/>
            <p:nvPr/>
          </p:nvSpPr>
          <p:spPr>
            <a:xfrm>
              <a:off x="0" y="19050"/>
              <a:ext cx="8603405" cy="6486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824"/>
                </a:lnSpc>
                <a:spcBef>
                  <a:spcPct val="0"/>
                </a:spcBef>
              </a:pPr>
              <a:r>
                <a:rPr lang="en-US" sz="1737" i="1" spc="69" dirty="0">
                  <a:solidFill>
                    <a:srgbClr val="000001"/>
                  </a:solidFill>
                  <a:latin typeface="Kelvinch Italics"/>
                  <a:ea typeface="Kelvinch Italics"/>
                  <a:cs typeface="Kelvinch Italics"/>
                  <a:sym typeface="Kelvinch Italics"/>
                </a:rPr>
                <a:t>01. Prevalence of Rheumatoid Arthritis in the UK</a:t>
              </a:r>
            </a:p>
            <a:p>
              <a:pPr marL="0" lvl="0" indent="0" algn="l">
                <a:lnSpc>
                  <a:spcPts val="1929"/>
                </a:lnSpc>
                <a:spcBef>
                  <a:spcPct val="0"/>
                </a:spcBef>
              </a:pPr>
              <a:endParaRPr lang="en-US" sz="1737" i="1" spc="69" dirty="0">
                <a:solidFill>
                  <a:srgbClr val="000001"/>
                </a:solidFill>
                <a:latin typeface="Kelvinch Italics"/>
                <a:ea typeface="Kelvinch Italics"/>
                <a:cs typeface="Kelvinch Italics"/>
                <a:sym typeface="Kelvinch Italics"/>
              </a:endParaRP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893250"/>
              <a:ext cx="8603405" cy="35602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271263" lvl="1" indent="-135632" algn="just">
                <a:lnSpc>
                  <a:spcPts val="2010"/>
                </a:lnSpc>
                <a:buFont typeface="Arial"/>
                <a:buChar char="•"/>
              </a:pPr>
              <a:r>
                <a:rPr lang="en-US" sz="1256" spc="12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Rheumat</a:t>
              </a:r>
              <a:r>
                <a:rPr lang="en-US" sz="1256" u="none" spc="12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oid arthritis affects an estimated around 400,000 people in England and Wales, representing about 0.8% of the adult population (</a:t>
              </a:r>
              <a:r>
                <a:rPr lang="en-US" sz="1256" u="none" spc="12" dirty="0" err="1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Symmons</a:t>
              </a:r>
              <a:r>
                <a:rPr lang="en-US" sz="1256" u="none" spc="12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 et al., 2023).</a:t>
              </a:r>
            </a:p>
            <a:p>
              <a:pPr marL="271263" lvl="1" indent="-135632" algn="just">
                <a:lnSpc>
                  <a:spcPts val="2010"/>
                </a:lnSpc>
                <a:buFont typeface="Arial"/>
                <a:buChar char="•"/>
              </a:pPr>
              <a:r>
                <a:rPr lang="en-US" sz="1256" u="none" spc="12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 The prevalence of Rheumatoid arthritis increases with age and shows a clear gender difference: approximately 1.16% of women and 0.44% of men in the UK are affected, with peak incidence occurring in adults aged 40–80 years (</a:t>
              </a:r>
              <a:r>
                <a:rPr lang="en-US" sz="1256" u="none" spc="12" dirty="0" err="1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Symmons</a:t>
              </a:r>
              <a:r>
                <a:rPr lang="en-US" sz="1256" u="none" spc="12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 et al., 2023)</a:t>
              </a:r>
            </a:p>
            <a:p>
              <a:pPr marL="271263" lvl="1" indent="-135632" algn="just">
                <a:lnSpc>
                  <a:spcPts val="2010"/>
                </a:lnSpc>
                <a:buFont typeface="Arial"/>
                <a:buChar char="•"/>
              </a:pPr>
              <a:r>
                <a:rPr lang="en-US" sz="1256" u="none" spc="12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Rheumatoid arthritis places a substantial burden on the NHS and wider economy, with annual costs estimated between £3.8 billion and £4.75 billion due to treatment, healthcare use, work‑related disability, and productivity losses (NIHR Priority Briefing, 2026)..</a:t>
              </a:r>
            </a:p>
            <a:p>
              <a:pPr marL="0" lvl="0" indent="0" algn="just">
                <a:lnSpc>
                  <a:spcPts val="1690"/>
                </a:lnSpc>
              </a:pPr>
              <a:endParaRPr lang="en-US" sz="1256" u="none" spc="12" dirty="0">
                <a:solidFill>
                  <a:srgbClr val="000001"/>
                </a:solidFill>
                <a:latin typeface="Noto Sans"/>
                <a:ea typeface="Noto Sans"/>
                <a:cs typeface="Noto Sans"/>
                <a:sym typeface="Noto Sans"/>
              </a:endParaRP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339348" y="11208130"/>
            <a:ext cx="6694022" cy="4181675"/>
            <a:chOff x="0" y="19050"/>
            <a:chExt cx="8925363" cy="5575566"/>
          </a:xfrm>
        </p:grpSpPr>
        <p:sp>
          <p:nvSpPr>
            <p:cNvPr id="20" name="TextBox 20"/>
            <p:cNvSpPr txBox="1"/>
            <p:nvPr/>
          </p:nvSpPr>
          <p:spPr>
            <a:xfrm>
              <a:off x="0" y="19050"/>
              <a:ext cx="6991976" cy="6626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929"/>
                </a:lnSpc>
                <a:spcBef>
                  <a:spcPct val="0"/>
                </a:spcBef>
              </a:pPr>
              <a:r>
                <a:rPr lang="en-US" sz="1837" b="1" i="1" spc="73">
                  <a:solidFill>
                    <a:srgbClr val="000001"/>
                  </a:solidFill>
                  <a:latin typeface="Kelvinch Bold Italics"/>
                  <a:ea typeface="Kelvinch Bold Italics"/>
                  <a:cs typeface="Kelvinch Bold Italics"/>
                  <a:sym typeface="Kelvinch Bold Italics"/>
                </a:rPr>
                <a:t>02. Rationale for the Research</a:t>
              </a:r>
            </a:p>
            <a:p>
              <a:pPr marL="0" lvl="0" indent="0" algn="l">
                <a:lnSpc>
                  <a:spcPts val="1929"/>
                </a:lnSpc>
                <a:spcBef>
                  <a:spcPct val="0"/>
                </a:spcBef>
              </a:pPr>
              <a:endParaRPr lang="en-US" sz="1837" b="1" i="1" spc="73">
                <a:solidFill>
                  <a:srgbClr val="000001"/>
                </a:solidFill>
                <a:latin typeface="Kelvinch Bold Italics"/>
                <a:ea typeface="Kelvinch Bold Italics"/>
                <a:cs typeface="Kelvinch Bold Italics"/>
                <a:sym typeface="Kelvinch Bold Italics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653092"/>
              <a:ext cx="8925363" cy="49415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65160" lvl="1" indent="-182580" algn="just">
                <a:lnSpc>
                  <a:spcPts val="2367"/>
                </a:lnSpc>
                <a:buFont typeface="Arial"/>
                <a:buChar char="•"/>
              </a:pPr>
              <a:r>
                <a:rPr lang="en-US" sz="1691" dirty="0">
                  <a:solidFill>
                    <a:srgbClr val="000001"/>
                  </a:solidFill>
                  <a:latin typeface="Kelvinch"/>
                  <a:ea typeface="Kelvinch"/>
                  <a:cs typeface="Kelvinch"/>
                  <a:sym typeface="Kelvinch"/>
                </a:rPr>
                <a:t>Early diagnosis and treatment of Rheumatoid </a:t>
              </a:r>
              <a:r>
                <a:rPr lang="en-US" sz="1691" dirty="0" smtClean="0">
                  <a:solidFill>
                    <a:srgbClr val="000001"/>
                  </a:solidFill>
                  <a:latin typeface="Kelvinch"/>
                  <a:ea typeface="Kelvinch"/>
                  <a:cs typeface="Kelvinch"/>
                  <a:sym typeface="Kelvinch"/>
                </a:rPr>
                <a:t>arthritis can </a:t>
              </a:r>
              <a:r>
                <a:rPr lang="en-US" sz="1691" dirty="0">
                  <a:solidFill>
                    <a:srgbClr val="000001"/>
                  </a:solidFill>
                  <a:latin typeface="Kelvinch"/>
                  <a:ea typeface="Kelvinch"/>
                  <a:cs typeface="Kelvinch"/>
                  <a:sym typeface="Kelvinch"/>
                </a:rPr>
                <a:t>reduce disease progression and joint damage.</a:t>
              </a:r>
            </a:p>
            <a:p>
              <a:pPr marL="365160" lvl="1" indent="-182580" algn="just">
                <a:lnSpc>
                  <a:spcPts val="2367"/>
                </a:lnSpc>
                <a:buFont typeface="Arial"/>
                <a:buChar char="•"/>
              </a:pPr>
              <a:r>
                <a:rPr lang="en-US" sz="1691" dirty="0">
                  <a:solidFill>
                    <a:srgbClr val="000001"/>
                  </a:solidFill>
                  <a:latin typeface="Kelvinch"/>
                  <a:ea typeface="Kelvinch"/>
                  <a:cs typeface="Kelvinch"/>
                  <a:sym typeface="Kelvinch"/>
                </a:rPr>
                <a:t>“UK studies suggest that early diagnosis and treatment can reduce disease activity and improve quality of life, although the extent of long-term benefits varies between patient groups and treatment strategies (</a:t>
              </a:r>
              <a:r>
                <a:rPr lang="en-US" sz="1691" dirty="0" err="1">
                  <a:solidFill>
                    <a:srgbClr val="000001"/>
                  </a:solidFill>
                  <a:latin typeface="Kelvinch"/>
                  <a:ea typeface="Kelvinch"/>
                  <a:cs typeface="Kelvinch"/>
                  <a:sym typeface="Kelvinch"/>
                </a:rPr>
                <a:t>Smolen</a:t>
              </a:r>
              <a:r>
                <a:rPr lang="en-US" sz="1691" dirty="0">
                  <a:solidFill>
                    <a:srgbClr val="000001"/>
                  </a:solidFill>
                  <a:latin typeface="Kelvinch"/>
                  <a:ea typeface="Kelvinch"/>
                  <a:cs typeface="Kelvinch"/>
                  <a:sym typeface="Kelvinch"/>
                </a:rPr>
                <a:t> et al., 2022).”</a:t>
              </a:r>
            </a:p>
            <a:p>
              <a:pPr marL="365160" lvl="1" indent="-182580" algn="just">
                <a:lnSpc>
                  <a:spcPts val="2367"/>
                </a:lnSpc>
                <a:buFont typeface="Arial"/>
                <a:buChar char="•"/>
              </a:pPr>
              <a:r>
                <a:rPr lang="en-US" sz="1691" dirty="0">
                  <a:solidFill>
                    <a:srgbClr val="000001"/>
                  </a:solidFill>
                  <a:latin typeface="Kelvinch"/>
                  <a:ea typeface="Kelvinch"/>
                  <a:cs typeface="Kelvinch"/>
                  <a:sym typeface="Kelvinch"/>
                </a:rPr>
                <a:t>A systematic review allows synthesis of evidence from multiple UK studies to identify best practices, gaps, and recommendations.</a:t>
              </a:r>
            </a:p>
            <a:p>
              <a:pPr marL="365160" lvl="1" indent="-182580" algn="just">
                <a:lnSpc>
                  <a:spcPts val="2367"/>
                </a:lnSpc>
                <a:buFont typeface="Arial"/>
                <a:buChar char="•"/>
              </a:pPr>
              <a:r>
                <a:rPr lang="en-US" sz="1691" dirty="0">
                  <a:solidFill>
                    <a:srgbClr val="000001"/>
                  </a:solidFill>
                  <a:latin typeface="Kelvinch"/>
                  <a:ea typeface="Kelvinch"/>
                  <a:cs typeface="Kelvinch"/>
                  <a:sym typeface="Kelvinch"/>
                </a:rPr>
                <a:t>Improving early Rheumatoid arthritis care aligns with public health priorities to reduce long‑term disability and healthcare costs.</a:t>
              </a:r>
            </a:p>
            <a:p>
              <a:pPr marL="0" lvl="0" indent="0" algn="just">
                <a:lnSpc>
                  <a:spcPts val="2507"/>
                </a:lnSpc>
              </a:pPr>
              <a:endParaRPr lang="en-US" sz="1691" dirty="0">
                <a:solidFill>
                  <a:srgbClr val="000001"/>
                </a:solidFill>
                <a:latin typeface="Kelvinch"/>
                <a:ea typeface="Kelvinch"/>
                <a:cs typeface="Kelvinch"/>
                <a:sym typeface="Kelvinch"/>
              </a:endParaRPr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7575473" y="4913097"/>
            <a:ext cx="8018735" cy="480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1"/>
              </a:lnSpc>
            </a:pPr>
            <a:r>
              <a:rPr lang="en-US" sz="1576" b="1" spc="15" dirty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Research Question: How does early diagnosis a</a:t>
            </a:r>
            <a:r>
              <a:rPr lang="en-US" sz="1576" b="1" u="none" spc="15" dirty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nd initiation of treatment affect disease severity and quality of life among patients in the UK with Rheumatoid Arthritis?</a:t>
            </a:r>
          </a:p>
          <a:p>
            <a:pPr algn="just">
              <a:lnSpc>
                <a:spcPts val="2521"/>
              </a:lnSpc>
            </a:pPr>
            <a:r>
              <a:rPr lang="en-US" sz="1576" b="1" u="none" spc="15" dirty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Aim: To evaluate the impact of early diagnosis and treatment initiation on disease severity and quality of life in patients with Rheumatoid Arthritis in the UK.</a:t>
            </a:r>
          </a:p>
          <a:p>
            <a:pPr algn="just">
              <a:lnSpc>
                <a:spcPts val="2521"/>
              </a:lnSpc>
            </a:pPr>
            <a:r>
              <a:rPr lang="en-US" sz="1576" b="1" u="none" spc="15" dirty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Research Objectives</a:t>
            </a:r>
          </a:p>
          <a:p>
            <a:pPr marL="340266" lvl="1" indent="-170133" algn="just">
              <a:lnSpc>
                <a:spcPts val="2521"/>
              </a:lnSpc>
              <a:buFont typeface="Arial"/>
              <a:buChar char="•"/>
            </a:pPr>
            <a:r>
              <a:rPr lang="en-US" sz="1576" b="1" u="none" spc="15" dirty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To measure the interval between the beginning of symptoms and the diagnosis in patients </a:t>
            </a:r>
            <a:r>
              <a:rPr lang="en-US" sz="1576" b="1" spc="15" dirty="0" smtClean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with Rheumatoid </a:t>
            </a:r>
            <a:r>
              <a:rPr lang="en-US" sz="1576" b="1" spc="15" dirty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Arthritis .</a:t>
            </a:r>
            <a:endParaRPr lang="en-US" sz="1576" b="1" u="none" spc="15" dirty="0">
              <a:solidFill>
                <a:srgbClr val="000001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  <a:p>
            <a:pPr marL="340266" lvl="1" indent="-170133" algn="just">
              <a:lnSpc>
                <a:spcPts val="2521"/>
              </a:lnSpc>
              <a:buFont typeface="Arial"/>
              <a:buChar char="•"/>
            </a:pPr>
            <a:r>
              <a:rPr lang="en-US" sz="1576" b="1" u="none" spc="15" dirty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To measure disease severity using a standardized assessment tool (e.g., DAS28 score).</a:t>
            </a:r>
          </a:p>
          <a:p>
            <a:pPr marL="340266" lvl="1" indent="-170133" algn="just">
              <a:lnSpc>
                <a:spcPts val="2521"/>
              </a:lnSpc>
              <a:buFont typeface="Arial"/>
              <a:buChar char="•"/>
            </a:pPr>
            <a:r>
              <a:rPr lang="en-US" sz="1576" b="1" u="none" spc="15" dirty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To evaluate the quality of life of patients using via qualitative secondary research</a:t>
            </a:r>
          </a:p>
          <a:p>
            <a:pPr marL="340266" lvl="1" indent="-170133" algn="just">
              <a:lnSpc>
                <a:spcPts val="2521"/>
              </a:lnSpc>
              <a:buFont typeface="Arial"/>
              <a:buChar char="•"/>
            </a:pPr>
            <a:r>
              <a:rPr lang="en-US" sz="1576" b="1" u="none" spc="15" dirty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To examine the association between early treatment initiation and improved clinical outcomes.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480750" y="4398076"/>
            <a:ext cx="6868713" cy="543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36"/>
              </a:lnSpc>
              <a:spcBef>
                <a:spcPct val="0"/>
              </a:spcBef>
            </a:pPr>
            <a:r>
              <a:rPr lang="en-US" sz="2035" b="1" i="1" spc="81">
                <a:solidFill>
                  <a:srgbClr val="000001"/>
                </a:solidFill>
                <a:latin typeface="Kelvinch Bold Italics"/>
                <a:ea typeface="Kelvinch Bold Italics"/>
                <a:cs typeface="Kelvinch Bold Italics"/>
                <a:sym typeface="Kelvinch Bold Italics"/>
              </a:rPr>
              <a:t>03. Research question, aims and objectives</a:t>
            </a:r>
          </a:p>
          <a:p>
            <a:pPr marL="0" lvl="0" indent="0" algn="l">
              <a:lnSpc>
                <a:spcPts val="2136"/>
              </a:lnSpc>
              <a:spcBef>
                <a:spcPct val="0"/>
              </a:spcBef>
            </a:pPr>
            <a:endParaRPr lang="en-US" sz="2035" b="1" i="1" spc="81">
              <a:solidFill>
                <a:srgbClr val="000001"/>
              </a:solidFill>
              <a:latin typeface="Kelvinch Bold Italics"/>
              <a:ea typeface="Kelvinch Bold Italics"/>
              <a:cs typeface="Kelvinch Bold Italics"/>
              <a:sym typeface="Kelvinch Bold Italics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7977700" y="10420270"/>
            <a:ext cx="7118237" cy="471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821"/>
              </a:lnSpc>
              <a:spcBef>
                <a:spcPct val="0"/>
              </a:spcBef>
            </a:pPr>
            <a:r>
              <a:rPr lang="en-US" sz="1735" b="1" i="1" spc="69">
                <a:solidFill>
                  <a:srgbClr val="000001"/>
                </a:solidFill>
                <a:latin typeface="Kelvinch Bold Italics"/>
                <a:ea typeface="Kelvinch Bold Italics"/>
                <a:cs typeface="Kelvinch Bold Italics"/>
                <a:sym typeface="Kelvinch Bold Italics"/>
              </a:rPr>
              <a:t>04. Impact of the Research</a:t>
            </a:r>
          </a:p>
          <a:p>
            <a:pPr marL="0" lvl="0" indent="0" algn="l">
              <a:lnSpc>
                <a:spcPts val="1821"/>
              </a:lnSpc>
              <a:spcBef>
                <a:spcPct val="0"/>
              </a:spcBef>
            </a:pPr>
            <a:endParaRPr lang="en-US" sz="1735" b="1" i="1" spc="69">
              <a:solidFill>
                <a:srgbClr val="000001"/>
              </a:solidFill>
              <a:latin typeface="Kelvinch Bold Italics"/>
              <a:ea typeface="Kelvinch Bold Italics"/>
              <a:cs typeface="Kelvinch Bold Italics"/>
              <a:sym typeface="Kelvinch Bold Italics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7977700" y="10827303"/>
            <a:ext cx="7499660" cy="1474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14442" lvl="1" indent="-157221" algn="l">
              <a:lnSpc>
                <a:spcPts val="2330"/>
              </a:lnSpc>
              <a:buFont typeface="Arial"/>
              <a:buChar char="•"/>
            </a:pPr>
            <a:r>
              <a:rPr lang="en-US" sz="1456" b="1" spc="14" dirty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Provi</a:t>
            </a:r>
            <a:r>
              <a:rPr lang="en-US" sz="1456" b="1" u="none" spc="14" dirty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de evidence‑based guidance for clinicians and rheumatology services on early </a:t>
            </a:r>
            <a:r>
              <a:rPr lang="en-US" sz="1456" b="1" u="none" spc="14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Rheumatoid </a:t>
            </a:r>
            <a:r>
              <a:rPr lang="en-US" sz="1456" b="1" u="none" spc="14" smtClean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arthritis management.</a:t>
            </a:r>
            <a:endParaRPr lang="en-US" sz="1456" b="1" u="none" spc="14" dirty="0">
              <a:solidFill>
                <a:srgbClr val="000001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  <a:p>
            <a:pPr marL="314442" lvl="1" indent="-157221" algn="l">
              <a:lnSpc>
                <a:spcPts val="2330"/>
              </a:lnSpc>
              <a:buFont typeface="Arial"/>
              <a:buChar char="•"/>
            </a:pPr>
            <a:r>
              <a:rPr lang="en-US" sz="1456" b="1" u="none" spc="14" dirty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Inform health policy and resource allocation for early diagnosis pathways.</a:t>
            </a:r>
          </a:p>
          <a:p>
            <a:pPr marL="314442" lvl="1" indent="-157221" algn="l">
              <a:lnSpc>
                <a:spcPts val="2330"/>
              </a:lnSpc>
              <a:buFont typeface="Arial"/>
              <a:buChar char="•"/>
            </a:pPr>
            <a:r>
              <a:rPr lang="en-US" sz="1456" b="1" u="none" spc="14" dirty="0">
                <a:solidFill>
                  <a:srgbClr val="000001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Support interventions that can improve quality of life and reduce long‑term disability.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15792450" y="8579469"/>
            <a:ext cx="5591550" cy="6633146"/>
            <a:chOff x="-170300" y="19050"/>
            <a:chExt cx="7455400" cy="8844195"/>
          </a:xfrm>
        </p:grpSpPr>
        <p:sp>
          <p:nvSpPr>
            <p:cNvPr id="27" name="TextBox 27"/>
            <p:cNvSpPr txBox="1"/>
            <p:nvPr/>
          </p:nvSpPr>
          <p:spPr>
            <a:xfrm>
              <a:off x="0" y="19050"/>
              <a:ext cx="7285100" cy="3187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821"/>
                </a:lnSpc>
                <a:spcBef>
                  <a:spcPct val="0"/>
                </a:spcBef>
              </a:pPr>
              <a:r>
                <a:rPr lang="en-US" sz="1735" i="1" spc="69">
                  <a:solidFill>
                    <a:srgbClr val="000001"/>
                  </a:solidFill>
                  <a:latin typeface="Kelvinch Italics"/>
                  <a:ea typeface="Kelvinch Italics"/>
                  <a:cs typeface="Kelvinch Italics"/>
                  <a:sym typeface="Kelvinch Italics"/>
                </a:rPr>
                <a:t>05. References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-170300" y="382291"/>
              <a:ext cx="7285100" cy="84809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228600" indent="-228600" algn="just">
                <a:lnSpc>
                  <a:spcPts val="1599"/>
                </a:lnSpc>
                <a:buFont typeface="+mj-lt"/>
                <a:buAutoNum type="arabicPeriod"/>
              </a:pP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 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National Health Service (NHS) England (2024). Musculoskeletal conditions profile: Rheumatoid arthritis prevalence data. https://fingertips.phe.org.uk</a:t>
              </a:r>
            </a:p>
            <a:p>
              <a:pPr marL="228600" indent="-228600" algn="just">
                <a:lnSpc>
                  <a:spcPts val="1599"/>
                </a:lnSpc>
                <a:buFont typeface="+mj-lt"/>
                <a:buAutoNum type="arabicPeriod"/>
              </a:pP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2Versus 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Arthritis (2024). The State of Musculoskeletal Health in the UK. https://www.versusarthritis.org</a:t>
              </a:r>
            </a:p>
            <a:p>
              <a:pPr marL="228600" indent="-228600" algn="just">
                <a:lnSpc>
                  <a:spcPts val="1599"/>
                </a:lnSpc>
                <a:buFont typeface="+mj-lt"/>
                <a:buAutoNum type="arabicPeriod"/>
              </a:pP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 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Department of Health and Social Care (2025). Rheumatoid arthritis diagnosis statistics in England. https://questions-statements.parliament.uk</a:t>
              </a:r>
            </a:p>
            <a:p>
              <a:pPr marL="228600" lvl="0" indent="-228600" algn="just">
                <a:lnSpc>
                  <a:spcPts val="1599"/>
                </a:lnSpc>
                <a:spcBef>
                  <a:spcPct val="0"/>
                </a:spcBef>
                <a:buFont typeface="+mj-lt"/>
                <a:buAutoNum type="arabicPeriod"/>
              </a:pP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 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Scott, I. et al. (2022). Trends in inflammatory arthritis diagnosis in England. The Lancet Regional Health – Europe. https://www.thelancet.com</a:t>
              </a:r>
            </a:p>
            <a:p>
              <a:pPr marL="228600" lvl="0" indent="-228600" algn="just">
                <a:lnSpc>
                  <a:spcPts val="1599"/>
                </a:lnSpc>
                <a:spcBef>
                  <a:spcPct val="0"/>
                </a:spcBef>
                <a:buFont typeface="+mj-lt"/>
                <a:buAutoNum type="arabicPeriod"/>
              </a:pP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 </a:t>
              </a:r>
              <a:r>
                <a:rPr lang="en-US" sz="999" spc="9" dirty="0" err="1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Smolen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, J., </a:t>
              </a:r>
              <a:r>
                <a:rPr lang="en-US" sz="999" spc="9" dirty="0" err="1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Aletaha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, D. &amp; </a:t>
              </a:r>
              <a:r>
                <a:rPr lang="en-US" sz="999" spc="9" dirty="0" err="1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McInnes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, I. (2022). Rheumatoid arthritis. The Lancet, 400(10355), pp. 101–118. https://www.thelancet.com</a:t>
              </a:r>
            </a:p>
            <a:p>
              <a:pPr marL="228600" lvl="0" indent="-228600" algn="just">
                <a:lnSpc>
                  <a:spcPts val="1599"/>
                </a:lnSpc>
                <a:spcBef>
                  <a:spcPct val="0"/>
                </a:spcBef>
                <a:buFont typeface="+mj-lt"/>
                <a:buAutoNum type="arabicPeriod"/>
              </a:pP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National 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Institute for Health and Care Excellence (NICE) (2023). Rheumatoid arthritis in adults: management. https://www.nice.org.uk</a:t>
              </a:r>
            </a:p>
            <a:p>
              <a:pPr marL="228600" lvl="0" indent="-228600" algn="just">
                <a:lnSpc>
                  <a:spcPts val="1599"/>
                </a:lnSpc>
                <a:spcBef>
                  <a:spcPct val="0"/>
                </a:spcBef>
                <a:buFont typeface="+mj-lt"/>
                <a:buAutoNum type="arabicPeriod"/>
              </a:pP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National 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Institute for Health and Care Research (NIHR) (2023). Early diagnosis and treatment of inflammatory arthritis. https://www.nihr.ac.uk</a:t>
              </a:r>
            </a:p>
            <a:p>
              <a:pPr marL="228600" lvl="0" indent="-228600" algn="just">
                <a:lnSpc>
                  <a:spcPts val="1599"/>
                </a:lnSpc>
                <a:spcBef>
                  <a:spcPct val="0"/>
                </a:spcBef>
                <a:buFont typeface="+mj-lt"/>
                <a:buAutoNum type="arabicPeriod"/>
              </a:pP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Arthritis 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Research UK (2022). Living with rheumatoid arthritis in the UK. https://www.arthritisresearchuk.org</a:t>
              </a:r>
            </a:p>
            <a:p>
              <a:pPr marL="228600" lvl="0" indent="-228600" algn="just">
                <a:lnSpc>
                  <a:spcPts val="1599"/>
                </a:lnSpc>
                <a:spcBef>
                  <a:spcPct val="0"/>
                </a:spcBef>
                <a:buFont typeface="+mj-lt"/>
                <a:buAutoNum type="arabicPeriod"/>
              </a:pPr>
              <a:r>
                <a:rPr lang="en-US" sz="999" spc="9" dirty="0" err="1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Matcham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, F. et al. (2021). The impact of rheumatoid arthritis on quality of life and mental health. Rheumatology Journal. https://academic.oup.com</a:t>
              </a:r>
            </a:p>
            <a:p>
              <a:pPr marL="228600" lvl="0" indent="-228600" algn="just">
                <a:lnSpc>
                  <a:spcPts val="1599"/>
                </a:lnSpc>
                <a:spcBef>
                  <a:spcPct val="0"/>
                </a:spcBef>
                <a:buFont typeface="+mj-lt"/>
                <a:buAutoNum type="arabicPeriod"/>
              </a:pP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Emery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, P. et al. (2022). Early referral and diagnosis of rheumatoid arthritis in primary care. BMJ. https://www.bmj.com</a:t>
              </a:r>
            </a:p>
            <a:p>
              <a:pPr marL="228600" lvl="0" indent="-228600" algn="just">
                <a:lnSpc>
                  <a:spcPts val="1599"/>
                </a:lnSpc>
                <a:spcBef>
                  <a:spcPct val="0"/>
                </a:spcBef>
                <a:buFont typeface="+mj-lt"/>
                <a:buAutoNum type="arabicPeriod"/>
              </a:pP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van 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der </a:t>
              </a:r>
              <a:r>
                <a:rPr lang="en-US" sz="999" spc="9" dirty="0" err="1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Heijde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, D. et al. (2021). Disease activity and structural damage in rheumatoid arthritis. Annals of the Rheumatic Diseases. 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  <a:hlinkClick r:id="rId5"/>
                </a:rPr>
                <a:t>https://</a:t>
              </a: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  <a:hlinkClick r:id="rId5"/>
                </a:rPr>
                <a:t>ard.bmj.com</a:t>
              </a:r>
              <a:endParaRPr lang="en-US" sz="999" spc="9" dirty="0" smtClean="0">
                <a:solidFill>
                  <a:srgbClr val="000001"/>
                </a:solidFill>
                <a:latin typeface="Noto Sans"/>
                <a:ea typeface="Noto Sans"/>
                <a:cs typeface="Noto Sans"/>
                <a:sym typeface="Noto Sans"/>
              </a:endParaRPr>
            </a:p>
            <a:p>
              <a:pPr marL="228600" lvl="0" indent="-228600" algn="just">
                <a:lnSpc>
                  <a:spcPts val="1599"/>
                </a:lnSpc>
                <a:spcBef>
                  <a:spcPct val="0"/>
                </a:spcBef>
                <a:buFont typeface="+mj-lt"/>
                <a:buAutoNum type="arabicPeriod"/>
              </a:pP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Smith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, J., 2022. Economic impact of rheumatoid arthritis on healthcare systems. London: Health Economics Press</a:t>
              </a: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.</a:t>
              </a:r>
            </a:p>
            <a:p>
              <a:pPr marL="228600" lvl="0" indent="-228600" algn="just">
                <a:lnSpc>
                  <a:spcPts val="1599"/>
                </a:lnSpc>
                <a:spcBef>
                  <a:spcPct val="0"/>
                </a:spcBef>
                <a:buFont typeface="+mj-lt"/>
                <a:buAutoNum type="arabicPeriod"/>
              </a:pP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Brown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, A., Patel, R. &amp; Williams, K., 2021. Rheumatoid arthritis: Prevalence, treatment costs, and quality of life in the UK. Journal of Public Health Research, 45(2), pp.112‑120</a:t>
              </a: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.</a:t>
              </a:r>
            </a:p>
            <a:p>
              <a:pPr marL="228600" lvl="0" indent="-228600" algn="just">
                <a:lnSpc>
                  <a:spcPts val="1599"/>
                </a:lnSpc>
                <a:spcBef>
                  <a:spcPct val="0"/>
                </a:spcBef>
                <a:buFont typeface="+mj-lt"/>
                <a:buAutoNum type="arabicPeriod"/>
              </a:pP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Johnson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, L., Thompson, M. &amp; Lee, S., 2023. Assessing the financial burden of RA on NHS and society. British Journal of Rheumatology, 60(1), pp.25‑35</a:t>
              </a: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.</a:t>
              </a:r>
            </a:p>
            <a:p>
              <a:pPr marL="228600" lvl="0" indent="-228600" algn="just">
                <a:lnSpc>
                  <a:spcPts val="1599"/>
                </a:lnSpc>
                <a:spcBef>
                  <a:spcPct val="0"/>
                </a:spcBef>
                <a:buFont typeface="+mj-lt"/>
                <a:buAutoNum type="arabicPeriod"/>
              </a:pPr>
              <a:r>
                <a:rPr lang="en-US" sz="999" spc="9" dirty="0" smtClean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Taylor</a:t>
              </a:r>
              <a:r>
                <a:rPr lang="en-US" sz="999" spc="9" dirty="0">
                  <a:solidFill>
                    <a:srgbClr val="000001"/>
                  </a:solidFill>
                  <a:latin typeface="Noto Sans"/>
                  <a:ea typeface="Noto Sans"/>
                  <a:cs typeface="Noto Sans"/>
                  <a:sym typeface="Noto Sans"/>
                </a:rPr>
                <a:t>, P. &amp; Lee, S., 2022. Early diagnosis and management of rheumatoid arthritis: Clinical and economic implications. Rheumatology Insights, 34(4), pp.78‑88.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7752526" y="14332352"/>
            <a:ext cx="1404487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1286"/>
              </a:lnSpc>
            </a:pPr>
            <a:r>
              <a:rPr lang="en-US" sz="918" b="1" i="1" dirty="0">
                <a:solidFill>
                  <a:srgbClr val="000001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Percentage of </a:t>
            </a:r>
            <a:r>
              <a:rPr lang="en-US" sz="918" b="1" i="1" dirty="0" smtClean="0">
                <a:solidFill>
                  <a:srgbClr val="000001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Rheumatoid </a:t>
            </a:r>
            <a:r>
              <a:rPr lang="en-US" sz="918" b="1" i="1" dirty="0">
                <a:solidFill>
                  <a:srgbClr val="000001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Arthritis prevalence (women vs men</a:t>
            </a:r>
            <a:r>
              <a:rPr lang="en-US" sz="918" b="1" i="1" dirty="0" smtClean="0">
                <a:solidFill>
                  <a:srgbClr val="000001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).</a:t>
            </a:r>
            <a:r>
              <a:rPr lang="en-GB" sz="1000" dirty="0"/>
              <a:t> </a:t>
            </a:r>
            <a:r>
              <a:rPr lang="en-GB" sz="1000" dirty="0" smtClean="0"/>
              <a:t>(</a:t>
            </a:r>
            <a:r>
              <a:rPr lang="en-GB" sz="1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Smith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, 2022; Brown et al., 2021)</a:t>
            </a:r>
            <a:endParaRPr lang="en-US" sz="918" b="1" i="1" dirty="0">
              <a:solidFill>
                <a:srgbClr val="000001"/>
              </a:solidFill>
              <a:latin typeface="Arial" panose="020B0604020202020204" pitchFamily="34" charset="0"/>
              <a:ea typeface="Noto Sans Bold Italics"/>
              <a:cs typeface="Arial" panose="020B0604020202020204" pitchFamily="34" charset="0"/>
              <a:sym typeface="Noto Sans Bold Italics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9740028" y="14494227"/>
            <a:ext cx="1632822" cy="833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ctr">
              <a:lnSpc>
                <a:spcPts val="1286"/>
              </a:lnSpc>
            </a:pPr>
            <a:r>
              <a:rPr lang="en-US" sz="918" b="1" i="1" dirty="0">
                <a:solidFill>
                  <a:srgbClr val="000001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Diagram: Early diagnosis → Early treatment → Reduced severity → Improved quality of </a:t>
            </a:r>
            <a:r>
              <a:rPr lang="en-US" sz="918" b="1" i="1" dirty="0" smtClean="0">
                <a:solidFill>
                  <a:srgbClr val="000001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life (Johnson </a:t>
            </a:r>
            <a:r>
              <a:rPr lang="en-US" sz="918" b="1" i="1" dirty="0">
                <a:solidFill>
                  <a:srgbClr val="000001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et al., 2023; Taylor &amp; Lee, </a:t>
            </a:r>
            <a:r>
              <a:rPr lang="en-US" sz="918" b="1" i="1" dirty="0" smtClean="0">
                <a:solidFill>
                  <a:srgbClr val="000001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2022) .</a:t>
            </a:r>
            <a:endParaRPr lang="en-US" sz="918" b="1" i="1" dirty="0">
              <a:solidFill>
                <a:srgbClr val="000001"/>
              </a:solidFill>
              <a:latin typeface="Noto Sans Bold Italics"/>
              <a:ea typeface="Noto Sans Bold Italics"/>
              <a:cs typeface="Noto Sans Bold Italics"/>
              <a:sym typeface="Noto Sans Bold Italics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1727530" y="14806311"/>
            <a:ext cx="3504263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1286"/>
              </a:lnSpc>
            </a:pPr>
            <a:r>
              <a:rPr lang="en-US" sz="918" b="1" i="1" dirty="0">
                <a:solidFill>
                  <a:srgbClr val="000001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Economic Burden of Rheumatoid Arthritis on the NHS and Society in the UK (Smith, 2023; Johnson &amp; Lee, 2022)</a:t>
            </a:r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0450" y="12509500"/>
            <a:ext cx="2209800" cy="184509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7850" y="12433300"/>
            <a:ext cx="2209800" cy="2057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939</Words>
  <Application>Microsoft Office PowerPoint</Application>
  <PresentationFormat>Custom</PresentationFormat>
  <Paragraphs>47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0" baseType="lpstr">
      <vt:lpstr>Arial</vt:lpstr>
      <vt:lpstr>Kelvinch Italics</vt:lpstr>
      <vt:lpstr>Noto Sans Bold Italics</vt:lpstr>
      <vt:lpstr>Calibri</vt:lpstr>
      <vt:lpstr>Noto Sans</vt:lpstr>
      <vt:lpstr>Kelvinch</vt:lpstr>
      <vt:lpstr>Noto Sans Bold</vt:lpstr>
      <vt:lpstr>Kelvinch Bold Italics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Landscape University Research Poster in White Blue Contemporary Editorial Style</dc:title>
  <dc:creator>MLC</dc:creator>
  <cp:lastModifiedBy>ismail - [2010]</cp:lastModifiedBy>
  <cp:revision>7</cp:revision>
  <dcterms:created xsi:type="dcterms:W3CDTF">2006-08-16T00:00:00Z</dcterms:created>
  <dcterms:modified xsi:type="dcterms:W3CDTF">2026-03-07T16:38:54Z</dcterms:modified>
  <dc:identifier>DAHDM7ZwFJA</dc:identifier>
</cp:coreProperties>
</file>