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86" r:id="rId8"/>
    <p:sldId id="263" r:id="rId9"/>
    <p:sldId id="264" r:id="rId10"/>
    <p:sldId id="287" r:id="rId11"/>
    <p:sldId id="288" r:id="rId12"/>
    <p:sldId id="289" r:id="rId13"/>
    <p:sldId id="265" r:id="rId14"/>
    <p:sldId id="267" r:id="rId15"/>
    <p:sldId id="266" r:id="rId16"/>
    <p:sldId id="268" r:id="rId17"/>
    <p:sldId id="290" r:id="rId18"/>
    <p:sldId id="291" r:id="rId19"/>
    <p:sldId id="292" r:id="rId20"/>
    <p:sldId id="269" r:id="rId21"/>
    <p:sldId id="293" r:id="rId22"/>
    <p:sldId id="270" r:id="rId23"/>
    <p:sldId id="312" r:id="rId24"/>
    <p:sldId id="313" r:id="rId25"/>
    <p:sldId id="314" r:id="rId26"/>
    <p:sldId id="315" r:id="rId27"/>
    <p:sldId id="271" r:id="rId28"/>
    <p:sldId id="272" r:id="rId29"/>
    <p:sldId id="273" r:id="rId30"/>
    <p:sldId id="274" r:id="rId31"/>
    <p:sldId id="275" r:id="rId32"/>
    <p:sldId id="276" r:id="rId33"/>
    <p:sldId id="277" r:id="rId34"/>
    <p:sldId id="278" r:id="rId35"/>
    <p:sldId id="279" r:id="rId36"/>
    <p:sldId id="280" r:id="rId37"/>
    <p:sldId id="281" r:id="rId38"/>
    <p:sldId id="282" r:id="rId39"/>
    <p:sldId id="283" r:id="rId40"/>
    <p:sldId id="311" r:id="rId41"/>
    <p:sldId id="284" r:id="rId42"/>
    <p:sldId id="285"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6" r:id="rId61"/>
    <p:sldId id="317" r:id="rId62"/>
    <p:sldId id="318" r:id="rId63"/>
    <p:sldId id="319" r:id="rId64"/>
    <p:sldId id="320" r:id="rId65"/>
    <p:sldId id="321" r:id="rId66"/>
    <p:sldId id="322" r:id="rId67"/>
    <p:sldId id="323"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FF47E-6D8C-4AF1-8629-95263288E1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BE7B934-753A-473B-AE89-410D3CD721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505CC1-A6F0-402D-A537-9C8E8AB12B62}"/>
              </a:ext>
            </a:extLst>
          </p:cNvPr>
          <p:cNvSpPr>
            <a:spLocks noGrp="1"/>
          </p:cNvSpPr>
          <p:nvPr>
            <p:ph type="dt" sz="half" idx="10"/>
          </p:nvPr>
        </p:nvSpPr>
        <p:spPr/>
        <p:txBody>
          <a:bodyPr/>
          <a:lstStyle/>
          <a:p>
            <a:fld id="{CD7B1AD7-E041-45AF-B0E9-5E93F99DFB17}" type="datetimeFigureOut">
              <a:rPr lang="en-GB" smtClean="0"/>
              <a:t>21/10/2018</a:t>
            </a:fld>
            <a:endParaRPr lang="en-GB"/>
          </a:p>
        </p:txBody>
      </p:sp>
      <p:sp>
        <p:nvSpPr>
          <p:cNvPr id="5" name="Footer Placeholder 4">
            <a:extLst>
              <a:ext uri="{FF2B5EF4-FFF2-40B4-BE49-F238E27FC236}">
                <a16:creationId xmlns:a16="http://schemas.microsoft.com/office/drawing/2014/main" id="{4EF25369-A612-48A3-B3E0-3A5EB98980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A562AB-AED5-4A0E-80A4-DDEF2DFB432A}"/>
              </a:ext>
            </a:extLst>
          </p:cNvPr>
          <p:cNvSpPr>
            <a:spLocks noGrp="1"/>
          </p:cNvSpPr>
          <p:nvPr>
            <p:ph type="sldNum" sz="quarter" idx="12"/>
          </p:nvPr>
        </p:nvSpPr>
        <p:spPr/>
        <p:txBody>
          <a:bodyPr/>
          <a:lstStyle/>
          <a:p>
            <a:fld id="{5C04BDE1-8D23-4AB0-90CA-D16D547CE24B}" type="slidenum">
              <a:rPr lang="en-GB" smtClean="0"/>
              <a:t>‹#›</a:t>
            </a:fld>
            <a:endParaRPr lang="en-GB"/>
          </a:p>
        </p:txBody>
      </p:sp>
    </p:spTree>
    <p:extLst>
      <p:ext uri="{BB962C8B-B14F-4D97-AF65-F5344CB8AC3E}">
        <p14:creationId xmlns:p14="http://schemas.microsoft.com/office/powerpoint/2010/main" val="3305870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60B19-7B1A-4AC7-842F-12D617BD75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E71B36D-CEC2-4B63-8258-D5AAF69719C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250127-25FD-4D50-8655-05EB2B8F89EA}"/>
              </a:ext>
            </a:extLst>
          </p:cNvPr>
          <p:cNvSpPr>
            <a:spLocks noGrp="1"/>
          </p:cNvSpPr>
          <p:nvPr>
            <p:ph type="dt" sz="half" idx="10"/>
          </p:nvPr>
        </p:nvSpPr>
        <p:spPr/>
        <p:txBody>
          <a:bodyPr/>
          <a:lstStyle/>
          <a:p>
            <a:fld id="{CD7B1AD7-E041-45AF-B0E9-5E93F99DFB17}" type="datetimeFigureOut">
              <a:rPr lang="en-GB" smtClean="0"/>
              <a:t>21/10/2018</a:t>
            </a:fld>
            <a:endParaRPr lang="en-GB"/>
          </a:p>
        </p:txBody>
      </p:sp>
      <p:sp>
        <p:nvSpPr>
          <p:cNvPr id="5" name="Footer Placeholder 4">
            <a:extLst>
              <a:ext uri="{FF2B5EF4-FFF2-40B4-BE49-F238E27FC236}">
                <a16:creationId xmlns:a16="http://schemas.microsoft.com/office/drawing/2014/main" id="{1CD6BD87-9C41-4DB7-964B-E91C6AF122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492F3A-C358-4096-B490-B0D2761D4DA9}"/>
              </a:ext>
            </a:extLst>
          </p:cNvPr>
          <p:cNvSpPr>
            <a:spLocks noGrp="1"/>
          </p:cNvSpPr>
          <p:nvPr>
            <p:ph type="sldNum" sz="quarter" idx="12"/>
          </p:nvPr>
        </p:nvSpPr>
        <p:spPr/>
        <p:txBody>
          <a:bodyPr/>
          <a:lstStyle/>
          <a:p>
            <a:fld id="{5C04BDE1-8D23-4AB0-90CA-D16D547CE24B}" type="slidenum">
              <a:rPr lang="en-GB" smtClean="0"/>
              <a:t>‹#›</a:t>
            </a:fld>
            <a:endParaRPr lang="en-GB"/>
          </a:p>
        </p:txBody>
      </p:sp>
    </p:spTree>
    <p:extLst>
      <p:ext uri="{BB962C8B-B14F-4D97-AF65-F5344CB8AC3E}">
        <p14:creationId xmlns:p14="http://schemas.microsoft.com/office/powerpoint/2010/main" val="3296140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6518E-42EF-4BD0-BCEC-3D19C5F3864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A539E5-91B9-498E-BA94-1F88967CCC2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59AA301-7E57-4194-A7EE-0A3B302CFB44}"/>
              </a:ext>
            </a:extLst>
          </p:cNvPr>
          <p:cNvSpPr>
            <a:spLocks noGrp="1"/>
          </p:cNvSpPr>
          <p:nvPr>
            <p:ph type="dt" sz="half" idx="10"/>
          </p:nvPr>
        </p:nvSpPr>
        <p:spPr/>
        <p:txBody>
          <a:bodyPr/>
          <a:lstStyle/>
          <a:p>
            <a:fld id="{CD7B1AD7-E041-45AF-B0E9-5E93F99DFB17}" type="datetimeFigureOut">
              <a:rPr lang="en-GB" smtClean="0"/>
              <a:t>21/10/2018</a:t>
            </a:fld>
            <a:endParaRPr lang="en-GB"/>
          </a:p>
        </p:txBody>
      </p:sp>
      <p:sp>
        <p:nvSpPr>
          <p:cNvPr id="5" name="Footer Placeholder 4">
            <a:extLst>
              <a:ext uri="{FF2B5EF4-FFF2-40B4-BE49-F238E27FC236}">
                <a16:creationId xmlns:a16="http://schemas.microsoft.com/office/drawing/2014/main" id="{88405C0D-C4FD-490D-BEFE-34A70366EA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E48747-0F87-4B4A-B181-03164F784877}"/>
              </a:ext>
            </a:extLst>
          </p:cNvPr>
          <p:cNvSpPr>
            <a:spLocks noGrp="1"/>
          </p:cNvSpPr>
          <p:nvPr>
            <p:ph type="sldNum" sz="quarter" idx="12"/>
          </p:nvPr>
        </p:nvSpPr>
        <p:spPr/>
        <p:txBody>
          <a:bodyPr/>
          <a:lstStyle/>
          <a:p>
            <a:fld id="{5C04BDE1-8D23-4AB0-90CA-D16D547CE24B}" type="slidenum">
              <a:rPr lang="en-GB" smtClean="0"/>
              <a:t>‹#›</a:t>
            </a:fld>
            <a:endParaRPr lang="en-GB"/>
          </a:p>
        </p:txBody>
      </p:sp>
    </p:spTree>
    <p:extLst>
      <p:ext uri="{BB962C8B-B14F-4D97-AF65-F5344CB8AC3E}">
        <p14:creationId xmlns:p14="http://schemas.microsoft.com/office/powerpoint/2010/main" val="1202724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8012A-7BD7-4A54-81BC-72BC654F4D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B95B61A-E90D-4CF6-B88A-BB4AFAD4E34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36178BA-1877-43BF-BC7E-7ECC983EA88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CD6EE6C-8EA1-455A-AEFD-1C83663191FF}"/>
              </a:ext>
            </a:extLst>
          </p:cNvPr>
          <p:cNvSpPr>
            <a:spLocks noGrp="1"/>
          </p:cNvSpPr>
          <p:nvPr>
            <p:ph type="dt" sz="half" idx="10"/>
          </p:nvPr>
        </p:nvSpPr>
        <p:spPr/>
        <p:txBody>
          <a:bodyPr/>
          <a:lstStyle/>
          <a:p>
            <a:fld id="{CD7B1AD7-E041-45AF-B0E9-5E93F99DFB17}" type="datetimeFigureOut">
              <a:rPr lang="en-GB" smtClean="0"/>
              <a:t>21/10/2018</a:t>
            </a:fld>
            <a:endParaRPr lang="en-GB"/>
          </a:p>
        </p:txBody>
      </p:sp>
      <p:sp>
        <p:nvSpPr>
          <p:cNvPr id="6" name="Footer Placeholder 5">
            <a:extLst>
              <a:ext uri="{FF2B5EF4-FFF2-40B4-BE49-F238E27FC236}">
                <a16:creationId xmlns:a16="http://schemas.microsoft.com/office/drawing/2014/main" id="{124C589A-5A35-4F45-9FF8-1A9589A776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25F390-4E97-4958-9A1F-0D66A413827A}"/>
              </a:ext>
            </a:extLst>
          </p:cNvPr>
          <p:cNvSpPr>
            <a:spLocks noGrp="1"/>
          </p:cNvSpPr>
          <p:nvPr>
            <p:ph type="sldNum" sz="quarter" idx="12"/>
          </p:nvPr>
        </p:nvSpPr>
        <p:spPr/>
        <p:txBody>
          <a:bodyPr/>
          <a:lstStyle/>
          <a:p>
            <a:fld id="{5C04BDE1-8D23-4AB0-90CA-D16D547CE24B}" type="slidenum">
              <a:rPr lang="en-GB" smtClean="0"/>
              <a:t>‹#›</a:t>
            </a:fld>
            <a:endParaRPr lang="en-GB"/>
          </a:p>
        </p:txBody>
      </p:sp>
    </p:spTree>
    <p:extLst>
      <p:ext uri="{BB962C8B-B14F-4D97-AF65-F5344CB8AC3E}">
        <p14:creationId xmlns:p14="http://schemas.microsoft.com/office/powerpoint/2010/main" val="15049950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A1E93-8D90-4CE2-92B1-192658A3459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F2E2EC-0C88-4018-B8DE-A0FBEE8838F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A2F0EC8-2E96-4CD2-9501-FCF0C69782F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D20615E-D97B-4C5B-BB55-5F227D5683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9FF65F7-5C9E-4117-AD9D-2BECE4E4DE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461BD55-A24A-4CA4-8A64-828F2A2D0532}"/>
              </a:ext>
            </a:extLst>
          </p:cNvPr>
          <p:cNvSpPr>
            <a:spLocks noGrp="1"/>
          </p:cNvSpPr>
          <p:nvPr>
            <p:ph type="dt" sz="half" idx="10"/>
          </p:nvPr>
        </p:nvSpPr>
        <p:spPr/>
        <p:txBody>
          <a:bodyPr/>
          <a:lstStyle/>
          <a:p>
            <a:fld id="{CD7B1AD7-E041-45AF-B0E9-5E93F99DFB17}" type="datetimeFigureOut">
              <a:rPr lang="en-GB" smtClean="0"/>
              <a:t>21/10/2018</a:t>
            </a:fld>
            <a:endParaRPr lang="en-GB"/>
          </a:p>
        </p:txBody>
      </p:sp>
      <p:sp>
        <p:nvSpPr>
          <p:cNvPr id="8" name="Footer Placeholder 7">
            <a:extLst>
              <a:ext uri="{FF2B5EF4-FFF2-40B4-BE49-F238E27FC236}">
                <a16:creationId xmlns:a16="http://schemas.microsoft.com/office/drawing/2014/main" id="{FDB79E04-B852-496C-8AD3-9BB47F048F9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DB0956A-D474-441E-A03E-43C491C00A7C}"/>
              </a:ext>
            </a:extLst>
          </p:cNvPr>
          <p:cNvSpPr>
            <a:spLocks noGrp="1"/>
          </p:cNvSpPr>
          <p:nvPr>
            <p:ph type="sldNum" sz="quarter" idx="12"/>
          </p:nvPr>
        </p:nvSpPr>
        <p:spPr/>
        <p:txBody>
          <a:bodyPr/>
          <a:lstStyle/>
          <a:p>
            <a:fld id="{5C04BDE1-8D23-4AB0-90CA-D16D547CE24B}" type="slidenum">
              <a:rPr lang="en-GB" smtClean="0"/>
              <a:t>‹#›</a:t>
            </a:fld>
            <a:endParaRPr lang="en-GB"/>
          </a:p>
        </p:txBody>
      </p:sp>
    </p:spTree>
    <p:extLst>
      <p:ext uri="{BB962C8B-B14F-4D97-AF65-F5344CB8AC3E}">
        <p14:creationId xmlns:p14="http://schemas.microsoft.com/office/powerpoint/2010/main" val="778190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C48D6-7038-40A0-8198-FC4721CEFA8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5E27316-D567-4095-A12D-9124BFC75D1E}"/>
              </a:ext>
            </a:extLst>
          </p:cNvPr>
          <p:cNvSpPr>
            <a:spLocks noGrp="1"/>
          </p:cNvSpPr>
          <p:nvPr>
            <p:ph type="dt" sz="half" idx="10"/>
          </p:nvPr>
        </p:nvSpPr>
        <p:spPr/>
        <p:txBody>
          <a:bodyPr/>
          <a:lstStyle/>
          <a:p>
            <a:fld id="{CD7B1AD7-E041-45AF-B0E9-5E93F99DFB17}" type="datetimeFigureOut">
              <a:rPr lang="en-GB" smtClean="0"/>
              <a:t>21/10/2018</a:t>
            </a:fld>
            <a:endParaRPr lang="en-GB"/>
          </a:p>
        </p:txBody>
      </p:sp>
      <p:sp>
        <p:nvSpPr>
          <p:cNvPr id="4" name="Footer Placeholder 3">
            <a:extLst>
              <a:ext uri="{FF2B5EF4-FFF2-40B4-BE49-F238E27FC236}">
                <a16:creationId xmlns:a16="http://schemas.microsoft.com/office/drawing/2014/main" id="{5D22F5F0-0A1A-4747-B7F9-5855624A4FF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3A833CC-07E5-415C-AD9A-9FB633F754C5}"/>
              </a:ext>
            </a:extLst>
          </p:cNvPr>
          <p:cNvSpPr>
            <a:spLocks noGrp="1"/>
          </p:cNvSpPr>
          <p:nvPr>
            <p:ph type="sldNum" sz="quarter" idx="12"/>
          </p:nvPr>
        </p:nvSpPr>
        <p:spPr/>
        <p:txBody>
          <a:bodyPr/>
          <a:lstStyle/>
          <a:p>
            <a:fld id="{5C04BDE1-8D23-4AB0-90CA-D16D547CE24B}" type="slidenum">
              <a:rPr lang="en-GB" smtClean="0"/>
              <a:t>‹#›</a:t>
            </a:fld>
            <a:endParaRPr lang="en-GB"/>
          </a:p>
        </p:txBody>
      </p:sp>
    </p:spTree>
    <p:extLst>
      <p:ext uri="{BB962C8B-B14F-4D97-AF65-F5344CB8AC3E}">
        <p14:creationId xmlns:p14="http://schemas.microsoft.com/office/powerpoint/2010/main" val="1549787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94D58B-717F-448B-B391-DF8E5B4173FE}"/>
              </a:ext>
            </a:extLst>
          </p:cNvPr>
          <p:cNvSpPr>
            <a:spLocks noGrp="1"/>
          </p:cNvSpPr>
          <p:nvPr>
            <p:ph type="dt" sz="half" idx="10"/>
          </p:nvPr>
        </p:nvSpPr>
        <p:spPr/>
        <p:txBody>
          <a:bodyPr/>
          <a:lstStyle/>
          <a:p>
            <a:fld id="{CD7B1AD7-E041-45AF-B0E9-5E93F99DFB17}" type="datetimeFigureOut">
              <a:rPr lang="en-GB" smtClean="0"/>
              <a:t>21/10/2018</a:t>
            </a:fld>
            <a:endParaRPr lang="en-GB"/>
          </a:p>
        </p:txBody>
      </p:sp>
      <p:sp>
        <p:nvSpPr>
          <p:cNvPr id="3" name="Footer Placeholder 2">
            <a:extLst>
              <a:ext uri="{FF2B5EF4-FFF2-40B4-BE49-F238E27FC236}">
                <a16:creationId xmlns:a16="http://schemas.microsoft.com/office/drawing/2014/main" id="{E391A7DC-B33D-4142-9276-F6DC7A1FBF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A015635-EE53-47AC-9751-5AB94B3A66F7}"/>
              </a:ext>
            </a:extLst>
          </p:cNvPr>
          <p:cNvSpPr>
            <a:spLocks noGrp="1"/>
          </p:cNvSpPr>
          <p:nvPr>
            <p:ph type="sldNum" sz="quarter" idx="12"/>
          </p:nvPr>
        </p:nvSpPr>
        <p:spPr/>
        <p:txBody>
          <a:bodyPr/>
          <a:lstStyle/>
          <a:p>
            <a:fld id="{5C04BDE1-8D23-4AB0-90CA-D16D547CE24B}" type="slidenum">
              <a:rPr lang="en-GB" smtClean="0"/>
              <a:t>‹#›</a:t>
            </a:fld>
            <a:endParaRPr lang="en-GB"/>
          </a:p>
        </p:txBody>
      </p:sp>
    </p:spTree>
    <p:extLst>
      <p:ext uri="{BB962C8B-B14F-4D97-AF65-F5344CB8AC3E}">
        <p14:creationId xmlns:p14="http://schemas.microsoft.com/office/powerpoint/2010/main" val="3080438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0D695-8925-4B86-86FA-2C77B9E322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D1A113B-FC3B-4BFE-B15F-BF67B10345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C780A48-A61C-4B8D-8AF2-D27CBEA413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126F156-737A-4E85-9F0E-8BD8245CCCE8}"/>
              </a:ext>
            </a:extLst>
          </p:cNvPr>
          <p:cNvSpPr>
            <a:spLocks noGrp="1"/>
          </p:cNvSpPr>
          <p:nvPr>
            <p:ph type="dt" sz="half" idx="10"/>
          </p:nvPr>
        </p:nvSpPr>
        <p:spPr/>
        <p:txBody>
          <a:bodyPr/>
          <a:lstStyle/>
          <a:p>
            <a:fld id="{CD7B1AD7-E041-45AF-B0E9-5E93F99DFB17}" type="datetimeFigureOut">
              <a:rPr lang="en-GB" smtClean="0"/>
              <a:t>21/10/2018</a:t>
            </a:fld>
            <a:endParaRPr lang="en-GB"/>
          </a:p>
        </p:txBody>
      </p:sp>
      <p:sp>
        <p:nvSpPr>
          <p:cNvPr id="6" name="Footer Placeholder 5">
            <a:extLst>
              <a:ext uri="{FF2B5EF4-FFF2-40B4-BE49-F238E27FC236}">
                <a16:creationId xmlns:a16="http://schemas.microsoft.com/office/drawing/2014/main" id="{75AFD26B-96E4-4286-A415-A0B21F9870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149318-4D22-4E4B-915E-39406E8EEB02}"/>
              </a:ext>
            </a:extLst>
          </p:cNvPr>
          <p:cNvSpPr>
            <a:spLocks noGrp="1"/>
          </p:cNvSpPr>
          <p:nvPr>
            <p:ph type="sldNum" sz="quarter" idx="12"/>
          </p:nvPr>
        </p:nvSpPr>
        <p:spPr/>
        <p:txBody>
          <a:bodyPr/>
          <a:lstStyle/>
          <a:p>
            <a:fld id="{5C04BDE1-8D23-4AB0-90CA-D16D547CE24B}" type="slidenum">
              <a:rPr lang="en-GB" smtClean="0"/>
              <a:t>‹#›</a:t>
            </a:fld>
            <a:endParaRPr lang="en-GB"/>
          </a:p>
        </p:txBody>
      </p:sp>
    </p:spTree>
    <p:extLst>
      <p:ext uri="{BB962C8B-B14F-4D97-AF65-F5344CB8AC3E}">
        <p14:creationId xmlns:p14="http://schemas.microsoft.com/office/powerpoint/2010/main" val="1456763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65209-A9C8-4C00-880B-C949D7AAEB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117E40D-B568-4B8F-818F-DF73A6F4CD9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EC5C1C-6362-4A3D-BFC5-FD764D22B4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B165CFF-2B83-4B96-9E7F-C0680473A983}"/>
              </a:ext>
            </a:extLst>
          </p:cNvPr>
          <p:cNvSpPr>
            <a:spLocks noGrp="1"/>
          </p:cNvSpPr>
          <p:nvPr>
            <p:ph type="dt" sz="half" idx="10"/>
          </p:nvPr>
        </p:nvSpPr>
        <p:spPr/>
        <p:txBody>
          <a:bodyPr/>
          <a:lstStyle/>
          <a:p>
            <a:fld id="{CD7B1AD7-E041-45AF-B0E9-5E93F99DFB17}" type="datetimeFigureOut">
              <a:rPr lang="en-GB" smtClean="0"/>
              <a:t>21/10/2018</a:t>
            </a:fld>
            <a:endParaRPr lang="en-GB"/>
          </a:p>
        </p:txBody>
      </p:sp>
      <p:sp>
        <p:nvSpPr>
          <p:cNvPr id="6" name="Footer Placeholder 5">
            <a:extLst>
              <a:ext uri="{FF2B5EF4-FFF2-40B4-BE49-F238E27FC236}">
                <a16:creationId xmlns:a16="http://schemas.microsoft.com/office/drawing/2014/main" id="{A73F4400-ABB1-4A78-AB91-E43CA95D6F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3DBA4F1-BB0B-4D33-8435-F5CB9C142735}"/>
              </a:ext>
            </a:extLst>
          </p:cNvPr>
          <p:cNvSpPr>
            <a:spLocks noGrp="1"/>
          </p:cNvSpPr>
          <p:nvPr>
            <p:ph type="sldNum" sz="quarter" idx="12"/>
          </p:nvPr>
        </p:nvSpPr>
        <p:spPr/>
        <p:txBody>
          <a:bodyPr/>
          <a:lstStyle/>
          <a:p>
            <a:fld id="{5C04BDE1-8D23-4AB0-90CA-D16D547CE24B}" type="slidenum">
              <a:rPr lang="en-GB" smtClean="0"/>
              <a:t>‹#›</a:t>
            </a:fld>
            <a:endParaRPr lang="en-GB"/>
          </a:p>
        </p:txBody>
      </p:sp>
    </p:spTree>
    <p:extLst>
      <p:ext uri="{BB962C8B-B14F-4D97-AF65-F5344CB8AC3E}">
        <p14:creationId xmlns:p14="http://schemas.microsoft.com/office/powerpoint/2010/main" val="3189389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AB3CD-12D0-4033-8837-5CEB557EEA4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90CCC1-A340-49BF-BEFB-66190D7B3DE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1C217E-3DA9-4A34-BD89-BBCDF83FF358}"/>
              </a:ext>
            </a:extLst>
          </p:cNvPr>
          <p:cNvSpPr>
            <a:spLocks noGrp="1"/>
          </p:cNvSpPr>
          <p:nvPr>
            <p:ph type="dt" sz="half" idx="10"/>
          </p:nvPr>
        </p:nvSpPr>
        <p:spPr/>
        <p:txBody>
          <a:bodyPr/>
          <a:lstStyle/>
          <a:p>
            <a:fld id="{CD7B1AD7-E041-45AF-B0E9-5E93F99DFB17}" type="datetimeFigureOut">
              <a:rPr lang="en-GB" smtClean="0"/>
              <a:t>21/10/2018</a:t>
            </a:fld>
            <a:endParaRPr lang="en-GB"/>
          </a:p>
        </p:txBody>
      </p:sp>
      <p:sp>
        <p:nvSpPr>
          <p:cNvPr id="5" name="Footer Placeholder 4">
            <a:extLst>
              <a:ext uri="{FF2B5EF4-FFF2-40B4-BE49-F238E27FC236}">
                <a16:creationId xmlns:a16="http://schemas.microsoft.com/office/drawing/2014/main" id="{B4486A77-5FC2-4EBD-9FF4-CFFB825ADA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DE6639-F086-4C56-9E6A-D3D954634324}"/>
              </a:ext>
            </a:extLst>
          </p:cNvPr>
          <p:cNvSpPr>
            <a:spLocks noGrp="1"/>
          </p:cNvSpPr>
          <p:nvPr>
            <p:ph type="sldNum" sz="quarter" idx="12"/>
          </p:nvPr>
        </p:nvSpPr>
        <p:spPr/>
        <p:txBody>
          <a:bodyPr/>
          <a:lstStyle/>
          <a:p>
            <a:fld id="{5C04BDE1-8D23-4AB0-90CA-D16D547CE24B}" type="slidenum">
              <a:rPr lang="en-GB" smtClean="0"/>
              <a:t>‹#›</a:t>
            </a:fld>
            <a:endParaRPr lang="en-GB"/>
          </a:p>
        </p:txBody>
      </p:sp>
    </p:spTree>
    <p:extLst>
      <p:ext uri="{BB962C8B-B14F-4D97-AF65-F5344CB8AC3E}">
        <p14:creationId xmlns:p14="http://schemas.microsoft.com/office/powerpoint/2010/main" val="3040587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66A594-F792-4DFA-A7F9-8E040D2522E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CC1A3B-7B6B-4F49-9591-0802FAF4D9E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B2414A-9BCE-43AA-8945-0F83333B771B}"/>
              </a:ext>
            </a:extLst>
          </p:cNvPr>
          <p:cNvSpPr>
            <a:spLocks noGrp="1"/>
          </p:cNvSpPr>
          <p:nvPr>
            <p:ph type="dt" sz="half" idx="10"/>
          </p:nvPr>
        </p:nvSpPr>
        <p:spPr/>
        <p:txBody>
          <a:bodyPr/>
          <a:lstStyle/>
          <a:p>
            <a:fld id="{CD7B1AD7-E041-45AF-B0E9-5E93F99DFB17}" type="datetimeFigureOut">
              <a:rPr lang="en-GB" smtClean="0"/>
              <a:t>21/10/2018</a:t>
            </a:fld>
            <a:endParaRPr lang="en-GB"/>
          </a:p>
        </p:txBody>
      </p:sp>
      <p:sp>
        <p:nvSpPr>
          <p:cNvPr id="5" name="Footer Placeholder 4">
            <a:extLst>
              <a:ext uri="{FF2B5EF4-FFF2-40B4-BE49-F238E27FC236}">
                <a16:creationId xmlns:a16="http://schemas.microsoft.com/office/drawing/2014/main" id="{E9AC0A45-CE1C-4B5C-9E12-75F3D1DA8D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7191B4-75E8-4C64-9D0E-D8786F5B1D32}"/>
              </a:ext>
            </a:extLst>
          </p:cNvPr>
          <p:cNvSpPr>
            <a:spLocks noGrp="1"/>
          </p:cNvSpPr>
          <p:nvPr>
            <p:ph type="sldNum" sz="quarter" idx="12"/>
          </p:nvPr>
        </p:nvSpPr>
        <p:spPr/>
        <p:txBody>
          <a:bodyPr/>
          <a:lstStyle/>
          <a:p>
            <a:fld id="{5C04BDE1-8D23-4AB0-90CA-D16D547CE24B}" type="slidenum">
              <a:rPr lang="en-GB" smtClean="0"/>
              <a:t>‹#›</a:t>
            </a:fld>
            <a:endParaRPr lang="en-GB"/>
          </a:p>
        </p:txBody>
      </p:sp>
    </p:spTree>
    <p:extLst>
      <p:ext uri="{BB962C8B-B14F-4D97-AF65-F5344CB8AC3E}">
        <p14:creationId xmlns:p14="http://schemas.microsoft.com/office/powerpoint/2010/main" val="4013742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F38082-796E-4627-A38C-15674474C0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99056B-26E2-4910-A8B8-25DFE2874C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B93754-D371-4DE2-97EC-DBCF459EFC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7B1AD7-E041-45AF-B0E9-5E93F99DFB17}" type="datetimeFigureOut">
              <a:rPr lang="en-GB" smtClean="0"/>
              <a:t>21/10/2018</a:t>
            </a:fld>
            <a:endParaRPr lang="en-GB"/>
          </a:p>
        </p:txBody>
      </p:sp>
      <p:sp>
        <p:nvSpPr>
          <p:cNvPr id="5" name="Footer Placeholder 4">
            <a:extLst>
              <a:ext uri="{FF2B5EF4-FFF2-40B4-BE49-F238E27FC236}">
                <a16:creationId xmlns:a16="http://schemas.microsoft.com/office/drawing/2014/main" id="{E6529A5D-6589-45F0-9153-34E192D8F3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35169EE-D420-4AF0-82FD-4CB77A847E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04BDE1-8D23-4AB0-90CA-D16D547CE24B}" type="slidenum">
              <a:rPr lang="en-GB" smtClean="0"/>
              <a:t>‹#›</a:t>
            </a:fld>
            <a:endParaRPr lang="en-GB"/>
          </a:p>
        </p:txBody>
      </p:sp>
    </p:spTree>
    <p:extLst>
      <p:ext uri="{BB962C8B-B14F-4D97-AF65-F5344CB8AC3E}">
        <p14:creationId xmlns:p14="http://schemas.microsoft.com/office/powerpoint/2010/main" val="35583096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hal.archives-ouvertes.fr/hal-01320641/document"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www.fmglobal.com/page.aspx?id=04060000#!year=2015&amp;idx=Supply%20chain&amp;handler=map"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hyperlink" Target="https://www.supplychain247.com/paper/the_2015_fm_global_resilience_index_annual_report"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hyperlink" Target="file:///C:\Users\Windows\AppData\Local\Microsoft\Windows\INetCache\IE\0H50T2L7\5930-Article%20Text-18290-1-10-20171201.pdf"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www.supplychain247.com/search/results/search&amp;category=papers&amp;keywords=Resilience/" TargetMode="External"/><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hyperlink" Target="http://www.worldbank.org/lpi"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hyperlink" Target="https://www.indexmundi.com/facts/indicators/LP.LPI.OVRL.XQ/rankin" TargetMode="Externa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8" Type="http://schemas.openxmlformats.org/officeDocument/2006/relationships/hyperlink" Target="https://www.indexmundi.com/facts/indicators/LP.LPI.OVRL.XQ/rankings/middle-east" TargetMode="External"/><Relationship Id="rId3" Type="http://schemas.openxmlformats.org/officeDocument/2006/relationships/image" Target="../media/image17.png"/><Relationship Id="rId7" Type="http://schemas.openxmlformats.org/officeDocument/2006/relationships/hyperlink" Target="https://www.indexmundi.com/facts/indicators/LP.LPI.OVRL.XQ/rankings/europe" TargetMode="External"/><Relationship Id="rId12" Type="http://schemas.openxmlformats.org/officeDocument/2006/relationships/hyperlink" Target="https://www.indexmundi.com/facts/indicators/LP.LPI.OVRL.XQ/rankings" TargetMode="Externa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hyperlink" Target="https://www.indexmundi.com/facts/indicators/LP.LPI.OVRL.XQ/rankings/central-america" TargetMode="External"/><Relationship Id="rId11" Type="http://schemas.openxmlformats.org/officeDocument/2006/relationships/hyperlink" Target="https://www.indexmundi.com/facts/indicators/LP.LPI.OVRL.XQ/rankings/south-america" TargetMode="External"/><Relationship Id="rId5" Type="http://schemas.openxmlformats.org/officeDocument/2006/relationships/hyperlink" Target="https://www.indexmundi.com/facts/indicators/LP.LPI.OVRL.XQ/rankings/asia" TargetMode="External"/><Relationship Id="rId10" Type="http://schemas.openxmlformats.org/officeDocument/2006/relationships/hyperlink" Target="https://www.indexmundi.com/facts/indicators/LP.LPI.OVRL.XQ/rankings/oceania" TargetMode="External"/><Relationship Id="rId4" Type="http://schemas.openxmlformats.org/officeDocument/2006/relationships/hyperlink" Target="https://www.indexmundi.com/facts/indicators/LP.LPI.OVRL.XQ/rankings/africa" TargetMode="External"/><Relationship Id="rId9" Type="http://schemas.openxmlformats.org/officeDocument/2006/relationships/hyperlink" Target="https://www.indexmundi.com/facts/indicators/LP.LPI.OVRL.XQ/rankings/north-america"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164.100.133.129:81/econtent/Uploads/International_Logistics_Management.pdf" TargetMode="External"/><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www.google.com/search?biw=1093&amp;bih=452&amp;ei=iWnLW5KuIeODgAb25rCgAg&amp;q=international+logistics+performance+index&amp;oq=international++logistics+performance&amp;gs_l=psy" TargetMode="External"/><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s://lpi.worldbank.org/international/global" TargetMode="External"/><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s://lpi.worldbank.org/international" TargetMode="External"/><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hyperlink" Target="https://www.indexmundi.com/facts/indicators/LP.LPI.OVRL.XQ/rankings" TargetMode="Externa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hyperlink" Target="https://en.wikipedia.org/wiki/Weighted_average" TargetMode="External"/><Relationship Id="rId2" Type="http://schemas.openxmlformats.org/officeDocument/2006/relationships/hyperlink" Target="https://en.wikipedia.org/wiki/World_Bank" TargetMode="External"/><Relationship Id="rId1" Type="http://schemas.openxmlformats.org/officeDocument/2006/relationships/slideLayout" Target="../slideLayouts/slideLayout7.xml"/><Relationship Id="rId6" Type="http://schemas.openxmlformats.org/officeDocument/2006/relationships/hyperlink" Target="https://en.wikipedia.org/wiki/Singapore" TargetMode="External"/><Relationship Id="rId5" Type="http://schemas.openxmlformats.org/officeDocument/2006/relationships/hyperlink" Target="https://en.wikipedia.org/wiki/Customs" TargetMode="External"/><Relationship Id="rId4" Type="http://schemas.openxmlformats.org/officeDocument/2006/relationships/hyperlink" Target="https://en.wikipedia.org/wiki/Border_control" TargetMode="Externa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hyperlink" Target="https://www.valueshipr.com/logistics-performance-index-2018-not-well-india-slipping-league-table/" TargetMode="External"/><Relationship Id="rId2" Type="http://schemas.openxmlformats.org/officeDocument/2006/relationships/hyperlink" Target="https://lpi.worldbank.org/international/global/2018" TargetMode="Externa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hyperlink" Target="https://en.wikipedia.org/wiki/Balanced_scorecard" TargetMode="External"/><Relationship Id="rId2" Type="http://schemas.openxmlformats.org/officeDocument/2006/relationships/hyperlink" Target="https://en.wikipedia.org/wiki/Performance_measurement" TargetMode="Externa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hyperlink" Target="https://en.wikipedia.org/wiki/Qualitative_property" TargetMode="External"/><Relationship Id="rId2" Type="http://schemas.openxmlformats.org/officeDocument/2006/relationships/hyperlink" Target="https://en.wikipedia.org/wiki/Level_of_measurement" TargetMode="Externa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hyperlink" Target="https://en.wikipedia.org/wiki/SMART_criteria" TargetMode="Externa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hyperlink" Target="https://en.wikipedia.org/wiki/Low-cost_country_sourcing" TargetMode="External"/><Relationship Id="rId2" Type="http://schemas.openxmlformats.org/officeDocument/2006/relationships/hyperlink" Target="https://en.wikipedia.org/wiki/Minority_business_enterprise" TargetMode="Externa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hyperlink" Target="https://en.wikipedia.org/wiki/Low-cost_country_sourcing" TargetMode="External"/><Relationship Id="rId2" Type="http://schemas.openxmlformats.org/officeDocument/2006/relationships/hyperlink" Target="https://en.wikipedia.org/wiki/Minority_business_enterprise" TargetMode="External"/><Relationship Id="rId1" Type="http://schemas.openxmlformats.org/officeDocument/2006/relationships/slideLayout" Target="../slideLayouts/slideLayout7.xml"/><Relationship Id="rId4" Type="http://schemas.openxmlformats.org/officeDocument/2006/relationships/hyperlink" Target="https://en.wikipedia.org/wiki/Reverse_logistics" TargetMode="External"/></Relationships>
</file>

<file path=ppt/slides/_rels/slide65.xml.rels><?xml version="1.0" encoding="UTF-8" standalone="yes"?>
<Relationships xmlns="http://schemas.openxmlformats.org/package/2006/relationships"><Relationship Id="rId3" Type="http://schemas.openxmlformats.org/officeDocument/2006/relationships/hyperlink" Target="https://en.wikipedia.org/wiki/Unintended_consequences" TargetMode="External"/><Relationship Id="rId2" Type="http://schemas.openxmlformats.org/officeDocument/2006/relationships/hyperlink" Target="https://en.wikipedia.org/wiki/Perverse_incentive" TargetMode="External"/><Relationship Id="rId1" Type="http://schemas.openxmlformats.org/officeDocument/2006/relationships/slideLayout" Target="../slideLayouts/slideLayout7.xml"/><Relationship Id="rId4" Type="http://schemas.openxmlformats.org/officeDocument/2006/relationships/hyperlink" Target="https://en.wikipedia.org/wiki/Performance_indicator#cite_note-8" TargetMode="External"/></Relationships>
</file>

<file path=ppt/slides/_rels/slide66.xml.rels><?xml version="1.0" encoding="UTF-8" standalone="yes"?>
<Relationships xmlns="http://schemas.openxmlformats.org/package/2006/relationships"><Relationship Id="rId3" Type="http://schemas.openxmlformats.org/officeDocument/2006/relationships/hyperlink" Target="https://en.wikipedia.org/wiki/Performance_indicator" TargetMode="External"/><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6546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E65128C-DB16-4FDF-BCD6-7C601C60842E}"/>
              </a:ext>
            </a:extLst>
          </p:cNvPr>
          <p:cNvSpPr/>
          <p:nvPr/>
        </p:nvSpPr>
        <p:spPr>
          <a:xfrm>
            <a:off x="1325217" y="649357"/>
            <a:ext cx="9793357" cy="1077218"/>
          </a:xfrm>
          <a:prstGeom prst="rect">
            <a:avLst/>
          </a:prstGeom>
        </p:spPr>
        <p:txBody>
          <a:bodyPr wrap="square">
            <a:spAutoFit/>
          </a:bodyPr>
          <a:lstStyle/>
          <a:p>
            <a:pPr lvl="0" algn="ctr">
              <a:spcAft>
                <a:spcPts val="0"/>
              </a:spcAft>
            </a:pPr>
            <a:r>
              <a:rPr lang="en-GB" sz="3200" dirty="0">
                <a:solidFill>
                  <a:srgbClr val="000000"/>
                </a:solidFill>
                <a:latin typeface="Arial" panose="020B0604020202020204" pitchFamily="34" charset="0"/>
                <a:ea typeface="Calibri" panose="020F0502020204030204" pitchFamily="34" charset="0"/>
              </a:rPr>
              <a:t>The performance and control of international logistics functions and resilience</a:t>
            </a:r>
            <a:endParaRPr lang="en-GB" sz="3200" dirty="0">
              <a:solidFill>
                <a:srgbClr val="000000"/>
              </a:solidFill>
              <a:effectLst/>
              <a:latin typeface="Arial" panose="020B0604020202020204" pitchFamily="34" charset="0"/>
              <a:ea typeface="Calibri" panose="020F0502020204030204" pitchFamily="34" charset="0"/>
            </a:endParaRPr>
          </a:p>
        </p:txBody>
      </p:sp>
    </p:spTree>
    <p:extLst>
      <p:ext uri="{BB962C8B-B14F-4D97-AF65-F5344CB8AC3E}">
        <p14:creationId xmlns:p14="http://schemas.microsoft.com/office/powerpoint/2010/main" val="2995994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5E785C4-1CD8-4140-A6AC-DF4CB8C21CCC}"/>
              </a:ext>
            </a:extLst>
          </p:cNvPr>
          <p:cNvSpPr/>
          <p:nvPr/>
        </p:nvSpPr>
        <p:spPr>
          <a:xfrm>
            <a:off x="291548" y="530087"/>
            <a:ext cx="10946295" cy="4801314"/>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Companies are experiencing an ever diverse and changing environment - arising pressure from global competition, rapid technological change, shorter product lifecycles, increasing consumer expectations, and etc.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Adapting to these challenges increased supply chain complexity and resulted in more instability and unpredictability</a:t>
            </a:r>
          </a:p>
          <a:p>
            <a:pPr algn="just"/>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Supply Chain (SC) disruptions refer to unplanned and unanticipated events that hamper the normal flow of goods and materials within a supply chain.</a:t>
            </a: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hlinkClick r:id="rId2"/>
              </a:rPr>
              <a:t>https://hal.archives-ouvertes.fr/hal-01320641/document</a:t>
            </a:r>
            <a:r>
              <a:rPr lang="en-GB" dirty="0">
                <a:latin typeface="Arial" panose="020B0604020202020204" pitchFamily="34" charset="0"/>
                <a:cs typeface="Arial" panose="020B0604020202020204" pitchFamily="34" charset="0"/>
              </a:rPr>
              <a:t> </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6801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95FA7F-1C96-4691-9CB1-BA0CDCB98884}"/>
              </a:ext>
            </a:extLst>
          </p:cNvPr>
          <p:cNvSpPr/>
          <p:nvPr/>
        </p:nvSpPr>
        <p:spPr>
          <a:xfrm>
            <a:off x="477078" y="384313"/>
            <a:ext cx="11277600" cy="4524315"/>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As a consequence, SC disruptions expose firms within the supply chain to operational and financial risks. SC resilience is usually defined as the capacity of a supply chain system to adapt to disruptions (Christopher and Peck, 2004, Ponomarov and Holcomb, 2009).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Hendricks and Singhal (2005) report that even minor disruptions might cause enormous long term negative impacts on financial performance.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Recent example shows in supply disruption to Toyota’s car production caused by the Japanese earthquake 2011 which has contributed to the company missing profits forecasts by £620 million (Supply Management Magazine).</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Another well-known example seen in 2000, the shut-down of Philips’s microchips factory caused by a fire accident led to at least $400 million potential revenues to Ericsson, while Nokia managed to this disruption effect by alternative suppliers  (Latour, 2001).</a:t>
            </a: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2340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5145C05-1DCB-48B0-B24C-EFD7D685D5E3}"/>
              </a:ext>
            </a:extLst>
          </p:cNvPr>
          <p:cNvSpPr/>
          <p:nvPr/>
        </p:nvSpPr>
        <p:spPr>
          <a:xfrm>
            <a:off x="265043" y="291548"/>
            <a:ext cx="11516139" cy="6186309"/>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To protect against disruptions, various risk mitigation strategies have been proposed in the literature involving inventory redundancy (Groenevelt et al., 1992, Arreola-Risa and DeCroix, 1998).</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Source/process flexibility (Tomlin, 2006,Simchi-Levi et al., 2013, Snyder and Shen, 2006), network design or facility location problems (FLP) (Snyder and Daskin, 2005, Cui et al., 2010), or enhancing contracts with external stakeholders such as buying insurance with unreliable suppliers (Gümüs et al., 2012).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Previous studies have clearly proven the effectiveness and efficiency of these strategies previous studies have clearly proven the effectiveness and efficiency of these strategies.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However, most of them are based on traditional hierarchical SC networks, where the performance is limited by dedicated assets and budget constraints</a:t>
            </a:r>
            <a:r>
              <a:rPr lang="en-GB" dirty="0">
                <a:latin typeface="Times New Roman" panose="02020603050405020304" pitchFamily="18" charset="0"/>
              </a:rPr>
              <a:t>.</a:t>
            </a:r>
          </a:p>
          <a:p>
            <a:pPr algn="just"/>
            <a:endParaRPr lang="en-GB" dirty="0">
              <a:latin typeface="Times New Roman" panose="02020603050405020304" pitchFamily="18" charset="0"/>
            </a:endParaRPr>
          </a:p>
          <a:p>
            <a:pPr algn="just"/>
            <a:r>
              <a:rPr lang="en-GB" dirty="0">
                <a:latin typeface="Arial" panose="020B0604020202020204" pitchFamily="34" charset="0"/>
                <a:cs typeface="Arial" panose="020B0604020202020204" pitchFamily="34" charset="0"/>
              </a:rPr>
              <a:t>Currently, a logistics network is defined by and dedicated to a company or a group of collaborating companies, so current logistics services are a hierarchical set of diverse independent heterogeneous logistics networks.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storage and distribution schemes of product flows are usually fixed once the network has been defined.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Even though full flexibility may exist within a company, logistics operations are always restricted within their own network.</a:t>
            </a:r>
          </a:p>
          <a:p>
            <a:pPr algn="just"/>
            <a:endParaRPr lang="en-GB" dirty="0">
              <a:latin typeface="Times New Roman" panose="02020603050405020304" pitchFamily="18" charset="0"/>
            </a:endParaRPr>
          </a:p>
          <a:p>
            <a:pPr algn="just"/>
            <a:endParaRPr lang="en-GB" dirty="0"/>
          </a:p>
        </p:txBody>
      </p:sp>
    </p:spTree>
    <p:extLst>
      <p:ext uri="{BB962C8B-B14F-4D97-AF65-F5344CB8AC3E}">
        <p14:creationId xmlns:p14="http://schemas.microsoft.com/office/powerpoint/2010/main" val="2579704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8D37516-9380-4B7D-B560-FE001DE3FA56}"/>
              </a:ext>
            </a:extLst>
          </p:cNvPr>
          <p:cNvPicPr>
            <a:picLocks noChangeAspect="1"/>
          </p:cNvPicPr>
          <p:nvPr/>
        </p:nvPicPr>
        <p:blipFill>
          <a:blip r:embed="rId2"/>
          <a:stretch>
            <a:fillRect/>
          </a:stretch>
        </p:blipFill>
        <p:spPr>
          <a:xfrm>
            <a:off x="2053882" y="267286"/>
            <a:ext cx="8271803" cy="5247249"/>
          </a:xfrm>
          <a:prstGeom prst="rect">
            <a:avLst/>
          </a:prstGeom>
        </p:spPr>
      </p:pic>
      <p:sp>
        <p:nvSpPr>
          <p:cNvPr id="3" name="TextBox 2">
            <a:extLst>
              <a:ext uri="{FF2B5EF4-FFF2-40B4-BE49-F238E27FC236}">
                <a16:creationId xmlns:a16="http://schemas.microsoft.com/office/drawing/2014/main" id="{F13293E2-ADF9-49EB-8A1D-3C8114912A59}"/>
              </a:ext>
            </a:extLst>
          </p:cNvPr>
          <p:cNvSpPr txBox="1"/>
          <p:nvPr/>
        </p:nvSpPr>
        <p:spPr>
          <a:xfrm>
            <a:off x="2208628" y="5922498"/>
            <a:ext cx="8468750" cy="646331"/>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Figure 1. Supply Chain Resilience principles by Christopher</a:t>
            </a:r>
          </a:p>
          <a:p>
            <a:pPr algn="ctr"/>
            <a:r>
              <a:rPr lang="en-GB" dirty="0">
                <a:latin typeface="Arial" panose="020B0604020202020204" pitchFamily="34" charset="0"/>
                <a:cs typeface="Arial" panose="020B0604020202020204" pitchFamily="34" charset="0"/>
              </a:rPr>
              <a:t>and Peck (2004)</a:t>
            </a:r>
          </a:p>
        </p:txBody>
      </p:sp>
    </p:spTree>
    <p:extLst>
      <p:ext uri="{BB962C8B-B14F-4D97-AF65-F5344CB8AC3E}">
        <p14:creationId xmlns:p14="http://schemas.microsoft.com/office/powerpoint/2010/main" val="8176261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0902CA0-D5EA-4FAC-BD76-F4070D70D74A}"/>
              </a:ext>
            </a:extLst>
          </p:cNvPr>
          <p:cNvPicPr>
            <a:picLocks noChangeAspect="1"/>
          </p:cNvPicPr>
          <p:nvPr/>
        </p:nvPicPr>
        <p:blipFill>
          <a:blip r:embed="rId2"/>
          <a:stretch>
            <a:fillRect/>
          </a:stretch>
        </p:blipFill>
        <p:spPr>
          <a:xfrm>
            <a:off x="624307" y="1017299"/>
            <a:ext cx="10503238" cy="4961469"/>
          </a:xfrm>
          <a:prstGeom prst="rect">
            <a:avLst/>
          </a:prstGeom>
        </p:spPr>
      </p:pic>
    </p:spTree>
    <p:extLst>
      <p:ext uri="{BB962C8B-B14F-4D97-AF65-F5344CB8AC3E}">
        <p14:creationId xmlns:p14="http://schemas.microsoft.com/office/powerpoint/2010/main" val="31683519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647F87-FF16-4A03-8441-CA9470A9118D}"/>
              </a:ext>
            </a:extLst>
          </p:cNvPr>
          <p:cNvSpPr/>
          <p:nvPr/>
        </p:nvSpPr>
        <p:spPr>
          <a:xfrm>
            <a:off x="728869" y="2274838"/>
            <a:ext cx="10760765" cy="2031325"/>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The concept of resilience arose from a fusion of disciplinary concepts and ideas in material science to describe the capacity of a material to bounce back to its original shape after any deformation (Sheffi, 2005).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Though the term resilience is used in a wide range of fields, the concept of resilience across them is closely related with the capability and ability of an element to return to a stable state after a disruption (Bhamra et al.2011).</a:t>
            </a:r>
          </a:p>
        </p:txBody>
      </p:sp>
    </p:spTree>
    <p:extLst>
      <p:ext uri="{BB962C8B-B14F-4D97-AF65-F5344CB8AC3E}">
        <p14:creationId xmlns:p14="http://schemas.microsoft.com/office/powerpoint/2010/main" val="2367671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4E6E3B-68AE-4FB6-8A2C-A31903278A12}"/>
              </a:ext>
            </a:extLst>
          </p:cNvPr>
          <p:cNvSpPr/>
          <p:nvPr/>
        </p:nvSpPr>
        <p:spPr>
          <a:xfrm>
            <a:off x="503583" y="1997839"/>
            <a:ext cx="11237843" cy="2031325"/>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SC Re-engineering studies concepts such as density, locations, complexity, and node criticality as the main characteristics that need to be considered in network design to build resilient SCs (Snyder </a:t>
            </a:r>
            <a:r>
              <a:rPr lang="da-DK" dirty="0">
                <a:latin typeface="Arial" panose="020B0604020202020204" pitchFamily="34" charset="0"/>
                <a:cs typeface="Arial" panose="020B0604020202020204" pitchFamily="34" charset="0"/>
              </a:rPr>
              <a:t>and Daskin, 2005, Craighead et al., 2007, Kim et al., 2015).</a:t>
            </a:r>
          </a:p>
          <a:p>
            <a:pPr algn="just"/>
            <a:endParaRPr lang="da-DK"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Snyder and Daskin (2005) aim to optimize facility locations confronted to random failures. Craighead et al. (2007) examines the impacts of network characteristics of nodes to resilience. Density is defined as the geographical spacing of nodes within a supply chain.</a:t>
            </a:r>
          </a:p>
        </p:txBody>
      </p:sp>
    </p:spTree>
    <p:extLst>
      <p:ext uri="{BB962C8B-B14F-4D97-AF65-F5344CB8AC3E}">
        <p14:creationId xmlns:p14="http://schemas.microsoft.com/office/powerpoint/2010/main" val="2864634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8BA3AA2-A554-49A3-8A6F-C538360DC910}"/>
              </a:ext>
            </a:extLst>
          </p:cNvPr>
          <p:cNvSpPr/>
          <p:nvPr/>
        </p:nvSpPr>
        <p:spPr>
          <a:xfrm>
            <a:off x="211015" y="309490"/>
            <a:ext cx="11835211" cy="5134354"/>
          </a:xfrm>
          <a:prstGeom prst="rect">
            <a:avLst/>
          </a:prstGeom>
        </p:spPr>
        <p:txBody>
          <a:bodyPr wrap="square">
            <a:spAutoFit/>
          </a:bodyPr>
          <a:lstStyle/>
          <a:p>
            <a:pPr>
              <a:lnSpc>
                <a:spcPct val="135000"/>
              </a:lnSpc>
              <a:spcAft>
                <a:spcPts val="900"/>
              </a:spcAft>
            </a:pPr>
            <a:r>
              <a:rPr lang="en-GB" b="1" dirty="0">
                <a:solidFill>
                  <a:srgbClr val="333333"/>
                </a:solidFill>
                <a:latin typeface="Arial" panose="020B0604020202020204" pitchFamily="34" charset="0"/>
                <a:ea typeface="Times New Roman" panose="02020603050405020304" pitchFamily="18" charset="0"/>
              </a:rPr>
              <a:t>Where in the world is your company potentially vulnerable?</a:t>
            </a:r>
            <a:endParaRPr lang="en-GB" b="1" dirty="0">
              <a:latin typeface="Arial" panose="020B0604020202020204" pitchFamily="34" charset="0"/>
              <a:ea typeface="Times New Roman" panose="02020603050405020304" pitchFamily="18" charset="0"/>
            </a:endParaRPr>
          </a:p>
          <a:p>
            <a:pPr>
              <a:lnSpc>
                <a:spcPct val="135000"/>
              </a:lnSpc>
              <a:spcAft>
                <a:spcPts val="900"/>
              </a:spcAft>
            </a:pPr>
            <a:r>
              <a:rPr lang="en-GB" dirty="0">
                <a:solidFill>
                  <a:srgbClr val="333333"/>
                </a:solidFill>
                <a:latin typeface="Arial" panose="020B0604020202020204" pitchFamily="34" charset="0"/>
                <a:ea typeface="Times New Roman" panose="02020603050405020304" pitchFamily="18" charset="0"/>
              </a:rPr>
              <a:t>The </a:t>
            </a:r>
            <a:r>
              <a:rPr lang="en-GB" dirty="0">
                <a:solidFill>
                  <a:srgbClr val="0077CC"/>
                </a:solidFill>
                <a:latin typeface="Arial" panose="020B0604020202020204" pitchFamily="34" charset="0"/>
                <a:ea typeface="Times New Roman" panose="02020603050405020304" pitchFamily="18" charset="0"/>
                <a:hlinkClick r:id="rId2"/>
              </a:rPr>
              <a:t>2015 FM Global Resilience Index</a:t>
            </a:r>
            <a:r>
              <a:rPr lang="en-GB" dirty="0">
                <a:solidFill>
                  <a:srgbClr val="333333"/>
                </a:solidFill>
                <a:latin typeface="Arial" panose="020B0604020202020204" pitchFamily="34" charset="0"/>
                <a:ea typeface="Times New Roman" panose="02020603050405020304" pitchFamily="18" charset="0"/>
              </a:rPr>
              <a:t> is the first data-driven tool to rank the supply chain resilience of 130 countries and territories around the world to help executives prioritize where they should focus their risk management and investment efforts.</a:t>
            </a:r>
          </a:p>
          <a:p>
            <a:pPr algn="just"/>
            <a:r>
              <a:rPr lang="en-GB" dirty="0">
                <a:latin typeface="Arial" panose="020B0604020202020204" pitchFamily="34" charset="0"/>
                <a:cs typeface="Arial" panose="020B0604020202020204" pitchFamily="34" charset="0"/>
              </a:rPr>
              <a:t>The index aggregates nine drivers of resilience into three factors - economic, risk quality and the supply chain itself.</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With this tool, business decision-makers will be able to generate powerful insights about risk and opportunities in the supply chain as important elements to guide their operating strategy in four areas:</a:t>
            </a:r>
          </a:p>
          <a:p>
            <a:pPr algn="just"/>
            <a:endParaRPr lang="en-GB" dirty="0">
              <a:latin typeface="Arial" panose="020B0604020202020204" pitchFamily="34" charset="0"/>
              <a:cs typeface="Arial" panose="020B0604020202020204" pitchFamily="34" charset="0"/>
            </a:endParaRPr>
          </a:p>
          <a:p>
            <a:pPr lvl="0" algn="just"/>
            <a:r>
              <a:rPr lang="en-GB" b="1" dirty="0">
                <a:latin typeface="Arial" panose="020B0604020202020204" pitchFamily="34" charset="0"/>
                <a:cs typeface="Arial" panose="020B0604020202020204" pitchFamily="34" charset="0"/>
              </a:rPr>
              <a:t>Selecting</a:t>
            </a:r>
            <a:r>
              <a:rPr lang="en-GB" dirty="0">
                <a:latin typeface="Arial" panose="020B0604020202020204" pitchFamily="34" charset="0"/>
                <a:cs typeface="Arial" panose="020B0604020202020204" pitchFamily="34" charset="0"/>
              </a:rPr>
              <a:t>    suppliers based on the supply chain risk/resilience of the countries in which they are located</a:t>
            </a:r>
          </a:p>
          <a:p>
            <a:pPr lvl="0" algn="just"/>
            <a:r>
              <a:rPr lang="en-GB" b="1" dirty="0">
                <a:latin typeface="Arial" panose="020B0604020202020204" pitchFamily="34" charset="0"/>
                <a:cs typeface="Arial" panose="020B0604020202020204" pitchFamily="34" charset="0"/>
              </a:rPr>
              <a:t>Deciding</a:t>
            </a:r>
            <a:r>
              <a:rPr lang="en-GB" dirty="0">
                <a:latin typeface="Arial" panose="020B0604020202020204" pitchFamily="34" charset="0"/>
                <a:cs typeface="Arial" panose="020B0604020202020204" pitchFamily="34" charset="0"/>
              </a:rPr>
              <a:t>     where to locate facilities</a:t>
            </a:r>
          </a:p>
          <a:p>
            <a:pPr lvl="0" algn="just"/>
            <a:r>
              <a:rPr lang="en-GB" b="1" dirty="0">
                <a:latin typeface="Arial" panose="020B0604020202020204" pitchFamily="34" charset="0"/>
                <a:cs typeface="Arial" panose="020B0604020202020204" pitchFamily="34" charset="0"/>
              </a:rPr>
              <a:t>Evaluating</a:t>
            </a:r>
            <a:r>
              <a:rPr lang="en-GB" dirty="0">
                <a:latin typeface="Arial" panose="020B0604020202020204" pitchFamily="34" charset="0"/>
                <a:cs typeface="Arial" panose="020B0604020202020204" pitchFamily="34" charset="0"/>
              </a:rPr>
              <a:t>  the resilience of the countries hosting existing facilities</a:t>
            </a:r>
          </a:p>
          <a:p>
            <a:pPr lvl="0" algn="just"/>
            <a:r>
              <a:rPr lang="en-GB" b="1" dirty="0">
                <a:latin typeface="Arial" panose="020B0604020202020204" pitchFamily="34" charset="0"/>
                <a:cs typeface="Arial" panose="020B0604020202020204" pitchFamily="34" charset="0"/>
              </a:rPr>
              <a:t>Assessing</a:t>
            </a:r>
            <a:r>
              <a:rPr lang="en-GB" dirty="0">
                <a:latin typeface="Arial" panose="020B0604020202020204" pitchFamily="34" charset="0"/>
                <a:cs typeface="Arial" panose="020B0604020202020204" pitchFamily="34" charset="0"/>
              </a:rPr>
              <a:t>  the supply chain resilience of countries where customers’ facilities are based</a:t>
            </a:r>
          </a:p>
          <a:p>
            <a:pPr>
              <a:lnSpc>
                <a:spcPct val="135000"/>
              </a:lnSpc>
              <a:spcAft>
                <a:spcPts val="900"/>
              </a:spcAft>
            </a:pPr>
            <a:endParaRPr lang="en-GB" dirty="0">
              <a:solidFill>
                <a:srgbClr val="333333"/>
              </a:solidFill>
              <a:effectLst/>
              <a:latin typeface="Arial" panose="020B0604020202020204" pitchFamily="34" charset="0"/>
              <a:ea typeface="Times New Roman" panose="02020603050405020304" pitchFamily="18" charset="0"/>
            </a:endParaRPr>
          </a:p>
          <a:p>
            <a:pPr>
              <a:lnSpc>
                <a:spcPct val="135000"/>
              </a:lnSpc>
              <a:spcAft>
                <a:spcPts val="900"/>
              </a:spcAft>
            </a:pPr>
            <a:endParaRPr lang="en-GB"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40526733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3C9C86B-7B23-4110-B614-22B50A09CBFA}"/>
              </a:ext>
            </a:extLst>
          </p:cNvPr>
          <p:cNvSpPr/>
          <p:nvPr/>
        </p:nvSpPr>
        <p:spPr>
          <a:xfrm>
            <a:off x="106017" y="132522"/>
            <a:ext cx="11622157" cy="6186309"/>
          </a:xfrm>
          <a:prstGeom prst="rect">
            <a:avLst/>
          </a:prstGeom>
        </p:spPr>
        <p:txBody>
          <a:bodyPr wrap="square">
            <a:spAutoFit/>
          </a:bodyPr>
          <a:lstStyle/>
          <a:p>
            <a:pPr algn="just">
              <a:spcAft>
                <a:spcPts val="0"/>
              </a:spcAft>
            </a:pPr>
            <a:r>
              <a:rPr lang="en-GB" dirty="0">
                <a:latin typeface="Arial" panose="020B0604020202020204" pitchFamily="34" charset="0"/>
                <a:ea typeface="Times New Roman" panose="02020603050405020304" pitchFamily="18" charset="0"/>
              </a:rPr>
              <a:t>This year’s annual index rankings capture a fascinating mix of change and stability.</a:t>
            </a:r>
          </a:p>
          <a:p>
            <a:pPr algn="just">
              <a:spcAft>
                <a:spcPts val="0"/>
              </a:spcAft>
            </a:pPr>
            <a:r>
              <a:rPr lang="en-GB" b="1" dirty="0">
                <a:latin typeface="Arial" panose="020B0604020202020204" pitchFamily="34" charset="0"/>
                <a:ea typeface="Times New Roman" panose="02020603050405020304" pitchFamily="18" charset="0"/>
              </a:rPr>
              <a:t>Norway, ranked 1, and Switzerland, ranked 2,</a:t>
            </a:r>
            <a:r>
              <a:rPr lang="en-GB" dirty="0">
                <a:latin typeface="Arial" panose="020B0604020202020204" pitchFamily="34" charset="0"/>
                <a:ea typeface="Times New Roman" panose="02020603050405020304" pitchFamily="18" charset="0"/>
              </a:rPr>
              <a:t> hold the top places in the index. </a:t>
            </a:r>
            <a:r>
              <a:rPr lang="en-GB" b="1" dirty="0">
                <a:latin typeface="Arial" panose="020B0604020202020204" pitchFamily="34" charset="0"/>
                <a:ea typeface="Times New Roman" panose="02020603050405020304" pitchFamily="18" charset="0"/>
              </a:rPr>
              <a:t>Norway</a:t>
            </a:r>
            <a:r>
              <a:rPr lang="en-GB" dirty="0">
                <a:latin typeface="Arial" panose="020B0604020202020204" pitchFamily="34" charset="0"/>
                <a:ea typeface="Times New Roman" panose="02020603050405020304" pitchFamily="18" charset="0"/>
              </a:rPr>
              <a:t> achieves this with consistently high scores across the three core factors of resilience: economic, risk quality and the supply chain itself. Norway’s high score for risk quality depends strongly on minimal natural hazard exposure.</a:t>
            </a:r>
          </a:p>
          <a:p>
            <a:pPr algn="just">
              <a:spcAft>
                <a:spcPts val="0"/>
              </a:spcAft>
            </a:pPr>
            <a:endParaRPr lang="en-GB" dirty="0">
              <a:latin typeface="Arial" panose="020B0604020202020204" pitchFamily="34" charset="0"/>
              <a:ea typeface="Times New Roman" panose="02020603050405020304" pitchFamily="18" charset="0"/>
            </a:endParaRPr>
          </a:p>
          <a:p>
            <a:pPr algn="just">
              <a:spcAft>
                <a:spcPts val="0"/>
              </a:spcAft>
            </a:pPr>
            <a:r>
              <a:rPr lang="en-GB" b="1" dirty="0">
                <a:latin typeface="Arial" panose="020B0604020202020204" pitchFamily="34" charset="0"/>
                <a:ea typeface="Times New Roman" panose="02020603050405020304" pitchFamily="18" charset="0"/>
              </a:rPr>
              <a:t>Switzerland</a:t>
            </a:r>
            <a:r>
              <a:rPr lang="en-GB" dirty="0">
                <a:latin typeface="Arial" panose="020B0604020202020204" pitchFamily="34" charset="0"/>
                <a:ea typeface="Times New Roman" panose="02020603050405020304" pitchFamily="18" charset="0"/>
              </a:rPr>
              <a:t> scores highly on economic and supply chain factors (where the country leads). In particular, Switzerland scores best in the world for an extensive and efficient infrastructure.</a:t>
            </a:r>
          </a:p>
          <a:p>
            <a:pPr algn="just">
              <a:spcAft>
                <a:spcPts val="0"/>
              </a:spcAft>
            </a:pPr>
            <a:endParaRPr lang="en-GB" dirty="0">
              <a:latin typeface="Arial" panose="020B0604020202020204" pitchFamily="34" charset="0"/>
              <a:ea typeface="Times New Roman" panose="02020603050405020304" pitchFamily="18" charset="0"/>
            </a:endParaRPr>
          </a:p>
          <a:p>
            <a:pPr algn="just">
              <a:spcAft>
                <a:spcPts val="0"/>
              </a:spcAft>
            </a:pPr>
            <a:r>
              <a:rPr lang="en-GB" b="1" dirty="0">
                <a:latin typeface="Arial" panose="020B0604020202020204" pitchFamily="34" charset="0"/>
                <a:ea typeface="Times New Roman" panose="02020603050405020304" pitchFamily="18" charset="0"/>
              </a:rPr>
              <a:t>Qatar, ranked 7, and Finland, ranked 9</a:t>
            </a:r>
            <a:r>
              <a:rPr lang="en-GB" dirty="0">
                <a:latin typeface="Arial" panose="020B0604020202020204" pitchFamily="34" charset="0"/>
                <a:ea typeface="Times New Roman" panose="02020603050405020304" pitchFamily="18" charset="0"/>
              </a:rPr>
              <a:t>, are new to the top 10 this year.</a:t>
            </a:r>
          </a:p>
          <a:p>
            <a:pPr algn="just">
              <a:spcAft>
                <a:spcPts val="0"/>
              </a:spcAft>
            </a:pPr>
            <a:endParaRPr lang="en-GB" dirty="0">
              <a:latin typeface="Arial" panose="020B0604020202020204" pitchFamily="34" charset="0"/>
              <a:ea typeface="Times New Roman" panose="02020603050405020304" pitchFamily="18" charset="0"/>
            </a:endParaRPr>
          </a:p>
          <a:p>
            <a:pPr algn="just">
              <a:spcAft>
                <a:spcPts val="0"/>
              </a:spcAft>
            </a:pPr>
            <a:r>
              <a:rPr lang="en-GB" dirty="0">
                <a:latin typeface="Arial" panose="020B0604020202020204" pitchFamily="34" charset="0"/>
                <a:ea typeface="Times New Roman" panose="02020603050405020304" pitchFamily="18" charset="0"/>
              </a:rPr>
              <a:t>Qatar benefits from macroeconomic stability, efficient goods and </a:t>
            </a:r>
            <a:r>
              <a:rPr lang="en-GB" dirty="0" err="1">
                <a:latin typeface="Arial" panose="020B0604020202020204" pitchFamily="34" charset="0"/>
                <a:ea typeface="Times New Roman" panose="02020603050405020304" pitchFamily="18" charset="0"/>
              </a:rPr>
              <a:t>labuor</a:t>
            </a:r>
            <a:r>
              <a:rPr lang="en-GB" dirty="0">
                <a:latin typeface="Arial" panose="020B0604020202020204" pitchFamily="34" charset="0"/>
                <a:ea typeface="Times New Roman" panose="02020603050405020304" pitchFamily="18" charset="0"/>
              </a:rPr>
              <a:t> markets, and a high degree of security. The country owes its jump in position to a considerable improvement in commitment to fire risk management in the region.</a:t>
            </a:r>
          </a:p>
          <a:p>
            <a:pPr algn="just">
              <a:spcAft>
                <a:spcPts val="0"/>
              </a:spcAft>
            </a:pPr>
            <a:endParaRPr lang="en-GB" dirty="0">
              <a:latin typeface="Arial" panose="020B0604020202020204" pitchFamily="34" charset="0"/>
              <a:ea typeface="Times New Roman" panose="02020603050405020304" pitchFamily="18" charset="0"/>
            </a:endParaRPr>
          </a:p>
          <a:p>
            <a:pPr algn="just"/>
            <a:r>
              <a:rPr lang="en-GB" b="1" dirty="0">
                <a:latin typeface="Arial" panose="020B0604020202020204" pitchFamily="34" charset="0"/>
                <a:cs typeface="Arial" panose="020B0604020202020204" pitchFamily="34" charset="0"/>
              </a:rPr>
              <a:t>Finland’s</a:t>
            </a:r>
            <a:r>
              <a:rPr lang="en-GB" dirty="0">
                <a:latin typeface="Arial" panose="020B0604020202020204" pitchFamily="34" charset="0"/>
                <a:cs typeface="Arial" panose="020B0604020202020204" pitchFamily="34" charset="0"/>
              </a:rPr>
              <a:t> strengths spring from its innovative capabilities which are the fruit of high public and private investment in research and development, strong links between academe and private sector companies, and an excellent record in education and training.</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Most countries ranking in the bottom 10 score poorly on economic factors. </a:t>
            </a:r>
            <a:r>
              <a:rPr lang="en-GB" b="1" dirty="0">
                <a:latin typeface="Arial" panose="020B0604020202020204" pitchFamily="34" charset="0"/>
                <a:cs typeface="Arial" panose="020B0604020202020204" pitchFamily="34" charset="0"/>
              </a:rPr>
              <a:t>Venezuela, ranked 130</a:t>
            </a:r>
            <a:r>
              <a:rPr lang="en-GB" dirty="0">
                <a:latin typeface="Arial" panose="020B0604020202020204" pitchFamily="34" charset="0"/>
                <a:cs typeface="Arial" panose="020B0604020202020204" pitchFamily="34" charset="0"/>
              </a:rPr>
              <a:t>, placing it last in the 2015 index, is the victim of a challenging mix of an unstable macroeconomic environment, high inflation and public debt, and malfunctioning markets</a:t>
            </a:r>
            <a:endParaRPr lang="en-GB" dirty="0">
              <a:effectLst/>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endParaRPr lang="en-GB"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3051563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4C43FAB-7090-4CCA-84F1-FBBBECAA2165}"/>
              </a:ext>
            </a:extLst>
          </p:cNvPr>
          <p:cNvSpPr/>
          <p:nvPr/>
        </p:nvSpPr>
        <p:spPr>
          <a:xfrm>
            <a:off x="410817" y="612845"/>
            <a:ext cx="11502887" cy="3877985"/>
          </a:xfrm>
          <a:prstGeom prst="rect">
            <a:avLst/>
          </a:prstGeom>
        </p:spPr>
        <p:txBody>
          <a:bodyPr wrap="square">
            <a:spAutoFit/>
          </a:bodyPr>
          <a:lstStyle/>
          <a:p>
            <a:pPr algn="just">
              <a:spcAft>
                <a:spcPts val="0"/>
              </a:spcAft>
            </a:pPr>
            <a:r>
              <a:rPr lang="en-GB" dirty="0">
                <a:latin typeface="Arial" panose="020B0604020202020204" pitchFamily="34" charset="0"/>
                <a:ea typeface="Times New Roman" panose="02020603050405020304" pitchFamily="18" charset="0"/>
              </a:rPr>
              <a:t>With the help of </a:t>
            </a:r>
            <a:r>
              <a:rPr lang="en-GB" dirty="0">
                <a:solidFill>
                  <a:srgbClr val="0077CC"/>
                </a:solidFill>
                <a:latin typeface="Arial" panose="020B0604020202020204" pitchFamily="34" charset="0"/>
                <a:ea typeface="Times New Roman" panose="02020603050405020304" pitchFamily="18" charset="0"/>
                <a:hlinkClick r:id="rId2"/>
              </a:rPr>
              <a:t>the composite ranks and scores for each country</a:t>
            </a:r>
            <a:r>
              <a:rPr lang="en-GB" dirty="0">
                <a:latin typeface="Arial" panose="020B0604020202020204" pitchFamily="34" charset="0"/>
                <a:ea typeface="Times New Roman" panose="02020603050405020304" pitchFamily="18" charset="0"/>
              </a:rPr>
              <a:t>, as well as the underlying scores for the nine drivers of supply chain resilience, business decision-makers can map their own current or planned operations and supply chains.</a:t>
            </a:r>
          </a:p>
          <a:p>
            <a:pPr algn="just">
              <a:spcAft>
                <a:spcPts val="0"/>
              </a:spcAft>
            </a:pPr>
            <a:endParaRPr lang="en-GB" sz="1600" dirty="0">
              <a:latin typeface="Arial" panose="020B0604020202020204" pitchFamily="34" charset="0"/>
              <a:ea typeface="Times New Roman" panose="02020603050405020304" pitchFamily="18" charset="0"/>
            </a:endParaRPr>
          </a:p>
          <a:p>
            <a:pPr algn="just">
              <a:spcAft>
                <a:spcPts val="0"/>
              </a:spcAft>
            </a:pPr>
            <a:r>
              <a:rPr lang="en-GB" dirty="0">
                <a:latin typeface="Arial" panose="020B0604020202020204" pitchFamily="34" charset="0"/>
                <a:ea typeface="Times New Roman" panose="02020603050405020304" pitchFamily="18" charset="0"/>
              </a:rPr>
              <a:t>They can make more informed choices on how to manage their supply chain risk by weighing political factors and levels of corruption against natural hazard exposure and the quality of fire safety regulations.</a:t>
            </a:r>
          </a:p>
          <a:p>
            <a:pPr algn="just">
              <a:spcAft>
                <a:spcPts val="0"/>
              </a:spcAft>
            </a:pPr>
            <a:endParaRPr lang="en-GB" sz="1600" dirty="0">
              <a:latin typeface="Arial" panose="020B0604020202020204" pitchFamily="34" charset="0"/>
              <a:ea typeface="Times New Roman" panose="02020603050405020304" pitchFamily="18" charset="0"/>
            </a:endParaRPr>
          </a:p>
          <a:p>
            <a:pPr algn="just">
              <a:spcAft>
                <a:spcPts val="0"/>
              </a:spcAft>
            </a:pPr>
            <a:r>
              <a:rPr lang="en-GB" dirty="0">
                <a:latin typeface="Arial" panose="020B0604020202020204" pitchFamily="34" charset="0"/>
                <a:ea typeface="Times New Roman" panose="02020603050405020304" pitchFamily="18" charset="0"/>
              </a:rPr>
              <a:t>The FM Global Resilience Index and </a:t>
            </a:r>
            <a:r>
              <a:rPr lang="en-GB" dirty="0">
                <a:solidFill>
                  <a:srgbClr val="0077CC"/>
                </a:solidFill>
                <a:latin typeface="Arial" panose="020B0604020202020204" pitchFamily="34" charset="0"/>
                <a:ea typeface="Times New Roman" panose="02020603050405020304" pitchFamily="18" charset="0"/>
                <a:hlinkClick r:id="rId2"/>
              </a:rPr>
              <a:t>The 2015 FM Global Resilience Index Annual Report</a:t>
            </a:r>
            <a:r>
              <a:rPr lang="en-GB" dirty="0">
                <a:latin typeface="Arial" panose="020B0604020202020204" pitchFamily="34" charset="0"/>
                <a:ea typeface="Times New Roman" panose="02020603050405020304" pitchFamily="18" charset="0"/>
              </a:rPr>
              <a:t> helps determine exposures as well as clarify decisions about levels of supply chain redundancy.</a:t>
            </a:r>
          </a:p>
          <a:p>
            <a:pPr algn="just">
              <a:spcAft>
                <a:spcPts val="0"/>
              </a:spcAft>
            </a:pPr>
            <a:endParaRPr lang="en-GB" sz="1600" dirty="0">
              <a:latin typeface="Arial" panose="020B0604020202020204" pitchFamily="34" charset="0"/>
              <a:ea typeface="Times New Roman" panose="02020603050405020304" pitchFamily="18" charset="0"/>
            </a:endParaRPr>
          </a:p>
          <a:p>
            <a:pPr algn="just">
              <a:spcAft>
                <a:spcPts val="0"/>
              </a:spcAft>
            </a:pPr>
            <a:r>
              <a:rPr lang="en-GB" dirty="0">
                <a:latin typeface="Arial" panose="020B0604020202020204" pitchFamily="34" charset="0"/>
                <a:ea typeface="Times New Roman" panose="02020603050405020304" pitchFamily="18" charset="0"/>
              </a:rPr>
              <a:t>By balancing supply chain needs with supply chain risk on an enterprise-wide, global level, companies in any industry can ensure that their business is resilient enough to withstand the inevitable threats to their supply chain and, by extension, enhance their competitive advantage in the marketplace.</a:t>
            </a:r>
            <a:endParaRPr lang="en-GB" sz="1600" dirty="0">
              <a:latin typeface="Arial" panose="020B0604020202020204" pitchFamily="34" charset="0"/>
              <a:ea typeface="Times New Roman" panose="02020603050405020304" pitchFamily="18" charset="0"/>
            </a:endParaRPr>
          </a:p>
          <a:p>
            <a:pPr>
              <a:spcAft>
                <a:spcPts val="0"/>
              </a:spcAft>
            </a:pPr>
            <a:r>
              <a:rPr lang="en-GB" dirty="0">
                <a:latin typeface="Arial" panose="020B0604020202020204" pitchFamily="34" charset="0"/>
                <a:ea typeface="Times New Roman" panose="02020603050405020304" pitchFamily="18" charset="0"/>
              </a:rPr>
              <a:t> </a:t>
            </a:r>
            <a:endParaRPr lang="en-GB" sz="16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4925550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6CD8F1-9C26-4594-AF1B-1A6A65F0A329}"/>
              </a:ext>
            </a:extLst>
          </p:cNvPr>
          <p:cNvSpPr/>
          <p:nvPr/>
        </p:nvSpPr>
        <p:spPr>
          <a:xfrm>
            <a:off x="265043" y="145774"/>
            <a:ext cx="11383618" cy="1477328"/>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Complexity is defined as the total number of nodes and material flows in a given SC. Node criticality is defined as the importance of node within a SC.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They find that network characteristics of a supply chain fortify the severity of disruption while mitigation capabilities (waring and proactively/reactively respond to disruptions) reduce the severity of disruption</a:t>
            </a:r>
            <a:r>
              <a:rPr lang="en-GB" dirty="0">
                <a:latin typeface="Times New Roman" panose="02020603050405020304" pitchFamily="18" charset="0"/>
              </a:rPr>
              <a:t>.</a:t>
            </a:r>
            <a:endParaRPr lang="en-GB" dirty="0"/>
          </a:p>
        </p:txBody>
      </p:sp>
      <p:pic>
        <p:nvPicPr>
          <p:cNvPr id="3" name="Picture 2">
            <a:extLst>
              <a:ext uri="{FF2B5EF4-FFF2-40B4-BE49-F238E27FC236}">
                <a16:creationId xmlns:a16="http://schemas.microsoft.com/office/drawing/2014/main" id="{5E49DFB2-77D0-4457-A6C7-E3753CA7405C}"/>
              </a:ext>
            </a:extLst>
          </p:cNvPr>
          <p:cNvPicPr>
            <a:picLocks noChangeAspect="1"/>
          </p:cNvPicPr>
          <p:nvPr/>
        </p:nvPicPr>
        <p:blipFill>
          <a:blip r:embed="rId2"/>
          <a:stretch>
            <a:fillRect/>
          </a:stretch>
        </p:blipFill>
        <p:spPr>
          <a:xfrm>
            <a:off x="2213113" y="1934817"/>
            <a:ext cx="7195930" cy="3737113"/>
          </a:xfrm>
          <a:prstGeom prst="rect">
            <a:avLst/>
          </a:prstGeom>
        </p:spPr>
      </p:pic>
      <p:sp>
        <p:nvSpPr>
          <p:cNvPr id="4" name="TextBox 3">
            <a:extLst>
              <a:ext uri="{FF2B5EF4-FFF2-40B4-BE49-F238E27FC236}">
                <a16:creationId xmlns:a16="http://schemas.microsoft.com/office/drawing/2014/main" id="{115A95DF-DAEC-41AE-8164-CF0297C17551}"/>
              </a:ext>
            </a:extLst>
          </p:cNvPr>
          <p:cNvSpPr txBox="1"/>
          <p:nvPr/>
        </p:nvSpPr>
        <p:spPr>
          <a:xfrm>
            <a:off x="1046922" y="5567211"/>
            <a:ext cx="9210261" cy="1200329"/>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Figure 2. Methodology depiction</a:t>
            </a:r>
            <a:endParaRPr lang="en-GB" b="1" dirty="0">
              <a:latin typeface="Arial" panose="020B0604020202020204" pitchFamily="34" charset="0"/>
              <a:cs typeface="Arial" panose="020B0604020202020204" pitchFamily="34" charset="0"/>
            </a:endParaRPr>
          </a:p>
          <a:p>
            <a:pPr algn="ctr"/>
            <a:r>
              <a:rPr lang="en-GB" b="1" dirty="0">
                <a:latin typeface="Arial" panose="020B0604020202020204" pitchFamily="34" charset="0"/>
                <a:cs typeface="Arial" panose="020B0604020202020204" pitchFamily="34" charset="0"/>
              </a:rPr>
              <a:t>Performance evaluation of interconnected logistics</a:t>
            </a:r>
          </a:p>
          <a:p>
            <a:pPr algn="ctr"/>
            <a:r>
              <a:rPr lang="en-GB" b="1" dirty="0">
                <a:latin typeface="Arial" panose="020B0604020202020204" pitchFamily="34" charset="0"/>
                <a:cs typeface="Arial" panose="020B0604020202020204" pitchFamily="34" charset="0"/>
              </a:rPr>
              <a:t>networks confronted to hub disruptions</a:t>
            </a:r>
          </a:p>
          <a:p>
            <a:pPr algn="ctr"/>
            <a:r>
              <a:rPr lang="en-GB" dirty="0">
                <a:latin typeface="Arial" panose="020B0604020202020204" pitchFamily="34" charset="0"/>
                <a:cs typeface="Arial" panose="020B0604020202020204" pitchFamily="34" charset="0"/>
              </a:rPr>
              <a:t>Yang,  Pan, Ballot (2016)</a:t>
            </a:r>
          </a:p>
        </p:txBody>
      </p:sp>
    </p:spTree>
    <p:extLst>
      <p:ext uri="{BB962C8B-B14F-4D97-AF65-F5344CB8AC3E}">
        <p14:creationId xmlns:p14="http://schemas.microsoft.com/office/powerpoint/2010/main" val="12217030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1FDB6A6-B196-476B-8D58-AEA159AFE8CF}"/>
              </a:ext>
            </a:extLst>
          </p:cNvPr>
          <p:cNvPicPr>
            <a:picLocks noChangeAspect="1"/>
          </p:cNvPicPr>
          <p:nvPr/>
        </p:nvPicPr>
        <p:blipFill>
          <a:blip r:embed="rId2"/>
          <a:stretch>
            <a:fillRect/>
          </a:stretch>
        </p:blipFill>
        <p:spPr>
          <a:xfrm>
            <a:off x="1012874" y="140677"/>
            <a:ext cx="9889587" cy="5570806"/>
          </a:xfrm>
          <a:prstGeom prst="rect">
            <a:avLst/>
          </a:prstGeom>
        </p:spPr>
      </p:pic>
    </p:spTree>
    <p:extLst>
      <p:ext uri="{BB962C8B-B14F-4D97-AF65-F5344CB8AC3E}">
        <p14:creationId xmlns:p14="http://schemas.microsoft.com/office/powerpoint/2010/main" val="8840599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314D68-58FE-476D-B7F8-A947F5004274}"/>
              </a:ext>
            </a:extLst>
          </p:cNvPr>
          <p:cNvPicPr>
            <a:picLocks noChangeAspect="1"/>
          </p:cNvPicPr>
          <p:nvPr/>
        </p:nvPicPr>
        <p:blipFill>
          <a:blip r:embed="rId2"/>
          <a:stretch>
            <a:fillRect/>
          </a:stretch>
        </p:blipFill>
        <p:spPr>
          <a:xfrm>
            <a:off x="675860" y="159026"/>
            <a:ext cx="10893287" cy="6281531"/>
          </a:xfrm>
          <a:prstGeom prst="rect">
            <a:avLst/>
          </a:prstGeom>
        </p:spPr>
      </p:pic>
    </p:spTree>
    <p:extLst>
      <p:ext uri="{BB962C8B-B14F-4D97-AF65-F5344CB8AC3E}">
        <p14:creationId xmlns:p14="http://schemas.microsoft.com/office/powerpoint/2010/main" val="35945897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698F246-15A9-4A4E-8228-07E01EC965A0}"/>
              </a:ext>
            </a:extLst>
          </p:cNvPr>
          <p:cNvPicPr>
            <a:picLocks noChangeAspect="1"/>
          </p:cNvPicPr>
          <p:nvPr/>
        </p:nvPicPr>
        <p:blipFill>
          <a:blip r:embed="rId2"/>
          <a:stretch>
            <a:fillRect/>
          </a:stretch>
        </p:blipFill>
        <p:spPr>
          <a:xfrm>
            <a:off x="422030" y="0"/>
            <a:ext cx="11394831" cy="6555545"/>
          </a:xfrm>
          <a:prstGeom prst="rect">
            <a:avLst/>
          </a:prstGeom>
        </p:spPr>
      </p:pic>
    </p:spTree>
    <p:extLst>
      <p:ext uri="{BB962C8B-B14F-4D97-AF65-F5344CB8AC3E}">
        <p14:creationId xmlns:p14="http://schemas.microsoft.com/office/powerpoint/2010/main" val="33381095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8AB5ED-96B9-4CC4-AB51-7C7C0B2F925F}"/>
              </a:ext>
            </a:extLst>
          </p:cNvPr>
          <p:cNvPicPr>
            <a:picLocks noChangeAspect="1"/>
          </p:cNvPicPr>
          <p:nvPr/>
        </p:nvPicPr>
        <p:blipFill>
          <a:blip r:embed="rId2"/>
          <a:stretch>
            <a:fillRect/>
          </a:stretch>
        </p:blipFill>
        <p:spPr>
          <a:xfrm>
            <a:off x="1294228" y="-196948"/>
            <a:ext cx="8890781" cy="6808763"/>
          </a:xfrm>
          <a:prstGeom prst="rect">
            <a:avLst/>
          </a:prstGeom>
        </p:spPr>
      </p:pic>
      <p:sp>
        <p:nvSpPr>
          <p:cNvPr id="3" name="TextBox 2">
            <a:extLst>
              <a:ext uri="{FF2B5EF4-FFF2-40B4-BE49-F238E27FC236}">
                <a16:creationId xmlns:a16="http://schemas.microsoft.com/office/drawing/2014/main" id="{45854ED2-8D0F-476B-AC13-7C3FDED93682}"/>
              </a:ext>
            </a:extLst>
          </p:cNvPr>
          <p:cNvSpPr txBox="1"/>
          <p:nvPr/>
        </p:nvSpPr>
        <p:spPr>
          <a:xfrm>
            <a:off x="1294228" y="5512904"/>
            <a:ext cx="2681424"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Figure 3</a:t>
            </a:r>
          </a:p>
        </p:txBody>
      </p:sp>
    </p:spTree>
    <p:extLst>
      <p:ext uri="{BB962C8B-B14F-4D97-AF65-F5344CB8AC3E}">
        <p14:creationId xmlns:p14="http://schemas.microsoft.com/office/powerpoint/2010/main" val="7625328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92873A7-6495-4427-99A1-13497C1E93B1}"/>
              </a:ext>
            </a:extLst>
          </p:cNvPr>
          <p:cNvSpPr/>
          <p:nvPr/>
        </p:nvSpPr>
        <p:spPr>
          <a:xfrm>
            <a:off x="337625" y="422030"/>
            <a:ext cx="11254153" cy="4298806"/>
          </a:xfrm>
          <a:prstGeom prst="rect">
            <a:avLst/>
          </a:prstGeom>
        </p:spPr>
        <p:txBody>
          <a:bodyPr wrap="square">
            <a:spAutoFit/>
          </a:bodyPr>
          <a:lstStyle/>
          <a:p>
            <a:pPr algn="just">
              <a:lnSpc>
                <a:spcPct val="135000"/>
              </a:lnSpc>
              <a:spcAft>
                <a:spcPts val="900"/>
              </a:spcAft>
            </a:pPr>
            <a:r>
              <a:rPr lang="en-GB" dirty="0">
                <a:solidFill>
                  <a:srgbClr val="333333"/>
                </a:solidFill>
                <a:latin typeface="Arial" panose="020B0604020202020204" pitchFamily="34" charset="0"/>
                <a:ea typeface="Times New Roman" panose="02020603050405020304" pitchFamily="18" charset="0"/>
              </a:rPr>
              <a:t>In this illustration, we can identify the four stages of resilience, which are avoidance, containment, stabilisation, and return.</a:t>
            </a:r>
            <a:endParaRPr lang="en-GB" dirty="0">
              <a:latin typeface="Arial" panose="020B0604020202020204" pitchFamily="34" charset="0"/>
              <a:ea typeface="Times New Roman" panose="02020603050405020304" pitchFamily="18" charset="0"/>
            </a:endParaRPr>
          </a:p>
          <a:p>
            <a:pPr algn="just">
              <a:lnSpc>
                <a:spcPct val="135000"/>
              </a:lnSpc>
              <a:spcAft>
                <a:spcPts val="900"/>
              </a:spcAft>
            </a:pPr>
            <a:r>
              <a:rPr lang="en-GB" dirty="0">
                <a:solidFill>
                  <a:srgbClr val="333333"/>
                </a:solidFill>
                <a:latin typeface="Arial" panose="020B0604020202020204" pitchFamily="34" charset="0"/>
                <a:ea typeface="Times New Roman" panose="02020603050405020304" pitchFamily="18" charset="0"/>
              </a:rPr>
              <a:t>Figure 3 also defines the sequence of events, or time series signature, in a disruption as well as the typical system response for a typical disruption.</a:t>
            </a:r>
            <a:endParaRPr lang="en-GB" dirty="0">
              <a:latin typeface="Arial" panose="020B0604020202020204" pitchFamily="34" charset="0"/>
              <a:ea typeface="Times New Roman" panose="02020603050405020304" pitchFamily="18" charset="0"/>
            </a:endParaRPr>
          </a:p>
          <a:p>
            <a:pPr algn="just">
              <a:lnSpc>
                <a:spcPct val="135000"/>
              </a:lnSpc>
              <a:spcAft>
                <a:spcPts val="900"/>
              </a:spcAft>
            </a:pPr>
            <a:r>
              <a:rPr lang="en-GB" dirty="0">
                <a:solidFill>
                  <a:srgbClr val="333333"/>
                </a:solidFill>
                <a:latin typeface="Arial" panose="020B0604020202020204" pitchFamily="34" charset="0"/>
                <a:ea typeface="Times New Roman" panose="02020603050405020304" pitchFamily="18" charset="0"/>
              </a:rPr>
              <a:t>Those would include inventory levels, cash flow, and asset availability to name just a few.</a:t>
            </a:r>
            <a:endParaRPr lang="en-GB" dirty="0">
              <a:latin typeface="Arial" panose="020B0604020202020204" pitchFamily="34" charset="0"/>
              <a:ea typeface="Times New Roman" panose="02020603050405020304" pitchFamily="18" charset="0"/>
            </a:endParaRPr>
          </a:p>
          <a:p>
            <a:pPr algn="just">
              <a:lnSpc>
                <a:spcPct val="135000"/>
              </a:lnSpc>
              <a:spcAft>
                <a:spcPts val="900"/>
              </a:spcAft>
            </a:pPr>
            <a:r>
              <a:rPr lang="en-GB" dirty="0">
                <a:solidFill>
                  <a:srgbClr val="333333"/>
                </a:solidFill>
                <a:latin typeface="Arial" panose="020B0604020202020204" pitchFamily="34" charset="0"/>
                <a:ea typeface="Times New Roman" panose="02020603050405020304" pitchFamily="18" charset="0"/>
              </a:rPr>
              <a:t>Two variables are central to understanding this illustration, T and R. T denotes the time at which a specific event occurs while R denotes the relative impact of the event as measured in terms of dollars, units lost, change in fill rate, or some other metric that is important to a firm’s performance. Taken together, time (T) and response (R) are important because they define inflection points in the time series signature where a change in state can be observed.</a:t>
            </a:r>
            <a:endParaRPr lang="en-GB"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090313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1FF672-D81B-4E7F-A6DF-C2355925ED43}"/>
              </a:ext>
            </a:extLst>
          </p:cNvPr>
          <p:cNvSpPr/>
          <p:nvPr/>
        </p:nvSpPr>
        <p:spPr>
          <a:xfrm>
            <a:off x="357809" y="225287"/>
            <a:ext cx="11410121" cy="2036583"/>
          </a:xfrm>
          <a:prstGeom prst="rect">
            <a:avLst/>
          </a:prstGeom>
        </p:spPr>
        <p:txBody>
          <a:bodyPr wrap="square">
            <a:spAutoFit/>
          </a:bodyPr>
          <a:lstStyle/>
          <a:p>
            <a:pPr algn="just">
              <a:lnSpc>
                <a:spcPct val="135000"/>
              </a:lnSpc>
              <a:spcAft>
                <a:spcPts val="900"/>
              </a:spcAft>
            </a:pPr>
            <a:r>
              <a:rPr lang="en-GB" dirty="0">
                <a:solidFill>
                  <a:srgbClr val="333333"/>
                </a:solidFill>
                <a:latin typeface="Arial" panose="020B0604020202020204" pitchFamily="34" charset="0"/>
                <a:ea typeface="Times New Roman" panose="02020603050405020304" pitchFamily="18" charset="0"/>
              </a:rPr>
              <a:t>The differences between the variance events listed in Figure 3 identify traits of interest to management. </a:t>
            </a:r>
          </a:p>
          <a:p>
            <a:pPr algn="just">
              <a:lnSpc>
                <a:spcPct val="135000"/>
              </a:lnSpc>
              <a:spcAft>
                <a:spcPts val="900"/>
              </a:spcAft>
            </a:pPr>
            <a:r>
              <a:rPr lang="en-GB" dirty="0">
                <a:solidFill>
                  <a:srgbClr val="333333"/>
                </a:solidFill>
                <a:latin typeface="Arial" panose="020B0604020202020204" pitchFamily="34" charset="0"/>
                <a:ea typeface="Times New Roman" panose="02020603050405020304" pitchFamily="18" charset="0"/>
              </a:rPr>
              <a:t>For example, TO-TD, or the gap between the moment at which the disruption took place (TD) and the moment that that disruption began to affect the firm (TO), tells management how long it will take for the firm’s performance to be impacted; this time interval also identifies the maximum amount of early warning that the firm can count on to begin taking action to minimize the negative effects of the disruption.</a:t>
            </a:r>
            <a:endParaRPr lang="en-GB" sz="1400" dirty="0">
              <a:effectLst/>
              <a:latin typeface="Arial" panose="020B0604020202020204" pitchFamily="34" charset="0"/>
              <a:ea typeface="Times New Roman" panose="02020603050405020304" pitchFamily="18" charset="0"/>
            </a:endParaRPr>
          </a:p>
        </p:txBody>
      </p:sp>
      <p:pic>
        <p:nvPicPr>
          <p:cNvPr id="3" name="Picture 2">
            <a:extLst>
              <a:ext uri="{FF2B5EF4-FFF2-40B4-BE49-F238E27FC236}">
                <a16:creationId xmlns:a16="http://schemas.microsoft.com/office/drawing/2014/main" id="{8F5050E3-30E5-4DD2-A36C-F9C40277353B}"/>
              </a:ext>
            </a:extLst>
          </p:cNvPr>
          <p:cNvPicPr>
            <a:picLocks noChangeAspect="1"/>
          </p:cNvPicPr>
          <p:nvPr/>
        </p:nvPicPr>
        <p:blipFill>
          <a:blip r:embed="rId2"/>
          <a:stretch>
            <a:fillRect/>
          </a:stretch>
        </p:blipFill>
        <p:spPr>
          <a:xfrm>
            <a:off x="530088" y="2261870"/>
            <a:ext cx="11237842" cy="4165434"/>
          </a:xfrm>
          <a:prstGeom prst="rect">
            <a:avLst/>
          </a:prstGeom>
        </p:spPr>
      </p:pic>
    </p:spTree>
    <p:extLst>
      <p:ext uri="{BB962C8B-B14F-4D97-AF65-F5344CB8AC3E}">
        <p14:creationId xmlns:p14="http://schemas.microsoft.com/office/powerpoint/2010/main" val="8253651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EBC69F2-AB8C-418E-BE9E-2CBEE48FC578}"/>
              </a:ext>
            </a:extLst>
          </p:cNvPr>
          <p:cNvSpPr/>
          <p:nvPr/>
        </p:nvSpPr>
        <p:spPr>
          <a:xfrm>
            <a:off x="291548" y="530087"/>
            <a:ext cx="11412772" cy="3416320"/>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Four key pillars of Resilient Supply Chain: </a:t>
            </a:r>
          </a:p>
          <a:p>
            <a:pPr marL="342900" indent="-342900" algn="just">
              <a:buAutoNum type="alphaLcPeriod"/>
            </a:pPr>
            <a:r>
              <a:rPr lang="en-GB" dirty="0">
                <a:latin typeface="Arial" panose="020B0604020202020204" pitchFamily="34" charset="0"/>
                <a:cs typeface="Arial" panose="020B0604020202020204" pitchFamily="34" charset="0"/>
              </a:rPr>
              <a:t>visibility, </a:t>
            </a:r>
          </a:p>
          <a:p>
            <a:pPr marL="342900" indent="-342900" algn="just">
              <a:buAutoNum type="alphaLcPeriod"/>
            </a:pPr>
            <a:r>
              <a:rPr lang="en-GB" dirty="0">
                <a:latin typeface="Arial" panose="020B0604020202020204" pitchFamily="34" charset="0"/>
                <a:cs typeface="Arial" panose="020B0604020202020204" pitchFamily="34" charset="0"/>
              </a:rPr>
              <a:t>flexibility, </a:t>
            </a:r>
          </a:p>
          <a:p>
            <a:pPr marL="342900" indent="-342900" algn="just">
              <a:buAutoNum type="alphaLcPeriod"/>
            </a:pPr>
            <a:r>
              <a:rPr lang="en-GB" dirty="0">
                <a:latin typeface="Arial" panose="020B0604020202020204" pitchFamily="34" charset="0"/>
                <a:cs typeface="Arial" panose="020B0604020202020204" pitchFamily="34" charset="0"/>
              </a:rPr>
              <a:t>collaboration and </a:t>
            </a:r>
          </a:p>
          <a:p>
            <a:pPr marL="342900" indent="-342900" algn="just">
              <a:buAutoNum type="alphaLcPeriod"/>
            </a:pPr>
            <a:r>
              <a:rPr lang="en-GB" dirty="0">
                <a:latin typeface="Arial" panose="020B0604020202020204" pitchFamily="34" charset="0"/>
                <a:cs typeface="Arial" panose="020B0604020202020204" pitchFamily="34" charset="0"/>
              </a:rPr>
              <a:t>control. </a:t>
            </a:r>
          </a:p>
          <a:p>
            <a:pPr marL="342900" indent="-342900" algn="just">
              <a:buAutoNum type="alphaLcPeriod"/>
            </a:pPr>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fact, the key attributes of Resilient Supply Chain could easily become a foundation for any supply chain. All four pillars, supported by </a:t>
            </a:r>
          </a:p>
          <a:p>
            <a:pPr marL="342900" indent="-342900" algn="just">
              <a:buAutoNum type="alphaLcPeriod"/>
            </a:pPr>
            <a:r>
              <a:rPr lang="en-GB" dirty="0">
                <a:latin typeface="Arial" panose="020B0604020202020204" pitchFamily="34" charset="0"/>
                <a:cs typeface="Arial" panose="020B0604020202020204" pitchFamily="34" charset="0"/>
              </a:rPr>
              <a:t>processes, </a:t>
            </a:r>
          </a:p>
          <a:p>
            <a:pPr marL="342900" indent="-342900" algn="just">
              <a:buAutoNum type="alphaLcPeriod"/>
            </a:pPr>
            <a:r>
              <a:rPr lang="en-GB" dirty="0">
                <a:latin typeface="Arial" panose="020B0604020202020204" pitchFamily="34" charset="0"/>
                <a:cs typeface="Arial" panose="020B0604020202020204" pitchFamily="34" charset="0"/>
              </a:rPr>
              <a:t>human resources and</a:t>
            </a:r>
          </a:p>
          <a:p>
            <a:pPr marL="342900" indent="-342900" algn="just">
              <a:buAutoNum type="alphaLcPeriod"/>
            </a:pPr>
            <a:r>
              <a:rPr lang="en-GB" dirty="0">
                <a:latin typeface="Arial" panose="020B0604020202020204" pitchFamily="34" charset="0"/>
                <a:cs typeface="Arial" panose="020B0604020202020204" pitchFamily="34" charset="0"/>
              </a:rPr>
              <a:t> technology, </a:t>
            </a:r>
          </a:p>
          <a:p>
            <a:pPr algn="just"/>
            <a:r>
              <a:rPr lang="en-GB" dirty="0">
                <a:latin typeface="Arial" panose="020B0604020202020204" pitchFamily="34" charset="0"/>
                <a:cs typeface="Arial" panose="020B0604020202020204" pitchFamily="34" charset="0"/>
              </a:rPr>
              <a:t>constitute the Resilient Supply Chain concept.</a:t>
            </a:r>
          </a:p>
        </p:txBody>
      </p:sp>
      <p:sp>
        <p:nvSpPr>
          <p:cNvPr id="3" name="TextBox 2">
            <a:extLst>
              <a:ext uri="{FF2B5EF4-FFF2-40B4-BE49-F238E27FC236}">
                <a16:creationId xmlns:a16="http://schemas.microsoft.com/office/drawing/2014/main" id="{776C1F62-FF8F-4B2C-9399-370329569A57}"/>
              </a:ext>
            </a:extLst>
          </p:cNvPr>
          <p:cNvSpPr txBox="1"/>
          <p:nvPr/>
        </p:nvSpPr>
        <p:spPr>
          <a:xfrm>
            <a:off x="397565" y="5274365"/>
            <a:ext cx="11306755" cy="646331"/>
          </a:xfrm>
          <a:prstGeom prst="rect">
            <a:avLst/>
          </a:prstGeom>
          <a:noFill/>
        </p:spPr>
        <p:txBody>
          <a:bodyPr wrap="square" rtlCol="0">
            <a:spAutoFit/>
          </a:bodyPr>
          <a:lstStyle/>
          <a:p>
            <a:r>
              <a:rPr lang="en-GB" dirty="0">
                <a:hlinkClick r:id="rId2" action="ppaction://hlinkfile"/>
              </a:rPr>
              <a:t>file:///C:/Users/Windows/AppData/Local/Microsoft/Windows/INetCache/IE/0H50T2L7/5930-Article%20Text-18290-1-10-20171201.pdf</a:t>
            </a:r>
            <a:r>
              <a:rPr lang="en-GB" dirty="0"/>
              <a:t> </a:t>
            </a:r>
          </a:p>
        </p:txBody>
      </p:sp>
    </p:spTree>
    <p:extLst>
      <p:ext uri="{BB962C8B-B14F-4D97-AF65-F5344CB8AC3E}">
        <p14:creationId xmlns:p14="http://schemas.microsoft.com/office/powerpoint/2010/main" val="1828364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45B97BF-55B8-415D-9780-EEF865936E36}"/>
              </a:ext>
            </a:extLst>
          </p:cNvPr>
          <p:cNvSpPr/>
          <p:nvPr/>
        </p:nvSpPr>
        <p:spPr>
          <a:xfrm>
            <a:off x="357809" y="424070"/>
            <a:ext cx="11463130" cy="923330"/>
          </a:xfrm>
          <a:prstGeom prst="rect">
            <a:avLst/>
          </a:prstGeom>
        </p:spPr>
        <p:txBody>
          <a:bodyPr wrap="square">
            <a:spAutoFit/>
          </a:bodyPr>
          <a:lstStyle/>
          <a:p>
            <a:r>
              <a:rPr lang="en-GB" dirty="0">
                <a:solidFill>
                  <a:srgbClr val="333333"/>
                </a:solidFill>
                <a:latin typeface="Arial" panose="020B0604020202020204" pitchFamily="34" charset="0"/>
                <a:ea typeface="Times New Roman" panose="02020603050405020304" pitchFamily="18" charset="0"/>
                <a:cs typeface="Arial" panose="020B0604020202020204" pitchFamily="34" charset="0"/>
              </a:rPr>
              <a:t>Once recovery is complete, firms often reflect upon their experience to document appropriate lessons and identify system refinements to reduce future risks. This completes a supply chain resilience cycle of: Avoidance </a:t>
            </a:r>
            <a:r>
              <a:rPr lang="en-GB" dirty="0">
                <a:solidFill>
                  <a:srgbClr val="333333"/>
                </a:solidFill>
                <a:latin typeface="Arial" panose="020B0604020202020204" pitchFamily="34" charset="0"/>
                <a:cs typeface="Arial" panose="020B0604020202020204" pitchFamily="34" charset="0"/>
              </a:rPr>
              <a:t>➝</a:t>
            </a:r>
            <a:r>
              <a:rPr lang="en-GB" dirty="0">
                <a:solidFill>
                  <a:srgbClr val="333333"/>
                </a:solidFill>
                <a:latin typeface="Arial" panose="020B0604020202020204" pitchFamily="34" charset="0"/>
                <a:ea typeface="Times New Roman" panose="02020603050405020304" pitchFamily="18" charset="0"/>
                <a:cs typeface="Arial" panose="020B0604020202020204" pitchFamily="34" charset="0"/>
              </a:rPr>
              <a:t> Containment </a:t>
            </a:r>
            <a:r>
              <a:rPr lang="en-GB" dirty="0">
                <a:solidFill>
                  <a:srgbClr val="333333"/>
                </a:solidFill>
                <a:latin typeface="Arial" panose="020B0604020202020204" pitchFamily="34" charset="0"/>
                <a:cs typeface="Arial" panose="020B0604020202020204" pitchFamily="34" charset="0"/>
              </a:rPr>
              <a:t>➝</a:t>
            </a:r>
            <a:r>
              <a:rPr lang="en-GB" dirty="0">
                <a:solidFill>
                  <a:srgbClr val="333333"/>
                </a:solidFill>
                <a:latin typeface="Arial" panose="020B0604020202020204" pitchFamily="34" charset="0"/>
                <a:ea typeface="Times New Roman" panose="02020603050405020304" pitchFamily="18" charset="0"/>
                <a:cs typeface="Arial" panose="020B0604020202020204" pitchFamily="34" charset="0"/>
              </a:rPr>
              <a:t> Stabilization </a:t>
            </a:r>
            <a:r>
              <a:rPr lang="en-GB" dirty="0">
                <a:solidFill>
                  <a:srgbClr val="333333"/>
                </a:solidFill>
                <a:latin typeface="Arial" panose="020B0604020202020204" pitchFamily="34" charset="0"/>
                <a:cs typeface="Arial" panose="020B0604020202020204" pitchFamily="34" charset="0"/>
              </a:rPr>
              <a:t>➝</a:t>
            </a:r>
            <a:r>
              <a:rPr lang="en-GB" dirty="0">
                <a:solidFill>
                  <a:srgbClr val="333333"/>
                </a:solidFill>
                <a:latin typeface="Arial" panose="020B0604020202020204" pitchFamily="34" charset="0"/>
                <a:ea typeface="Times New Roman" panose="02020603050405020304" pitchFamily="18" charset="0"/>
                <a:cs typeface="Arial" panose="020B0604020202020204" pitchFamily="34" charset="0"/>
              </a:rPr>
              <a:t> Return </a:t>
            </a:r>
            <a:r>
              <a:rPr lang="en-GB" dirty="0">
                <a:solidFill>
                  <a:srgbClr val="333333"/>
                </a:solidFill>
                <a:latin typeface="Arial" panose="020B0604020202020204" pitchFamily="34" charset="0"/>
                <a:cs typeface="Arial" panose="020B0604020202020204" pitchFamily="34" charset="0"/>
              </a:rPr>
              <a:t>➝</a:t>
            </a:r>
            <a:r>
              <a:rPr lang="en-GB" dirty="0">
                <a:solidFill>
                  <a:srgbClr val="333333"/>
                </a:solidFill>
                <a:latin typeface="Arial" panose="020B0604020202020204" pitchFamily="34" charset="0"/>
                <a:ea typeface="Times New Roman" panose="02020603050405020304" pitchFamily="18" charset="0"/>
                <a:cs typeface="Arial" panose="020B0604020202020204" pitchFamily="34" charset="0"/>
              </a:rPr>
              <a:t> Review </a:t>
            </a:r>
            <a:r>
              <a:rPr lang="en-GB" dirty="0">
                <a:solidFill>
                  <a:srgbClr val="333333"/>
                </a:solidFill>
                <a:latin typeface="Arial" panose="020B0604020202020204" pitchFamily="34" charset="0"/>
                <a:cs typeface="Arial" panose="020B0604020202020204" pitchFamily="34" charset="0"/>
              </a:rPr>
              <a:t>➝</a:t>
            </a:r>
            <a:r>
              <a:rPr lang="en-GB" dirty="0">
                <a:solidFill>
                  <a:srgbClr val="333333"/>
                </a:solidFill>
                <a:latin typeface="Arial" panose="020B0604020202020204" pitchFamily="34" charset="0"/>
                <a:ea typeface="Times New Roman" panose="02020603050405020304" pitchFamily="18" charset="0"/>
                <a:cs typeface="Arial" panose="020B0604020202020204" pitchFamily="34" charset="0"/>
              </a:rPr>
              <a:t> Avoidance</a:t>
            </a:r>
            <a:endParaRPr lang="en-GB"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F724B8C3-D98A-4816-B9BA-3A5048D1FE7C}"/>
              </a:ext>
            </a:extLst>
          </p:cNvPr>
          <p:cNvPicPr>
            <a:picLocks noChangeAspect="1"/>
          </p:cNvPicPr>
          <p:nvPr/>
        </p:nvPicPr>
        <p:blipFill>
          <a:blip r:embed="rId2"/>
          <a:stretch>
            <a:fillRect/>
          </a:stretch>
        </p:blipFill>
        <p:spPr>
          <a:xfrm>
            <a:off x="609599" y="1976437"/>
            <a:ext cx="11211339" cy="4702659"/>
          </a:xfrm>
          <a:prstGeom prst="rect">
            <a:avLst/>
          </a:prstGeom>
        </p:spPr>
      </p:pic>
      <p:sp>
        <p:nvSpPr>
          <p:cNvPr id="4" name="TextBox 3">
            <a:extLst>
              <a:ext uri="{FF2B5EF4-FFF2-40B4-BE49-F238E27FC236}">
                <a16:creationId xmlns:a16="http://schemas.microsoft.com/office/drawing/2014/main" id="{261EE0B4-103A-41B7-8AC6-BC746E30A53E}"/>
              </a:ext>
            </a:extLst>
          </p:cNvPr>
          <p:cNvSpPr txBox="1"/>
          <p:nvPr/>
        </p:nvSpPr>
        <p:spPr>
          <a:xfrm>
            <a:off x="357809" y="1484243"/>
            <a:ext cx="11463129" cy="369332"/>
          </a:xfrm>
          <a:prstGeom prst="rect">
            <a:avLst/>
          </a:prstGeom>
          <a:noFill/>
        </p:spPr>
        <p:txBody>
          <a:bodyPr wrap="square" rtlCol="0">
            <a:spAutoFit/>
          </a:bodyPr>
          <a:lstStyle/>
          <a:p>
            <a:r>
              <a:rPr lang="en-GB" u="sng">
                <a:hlinkClick r:id="rId3"/>
              </a:rPr>
              <a:t>https://www.supplychain247.com/search/results/search&amp;category=papers&amp;keywords=Resilience/</a:t>
            </a:r>
            <a:endParaRPr lang="en-GB" dirty="0"/>
          </a:p>
        </p:txBody>
      </p:sp>
    </p:spTree>
    <p:extLst>
      <p:ext uri="{BB962C8B-B14F-4D97-AF65-F5344CB8AC3E}">
        <p14:creationId xmlns:p14="http://schemas.microsoft.com/office/powerpoint/2010/main" val="26165387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9792BB-2A60-4B89-87C0-60607BED0FDD}"/>
              </a:ext>
            </a:extLst>
          </p:cNvPr>
          <p:cNvSpPr/>
          <p:nvPr/>
        </p:nvSpPr>
        <p:spPr>
          <a:xfrm>
            <a:off x="437323" y="675862"/>
            <a:ext cx="11463130" cy="3693319"/>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Bukowski (2012) presents RSC as a supply chain management strategy aimed to reduce risks within the entire supply chain and the enterprise itself.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He -adjusted supply chain design, creating alternative ways, supply chains reduction, taking dependability into account when designing supply chains, increasing inventory and pace of goods transfer in the supply chains, generating spare capacities in the process.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Lean concepts implementation, relations management with the suppliers, processes standardization and unification and visibility understood as information availability for all supply chain participants.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Bukowski points out there is a threat when implementing Resilient concept to reduce the existing supply chain efficiency where the processes are stable and predictable.</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367000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839EDD2-8D5F-490F-A179-6D03CF40FB29}"/>
              </a:ext>
            </a:extLst>
          </p:cNvPr>
          <p:cNvSpPr/>
          <p:nvPr/>
        </p:nvSpPr>
        <p:spPr>
          <a:xfrm>
            <a:off x="238539" y="238539"/>
            <a:ext cx="11714922" cy="5909310"/>
          </a:xfrm>
          <a:prstGeom prst="rect">
            <a:avLst/>
          </a:prstGeom>
        </p:spPr>
        <p:txBody>
          <a:bodyPr wrap="square">
            <a:spAutoFit/>
          </a:bodyPr>
          <a:lstStyle/>
          <a:p>
            <a:pPr algn="just"/>
            <a:r>
              <a:rPr lang="en-GB" b="1" dirty="0">
                <a:solidFill>
                  <a:srgbClr val="000000"/>
                </a:solidFill>
                <a:latin typeface="Arial" panose="020B0604020202020204" pitchFamily="34" charset="0"/>
                <a:cs typeface="Arial" panose="020B0604020202020204" pitchFamily="34" charset="0"/>
              </a:rPr>
              <a:t>Logistics performance index: Overall (1=low to 5=high) - Country Ranking</a:t>
            </a:r>
          </a:p>
          <a:p>
            <a:pPr algn="just"/>
            <a:r>
              <a:rPr lang="en-GB" b="1" u="sng" dirty="0">
                <a:solidFill>
                  <a:srgbClr val="000000"/>
                </a:solidFill>
                <a:latin typeface="Arial" panose="020B0604020202020204" pitchFamily="34" charset="0"/>
                <a:cs typeface="Arial" panose="020B0604020202020204" pitchFamily="34" charset="0"/>
              </a:rPr>
              <a:t>Definition: Logistics Performance Index overall score reflects perceptions of a country's logistics based on efficiency of customs clearance process, quality of trade- and transport-related infrastructure, ease of arranging competitively priced shipments, quality of logistics services, ability to track and trace consignments, and frequency with which shipments reach the consignee within the scheduled time</a:t>
            </a:r>
            <a:r>
              <a:rPr lang="en-GB" dirty="0">
                <a:solidFill>
                  <a:srgbClr val="000000"/>
                </a:solidFill>
                <a:latin typeface="Arial" panose="020B0604020202020204" pitchFamily="34" charset="0"/>
                <a:cs typeface="Arial" panose="020B0604020202020204" pitchFamily="34" charset="0"/>
              </a:rPr>
              <a:t>.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The index ranges from 1 to 5, with a higher score representing better performance. Data are from Logistics Performance Index surveys conducted by the World Bank in partnership with academic and international institutions and private companies and individuals engaged in international logistics.</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 2009 round of surveys covered more than 5,000 country assessments by nearly 1,000 international freight forwarders. Respondents evaluate eight markets on six core dimensions on a scale from 1 (worst) to 5 (best).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The markets are chosen based on the most important export and import markets of the respondent's country, random selection, and, for landlocked countries, neighbouring countries that connect them with international markets. Scores for the six areas are averaged across all respondents and aggregated to a single score using principal components analysis. Details of the survey methodology and index construction methodology are in Arvis and others' Connecting to Compete 2010: Trade Logistics in the Global Economy (2010).</a:t>
            </a:r>
          </a:p>
          <a:p>
            <a:pPr algn="just"/>
            <a:r>
              <a:rPr lang="en-GB" dirty="0">
                <a:solidFill>
                  <a:srgbClr val="000000"/>
                </a:solidFill>
                <a:latin typeface="Arial" panose="020B0604020202020204" pitchFamily="34" charset="0"/>
                <a:cs typeface="Arial" panose="020B0604020202020204" pitchFamily="34" charset="0"/>
              </a:rPr>
              <a:t>Source: World Bank and Turku School of Economics, Logistic Performance Index Surveys. Data are available online at : </a:t>
            </a:r>
            <a:r>
              <a:rPr lang="en-GB" dirty="0">
                <a:solidFill>
                  <a:srgbClr val="000000"/>
                </a:solidFill>
                <a:latin typeface="Arial" panose="020B0604020202020204" pitchFamily="34" charset="0"/>
                <a:cs typeface="Arial" panose="020B0604020202020204" pitchFamily="34" charset="0"/>
                <a:hlinkClick r:id="rId2"/>
              </a:rPr>
              <a:t>http://www.worldbank.org/lpi</a:t>
            </a:r>
            <a:r>
              <a:rPr lang="en-GB" dirty="0">
                <a:solidFill>
                  <a:srgbClr val="000000"/>
                </a:solidFill>
                <a:latin typeface="Arial" panose="020B0604020202020204" pitchFamily="34" charset="0"/>
                <a:cs typeface="Arial" panose="020B0604020202020204" pitchFamily="34" charset="0"/>
              </a:rPr>
              <a:t> . Summary results are published in Arvis and others' Connecting to Compete: Trade Logistics in the Global Economy,</a:t>
            </a:r>
            <a:endParaRPr lang="en-GB" b="0" i="0" u="none" strike="noStrike" dirty="0">
              <a:solidFill>
                <a:srgbClr val="00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713717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4CD839-EA0B-4CB4-AE73-879817833EAE}"/>
              </a:ext>
            </a:extLst>
          </p:cNvPr>
          <p:cNvPicPr>
            <a:picLocks noChangeAspect="1"/>
          </p:cNvPicPr>
          <p:nvPr/>
        </p:nvPicPr>
        <p:blipFill>
          <a:blip r:embed="rId2"/>
          <a:stretch>
            <a:fillRect/>
          </a:stretch>
        </p:blipFill>
        <p:spPr>
          <a:xfrm>
            <a:off x="254370" y="216384"/>
            <a:ext cx="2952657" cy="6437634"/>
          </a:xfrm>
          <a:prstGeom prst="rect">
            <a:avLst/>
          </a:prstGeom>
        </p:spPr>
      </p:pic>
      <p:pic>
        <p:nvPicPr>
          <p:cNvPr id="5" name="Picture 4">
            <a:extLst>
              <a:ext uri="{FF2B5EF4-FFF2-40B4-BE49-F238E27FC236}">
                <a16:creationId xmlns:a16="http://schemas.microsoft.com/office/drawing/2014/main" id="{4B05D1EF-A3C3-4CD2-A24F-6380B07B729A}"/>
              </a:ext>
            </a:extLst>
          </p:cNvPr>
          <p:cNvPicPr>
            <a:picLocks noChangeAspect="1"/>
          </p:cNvPicPr>
          <p:nvPr/>
        </p:nvPicPr>
        <p:blipFill>
          <a:blip r:embed="rId3"/>
          <a:stretch>
            <a:fillRect/>
          </a:stretch>
        </p:blipFill>
        <p:spPr>
          <a:xfrm>
            <a:off x="3604592" y="216384"/>
            <a:ext cx="3114260" cy="6437633"/>
          </a:xfrm>
          <a:prstGeom prst="rect">
            <a:avLst/>
          </a:prstGeom>
        </p:spPr>
      </p:pic>
      <p:pic>
        <p:nvPicPr>
          <p:cNvPr id="7" name="Picture 6">
            <a:extLst>
              <a:ext uri="{FF2B5EF4-FFF2-40B4-BE49-F238E27FC236}">
                <a16:creationId xmlns:a16="http://schemas.microsoft.com/office/drawing/2014/main" id="{F6B0011A-F27C-485E-8E2A-F809128C6E05}"/>
              </a:ext>
            </a:extLst>
          </p:cNvPr>
          <p:cNvPicPr>
            <a:picLocks noChangeAspect="1"/>
          </p:cNvPicPr>
          <p:nvPr/>
        </p:nvPicPr>
        <p:blipFill>
          <a:blip r:embed="rId4"/>
          <a:stretch>
            <a:fillRect/>
          </a:stretch>
        </p:blipFill>
        <p:spPr>
          <a:xfrm>
            <a:off x="6917634" y="311426"/>
            <a:ext cx="2943817" cy="6342591"/>
          </a:xfrm>
          <a:prstGeom prst="rect">
            <a:avLst/>
          </a:prstGeom>
        </p:spPr>
      </p:pic>
      <p:sp>
        <p:nvSpPr>
          <p:cNvPr id="8" name="TextBox 7">
            <a:extLst>
              <a:ext uri="{FF2B5EF4-FFF2-40B4-BE49-F238E27FC236}">
                <a16:creationId xmlns:a16="http://schemas.microsoft.com/office/drawing/2014/main" id="{5919A51C-EE6E-47DB-A323-EC03694C1F6B}"/>
              </a:ext>
            </a:extLst>
          </p:cNvPr>
          <p:cNvSpPr txBox="1"/>
          <p:nvPr/>
        </p:nvSpPr>
        <p:spPr>
          <a:xfrm>
            <a:off x="10058400" y="530087"/>
            <a:ext cx="1879230" cy="1477328"/>
          </a:xfrm>
          <a:prstGeom prst="rect">
            <a:avLst/>
          </a:prstGeom>
          <a:noFill/>
        </p:spPr>
        <p:txBody>
          <a:bodyPr wrap="square" rtlCol="0">
            <a:spAutoFit/>
          </a:bodyPr>
          <a:lstStyle/>
          <a:p>
            <a:r>
              <a:rPr lang="en-GB" dirty="0">
                <a:hlinkClick r:id="rId5"/>
              </a:rPr>
              <a:t>https://www.indexmundi.com/facts/indicators/LP.LPI.OVRL.XQ/rankin</a:t>
            </a:r>
            <a:r>
              <a:rPr lang="en-GB" dirty="0"/>
              <a:t> </a:t>
            </a:r>
            <a:r>
              <a:rPr lang="en-GB" dirty="0" err="1"/>
              <a:t>gs</a:t>
            </a:r>
            <a:endParaRPr lang="en-GB" dirty="0"/>
          </a:p>
        </p:txBody>
      </p:sp>
    </p:spTree>
    <p:extLst>
      <p:ext uri="{BB962C8B-B14F-4D97-AF65-F5344CB8AC3E}">
        <p14:creationId xmlns:p14="http://schemas.microsoft.com/office/powerpoint/2010/main" val="36152257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775F8F9-CEF2-4D22-92F1-35014224B93E}"/>
              </a:ext>
            </a:extLst>
          </p:cNvPr>
          <p:cNvPicPr>
            <a:picLocks noChangeAspect="1"/>
          </p:cNvPicPr>
          <p:nvPr/>
        </p:nvPicPr>
        <p:blipFill>
          <a:blip r:embed="rId2"/>
          <a:stretch>
            <a:fillRect/>
          </a:stretch>
        </p:blipFill>
        <p:spPr>
          <a:xfrm>
            <a:off x="281355" y="218661"/>
            <a:ext cx="3460652" cy="6420678"/>
          </a:xfrm>
          <a:prstGeom prst="rect">
            <a:avLst/>
          </a:prstGeom>
        </p:spPr>
      </p:pic>
      <p:pic>
        <p:nvPicPr>
          <p:cNvPr id="5" name="Picture 4">
            <a:extLst>
              <a:ext uri="{FF2B5EF4-FFF2-40B4-BE49-F238E27FC236}">
                <a16:creationId xmlns:a16="http://schemas.microsoft.com/office/drawing/2014/main" id="{8130602A-6467-4A2D-ABE4-52AE94BE44FA}"/>
              </a:ext>
            </a:extLst>
          </p:cNvPr>
          <p:cNvPicPr>
            <a:picLocks noChangeAspect="1"/>
          </p:cNvPicPr>
          <p:nvPr/>
        </p:nvPicPr>
        <p:blipFill>
          <a:blip r:embed="rId3"/>
          <a:stretch>
            <a:fillRect/>
          </a:stretch>
        </p:blipFill>
        <p:spPr>
          <a:xfrm>
            <a:off x="3922644" y="218661"/>
            <a:ext cx="3692594" cy="6420677"/>
          </a:xfrm>
          <a:prstGeom prst="rect">
            <a:avLst/>
          </a:prstGeom>
        </p:spPr>
      </p:pic>
      <p:pic>
        <p:nvPicPr>
          <p:cNvPr id="7" name="Picture 6">
            <a:extLst>
              <a:ext uri="{FF2B5EF4-FFF2-40B4-BE49-F238E27FC236}">
                <a16:creationId xmlns:a16="http://schemas.microsoft.com/office/drawing/2014/main" id="{D6C9C35E-94AC-4F1A-A842-B40A8FBCBB3D}"/>
              </a:ext>
            </a:extLst>
          </p:cNvPr>
          <p:cNvPicPr>
            <a:picLocks noChangeAspect="1"/>
          </p:cNvPicPr>
          <p:nvPr/>
        </p:nvPicPr>
        <p:blipFill>
          <a:blip r:embed="rId4"/>
          <a:stretch>
            <a:fillRect/>
          </a:stretch>
        </p:blipFill>
        <p:spPr>
          <a:xfrm>
            <a:off x="7795875" y="218661"/>
            <a:ext cx="4333535" cy="6539947"/>
          </a:xfrm>
          <a:prstGeom prst="rect">
            <a:avLst/>
          </a:prstGeom>
        </p:spPr>
      </p:pic>
    </p:spTree>
    <p:extLst>
      <p:ext uri="{BB962C8B-B14F-4D97-AF65-F5344CB8AC3E}">
        <p14:creationId xmlns:p14="http://schemas.microsoft.com/office/powerpoint/2010/main" val="30192284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85D67F2-3456-40CE-970F-3B98079BB0E2}"/>
              </a:ext>
            </a:extLst>
          </p:cNvPr>
          <p:cNvPicPr>
            <a:picLocks noChangeAspect="1"/>
          </p:cNvPicPr>
          <p:nvPr/>
        </p:nvPicPr>
        <p:blipFill>
          <a:blip r:embed="rId2"/>
          <a:stretch>
            <a:fillRect/>
          </a:stretch>
        </p:blipFill>
        <p:spPr>
          <a:xfrm>
            <a:off x="371062" y="231913"/>
            <a:ext cx="3216200" cy="6394173"/>
          </a:xfrm>
          <a:prstGeom prst="rect">
            <a:avLst/>
          </a:prstGeom>
        </p:spPr>
      </p:pic>
      <p:pic>
        <p:nvPicPr>
          <p:cNvPr id="6" name="Picture 5">
            <a:extLst>
              <a:ext uri="{FF2B5EF4-FFF2-40B4-BE49-F238E27FC236}">
                <a16:creationId xmlns:a16="http://schemas.microsoft.com/office/drawing/2014/main" id="{2B7D2E62-44BA-4BAD-ABC4-1D4FA2951A3F}"/>
              </a:ext>
            </a:extLst>
          </p:cNvPr>
          <p:cNvPicPr>
            <a:picLocks noChangeAspect="1"/>
          </p:cNvPicPr>
          <p:nvPr/>
        </p:nvPicPr>
        <p:blipFill>
          <a:blip r:embed="rId3"/>
          <a:stretch>
            <a:fillRect/>
          </a:stretch>
        </p:blipFill>
        <p:spPr>
          <a:xfrm>
            <a:off x="3742007" y="231913"/>
            <a:ext cx="3844656" cy="5273537"/>
          </a:xfrm>
          <a:prstGeom prst="rect">
            <a:avLst/>
          </a:prstGeom>
        </p:spPr>
      </p:pic>
      <p:sp>
        <p:nvSpPr>
          <p:cNvPr id="7" name="TextBox 6">
            <a:extLst>
              <a:ext uri="{FF2B5EF4-FFF2-40B4-BE49-F238E27FC236}">
                <a16:creationId xmlns:a16="http://schemas.microsoft.com/office/drawing/2014/main" id="{4C0EB143-15EB-4147-A5DC-DD1BDEC9AC8B}"/>
              </a:ext>
            </a:extLst>
          </p:cNvPr>
          <p:cNvSpPr txBox="1"/>
          <p:nvPr/>
        </p:nvSpPr>
        <p:spPr>
          <a:xfrm>
            <a:off x="3843130" y="5857461"/>
            <a:ext cx="8229600" cy="646331"/>
          </a:xfrm>
          <a:prstGeom prst="rect">
            <a:avLst/>
          </a:prstGeom>
          <a:noFill/>
        </p:spPr>
        <p:txBody>
          <a:bodyPr wrap="square" rtlCol="0">
            <a:spAutoFit/>
          </a:bodyPr>
          <a:lstStyle/>
          <a:p>
            <a:r>
              <a:rPr lang="en-GB" dirty="0"/>
              <a:t>More rankings: </a:t>
            </a:r>
            <a:r>
              <a:rPr lang="en-GB" u="sng" dirty="0">
                <a:hlinkClick r:id="rId4"/>
              </a:rPr>
              <a:t>Africa</a:t>
            </a:r>
            <a:r>
              <a:rPr lang="en-GB" dirty="0"/>
              <a:t> | </a:t>
            </a:r>
            <a:r>
              <a:rPr lang="en-GB" u="sng" dirty="0">
                <a:hlinkClick r:id="rId5"/>
              </a:rPr>
              <a:t>Asia</a:t>
            </a:r>
            <a:r>
              <a:rPr lang="en-GB" dirty="0"/>
              <a:t> | </a:t>
            </a:r>
            <a:r>
              <a:rPr lang="en-GB" u="sng" dirty="0">
                <a:hlinkClick r:id="rId6"/>
              </a:rPr>
              <a:t>Central America &amp; the Caribbean</a:t>
            </a:r>
            <a:r>
              <a:rPr lang="en-GB" dirty="0"/>
              <a:t> | </a:t>
            </a:r>
            <a:r>
              <a:rPr lang="en-GB" u="sng" dirty="0">
                <a:hlinkClick r:id="rId7"/>
              </a:rPr>
              <a:t>Europe</a:t>
            </a:r>
            <a:r>
              <a:rPr lang="en-GB" dirty="0"/>
              <a:t> | </a:t>
            </a:r>
            <a:r>
              <a:rPr lang="en-GB" u="sng" dirty="0">
                <a:hlinkClick r:id="rId8"/>
              </a:rPr>
              <a:t>Middle East</a:t>
            </a:r>
            <a:r>
              <a:rPr lang="en-GB" dirty="0"/>
              <a:t> | </a:t>
            </a:r>
            <a:r>
              <a:rPr lang="en-GB" u="sng" dirty="0">
                <a:hlinkClick r:id="rId9"/>
              </a:rPr>
              <a:t>North America</a:t>
            </a:r>
            <a:r>
              <a:rPr lang="en-GB" dirty="0"/>
              <a:t> | </a:t>
            </a:r>
            <a:r>
              <a:rPr lang="en-GB" u="sng" dirty="0">
                <a:hlinkClick r:id="rId10"/>
              </a:rPr>
              <a:t>Oceania</a:t>
            </a:r>
            <a:r>
              <a:rPr lang="en-GB" dirty="0"/>
              <a:t> | </a:t>
            </a:r>
            <a:r>
              <a:rPr lang="en-GB" u="sng" dirty="0">
                <a:hlinkClick r:id="rId11"/>
              </a:rPr>
              <a:t>South America</a:t>
            </a:r>
            <a:r>
              <a:rPr lang="en-GB" dirty="0"/>
              <a:t> | </a:t>
            </a:r>
            <a:r>
              <a:rPr lang="en-GB" u="sng" dirty="0">
                <a:hlinkClick r:id="rId12"/>
              </a:rPr>
              <a:t>World</a:t>
            </a:r>
            <a:r>
              <a:rPr lang="en-GB" dirty="0"/>
              <a:t> | </a:t>
            </a:r>
          </a:p>
        </p:txBody>
      </p:sp>
    </p:spTree>
    <p:extLst>
      <p:ext uri="{BB962C8B-B14F-4D97-AF65-F5344CB8AC3E}">
        <p14:creationId xmlns:p14="http://schemas.microsoft.com/office/powerpoint/2010/main" val="26994808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246A6D-5129-40FE-BD6C-A5507E41D627}"/>
              </a:ext>
            </a:extLst>
          </p:cNvPr>
          <p:cNvSpPr/>
          <p:nvPr/>
        </p:nvSpPr>
        <p:spPr>
          <a:xfrm>
            <a:off x="185531" y="265043"/>
            <a:ext cx="11555896" cy="5909310"/>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Green Supply Chain Management (GrSCM), a pro-ecological logistics management concept.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According to Srivastava (2007) the increased significance of GrSCM directly stems from the deteriorating environment condition reflected in lower supply of raw  materials, excessive waste and increased pollution levels.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GrSCM is a natural consequence of the evolutionary change in manufacturing companies which replaced a reactive approach to environment management based on developed programs with a more pro-  </a:t>
            </a:r>
          </a:p>
          <a:p>
            <a:pPr algn="just"/>
            <a:r>
              <a:rPr lang="en-GB" dirty="0">
                <a:latin typeface="Arial" panose="020B0604020202020204" pitchFamily="34" charset="0"/>
                <a:cs typeface="Arial" panose="020B0604020202020204" pitchFamily="34" charset="0"/>
              </a:rPr>
              <a:t>Reduce, </a:t>
            </a:r>
          </a:p>
          <a:p>
            <a:pPr algn="just"/>
            <a:r>
              <a:rPr lang="en-GB" dirty="0">
                <a:latin typeface="Arial" panose="020B0604020202020204" pitchFamily="34" charset="0"/>
                <a:cs typeface="Arial" panose="020B0604020202020204" pitchFamily="34" charset="0"/>
              </a:rPr>
              <a:t>Re-use,  </a:t>
            </a:r>
          </a:p>
          <a:p>
            <a:pPr algn="just"/>
            <a:r>
              <a:rPr lang="en-GB" dirty="0">
                <a:latin typeface="Arial" panose="020B0604020202020204" pitchFamily="34" charset="0"/>
                <a:cs typeface="Arial" panose="020B0604020202020204" pitchFamily="34" charset="0"/>
              </a:rPr>
              <a:t>Rework,   </a:t>
            </a:r>
          </a:p>
          <a:p>
            <a:pPr algn="just"/>
            <a:r>
              <a:rPr lang="en-GB" dirty="0">
                <a:latin typeface="Arial" panose="020B0604020202020204" pitchFamily="34" charset="0"/>
                <a:cs typeface="Arial" panose="020B0604020202020204" pitchFamily="34" charset="0"/>
              </a:rPr>
              <a:t>Refurbish,   </a:t>
            </a:r>
          </a:p>
          <a:p>
            <a:pPr algn="just"/>
            <a:r>
              <a:rPr lang="en-GB" dirty="0">
                <a:latin typeface="Arial" panose="020B0604020202020204" pitchFamily="34" charset="0"/>
                <a:cs typeface="Arial" panose="020B0604020202020204" pitchFamily="34" charset="0"/>
              </a:rPr>
              <a:t>Reclaim,  </a:t>
            </a:r>
          </a:p>
          <a:p>
            <a:pPr algn="just"/>
            <a:r>
              <a:rPr lang="en-GB" dirty="0">
                <a:latin typeface="Arial" panose="020B0604020202020204" pitchFamily="34" charset="0"/>
                <a:cs typeface="Arial" panose="020B0604020202020204" pitchFamily="34" charset="0"/>
              </a:rPr>
              <a:t>Recycle,  </a:t>
            </a:r>
          </a:p>
          <a:p>
            <a:pPr algn="just"/>
            <a:r>
              <a:rPr lang="en-GB" dirty="0">
                <a:latin typeface="Arial" panose="020B0604020202020204" pitchFamily="34" charset="0"/>
                <a:cs typeface="Arial" panose="020B0604020202020204" pitchFamily="34" charset="0"/>
              </a:rPr>
              <a:t>Remanufacture.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Green Supply Management concept is in fact a combination of environment management and supply chain management.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scope of GrSCM definition is -friendly) has been assigned both to purchasing and integrated supply chains which forward the goods from the suppliers via manufacturers to the final customers </a:t>
            </a:r>
          </a:p>
        </p:txBody>
      </p:sp>
    </p:spTree>
    <p:extLst>
      <p:ext uri="{BB962C8B-B14F-4D97-AF65-F5344CB8AC3E}">
        <p14:creationId xmlns:p14="http://schemas.microsoft.com/office/powerpoint/2010/main" val="15800726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3840BC-B3BA-45B5-B3A9-A931398812A1}"/>
              </a:ext>
            </a:extLst>
          </p:cNvPr>
          <p:cNvSpPr/>
          <p:nvPr/>
        </p:nvSpPr>
        <p:spPr>
          <a:xfrm>
            <a:off x="609600" y="2413338"/>
            <a:ext cx="11264348" cy="1200329"/>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(Zhu &amp; Sarkis, 2004,. Srivastava (2007) defined Green Supply Chain Management as an integrated environmental thinking within the framework of supply chain management which includes product design, search and selection of materials and raw materials for the given product, manufacturing and delivery to the final customer, pro-active approach to exploited product  Reverse Logistics. </a:t>
            </a:r>
          </a:p>
        </p:txBody>
      </p:sp>
    </p:spTree>
    <p:extLst>
      <p:ext uri="{BB962C8B-B14F-4D97-AF65-F5344CB8AC3E}">
        <p14:creationId xmlns:p14="http://schemas.microsoft.com/office/powerpoint/2010/main" val="5784928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13A44E2-3EEF-44F3-A2D4-102E50FDB781}"/>
              </a:ext>
            </a:extLst>
          </p:cNvPr>
          <p:cNvSpPr/>
          <p:nvPr/>
        </p:nvSpPr>
        <p:spPr>
          <a:xfrm>
            <a:off x="583097" y="1338470"/>
            <a:ext cx="11317356" cy="2862322"/>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Bukowski is one of the Polish authors who covers the Total Logistics Management (TLM) issues and his findings are worth mentioning.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He maintains (Bukowski, 2014) the essence of Total Logistics Management concept should be based on a combination of three dominant concepts in Logistics Management, namely Lean, Agile and Resilient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Bukowski justifies his approach by formulating the main strategic and operational goals in supply chain and they are the rational risk management and supplies continuity in his opinion, with such goals defined, the issues of safety and security, dependability, survivability and resilience needs to be taken into special consideration. </a:t>
            </a:r>
          </a:p>
        </p:txBody>
      </p:sp>
    </p:spTree>
    <p:extLst>
      <p:ext uri="{BB962C8B-B14F-4D97-AF65-F5344CB8AC3E}">
        <p14:creationId xmlns:p14="http://schemas.microsoft.com/office/powerpoint/2010/main" val="5963012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3A6DDB-85E6-4413-9A07-FA228B7ADA82}"/>
              </a:ext>
            </a:extLst>
          </p:cNvPr>
          <p:cNvSpPr/>
          <p:nvPr/>
        </p:nvSpPr>
        <p:spPr>
          <a:xfrm>
            <a:off x="251791" y="1443841"/>
            <a:ext cx="11317357" cy="3970318"/>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The assumptions of the TLM concept first need to be embedded in Logistics Management and Supply Chain Management concepts either in the view of the enterprise’s strategic/operational functions or it’s functional/process categories.</a:t>
            </a:r>
          </a:p>
          <a:p>
            <a:pPr algn="just"/>
            <a:r>
              <a:rPr lang="en-GB" dirty="0">
                <a:latin typeface="Arial" panose="020B0604020202020204" pitchFamily="34" charset="0"/>
                <a:cs typeface="Arial" panose="020B0604020202020204" pitchFamily="34" charset="0"/>
              </a:rPr>
              <a:t> </a:t>
            </a:r>
          </a:p>
          <a:p>
            <a:pPr algn="just"/>
            <a:r>
              <a:rPr lang="en-GB" dirty="0">
                <a:latin typeface="Arial" panose="020B0604020202020204" pitchFamily="34" charset="0"/>
                <a:cs typeface="Arial" panose="020B0604020202020204" pitchFamily="34" charset="0"/>
              </a:rPr>
              <a:t>If we take a closer look at the TLM concept proposed by Bukowski we can clearly distinguish internally and externally integrated operational approach to logistics characterised in functional/process categories for the whole company.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Obviously, strategic decisions on adopting Lean, Agile, Leagile or Resilient concepts are crucial for the company, however, they concern only company logistic functions and they should not enforce other organisation processes subordination to logistics.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Purely operational and slightly process approach has been adopted by the Global Logistics Excellence authors</a:t>
            </a:r>
          </a:p>
        </p:txBody>
      </p:sp>
    </p:spTree>
    <p:extLst>
      <p:ext uri="{BB962C8B-B14F-4D97-AF65-F5344CB8AC3E}">
        <p14:creationId xmlns:p14="http://schemas.microsoft.com/office/powerpoint/2010/main" val="14394756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4AEFB0C-835D-48A7-B19B-6F8F4687430F}"/>
              </a:ext>
            </a:extLst>
          </p:cNvPr>
          <p:cNvSpPr/>
          <p:nvPr/>
        </p:nvSpPr>
        <p:spPr>
          <a:xfrm>
            <a:off x="622851" y="1524001"/>
            <a:ext cx="10588487" cy="2585323"/>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Strategic choices are limited to key supply chain elements, regarded as one of the organisation management aspects a more functional approach.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both cases the organisation searches for solutions optimising their activities with respect to 7Rs (right product, client, price, place, amount, quality (condition), logistic activities).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Logistics does not become a superior element of the business model creation but is one of the functional areas which undergoes management processes  et al., 2016). </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25673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EBD15C8-5FEC-49A1-9449-7C0BB4C7A357}"/>
              </a:ext>
            </a:extLst>
          </p:cNvPr>
          <p:cNvSpPr/>
          <p:nvPr/>
        </p:nvSpPr>
        <p:spPr>
          <a:xfrm>
            <a:off x="251791" y="1443841"/>
            <a:ext cx="11423374" cy="3970318"/>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Total Logistics Management underlying assumptions. Bielecki and Szymonik (2015) formulated 6, Total Logistics principles.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They have been slightly modified and amended and are presented below: </a:t>
            </a:r>
          </a:p>
          <a:p>
            <a:pPr marL="342900" indent="-342900" algn="just">
              <a:buAutoNum type="arabicParenR"/>
            </a:pPr>
            <a:r>
              <a:rPr lang="en-GB" dirty="0">
                <a:latin typeface="Arial" panose="020B0604020202020204" pitchFamily="34" charset="0"/>
                <a:cs typeface="Arial" panose="020B0604020202020204" pitchFamily="34" charset="0"/>
              </a:rPr>
              <a:t>Logistic quality guarantees full customer satisfaction and continuous logistic quality improvement and supply chain optimization should become a routine.  </a:t>
            </a:r>
          </a:p>
          <a:p>
            <a:pPr marL="342900" indent="-342900" algn="just">
              <a:buAutoNum type="arabicParenR"/>
            </a:pPr>
            <a:r>
              <a:rPr lang="en-GB" dirty="0">
                <a:latin typeface="Arial" panose="020B0604020202020204" pitchFamily="34" charset="0"/>
                <a:cs typeface="Arial" panose="020B0604020202020204" pitchFamily="34" charset="0"/>
              </a:rPr>
              <a:t>The pursuit of logistic partnership is based on professionalism and trust.  </a:t>
            </a:r>
          </a:p>
          <a:p>
            <a:pPr marL="342900" indent="-342900" algn="just">
              <a:buAutoNum type="arabicParenR"/>
            </a:pPr>
            <a:r>
              <a:rPr lang="en-GB" dirty="0">
                <a:latin typeface="Arial" panose="020B0604020202020204" pitchFamily="34" charset="0"/>
                <a:cs typeface="Arial" panose="020B0604020202020204" pitchFamily="34" charset="0"/>
              </a:rPr>
              <a:t>The safety and security assurance for people and goods and information flows  </a:t>
            </a:r>
          </a:p>
          <a:p>
            <a:pPr marL="342900" indent="-342900" algn="just">
              <a:buAutoNum type="arabicParenR"/>
            </a:pPr>
            <a:r>
              <a:rPr lang="en-GB" dirty="0">
                <a:latin typeface="Arial" panose="020B0604020202020204" pitchFamily="34" charset="0"/>
                <a:cs typeface="Arial" panose="020B0604020202020204" pitchFamily="34" charset="0"/>
              </a:rPr>
              <a:t>The pursuit of “one” click activities based on flow processes automation and computerisation.  </a:t>
            </a:r>
          </a:p>
          <a:p>
            <a:pPr marL="342900" indent="-342900" algn="just">
              <a:buAutoNum type="arabicParenR"/>
            </a:pPr>
            <a:r>
              <a:rPr lang="en-GB" dirty="0">
                <a:latin typeface="Arial" panose="020B0604020202020204" pitchFamily="34" charset="0"/>
                <a:cs typeface="Arial" panose="020B0604020202020204" pitchFamily="34" charset="0"/>
              </a:rPr>
              <a:t>Sustainable logistics development ensures an appropriate organisations impact on its environment. </a:t>
            </a:r>
          </a:p>
          <a:p>
            <a:pPr marL="342900" indent="-342900" algn="just">
              <a:buAutoNum type="arabicParenR"/>
            </a:pPr>
            <a:r>
              <a:rPr lang="en-GB" dirty="0">
                <a:latin typeface="Arial" panose="020B0604020202020204" pitchFamily="34" charset="0"/>
                <a:cs typeface="Arial" panose="020B0604020202020204" pitchFamily="34" charset="0"/>
              </a:rPr>
              <a:t> Total Product Management based on product logistic efficiency is the foundation to secure effective and efficient goods and information flow.  </a:t>
            </a:r>
          </a:p>
          <a:p>
            <a:pPr marL="342900" indent="-342900" algn="just">
              <a:buAutoNum type="arabicParenR"/>
            </a:pPr>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02193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AA64CF7-FC9C-4A99-959A-4FA848CE2B55}"/>
              </a:ext>
            </a:extLst>
          </p:cNvPr>
          <p:cNvSpPr/>
          <p:nvPr/>
        </p:nvSpPr>
        <p:spPr>
          <a:xfrm>
            <a:off x="463826" y="2228672"/>
            <a:ext cx="11251096" cy="2769989"/>
          </a:xfrm>
          <a:prstGeom prst="rect">
            <a:avLst/>
          </a:prstGeom>
        </p:spPr>
        <p:txBody>
          <a:bodyPr wrap="square">
            <a:spAutoFit/>
          </a:bodyPr>
          <a:lstStyle/>
          <a:p>
            <a:pPr algn="just"/>
            <a:r>
              <a:rPr lang="en-GB" sz="2400" dirty="0">
                <a:latin typeface="Arial" panose="020B0604020202020204" pitchFamily="34" charset="0"/>
                <a:cs typeface="Arial" panose="020B0604020202020204" pitchFamily="34" charset="0"/>
              </a:rPr>
              <a:t>Operating Objectives</a:t>
            </a:r>
          </a:p>
          <a:p>
            <a:pPr algn="just"/>
            <a:endParaRPr lang="en-GB" sz="2400"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terms of logistical system design and administration, each firm must simultaneously achieve at least six different operational objectives.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These operational objectives, which are the primary determinants of logistical performance, include rapid response, minimum variance, minimum inventory, movement consolidation, quality, and life-cycle support. </a:t>
            </a: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12513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D6ECC53-A5DA-470F-B726-03CCA8186BD5}"/>
              </a:ext>
            </a:extLst>
          </p:cNvPr>
          <p:cNvPicPr>
            <a:picLocks noChangeAspect="1"/>
          </p:cNvPicPr>
          <p:nvPr/>
        </p:nvPicPr>
        <p:blipFill>
          <a:blip r:embed="rId2"/>
          <a:stretch>
            <a:fillRect/>
          </a:stretch>
        </p:blipFill>
        <p:spPr>
          <a:xfrm>
            <a:off x="436098" y="407964"/>
            <a:ext cx="8426548" cy="6119446"/>
          </a:xfrm>
          <a:prstGeom prst="rect">
            <a:avLst/>
          </a:prstGeom>
        </p:spPr>
      </p:pic>
      <p:sp>
        <p:nvSpPr>
          <p:cNvPr id="3" name="TextBox 2">
            <a:extLst>
              <a:ext uri="{FF2B5EF4-FFF2-40B4-BE49-F238E27FC236}">
                <a16:creationId xmlns:a16="http://schemas.microsoft.com/office/drawing/2014/main" id="{36B15311-B510-40FD-9236-CE1548421406}"/>
              </a:ext>
            </a:extLst>
          </p:cNvPr>
          <p:cNvSpPr txBox="1"/>
          <p:nvPr/>
        </p:nvSpPr>
        <p:spPr>
          <a:xfrm>
            <a:off x="9158068" y="759655"/>
            <a:ext cx="2827606" cy="1200329"/>
          </a:xfrm>
          <a:prstGeom prst="rect">
            <a:avLst/>
          </a:prstGeom>
          <a:noFill/>
        </p:spPr>
        <p:txBody>
          <a:bodyPr wrap="square" rtlCol="0">
            <a:spAutoFit/>
          </a:bodyPr>
          <a:lstStyle/>
          <a:p>
            <a:r>
              <a:rPr lang="en-GB" dirty="0">
                <a:hlinkClick r:id="rId3"/>
              </a:rPr>
              <a:t>http://164.100.133.129:81/econtent/Uploads/International_Logistics_Management.pdf</a:t>
            </a:r>
            <a:r>
              <a:rPr lang="en-GB" dirty="0"/>
              <a:t> </a:t>
            </a:r>
          </a:p>
        </p:txBody>
      </p:sp>
    </p:spTree>
    <p:extLst>
      <p:ext uri="{BB962C8B-B14F-4D97-AF65-F5344CB8AC3E}">
        <p14:creationId xmlns:p14="http://schemas.microsoft.com/office/powerpoint/2010/main" val="16265835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F62C71-DC2C-41D7-A606-4E349C0281E0}"/>
              </a:ext>
            </a:extLst>
          </p:cNvPr>
          <p:cNvPicPr>
            <a:picLocks noChangeAspect="1"/>
          </p:cNvPicPr>
          <p:nvPr/>
        </p:nvPicPr>
        <p:blipFill>
          <a:blip r:embed="rId2"/>
          <a:stretch>
            <a:fillRect/>
          </a:stretch>
        </p:blipFill>
        <p:spPr>
          <a:xfrm>
            <a:off x="1463433" y="1323975"/>
            <a:ext cx="8371129" cy="2981325"/>
          </a:xfrm>
          <a:prstGeom prst="rect">
            <a:avLst/>
          </a:prstGeom>
        </p:spPr>
      </p:pic>
      <p:sp>
        <p:nvSpPr>
          <p:cNvPr id="3" name="TextBox 2">
            <a:extLst>
              <a:ext uri="{FF2B5EF4-FFF2-40B4-BE49-F238E27FC236}">
                <a16:creationId xmlns:a16="http://schemas.microsoft.com/office/drawing/2014/main" id="{A1098B72-CB7A-4874-9B95-3773DF006665}"/>
              </a:ext>
            </a:extLst>
          </p:cNvPr>
          <p:cNvSpPr txBox="1"/>
          <p:nvPr/>
        </p:nvSpPr>
        <p:spPr>
          <a:xfrm>
            <a:off x="1581150" y="4305300"/>
            <a:ext cx="8253412" cy="923330"/>
          </a:xfrm>
          <a:prstGeom prst="rect">
            <a:avLst/>
          </a:prstGeom>
          <a:noFill/>
        </p:spPr>
        <p:txBody>
          <a:bodyPr wrap="square" rtlCol="0">
            <a:spAutoFit/>
          </a:bodyPr>
          <a:lstStyle/>
          <a:p>
            <a:r>
              <a:rPr lang="en-GB" dirty="0">
                <a:hlinkClick r:id="rId3"/>
              </a:rPr>
              <a:t>https://www.google.com/search?biw=1093&amp;bih=452&amp;ei=iWnLW5KuIeODgAb25rCgAg&amp;q=international+logistics+performance+index&amp;oq=international++logistics+performance&amp;gs_l=psy</a:t>
            </a:r>
            <a:r>
              <a:rPr lang="en-GB" dirty="0"/>
              <a:t> -</a:t>
            </a:r>
          </a:p>
        </p:txBody>
      </p:sp>
    </p:spTree>
    <p:extLst>
      <p:ext uri="{BB962C8B-B14F-4D97-AF65-F5344CB8AC3E}">
        <p14:creationId xmlns:p14="http://schemas.microsoft.com/office/powerpoint/2010/main" val="13835775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697EB28-7E62-4BDB-9327-3BDD64E4A4ED}"/>
              </a:ext>
            </a:extLst>
          </p:cNvPr>
          <p:cNvPicPr>
            <a:picLocks noChangeAspect="1"/>
          </p:cNvPicPr>
          <p:nvPr/>
        </p:nvPicPr>
        <p:blipFill>
          <a:blip r:embed="rId2"/>
          <a:stretch>
            <a:fillRect/>
          </a:stretch>
        </p:blipFill>
        <p:spPr>
          <a:xfrm>
            <a:off x="1143000" y="1357857"/>
            <a:ext cx="7824787" cy="4609555"/>
          </a:xfrm>
          <a:prstGeom prst="rect">
            <a:avLst/>
          </a:prstGeom>
        </p:spPr>
      </p:pic>
    </p:spTree>
    <p:extLst>
      <p:ext uri="{BB962C8B-B14F-4D97-AF65-F5344CB8AC3E}">
        <p14:creationId xmlns:p14="http://schemas.microsoft.com/office/powerpoint/2010/main" val="41230310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5A2924-C7C2-4089-B45D-735D0E43874D}"/>
              </a:ext>
            </a:extLst>
          </p:cNvPr>
          <p:cNvPicPr>
            <a:picLocks noChangeAspect="1"/>
          </p:cNvPicPr>
          <p:nvPr/>
        </p:nvPicPr>
        <p:blipFill>
          <a:blip r:embed="rId2"/>
          <a:stretch>
            <a:fillRect/>
          </a:stretch>
        </p:blipFill>
        <p:spPr>
          <a:xfrm>
            <a:off x="1000126" y="1676401"/>
            <a:ext cx="7910512" cy="4000500"/>
          </a:xfrm>
          <a:prstGeom prst="rect">
            <a:avLst/>
          </a:prstGeom>
        </p:spPr>
      </p:pic>
    </p:spTree>
    <p:extLst>
      <p:ext uri="{BB962C8B-B14F-4D97-AF65-F5344CB8AC3E}">
        <p14:creationId xmlns:p14="http://schemas.microsoft.com/office/powerpoint/2010/main" val="11639286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15BE6A2-6F00-4984-9668-D1E627A8991C}"/>
              </a:ext>
            </a:extLst>
          </p:cNvPr>
          <p:cNvPicPr>
            <a:picLocks noChangeAspect="1"/>
          </p:cNvPicPr>
          <p:nvPr/>
        </p:nvPicPr>
        <p:blipFill>
          <a:blip r:embed="rId2"/>
          <a:stretch>
            <a:fillRect/>
          </a:stretch>
        </p:blipFill>
        <p:spPr>
          <a:xfrm>
            <a:off x="904875" y="1423987"/>
            <a:ext cx="8129587" cy="4491038"/>
          </a:xfrm>
          <a:prstGeom prst="rect">
            <a:avLst/>
          </a:prstGeom>
        </p:spPr>
      </p:pic>
    </p:spTree>
    <p:extLst>
      <p:ext uri="{BB962C8B-B14F-4D97-AF65-F5344CB8AC3E}">
        <p14:creationId xmlns:p14="http://schemas.microsoft.com/office/powerpoint/2010/main" val="32934034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59DF8AF-75C6-4308-BE4F-4141159F8C5D}"/>
              </a:ext>
            </a:extLst>
          </p:cNvPr>
          <p:cNvPicPr>
            <a:picLocks noChangeAspect="1"/>
          </p:cNvPicPr>
          <p:nvPr/>
        </p:nvPicPr>
        <p:blipFill>
          <a:blip r:embed="rId2"/>
          <a:stretch>
            <a:fillRect/>
          </a:stretch>
        </p:blipFill>
        <p:spPr>
          <a:xfrm>
            <a:off x="1057276" y="1447801"/>
            <a:ext cx="7872412" cy="4710588"/>
          </a:xfrm>
          <a:prstGeom prst="rect">
            <a:avLst/>
          </a:prstGeom>
        </p:spPr>
      </p:pic>
      <p:sp>
        <p:nvSpPr>
          <p:cNvPr id="3" name="TextBox 2">
            <a:extLst>
              <a:ext uri="{FF2B5EF4-FFF2-40B4-BE49-F238E27FC236}">
                <a16:creationId xmlns:a16="http://schemas.microsoft.com/office/drawing/2014/main" id="{A3015555-86FB-484C-AA60-CF6EEC4BE85D}"/>
              </a:ext>
            </a:extLst>
          </p:cNvPr>
          <p:cNvSpPr txBox="1"/>
          <p:nvPr/>
        </p:nvSpPr>
        <p:spPr>
          <a:xfrm>
            <a:off x="1057276" y="6158389"/>
            <a:ext cx="7915274" cy="369332"/>
          </a:xfrm>
          <a:prstGeom prst="rect">
            <a:avLst/>
          </a:prstGeom>
          <a:noFill/>
        </p:spPr>
        <p:txBody>
          <a:bodyPr wrap="square" rtlCol="0">
            <a:spAutoFit/>
          </a:bodyPr>
          <a:lstStyle/>
          <a:p>
            <a:r>
              <a:rPr lang="en-GB" dirty="0">
                <a:hlinkClick r:id="rId3"/>
              </a:rPr>
              <a:t>https://lpi.worldbank.org/international/global</a:t>
            </a:r>
            <a:r>
              <a:rPr lang="en-GB" dirty="0"/>
              <a:t> </a:t>
            </a:r>
          </a:p>
        </p:txBody>
      </p:sp>
    </p:spTree>
    <p:extLst>
      <p:ext uri="{BB962C8B-B14F-4D97-AF65-F5344CB8AC3E}">
        <p14:creationId xmlns:p14="http://schemas.microsoft.com/office/powerpoint/2010/main" val="17914706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685D7DB-0017-4431-8CD2-25F7D6FCB274}"/>
              </a:ext>
            </a:extLst>
          </p:cNvPr>
          <p:cNvPicPr>
            <a:picLocks noChangeAspect="1"/>
          </p:cNvPicPr>
          <p:nvPr/>
        </p:nvPicPr>
        <p:blipFill>
          <a:blip r:embed="rId2"/>
          <a:stretch>
            <a:fillRect/>
          </a:stretch>
        </p:blipFill>
        <p:spPr>
          <a:xfrm>
            <a:off x="406059" y="253219"/>
            <a:ext cx="11607750" cy="4670474"/>
          </a:xfrm>
          <a:prstGeom prst="rect">
            <a:avLst/>
          </a:prstGeom>
        </p:spPr>
      </p:pic>
      <p:sp>
        <p:nvSpPr>
          <p:cNvPr id="3" name="TextBox 2">
            <a:extLst>
              <a:ext uri="{FF2B5EF4-FFF2-40B4-BE49-F238E27FC236}">
                <a16:creationId xmlns:a16="http://schemas.microsoft.com/office/drawing/2014/main" id="{34C66DA8-65D9-45EC-84EC-D44A3C39A890}"/>
              </a:ext>
            </a:extLst>
          </p:cNvPr>
          <p:cNvSpPr txBox="1"/>
          <p:nvPr/>
        </p:nvSpPr>
        <p:spPr>
          <a:xfrm>
            <a:off x="633046" y="5528603"/>
            <a:ext cx="11127545" cy="369332"/>
          </a:xfrm>
          <a:prstGeom prst="rect">
            <a:avLst/>
          </a:prstGeom>
          <a:noFill/>
        </p:spPr>
        <p:txBody>
          <a:bodyPr wrap="square" rtlCol="0">
            <a:spAutoFit/>
          </a:bodyPr>
          <a:lstStyle/>
          <a:p>
            <a:r>
              <a:rPr lang="en-GB" dirty="0">
                <a:hlinkClick r:id="rId3"/>
              </a:rPr>
              <a:t>https://lpi.worldbank.org/international</a:t>
            </a:r>
            <a:r>
              <a:rPr lang="en-GB" dirty="0"/>
              <a:t> </a:t>
            </a:r>
          </a:p>
        </p:txBody>
      </p:sp>
    </p:spTree>
    <p:extLst>
      <p:ext uri="{BB962C8B-B14F-4D97-AF65-F5344CB8AC3E}">
        <p14:creationId xmlns:p14="http://schemas.microsoft.com/office/powerpoint/2010/main" val="36493943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4D6C032-FCBA-418A-B2CF-00F8E797281B}"/>
              </a:ext>
            </a:extLst>
          </p:cNvPr>
          <p:cNvPicPr>
            <a:picLocks noChangeAspect="1"/>
          </p:cNvPicPr>
          <p:nvPr/>
        </p:nvPicPr>
        <p:blipFill>
          <a:blip r:embed="rId2"/>
          <a:stretch>
            <a:fillRect/>
          </a:stretch>
        </p:blipFill>
        <p:spPr>
          <a:xfrm>
            <a:off x="450166" y="719137"/>
            <a:ext cx="11352627" cy="5419725"/>
          </a:xfrm>
          <a:prstGeom prst="rect">
            <a:avLst/>
          </a:prstGeom>
        </p:spPr>
      </p:pic>
    </p:spTree>
    <p:extLst>
      <p:ext uri="{BB962C8B-B14F-4D97-AF65-F5344CB8AC3E}">
        <p14:creationId xmlns:p14="http://schemas.microsoft.com/office/powerpoint/2010/main" val="22707610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2DC4AB3-602D-4413-9251-D31590039600}"/>
              </a:ext>
            </a:extLst>
          </p:cNvPr>
          <p:cNvPicPr>
            <a:picLocks noChangeAspect="1"/>
          </p:cNvPicPr>
          <p:nvPr/>
        </p:nvPicPr>
        <p:blipFill>
          <a:blip r:embed="rId2"/>
          <a:stretch>
            <a:fillRect/>
          </a:stretch>
        </p:blipFill>
        <p:spPr>
          <a:xfrm>
            <a:off x="225084" y="154745"/>
            <a:ext cx="11465168" cy="6160330"/>
          </a:xfrm>
          <a:prstGeom prst="rect">
            <a:avLst/>
          </a:prstGeom>
        </p:spPr>
      </p:pic>
    </p:spTree>
    <p:extLst>
      <p:ext uri="{BB962C8B-B14F-4D97-AF65-F5344CB8AC3E}">
        <p14:creationId xmlns:p14="http://schemas.microsoft.com/office/powerpoint/2010/main" val="42387258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BA6040F-6D48-4F36-8D8C-0223E7A61201}"/>
              </a:ext>
            </a:extLst>
          </p:cNvPr>
          <p:cNvPicPr>
            <a:picLocks noChangeAspect="1"/>
          </p:cNvPicPr>
          <p:nvPr/>
        </p:nvPicPr>
        <p:blipFill>
          <a:blip r:embed="rId2"/>
          <a:stretch>
            <a:fillRect/>
          </a:stretch>
        </p:blipFill>
        <p:spPr>
          <a:xfrm>
            <a:off x="281354" y="390525"/>
            <a:ext cx="11394831" cy="6076950"/>
          </a:xfrm>
          <a:prstGeom prst="rect">
            <a:avLst/>
          </a:prstGeom>
        </p:spPr>
      </p:pic>
    </p:spTree>
    <p:extLst>
      <p:ext uri="{BB962C8B-B14F-4D97-AF65-F5344CB8AC3E}">
        <p14:creationId xmlns:p14="http://schemas.microsoft.com/office/powerpoint/2010/main" val="20315985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BF276AA-8B90-4EE2-850F-DD7BA05125DE}"/>
              </a:ext>
            </a:extLst>
          </p:cNvPr>
          <p:cNvPicPr>
            <a:picLocks noChangeAspect="1"/>
          </p:cNvPicPr>
          <p:nvPr/>
        </p:nvPicPr>
        <p:blipFill>
          <a:blip r:embed="rId2"/>
          <a:stretch>
            <a:fillRect/>
          </a:stretch>
        </p:blipFill>
        <p:spPr>
          <a:xfrm>
            <a:off x="211016" y="409575"/>
            <a:ext cx="11676184" cy="6038850"/>
          </a:xfrm>
          <a:prstGeom prst="rect">
            <a:avLst/>
          </a:prstGeom>
        </p:spPr>
      </p:pic>
    </p:spTree>
    <p:extLst>
      <p:ext uri="{BB962C8B-B14F-4D97-AF65-F5344CB8AC3E}">
        <p14:creationId xmlns:p14="http://schemas.microsoft.com/office/powerpoint/2010/main" val="991651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73E464F-37F1-47A9-9071-CC58BA6A4F8C}"/>
              </a:ext>
            </a:extLst>
          </p:cNvPr>
          <p:cNvPicPr>
            <a:picLocks noChangeAspect="1"/>
          </p:cNvPicPr>
          <p:nvPr/>
        </p:nvPicPr>
        <p:blipFill>
          <a:blip r:embed="rId2"/>
          <a:stretch>
            <a:fillRect/>
          </a:stretch>
        </p:blipFill>
        <p:spPr>
          <a:xfrm>
            <a:off x="407963" y="342900"/>
            <a:ext cx="11366695" cy="6172200"/>
          </a:xfrm>
          <a:prstGeom prst="rect">
            <a:avLst/>
          </a:prstGeom>
        </p:spPr>
      </p:pic>
    </p:spTree>
    <p:extLst>
      <p:ext uri="{BB962C8B-B14F-4D97-AF65-F5344CB8AC3E}">
        <p14:creationId xmlns:p14="http://schemas.microsoft.com/office/powerpoint/2010/main" val="26450954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0177C83-FBE3-4C6C-A546-E0024E90003F}"/>
              </a:ext>
            </a:extLst>
          </p:cNvPr>
          <p:cNvPicPr>
            <a:picLocks noChangeAspect="1"/>
          </p:cNvPicPr>
          <p:nvPr/>
        </p:nvPicPr>
        <p:blipFill>
          <a:blip r:embed="rId2"/>
          <a:stretch>
            <a:fillRect/>
          </a:stretch>
        </p:blipFill>
        <p:spPr>
          <a:xfrm>
            <a:off x="168812" y="385762"/>
            <a:ext cx="11873133" cy="6086475"/>
          </a:xfrm>
          <a:prstGeom prst="rect">
            <a:avLst/>
          </a:prstGeom>
        </p:spPr>
      </p:pic>
    </p:spTree>
    <p:extLst>
      <p:ext uri="{BB962C8B-B14F-4D97-AF65-F5344CB8AC3E}">
        <p14:creationId xmlns:p14="http://schemas.microsoft.com/office/powerpoint/2010/main" val="32865037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81A9F6-E830-47F9-A2A6-EC0B7AAD5C98}"/>
              </a:ext>
            </a:extLst>
          </p:cNvPr>
          <p:cNvPicPr>
            <a:picLocks noChangeAspect="1"/>
          </p:cNvPicPr>
          <p:nvPr/>
        </p:nvPicPr>
        <p:blipFill>
          <a:blip r:embed="rId2"/>
          <a:stretch>
            <a:fillRect/>
          </a:stretch>
        </p:blipFill>
        <p:spPr>
          <a:xfrm>
            <a:off x="239151" y="442912"/>
            <a:ext cx="11535507" cy="5972175"/>
          </a:xfrm>
          <a:prstGeom prst="rect">
            <a:avLst/>
          </a:prstGeom>
        </p:spPr>
      </p:pic>
    </p:spTree>
    <p:extLst>
      <p:ext uri="{BB962C8B-B14F-4D97-AF65-F5344CB8AC3E}">
        <p14:creationId xmlns:p14="http://schemas.microsoft.com/office/powerpoint/2010/main" val="6549567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56E7BCE-1711-46F3-91CC-956E3DFB07A8}"/>
              </a:ext>
            </a:extLst>
          </p:cNvPr>
          <p:cNvPicPr>
            <a:picLocks noChangeAspect="1"/>
          </p:cNvPicPr>
          <p:nvPr/>
        </p:nvPicPr>
        <p:blipFill>
          <a:blip r:embed="rId2"/>
          <a:stretch>
            <a:fillRect/>
          </a:stretch>
        </p:blipFill>
        <p:spPr>
          <a:xfrm>
            <a:off x="337625" y="438150"/>
            <a:ext cx="11437033" cy="5981700"/>
          </a:xfrm>
          <a:prstGeom prst="rect">
            <a:avLst/>
          </a:prstGeom>
        </p:spPr>
      </p:pic>
    </p:spTree>
    <p:extLst>
      <p:ext uri="{BB962C8B-B14F-4D97-AF65-F5344CB8AC3E}">
        <p14:creationId xmlns:p14="http://schemas.microsoft.com/office/powerpoint/2010/main" val="42846131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C9C2664-658D-4724-9891-C8BF64D6C451}"/>
              </a:ext>
            </a:extLst>
          </p:cNvPr>
          <p:cNvPicPr>
            <a:picLocks noChangeAspect="1"/>
          </p:cNvPicPr>
          <p:nvPr/>
        </p:nvPicPr>
        <p:blipFill>
          <a:blip r:embed="rId2"/>
          <a:stretch>
            <a:fillRect/>
          </a:stretch>
        </p:blipFill>
        <p:spPr>
          <a:xfrm>
            <a:off x="379828" y="323557"/>
            <a:ext cx="11254153" cy="6067718"/>
          </a:xfrm>
          <a:prstGeom prst="rect">
            <a:avLst/>
          </a:prstGeom>
        </p:spPr>
      </p:pic>
    </p:spTree>
    <p:extLst>
      <p:ext uri="{BB962C8B-B14F-4D97-AF65-F5344CB8AC3E}">
        <p14:creationId xmlns:p14="http://schemas.microsoft.com/office/powerpoint/2010/main" val="23518915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0E5DC47-F7A3-44AE-BDD7-FCD5B64B6212}"/>
              </a:ext>
            </a:extLst>
          </p:cNvPr>
          <p:cNvPicPr>
            <a:picLocks noChangeAspect="1"/>
          </p:cNvPicPr>
          <p:nvPr/>
        </p:nvPicPr>
        <p:blipFill>
          <a:blip r:embed="rId2"/>
          <a:stretch>
            <a:fillRect/>
          </a:stretch>
        </p:blipFill>
        <p:spPr>
          <a:xfrm>
            <a:off x="478302" y="239151"/>
            <a:ext cx="11240086" cy="6428935"/>
          </a:xfrm>
          <a:prstGeom prst="rect">
            <a:avLst/>
          </a:prstGeom>
        </p:spPr>
      </p:pic>
    </p:spTree>
    <p:extLst>
      <p:ext uri="{BB962C8B-B14F-4D97-AF65-F5344CB8AC3E}">
        <p14:creationId xmlns:p14="http://schemas.microsoft.com/office/powerpoint/2010/main" val="37785694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B90E34-C903-4551-9BFE-DF5F4AE54B2D}"/>
              </a:ext>
            </a:extLst>
          </p:cNvPr>
          <p:cNvSpPr/>
          <p:nvPr/>
        </p:nvSpPr>
        <p:spPr>
          <a:xfrm>
            <a:off x="185530" y="238539"/>
            <a:ext cx="11860696" cy="6186309"/>
          </a:xfrm>
          <a:prstGeom prst="rect">
            <a:avLst/>
          </a:prstGeom>
        </p:spPr>
        <p:txBody>
          <a:bodyPr wrap="square">
            <a:spAutoFit/>
          </a:bodyPr>
          <a:lstStyle/>
          <a:p>
            <a:pPr algn="just"/>
            <a:r>
              <a:rPr lang="en-GB" b="1" dirty="0">
                <a:solidFill>
                  <a:srgbClr val="000000"/>
                </a:solidFill>
                <a:latin typeface="Arial" panose="020B0604020202020204" pitchFamily="34" charset="0"/>
                <a:cs typeface="Arial" panose="020B0604020202020204" pitchFamily="34" charset="0"/>
              </a:rPr>
              <a:t>Development Relevance: </a:t>
            </a:r>
            <a:r>
              <a:rPr lang="en-GB" dirty="0">
                <a:solidFill>
                  <a:srgbClr val="000000"/>
                </a:solidFill>
                <a:latin typeface="Arial" panose="020B0604020202020204" pitchFamily="34" charset="0"/>
                <a:cs typeface="Arial" panose="020B0604020202020204" pitchFamily="34" charset="0"/>
              </a:rPr>
              <a:t>The LPI measures on-the-ground trade logistics performance, helping national leaders, key policymakers, and private sector traders understand the challenges they and their trading partners face in reducing logistical barriers to international commerce. </a:t>
            </a:r>
          </a:p>
          <a:p>
            <a:pPr algn="just"/>
            <a:r>
              <a:rPr lang="en-GB" dirty="0">
                <a:solidFill>
                  <a:srgbClr val="000000"/>
                </a:solidFill>
                <a:latin typeface="Arial" panose="020B0604020202020204" pitchFamily="34" charset="0"/>
                <a:cs typeface="Arial" panose="020B0604020202020204" pitchFamily="34" charset="0"/>
              </a:rPr>
              <a:t>As the backbone of international trade, logistics encompasses freight transportation, warehousing, border clearance, payment systems, and many other functions. </a:t>
            </a:r>
          </a:p>
          <a:p>
            <a:pPr algn="just"/>
            <a:r>
              <a:rPr lang="en-GB" dirty="0">
                <a:solidFill>
                  <a:srgbClr val="000000"/>
                </a:solidFill>
                <a:latin typeface="Arial" panose="020B0604020202020204" pitchFamily="34" charset="0"/>
                <a:cs typeface="Arial" panose="020B0604020202020204" pitchFamily="34" charset="0"/>
              </a:rPr>
              <a:t>These functions are performed mostly by private service providers for private traders and owners of goods, but logistics is also important for the public policies of national governments and regional and international organizations. </a:t>
            </a:r>
          </a:p>
          <a:p>
            <a:pPr algn="just"/>
            <a:r>
              <a:rPr lang="en-GB" dirty="0">
                <a:solidFill>
                  <a:srgbClr val="000000"/>
                </a:solidFill>
                <a:latin typeface="Arial" panose="020B0604020202020204" pitchFamily="34" charset="0"/>
                <a:cs typeface="Arial" panose="020B0604020202020204" pitchFamily="34" charset="0"/>
              </a:rPr>
              <a:t>Because global supply chains are so varied and complex, the efficiency of logistics depends on government services, investments, and policies. Building infrastructure, developing a regulatory regime for transport services, and designing and implementing efficient customs clearance procedures are all areas where governments play an important role. </a:t>
            </a:r>
          </a:p>
          <a:p>
            <a:pPr algn="just"/>
            <a:r>
              <a:rPr lang="en-GB" dirty="0">
                <a:solidFill>
                  <a:srgbClr val="000000"/>
                </a:solidFill>
                <a:latin typeface="Arial" panose="020B0604020202020204" pitchFamily="34" charset="0"/>
                <a:cs typeface="Arial" panose="020B0604020202020204" pitchFamily="34" charset="0"/>
              </a:rPr>
              <a:t>The improvements in global logistics over the past two decades have been driven by innovation and a great increase in global trade. </a:t>
            </a:r>
          </a:p>
          <a:p>
            <a:pPr algn="just"/>
            <a:r>
              <a:rPr lang="en-GB" dirty="0">
                <a:solidFill>
                  <a:srgbClr val="000000"/>
                </a:solidFill>
                <a:latin typeface="Arial" panose="020B0604020202020204" pitchFamily="34" charset="0"/>
                <a:cs typeface="Arial" panose="020B0604020202020204" pitchFamily="34" charset="0"/>
              </a:rPr>
              <a:t>While policies and investments that enable good logistics practices help modernise the best-performing countries, logistics still lags in many developing countries. Indeed, the "logistics gap" evident in the first two editions of this report remains. The tremendous importance of logistics performance for economic growth, diversification, and poverty reduction has long been widely recognised. National governments can facilitate trade through investments in both "hard" and "soft" infrastructure. Countries have improved their logistics performance by implementing strategic and sustained interventions, mobilizing actors across traditional sector silos, and involving the private sector. Logistics is also increasingly important for sustainability. A focus on the environmental impacts of logistics practices was recently included in the LPI.</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30395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746CF2C-7C1B-4536-8C3F-D0F57E4BC0B0}"/>
              </a:ext>
            </a:extLst>
          </p:cNvPr>
          <p:cNvSpPr/>
          <p:nvPr/>
        </p:nvSpPr>
        <p:spPr>
          <a:xfrm>
            <a:off x="159026" y="159027"/>
            <a:ext cx="11807687" cy="6463308"/>
          </a:xfrm>
          <a:prstGeom prst="rect">
            <a:avLst/>
          </a:prstGeom>
        </p:spPr>
        <p:txBody>
          <a:bodyPr wrap="square">
            <a:spAutoFit/>
          </a:bodyPr>
          <a:lstStyle/>
          <a:p>
            <a:pPr algn="just"/>
            <a:r>
              <a:rPr lang="en-GB" b="1" dirty="0">
                <a:solidFill>
                  <a:srgbClr val="000000"/>
                </a:solidFill>
                <a:latin typeface="Arial" panose="020B0604020202020204" pitchFamily="34" charset="0"/>
                <a:cs typeface="Arial" panose="020B0604020202020204" pitchFamily="34" charset="0"/>
              </a:rPr>
              <a:t>Limitations and Exceptions: </a:t>
            </a:r>
            <a:r>
              <a:rPr lang="en-GB" dirty="0">
                <a:solidFill>
                  <a:srgbClr val="000000"/>
                </a:solidFill>
                <a:latin typeface="Arial" panose="020B0604020202020204" pitchFamily="34" charset="0"/>
                <a:cs typeface="Arial" panose="020B0604020202020204" pitchFamily="34" charset="0"/>
              </a:rPr>
              <a:t>The Logistics Performance Index is an interactive benchmarking tool created to help countries identify the challenges and opportunities they face in their performance on trade logistics and what they can do to improve their performance.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Feedback from operators is supplemented with quantitative data on the performance of key components of the logistics chain in the country of work. Thus, the LPI consists of both qualitative and quantitative measures.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In addition, despite being the most comprehensive data source for country logistics and trade facilitation, the LPI has two important limitations.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First, the experience of international freight forwarders might not represent the broader logistics environment in poor countries, which often rely on traditional operators.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And the international and traditional operators might differ in their interactions with government agencies - and in their service levels.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Second, for landlocked countries and small-island states, the LPI might reflect access problems outside the country assessed, such as transit difficulties.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The low rating of a landlocked country might not adequately reflect its trade facilitation efforts, which depend on the workings of complex international transit systems.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Landlocked countries cannot eliminate transit inefficiencies with domestic reforms.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420743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9127B86-1498-4114-BF2D-6371352396AB}"/>
              </a:ext>
            </a:extLst>
          </p:cNvPr>
          <p:cNvSpPr/>
          <p:nvPr/>
        </p:nvSpPr>
        <p:spPr>
          <a:xfrm>
            <a:off x="278297" y="410817"/>
            <a:ext cx="11661912" cy="5909310"/>
          </a:xfrm>
          <a:prstGeom prst="rect">
            <a:avLst/>
          </a:prstGeom>
        </p:spPr>
        <p:txBody>
          <a:bodyPr wrap="square">
            <a:spAutoFit/>
          </a:bodyPr>
          <a:lstStyle/>
          <a:p>
            <a:pPr algn="just"/>
            <a:r>
              <a:rPr lang="en-GB" b="1" dirty="0">
                <a:solidFill>
                  <a:srgbClr val="000000"/>
                </a:solidFill>
                <a:latin typeface="Arial" panose="020B0604020202020204" pitchFamily="34" charset="0"/>
                <a:cs typeface="Arial" panose="020B0604020202020204" pitchFamily="34" charset="0"/>
              </a:rPr>
              <a:t>Statistical Concept and Methodology: </a:t>
            </a:r>
            <a:r>
              <a:rPr lang="en-GB" dirty="0">
                <a:solidFill>
                  <a:srgbClr val="000000"/>
                </a:solidFill>
                <a:latin typeface="Arial" panose="020B0604020202020204" pitchFamily="34" charset="0"/>
                <a:cs typeface="Arial" panose="020B0604020202020204" pitchFamily="34" charset="0"/>
              </a:rPr>
              <a:t>The indicator presents data from Logistics Performance Surveys conducted by the World Bank in partnership with academic and international institutions and private companies and individuals engaged in international logistics.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The Logistics Performance Index (LPI) uses a structured online survey of logistics professionals at multinational freight forwarders and at the main express carriers. The 2012 LPI data are based on the 2011 survey, which was administered to nearly 1,000 respondents at international logistics companies in 143 countries (domestic performance indicators).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The international LPI covers 155 countries. The LPI assesses both large companies and small and medium enterprises. Most of the responses are from small and medium enterprises, with large companies (those with 250 employees or more) accounting for roughly 18 percent of responses.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The respondents include groups of professionals who are directly involved in day-today operations, from company headquarters and from country offices such as senior executives, area or country managers, and department managers. Many of the respondents are at corporate or regional headquarters or at country branch offices. The rest are at local branch offices or independent firms.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The majority of respondents are involved in providing most logistics services as their main line of work such as warehousing and distribution, customer-tailored logistics solutions, courier services, bulk or break bulk cargo transport, and less-than-full container, full-container, or full-trailer load transport</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04052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9B3D6A-1508-4343-B304-095B4A18B1F5}"/>
              </a:ext>
            </a:extLst>
          </p:cNvPr>
          <p:cNvSpPr/>
          <p:nvPr/>
        </p:nvSpPr>
        <p:spPr>
          <a:xfrm>
            <a:off x="212034" y="384313"/>
            <a:ext cx="11820939" cy="5078313"/>
          </a:xfrm>
          <a:prstGeom prst="rect">
            <a:avLst/>
          </a:prstGeom>
        </p:spPr>
        <p:txBody>
          <a:bodyPr wrap="square">
            <a:spAutoFit/>
          </a:bodyPr>
          <a:lstStyle/>
          <a:p>
            <a:pPr algn="just"/>
            <a:r>
              <a:rPr lang="en-GB" dirty="0">
                <a:solidFill>
                  <a:srgbClr val="000000"/>
                </a:solidFill>
                <a:latin typeface="Arial" panose="020B0604020202020204" pitchFamily="34" charset="0"/>
                <a:cs typeface="Arial" panose="020B0604020202020204" pitchFamily="34" charset="0"/>
              </a:rPr>
              <a:t>Each survey respondent rates eight overseas markets on six core components of logistics performance (the efficiency of customs and border management clearance, the quality of trade and transport infrastructure, the ease of arranging competitively priced shipments, the competence and quality of logistics services, the ability to track and trace consignments, and the frequency shipments reach consignees within scheduled or expected delivery times).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The components are rated on a scale (lowest score to highest score) from 1 to 5.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The eight countries are chosen based on the most important export and import markets of the country where the respondent is located, on random selection, and - for landlocked countries - on neighbouring countries that form part of the land bridge connecting them with international markets.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The method used to select the group of countries rated by each respondent varies by the characteristics of the country where the respondent is located.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If respondents did not provide information for all six components, interpolation is used to fill in missing values. The missing values are replaced with the country mean response for each question, adjusted by the respondent's average deviation from the country mean in the answered questions.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180803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9B43C31-5753-4550-BFE0-C485AD6C6E93}"/>
              </a:ext>
            </a:extLst>
          </p:cNvPr>
          <p:cNvSpPr/>
          <p:nvPr/>
        </p:nvSpPr>
        <p:spPr>
          <a:xfrm>
            <a:off x="304801" y="675861"/>
            <a:ext cx="11555896" cy="5078313"/>
          </a:xfrm>
          <a:prstGeom prst="rect">
            <a:avLst/>
          </a:prstGeom>
        </p:spPr>
        <p:txBody>
          <a:bodyPr wrap="square">
            <a:spAutoFit/>
          </a:bodyPr>
          <a:lstStyle/>
          <a:p>
            <a:pPr algn="just"/>
            <a:r>
              <a:rPr lang="en-GB" dirty="0">
                <a:solidFill>
                  <a:srgbClr val="000000"/>
                </a:solidFill>
                <a:latin typeface="Arial" panose="020B0604020202020204" pitchFamily="34" charset="0"/>
                <a:cs typeface="Arial" panose="020B0604020202020204" pitchFamily="34" charset="0"/>
              </a:rPr>
              <a:t>The LPI is constructed from the six indicators using principal component analysis (PCA), a standard statistical technique used to reduce the dimensionality of a dataset. In the LPI, the inputs for PCA are country scores on questions 10-15, averaged across all respondents providing data on a given overseas market.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Scores are normalised by subtracting the sample mean and dividing by the standard deviation before conducting PCA. </a:t>
            </a:r>
          </a:p>
          <a:p>
            <a:pPr algn="just"/>
            <a:r>
              <a:rPr lang="en-GB" dirty="0">
                <a:solidFill>
                  <a:srgbClr val="000000"/>
                </a:solidFill>
                <a:latin typeface="Arial" panose="020B0604020202020204" pitchFamily="34" charset="0"/>
                <a:cs typeface="Arial" panose="020B0604020202020204" pitchFamily="34" charset="0"/>
              </a:rPr>
              <a:t>The output from PCA is a single indicator - the LPI - that is a weighted average of those scores.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The weights are chosen to maximize the percentage of variation in the LPI's original six indicators. To construct the international LPI, normalized scores for each of the six original indicators are multiplied by their component loadings and then summed.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The component loadings represent the weight given to each original indicator in constructing the international LPI. </a:t>
            </a:r>
          </a:p>
          <a:p>
            <a:pPr algn="just"/>
            <a:endParaRPr lang="en-GB" dirty="0">
              <a:solidFill>
                <a:srgbClr val="000000"/>
              </a:solidFill>
              <a:latin typeface="Arial" panose="020B0604020202020204" pitchFamily="34" charset="0"/>
              <a:cs typeface="Arial" panose="020B0604020202020204" pitchFamily="34" charset="0"/>
            </a:endParaRPr>
          </a:p>
          <a:p>
            <a:pPr algn="just"/>
            <a:r>
              <a:rPr lang="en-GB" dirty="0">
                <a:solidFill>
                  <a:srgbClr val="000000"/>
                </a:solidFill>
                <a:latin typeface="Arial" panose="020B0604020202020204" pitchFamily="34" charset="0"/>
                <a:cs typeface="Arial" panose="020B0604020202020204" pitchFamily="34" charset="0"/>
              </a:rPr>
              <a:t>Since the loadings are similar for all six, the international LPI is close to a simple average of the indicators. To account for the sampling error created by the LPI's survey-based dataset, LPI scores are presented with approximate 80 percent confidence intervals.</a:t>
            </a:r>
            <a:endParaRPr lang="en-GB"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7F512FAC-B96A-4F52-A6D3-697C73E1F4B9}"/>
              </a:ext>
            </a:extLst>
          </p:cNvPr>
          <p:cNvSpPr txBox="1"/>
          <p:nvPr/>
        </p:nvSpPr>
        <p:spPr>
          <a:xfrm>
            <a:off x="437322" y="6109252"/>
            <a:ext cx="11423375" cy="369332"/>
          </a:xfrm>
          <a:prstGeom prst="rect">
            <a:avLst/>
          </a:prstGeom>
          <a:noFill/>
        </p:spPr>
        <p:txBody>
          <a:bodyPr wrap="square" rtlCol="0">
            <a:spAutoFit/>
          </a:bodyPr>
          <a:lstStyle/>
          <a:p>
            <a:r>
              <a:rPr lang="en-GB" dirty="0">
                <a:hlinkClick r:id="rId2"/>
              </a:rPr>
              <a:t>https://www.indexmundi.com/facts/indicators/LP.LPI.OVRL.XQ/rankings</a:t>
            </a:r>
            <a:r>
              <a:rPr lang="en-GB" dirty="0"/>
              <a:t> </a:t>
            </a:r>
          </a:p>
        </p:txBody>
      </p:sp>
    </p:spTree>
    <p:extLst>
      <p:ext uri="{BB962C8B-B14F-4D97-AF65-F5344CB8AC3E}">
        <p14:creationId xmlns:p14="http://schemas.microsoft.com/office/powerpoint/2010/main" val="336929053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9F966C-385F-45ED-9A96-460FEC03300C}"/>
              </a:ext>
            </a:extLst>
          </p:cNvPr>
          <p:cNvSpPr/>
          <p:nvPr/>
        </p:nvSpPr>
        <p:spPr>
          <a:xfrm>
            <a:off x="424070" y="612845"/>
            <a:ext cx="11131826" cy="3416320"/>
          </a:xfrm>
          <a:prstGeom prst="rect">
            <a:avLst/>
          </a:prstGeom>
        </p:spPr>
        <p:txBody>
          <a:bodyPr wrap="square">
            <a:spAutoFit/>
          </a:bodyPr>
          <a:lstStyle/>
          <a:p>
            <a:pPr algn="just"/>
            <a:r>
              <a:rPr lang="en-GB" dirty="0">
                <a:solidFill>
                  <a:srgbClr val="222222"/>
                </a:solidFill>
                <a:latin typeface="Arial" panose="020B0604020202020204" pitchFamily="34" charset="0"/>
              </a:rPr>
              <a:t>The </a:t>
            </a:r>
            <a:r>
              <a:rPr lang="en-GB" b="1" dirty="0">
                <a:solidFill>
                  <a:srgbClr val="222222"/>
                </a:solidFill>
                <a:latin typeface="Arial" panose="020B0604020202020204" pitchFamily="34" charset="0"/>
              </a:rPr>
              <a:t>Logistics Performance Index</a:t>
            </a:r>
            <a:r>
              <a:rPr lang="en-GB" dirty="0">
                <a:solidFill>
                  <a:srgbClr val="222222"/>
                </a:solidFill>
                <a:latin typeface="Arial" panose="020B0604020202020204" pitchFamily="34" charset="0"/>
              </a:rPr>
              <a:t> (LPI) is an interactive benchmarking tool created by the </a:t>
            </a:r>
            <a:r>
              <a:rPr lang="en-GB" dirty="0">
                <a:solidFill>
                  <a:srgbClr val="0645AD"/>
                </a:solidFill>
                <a:latin typeface="Arial" panose="020B0604020202020204" pitchFamily="34" charset="0"/>
                <a:hlinkClick r:id="rId2" tooltip="World Bank"/>
              </a:rPr>
              <a:t>World Bank</a:t>
            </a:r>
            <a:r>
              <a:rPr lang="en-GB" dirty="0">
                <a:solidFill>
                  <a:srgbClr val="222222"/>
                </a:solidFill>
                <a:latin typeface="Arial" panose="020B0604020202020204" pitchFamily="34" charset="0"/>
              </a:rPr>
              <a:t> to help countries identify the challenges and opportunities they face in their performance on trade logistics and what they can do to improve their performance. </a:t>
            </a:r>
          </a:p>
          <a:p>
            <a:pPr algn="just"/>
            <a:endParaRPr lang="en-GB" dirty="0">
              <a:solidFill>
                <a:srgbClr val="222222"/>
              </a:solidFill>
              <a:latin typeface="Arial" panose="020B0604020202020204" pitchFamily="34" charset="0"/>
            </a:endParaRPr>
          </a:p>
          <a:p>
            <a:pPr algn="just"/>
            <a:r>
              <a:rPr lang="en-GB" dirty="0">
                <a:solidFill>
                  <a:srgbClr val="222222"/>
                </a:solidFill>
                <a:latin typeface="Arial" panose="020B0604020202020204" pitchFamily="34" charset="0"/>
              </a:rPr>
              <a:t>It is the </a:t>
            </a:r>
            <a:r>
              <a:rPr lang="en-GB" dirty="0">
                <a:solidFill>
                  <a:srgbClr val="0645AD"/>
                </a:solidFill>
                <a:latin typeface="Arial" panose="020B0604020202020204" pitchFamily="34" charset="0"/>
                <a:hlinkClick r:id="rId3" tooltip="Weighted average"/>
              </a:rPr>
              <a:t>weighted average</a:t>
            </a:r>
            <a:r>
              <a:rPr lang="en-GB" dirty="0">
                <a:solidFill>
                  <a:srgbClr val="222222"/>
                </a:solidFill>
                <a:latin typeface="Arial" panose="020B0604020202020204" pitchFamily="34" charset="0"/>
              </a:rPr>
              <a:t> of the country scores on six key dimensions: efficiency of the clearance process (i.e., speed, simplicity and predictability of formalities) by </a:t>
            </a:r>
            <a:r>
              <a:rPr lang="en-GB" dirty="0">
                <a:solidFill>
                  <a:srgbClr val="0645AD"/>
                </a:solidFill>
                <a:latin typeface="Arial" panose="020B0604020202020204" pitchFamily="34" charset="0"/>
                <a:hlinkClick r:id="rId4" tooltip="Border control"/>
              </a:rPr>
              <a:t>border control</a:t>
            </a:r>
            <a:r>
              <a:rPr lang="en-GB" dirty="0">
                <a:solidFill>
                  <a:srgbClr val="222222"/>
                </a:solidFill>
                <a:latin typeface="Arial" panose="020B0604020202020204" pitchFamily="34" charset="0"/>
              </a:rPr>
              <a:t> agencies, including </a:t>
            </a:r>
            <a:r>
              <a:rPr lang="en-GB" dirty="0">
                <a:solidFill>
                  <a:srgbClr val="0645AD"/>
                </a:solidFill>
                <a:latin typeface="Arial" panose="020B0604020202020204" pitchFamily="34" charset="0"/>
                <a:hlinkClick r:id="rId5" tooltip="Customs"/>
              </a:rPr>
              <a:t>Customs</a:t>
            </a:r>
            <a:r>
              <a:rPr lang="en-GB" dirty="0">
                <a:solidFill>
                  <a:srgbClr val="222222"/>
                </a:solidFill>
                <a:latin typeface="Arial" panose="020B0604020202020204" pitchFamily="34" charset="0"/>
              </a:rPr>
              <a:t>; quality of trade and transport related infrastructure (e.g., ports, railroads, roads, information technology); ease of arranging competitively priced shipments; competence and quality of logistics services (e.g., transport operators, customs brokers); ability to track and trace consignments; timeliness of shipments in reaching destination within the scheduled or expected delivery time. This measure indicates the relative ease and efficiency with which products can be moved into and inside a country. Germany and </a:t>
            </a:r>
            <a:r>
              <a:rPr lang="en-GB" dirty="0">
                <a:solidFill>
                  <a:srgbClr val="0645AD"/>
                </a:solidFill>
                <a:latin typeface="Arial" panose="020B0604020202020204" pitchFamily="34" charset="0"/>
                <a:hlinkClick r:id="rId6" tooltip="Singapore"/>
              </a:rPr>
              <a:t>Singapore</a:t>
            </a:r>
            <a:r>
              <a:rPr lang="en-GB" dirty="0">
                <a:solidFill>
                  <a:srgbClr val="222222"/>
                </a:solidFill>
                <a:latin typeface="Arial" panose="020B0604020202020204" pitchFamily="34" charset="0"/>
              </a:rPr>
              <a:t> are the most efficient and highest ranked LPI countries. </a:t>
            </a:r>
            <a:endParaRPr lang="en-GB" dirty="0"/>
          </a:p>
        </p:txBody>
      </p:sp>
    </p:spTree>
    <p:extLst>
      <p:ext uri="{BB962C8B-B14F-4D97-AF65-F5344CB8AC3E}">
        <p14:creationId xmlns:p14="http://schemas.microsoft.com/office/powerpoint/2010/main" val="11507465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E90A08A-ED95-4A33-8BB4-EEE0B636F161}"/>
              </a:ext>
            </a:extLst>
          </p:cNvPr>
          <p:cNvSpPr/>
          <p:nvPr/>
        </p:nvSpPr>
        <p:spPr>
          <a:xfrm>
            <a:off x="344557" y="474345"/>
            <a:ext cx="11661913" cy="5909310"/>
          </a:xfrm>
          <a:prstGeom prst="rect">
            <a:avLst/>
          </a:prstGeom>
        </p:spPr>
        <p:txBody>
          <a:bodyPr wrap="square">
            <a:spAutoFit/>
          </a:bodyPr>
          <a:lstStyle/>
          <a:p>
            <a:pPr algn="just"/>
            <a:r>
              <a:rPr lang="en-GB" dirty="0">
                <a:solidFill>
                  <a:srgbClr val="222222"/>
                </a:solidFill>
                <a:latin typeface="Arial" panose="020B0604020202020204" pitchFamily="34" charset="0"/>
              </a:rPr>
              <a:t>The Logistics Performance Index is reported by the World Bank in every two years. </a:t>
            </a:r>
          </a:p>
          <a:p>
            <a:pPr algn="just"/>
            <a:endParaRPr lang="en-GB" dirty="0">
              <a:solidFill>
                <a:srgbClr val="222222"/>
              </a:solidFill>
              <a:latin typeface="Arial" panose="020B0604020202020204" pitchFamily="34" charset="0"/>
            </a:endParaRPr>
          </a:p>
          <a:p>
            <a:pPr algn="just"/>
            <a:r>
              <a:rPr lang="en-GB" dirty="0">
                <a:solidFill>
                  <a:srgbClr val="222222"/>
                </a:solidFill>
                <a:latin typeface="Arial" panose="020B0604020202020204" pitchFamily="34" charset="0"/>
              </a:rPr>
              <a:t>The LPI is based on a worldwide survey of stakeholders on the ground providing feedback on the logistics "friendliness" of the countries in which they operate and those with which they trade. </a:t>
            </a:r>
          </a:p>
          <a:p>
            <a:pPr algn="just"/>
            <a:endParaRPr lang="en-GB" dirty="0">
              <a:solidFill>
                <a:srgbClr val="222222"/>
              </a:solidFill>
              <a:latin typeface="Arial" panose="020B0604020202020204" pitchFamily="34" charset="0"/>
            </a:endParaRPr>
          </a:p>
          <a:p>
            <a:pPr algn="just"/>
            <a:r>
              <a:rPr lang="en-GB" dirty="0">
                <a:solidFill>
                  <a:srgbClr val="222222"/>
                </a:solidFill>
                <a:latin typeface="Arial" panose="020B0604020202020204" pitchFamily="34" charset="0"/>
              </a:rPr>
              <a:t>They combine in-depth knowledge of the countries in which they operate with informed qualitative assessments of other countries where they trade and have experience of global logistics environment. </a:t>
            </a:r>
          </a:p>
          <a:p>
            <a:pPr algn="just"/>
            <a:endParaRPr lang="en-GB" dirty="0">
              <a:solidFill>
                <a:srgbClr val="222222"/>
              </a:solidFill>
              <a:latin typeface="Arial" panose="020B0604020202020204" pitchFamily="34" charset="0"/>
            </a:endParaRPr>
          </a:p>
          <a:p>
            <a:pPr algn="just"/>
            <a:r>
              <a:rPr lang="en-GB" b="1" dirty="0">
                <a:solidFill>
                  <a:srgbClr val="222222"/>
                </a:solidFill>
                <a:latin typeface="Arial" panose="020B0604020202020204" pitchFamily="34" charset="0"/>
              </a:rPr>
              <a:t>===2018 Logistics Performance Index===</a:t>
            </a:r>
            <a:r>
              <a:rPr lang="en-GB" dirty="0">
                <a:solidFill>
                  <a:srgbClr val="222222"/>
                </a:solidFill>
                <a:latin typeface="Arial" panose="020B0604020202020204" pitchFamily="34" charset="0"/>
              </a:rPr>
              <a:t> World Bank has recently come out with the Logistics Performance Index 2018 ( released every two years). </a:t>
            </a:r>
          </a:p>
          <a:p>
            <a:pPr algn="just"/>
            <a:endParaRPr lang="en-GB" dirty="0">
              <a:solidFill>
                <a:srgbClr val="222222"/>
              </a:solidFill>
              <a:latin typeface="Arial" panose="020B0604020202020204" pitchFamily="34" charset="0"/>
            </a:endParaRPr>
          </a:p>
          <a:p>
            <a:pPr algn="just"/>
            <a:r>
              <a:rPr lang="en-GB" dirty="0">
                <a:solidFill>
                  <a:srgbClr val="222222"/>
                </a:solidFill>
                <a:latin typeface="Arial" panose="020B0604020202020204" pitchFamily="34" charset="0"/>
              </a:rPr>
              <a:t>Germany again leads the table as #1 with a LPI score of 4.20. Followed by Sweden, Belgium, Austria and Japan in that order of top 5 Nations. </a:t>
            </a:r>
          </a:p>
          <a:p>
            <a:pPr algn="just"/>
            <a:endParaRPr lang="en-GB" dirty="0">
              <a:solidFill>
                <a:srgbClr val="222222"/>
              </a:solidFill>
              <a:latin typeface="Arial" panose="020B0604020202020204" pitchFamily="34" charset="0"/>
            </a:endParaRPr>
          </a:p>
          <a:p>
            <a:pPr algn="just"/>
            <a:r>
              <a:rPr lang="en-GB" dirty="0">
                <a:solidFill>
                  <a:srgbClr val="222222"/>
                </a:solidFill>
                <a:latin typeface="Arial" panose="020B0604020202020204" pitchFamily="34" charset="0"/>
              </a:rPr>
              <a:t>The LPI scores of high income countries are 48% higher than lower income countries. </a:t>
            </a:r>
          </a:p>
          <a:p>
            <a:pPr algn="just"/>
            <a:endParaRPr lang="en-GB" dirty="0">
              <a:solidFill>
                <a:srgbClr val="222222"/>
              </a:solidFill>
              <a:latin typeface="Arial" panose="020B0604020202020204" pitchFamily="34" charset="0"/>
            </a:endParaRPr>
          </a:p>
          <a:p>
            <a:pPr algn="just"/>
            <a:r>
              <a:rPr lang="en-GB" dirty="0">
                <a:solidFill>
                  <a:srgbClr val="222222"/>
                </a:solidFill>
                <a:latin typeface="Arial" panose="020B0604020202020204" pitchFamily="34" charset="0"/>
              </a:rPr>
              <a:t>Logistics is a $4.3 trillion Industry globally. It is the backbone of trade and good logistics can reduce trade cost and make countries compete globally. </a:t>
            </a:r>
          </a:p>
          <a:p>
            <a:pPr algn="just"/>
            <a:endParaRPr lang="en-GB" dirty="0">
              <a:solidFill>
                <a:srgbClr val="222222"/>
              </a:solidFill>
              <a:latin typeface="Arial" panose="020B0604020202020204" pitchFamily="34" charset="0"/>
            </a:endParaRPr>
          </a:p>
          <a:p>
            <a:pPr algn="just"/>
            <a:r>
              <a:rPr lang="en-GB" dirty="0">
                <a:solidFill>
                  <a:srgbClr val="222222"/>
                </a:solidFill>
                <a:latin typeface="Arial" panose="020B0604020202020204" pitchFamily="34" charset="0"/>
              </a:rPr>
              <a:t>Getting logistics right, means improving infrastructure, skills, customs and regulations, policies and governance at the right proportion </a:t>
            </a:r>
            <a:endParaRPr lang="en-GB" b="0" i="0" u="none" strike="noStrike" dirty="0">
              <a:solidFill>
                <a:srgbClr val="222222"/>
              </a:solidFill>
              <a:effectLst/>
              <a:latin typeface="Arial" panose="020B0604020202020204" pitchFamily="34" charset="0"/>
            </a:endParaRPr>
          </a:p>
        </p:txBody>
      </p:sp>
    </p:spTree>
    <p:extLst>
      <p:ext uri="{BB962C8B-B14F-4D97-AF65-F5344CB8AC3E}">
        <p14:creationId xmlns:p14="http://schemas.microsoft.com/office/powerpoint/2010/main" val="84730905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8BD657-09D9-4D98-8CC5-52344334B9EB}"/>
              </a:ext>
            </a:extLst>
          </p:cNvPr>
          <p:cNvSpPr/>
          <p:nvPr/>
        </p:nvSpPr>
        <p:spPr>
          <a:xfrm>
            <a:off x="318051" y="474345"/>
            <a:ext cx="11635409" cy="3693319"/>
          </a:xfrm>
          <a:prstGeom prst="rect">
            <a:avLst/>
          </a:prstGeom>
        </p:spPr>
        <p:txBody>
          <a:bodyPr wrap="square">
            <a:spAutoFit/>
          </a:bodyPr>
          <a:lstStyle/>
          <a:p>
            <a:pPr algn="just"/>
            <a:r>
              <a:rPr lang="en-GB" b="1" dirty="0">
                <a:solidFill>
                  <a:srgbClr val="222222"/>
                </a:solidFill>
                <a:latin typeface="Arial" panose="020B0604020202020204" pitchFamily="34" charset="0"/>
              </a:rPr>
              <a:t>Understanding what comprises the World Bank, Logistics performance Index</a:t>
            </a:r>
            <a:r>
              <a:rPr lang="en-GB" dirty="0">
                <a:solidFill>
                  <a:srgbClr val="222222"/>
                </a:solidFill>
                <a:latin typeface="Arial" panose="020B0604020202020204" pitchFamily="34" charset="0"/>
              </a:rPr>
              <a:t> : The logistics performance (LPI) is the weighted average of the country scores on the six key dimensions: </a:t>
            </a:r>
          </a:p>
          <a:p>
            <a:pPr marL="342900" indent="-342900" algn="just">
              <a:buAutoNum type="arabicParenR"/>
            </a:pPr>
            <a:r>
              <a:rPr lang="en-GB" dirty="0">
                <a:solidFill>
                  <a:srgbClr val="222222"/>
                </a:solidFill>
                <a:latin typeface="Arial" panose="020B0604020202020204" pitchFamily="34" charset="0"/>
              </a:rPr>
              <a:t>Efficiency of the clearance process (</a:t>
            </a:r>
            <a:r>
              <a:rPr lang="en-GB" dirty="0" err="1">
                <a:solidFill>
                  <a:srgbClr val="222222"/>
                </a:solidFill>
                <a:latin typeface="Arial" panose="020B0604020202020204" pitchFamily="34" charset="0"/>
              </a:rPr>
              <a:t>i.e</a:t>
            </a:r>
            <a:r>
              <a:rPr lang="en-GB" dirty="0">
                <a:solidFill>
                  <a:srgbClr val="222222"/>
                </a:solidFill>
                <a:latin typeface="Arial" panose="020B0604020202020204" pitchFamily="34" charset="0"/>
              </a:rPr>
              <a:t>; speed, simplicity and predictability of formalities) by border control agencies, including customs. </a:t>
            </a:r>
          </a:p>
          <a:p>
            <a:pPr algn="just"/>
            <a:r>
              <a:rPr lang="en-GB" dirty="0">
                <a:solidFill>
                  <a:srgbClr val="222222"/>
                </a:solidFill>
                <a:latin typeface="Arial" panose="020B0604020202020204" pitchFamily="34" charset="0"/>
              </a:rPr>
              <a:t>2) Quality of trade and transport related infrastructure (e.g., ports, railroads, roads, information technology); </a:t>
            </a:r>
          </a:p>
          <a:p>
            <a:pPr algn="just"/>
            <a:r>
              <a:rPr lang="en-GB" dirty="0">
                <a:solidFill>
                  <a:srgbClr val="222222"/>
                </a:solidFill>
                <a:latin typeface="Arial" panose="020B0604020202020204" pitchFamily="34" charset="0"/>
              </a:rPr>
              <a:t>3) Ease of arranging competitively priced shipments; </a:t>
            </a:r>
          </a:p>
          <a:p>
            <a:pPr algn="just"/>
            <a:r>
              <a:rPr lang="en-GB" dirty="0">
                <a:solidFill>
                  <a:srgbClr val="222222"/>
                </a:solidFill>
                <a:latin typeface="Arial" panose="020B0604020202020204" pitchFamily="34" charset="0"/>
              </a:rPr>
              <a:t>4) Competence and quality of logistics services (e.g., transport operators, customs brokers); </a:t>
            </a:r>
          </a:p>
          <a:p>
            <a:pPr algn="just"/>
            <a:r>
              <a:rPr lang="en-GB" dirty="0">
                <a:solidFill>
                  <a:srgbClr val="222222"/>
                </a:solidFill>
                <a:latin typeface="Arial" panose="020B0604020202020204" pitchFamily="34" charset="0"/>
              </a:rPr>
              <a:t>5) Ability to track and trace consignments; </a:t>
            </a:r>
          </a:p>
          <a:p>
            <a:pPr algn="just"/>
            <a:r>
              <a:rPr lang="en-GB" dirty="0">
                <a:solidFill>
                  <a:srgbClr val="222222"/>
                </a:solidFill>
                <a:latin typeface="Arial" panose="020B0604020202020204" pitchFamily="34" charset="0"/>
              </a:rPr>
              <a:t>6) Timeliness of shipments in reaching destination within the scheduled or expected delivery time. </a:t>
            </a:r>
          </a:p>
          <a:p>
            <a:pPr algn="just"/>
            <a:endParaRPr lang="en-GB" dirty="0">
              <a:solidFill>
                <a:srgbClr val="222222"/>
              </a:solidFill>
              <a:latin typeface="Arial" panose="020B0604020202020204" pitchFamily="34" charset="0"/>
            </a:endParaRPr>
          </a:p>
          <a:p>
            <a:pPr algn="just"/>
            <a:r>
              <a:rPr lang="en-GB" dirty="0">
                <a:solidFill>
                  <a:srgbClr val="222222"/>
                </a:solidFill>
                <a:latin typeface="Arial" panose="020B0604020202020204" pitchFamily="34" charset="0"/>
              </a:rPr>
              <a:t>India after having shown significant improvement in the 2016 Rankings have moved down from the 35th Rank to the 44th Rank in the 2018 edition. I</a:t>
            </a:r>
            <a:r>
              <a:rPr lang="en-GB" dirty="0">
                <a:solidFill>
                  <a:srgbClr val="3366BB"/>
                </a:solidFill>
                <a:latin typeface="Arial" panose="020B0604020202020204" pitchFamily="34" charset="0"/>
                <a:hlinkClick r:id="rId2"/>
              </a:rPr>
              <a:t>https://lpi.worldbank.org/international/global/2018</a:t>
            </a:r>
            <a:r>
              <a:rPr lang="en-GB" dirty="0">
                <a:solidFill>
                  <a:srgbClr val="222222"/>
                </a:solidFill>
                <a:latin typeface="Arial" panose="020B0604020202020204" pitchFamily="34" charset="0"/>
              </a:rPr>
              <a:t> </a:t>
            </a:r>
            <a:r>
              <a:rPr lang="en-GB" dirty="0">
                <a:solidFill>
                  <a:srgbClr val="3366BB"/>
                </a:solidFill>
                <a:latin typeface="Arial" panose="020B0604020202020204" pitchFamily="34" charset="0"/>
                <a:hlinkClick r:id="rId3"/>
              </a:rPr>
              <a:t>https://www.valueshipr.com/logistics-performance-index-2018-not-well-india-slipping-league-table/</a:t>
            </a:r>
            <a:r>
              <a:rPr lang="en-GB" dirty="0">
                <a:solidFill>
                  <a:srgbClr val="222222"/>
                </a:solidFill>
                <a:latin typeface="Arial" panose="020B0604020202020204" pitchFamily="34" charset="0"/>
              </a:rPr>
              <a:t> </a:t>
            </a:r>
            <a:endParaRPr lang="en-GB" b="0" i="0" u="none" strike="noStrike" dirty="0">
              <a:solidFill>
                <a:srgbClr val="222222"/>
              </a:solidFill>
              <a:effectLst/>
              <a:latin typeface="Arial" panose="020B0604020202020204" pitchFamily="34" charset="0"/>
            </a:endParaRPr>
          </a:p>
        </p:txBody>
      </p:sp>
    </p:spTree>
    <p:extLst>
      <p:ext uri="{BB962C8B-B14F-4D97-AF65-F5344CB8AC3E}">
        <p14:creationId xmlns:p14="http://schemas.microsoft.com/office/powerpoint/2010/main" val="92093150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615EDC3-BCB6-4BE6-A630-35293F88A39C}"/>
              </a:ext>
            </a:extLst>
          </p:cNvPr>
          <p:cNvSpPr/>
          <p:nvPr/>
        </p:nvSpPr>
        <p:spPr>
          <a:xfrm>
            <a:off x="424070" y="58847"/>
            <a:ext cx="10986052" cy="6093976"/>
          </a:xfrm>
          <a:prstGeom prst="rect">
            <a:avLst/>
          </a:prstGeom>
        </p:spPr>
        <p:txBody>
          <a:bodyPr wrap="square">
            <a:spAutoFit/>
          </a:bodyPr>
          <a:lstStyle/>
          <a:p>
            <a:r>
              <a:rPr lang="en-GB" b="1" dirty="0">
                <a:solidFill>
                  <a:srgbClr val="222222"/>
                </a:solidFill>
                <a:latin typeface="Arial" panose="020B0604020202020204" pitchFamily="34" charset="0"/>
              </a:rPr>
              <a:t>Performance Indicator</a:t>
            </a:r>
            <a:r>
              <a:rPr lang="en-GB" dirty="0">
                <a:solidFill>
                  <a:srgbClr val="222222"/>
                </a:solidFill>
                <a:latin typeface="Arial" panose="020B0604020202020204" pitchFamily="34" charset="0"/>
              </a:rPr>
              <a:t> or </a:t>
            </a:r>
            <a:r>
              <a:rPr lang="en-GB" b="1" dirty="0">
                <a:solidFill>
                  <a:srgbClr val="222222"/>
                </a:solidFill>
                <a:latin typeface="Arial" panose="020B0604020202020204" pitchFamily="34" charset="0"/>
              </a:rPr>
              <a:t>Key Performance Indicator</a:t>
            </a:r>
            <a:r>
              <a:rPr lang="en-GB" dirty="0">
                <a:solidFill>
                  <a:srgbClr val="222222"/>
                </a:solidFill>
                <a:latin typeface="Arial" panose="020B0604020202020204" pitchFamily="34" charset="0"/>
              </a:rPr>
              <a:t> (</a:t>
            </a:r>
            <a:r>
              <a:rPr lang="en-GB" b="1" dirty="0">
                <a:solidFill>
                  <a:srgbClr val="222222"/>
                </a:solidFill>
                <a:latin typeface="Arial" panose="020B0604020202020204" pitchFamily="34" charset="0"/>
              </a:rPr>
              <a:t>KPI</a:t>
            </a:r>
            <a:r>
              <a:rPr lang="en-GB" dirty="0">
                <a:solidFill>
                  <a:srgbClr val="222222"/>
                </a:solidFill>
                <a:latin typeface="Arial" panose="020B0604020202020204" pitchFamily="34" charset="0"/>
              </a:rPr>
              <a:t>) is a type of </a:t>
            </a:r>
            <a:r>
              <a:rPr lang="en-GB" dirty="0">
                <a:solidFill>
                  <a:srgbClr val="0645AD"/>
                </a:solidFill>
                <a:latin typeface="Arial" panose="020B0604020202020204" pitchFamily="34" charset="0"/>
                <a:hlinkClick r:id="rId2" tooltip="Performance measurement"/>
              </a:rPr>
              <a:t>performance measurement</a:t>
            </a:r>
            <a:r>
              <a:rPr lang="en-GB" dirty="0">
                <a:solidFill>
                  <a:srgbClr val="222222"/>
                </a:solidFill>
                <a:latin typeface="Arial" panose="020B0604020202020204" pitchFamily="34" charset="0"/>
              </a:rPr>
              <a:t>. KPIs evaluate the success of an organization or of a particular activity (such as projects, programs, products and other initiatives) in which it engages. </a:t>
            </a:r>
          </a:p>
          <a:p>
            <a:endParaRPr lang="en-GB" dirty="0">
              <a:solidFill>
                <a:srgbClr val="222222"/>
              </a:solidFill>
              <a:latin typeface="Arial" panose="020B0604020202020204" pitchFamily="34" charset="0"/>
            </a:endParaRPr>
          </a:p>
          <a:p>
            <a:r>
              <a:rPr lang="en-GB" dirty="0">
                <a:solidFill>
                  <a:srgbClr val="222222"/>
                </a:solidFill>
                <a:latin typeface="Arial" panose="020B0604020202020204" pitchFamily="34" charset="0"/>
              </a:rPr>
              <a:t>Often success is simply the repeated, periodic achievement of some levels of operational goal (e.g. zero defects, 10/10 customer satisfaction, etc.), and sometimes success is defined in terms of making progress toward strategic goals.</a:t>
            </a:r>
            <a:endParaRPr lang="en-GB" baseline="30000" dirty="0">
              <a:solidFill>
                <a:srgbClr val="0645AD"/>
              </a:solidFill>
              <a:latin typeface="Arial" panose="020B0604020202020204" pitchFamily="34" charset="0"/>
            </a:endParaRPr>
          </a:p>
          <a:p>
            <a:endParaRPr lang="en-GB" baseline="30000" dirty="0">
              <a:solidFill>
                <a:srgbClr val="0645AD"/>
              </a:solidFill>
              <a:latin typeface="Arial" panose="020B0604020202020204" pitchFamily="34" charset="0"/>
            </a:endParaRPr>
          </a:p>
          <a:p>
            <a:r>
              <a:rPr lang="en-GB" dirty="0">
                <a:solidFill>
                  <a:srgbClr val="222222"/>
                </a:solidFill>
                <a:latin typeface="Arial" panose="020B0604020202020204" pitchFamily="34" charset="0"/>
              </a:rPr>
              <a:t> Accordingly, choosing the right KPIs relies upon a good understanding of what is important to the organization.</a:t>
            </a:r>
          </a:p>
          <a:p>
            <a:endParaRPr lang="en-GB" dirty="0">
              <a:solidFill>
                <a:srgbClr val="222222"/>
              </a:solidFill>
              <a:latin typeface="Arial" panose="020B0604020202020204" pitchFamily="34" charset="0"/>
            </a:endParaRPr>
          </a:p>
          <a:p>
            <a:r>
              <a:rPr lang="en-GB" dirty="0">
                <a:solidFill>
                  <a:srgbClr val="222222"/>
                </a:solidFill>
                <a:latin typeface="Arial" panose="020B0604020202020204" pitchFamily="34" charset="0"/>
              </a:rPr>
              <a:t>What is deemed important often depends on the department measuring the performance – e.g. the KPIs useful to finance will differ from the KPIs assigned to sales. </a:t>
            </a:r>
          </a:p>
          <a:p>
            <a:endParaRPr lang="en-GB" dirty="0">
              <a:solidFill>
                <a:srgbClr val="222222"/>
              </a:solidFill>
              <a:latin typeface="Arial" panose="020B0604020202020204" pitchFamily="34" charset="0"/>
            </a:endParaRPr>
          </a:p>
          <a:p>
            <a:r>
              <a:rPr lang="en-GB" dirty="0">
                <a:solidFill>
                  <a:srgbClr val="222222"/>
                </a:solidFill>
                <a:latin typeface="Arial" panose="020B0604020202020204" pitchFamily="34" charset="0"/>
              </a:rPr>
              <a:t>Since there is a need to understand well what is important, various techniques to assess the present state of the business, and its key activities, are associated with the selection of performance indicators. </a:t>
            </a:r>
          </a:p>
          <a:p>
            <a:endParaRPr lang="en-GB" dirty="0">
              <a:solidFill>
                <a:srgbClr val="222222"/>
              </a:solidFill>
              <a:latin typeface="Arial" panose="020B0604020202020204" pitchFamily="34" charset="0"/>
            </a:endParaRPr>
          </a:p>
          <a:p>
            <a:r>
              <a:rPr lang="en-GB" dirty="0">
                <a:solidFill>
                  <a:srgbClr val="222222"/>
                </a:solidFill>
                <a:latin typeface="Arial" panose="020B0604020202020204" pitchFamily="34" charset="0"/>
              </a:rPr>
              <a:t>These assessments often lead to the identification of potential improvements, so performance indicators are routinely associated with 'performance improvement' initiatives. </a:t>
            </a:r>
          </a:p>
          <a:p>
            <a:endParaRPr lang="en-GB" dirty="0">
              <a:solidFill>
                <a:srgbClr val="222222"/>
              </a:solidFill>
              <a:latin typeface="Arial" panose="020B0604020202020204" pitchFamily="34" charset="0"/>
            </a:endParaRPr>
          </a:p>
          <a:p>
            <a:r>
              <a:rPr lang="en-GB" dirty="0">
                <a:solidFill>
                  <a:srgbClr val="222222"/>
                </a:solidFill>
                <a:latin typeface="Arial" panose="020B0604020202020204" pitchFamily="34" charset="0"/>
              </a:rPr>
              <a:t>A very common way to choose KPIs is to apply a management framework such as the </a:t>
            </a:r>
            <a:r>
              <a:rPr lang="en-GB" dirty="0">
                <a:solidFill>
                  <a:srgbClr val="0645AD"/>
                </a:solidFill>
                <a:latin typeface="Arial" panose="020B0604020202020204" pitchFamily="34" charset="0"/>
                <a:hlinkClick r:id="rId3" tooltip="Balanced scorecard"/>
              </a:rPr>
              <a:t>balanced scorecard</a:t>
            </a:r>
            <a:r>
              <a:rPr lang="en-GB" dirty="0">
                <a:solidFill>
                  <a:srgbClr val="222222"/>
                </a:solidFill>
                <a:latin typeface="Arial" panose="020B0604020202020204" pitchFamily="34" charset="0"/>
              </a:rPr>
              <a:t>. </a:t>
            </a:r>
            <a:endParaRPr lang="en-GB" b="0" i="0" u="none" strike="noStrike" dirty="0">
              <a:solidFill>
                <a:srgbClr val="222222"/>
              </a:solidFill>
              <a:effectLst/>
              <a:latin typeface="Arial" panose="020B0604020202020204" pitchFamily="34" charset="0"/>
            </a:endParaRPr>
          </a:p>
        </p:txBody>
      </p:sp>
    </p:spTree>
    <p:extLst>
      <p:ext uri="{BB962C8B-B14F-4D97-AF65-F5344CB8AC3E}">
        <p14:creationId xmlns:p14="http://schemas.microsoft.com/office/powerpoint/2010/main" val="5186666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13CB3F-3C92-4CA4-A539-4C83DA21CA87}"/>
              </a:ext>
            </a:extLst>
          </p:cNvPr>
          <p:cNvSpPr/>
          <p:nvPr/>
        </p:nvSpPr>
        <p:spPr>
          <a:xfrm>
            <a:off x="450574" y="474345"/>
            <a:ext cx="11264348" cy="4801314"/>
          </a:xfrm>
          <a:prstGeom prst="rect">
            <a:avLst/>
          </a:prstGeom>
        </p:spPr>
        <p:txBody>
          <a:bodyPr wrap="square">
            <a:spAutoFit/>
          </a:bodyPr>
          <a:lstStyle/>
          <a:p>
            <a:pPr algn="just"/>
            <a:r>
              <a:rPr lang="en-GB" b="1" dirty="0">
                <a:solidFill>
                  <a:srgbClr val="000000"/>
                </a:solidFill>
                <a:latin typeface="Arial" panose="020B0604020202020204" pitchFamily="34" charset="0"/>
                <a:cs typeface="Arial" panose="020B0604020202020204" pitchFamily="34" charset="0"/>
              </a:rPr>
              <a:t>Categorisation of indicators</a:t>
            </a:r>
          </a:p>
          <a:p>
            <a:pPr algn="just"/>
            <a:endParaRPr lang="en-GB" b="1" dirty="0">
              <a:solidFill>
                <a:srgbClr val="000000"/>
              </a:solidFill>
              <a:latin typeface="Arial" panose="020B0604020202020204" pitchFamily="34" charset="0"/>
              <a:cs typeface="Arial" panose="020B0604020202020204" pitchFamily="34" charset="0"/>
            </a:endParaRPr>
          </a:p>
          <a:p>
            <a:pPr algn="just"/>
            <a:r>
              <a:rPr lang="en-GB" dirty="0">
                <a:solidFill>
                  <a:srgbClr val="222222"/>
                </a:solidFill>
                <a:latin typeface="Arial" panose="020B0604020202020204" pitchFamily="34" charset="0"/>
                <a:cs typeface="Arial" panose="020B0604020202020204" pitchFamily="34" charset="0"/>
              </a:rPr>
              <a:t>Key performance indicators define a set of values against which to measure. These raw sets of values, which can be fed to systems that aggregate the data, are called </a:t>
            </a:r>
            <a:r>
              <a:rPr lang="en-GB" i="1" dirty="0">
                <a:solidFill>
                  <a:srgbClr val="222222"/>
                </a:solidFill>
                <a:latin typeface="Arial" panose="020B0604020202020204" pitchFamily="34" charset="0"/>
                <a:cs typeface="Arial" panose="020B0604020202020204" pitchFamily="34" charset="0"/>
              </a:rPr>
              <a:t>indicators</a:t>
            </a:r>
            <a:r>
              <a:rPr lang="en-GB" dirty="0">
                <a:solidFill>
                  <a:srgbClr val="222222"/>
                </a:solidFill>
                <a:latin typeface="Arial" panose="020B0604020202020204" pitchFamily="34" charset="0"/>
                <a:cs typeface="Arial" panose="020B0604020202020204" pitchFamily="34" charset="0"/>
              </a:rPr>
              <a:t>. There are two categories of measurements for KPIs. </a:t>
            </a:r>
          </a:p>
          <a:p>
            <a:pPr algn="just"/>
            <a:endParaRPr lang="en-GB" dirty="0">
              <a:solidFill>
                <a:srgbClr val="222222"/>
              </a:solidFill>
              <a:latin typeface="Arial" panose="020B0604020202020204" pitchFamily="34" charset="0"/>
              <a:cs typeface="Arial" panose="020B0604020202020204" pitchFamily="34" charset="0"/>
            </a:endParaRPr>
          </a:p>
          <a:p>
            <a:pPr algn="just">
              <a:buFont typeface="Arial" panose="020B0604020202020204" pitchFamily="34" charset="0"/>
              <a:buChar char="•"/>
            </a:pPr>
            <a:r>
              <a:rPr lang="en-GB" i="1" dirty="0">
                <a:solidFill>
                  <a:srgbClr val="0645AD"/>
                </a:solidFill>
                <a:latin typeface="Arial" panose="020B0604020202020204" pitchFamily="34" charset="0"/>
                <a:cs typeface="Arial" panose="020B0604020202020204" pitchFamily="34" charset="0"/>
                <a:hlinkClick r:id="rId2" tooltip="Level of measurement"/>
              </a:rPr>
              <a:t>Quantitative</a:t>
            </a:r>
            <a:r>
              <a:rPr lang="en-GB" dirty="0">
                <a:solidFill>
                  <a:srgbClr val="222222"/>
                </a:solidFill>
                <a:latin typeface="Arial" panose="020B0604020202020204" pitchFamily="34" charset="0"/>
                <a:cs typeface="Arial" panose="020B0604020202020204" pitchFamily="34" charset="0"/>
              </a:rPr>
              <a:t> facts without distortion from personal feelings, prejudices, or interpretations presented with a specific value - objective- preferably numeric measured against a standard.</a:t>
            </a:r>
          </a:p>
          <a:p>
            <a:pPr algn="just">
              <a:buFont typeface="Arial" panose="020B0604020202020204" pitchFamily="34" charset="0"/>
              <a:buChar char="•"/>
            </a:pPr>
            <a:endParaRPr lang="en-GB" dirty="0">
              <a:solidFill>
                <a:srgbClr val="222222"/>
              </a:solidFill>
              <a:latin typeface="Arial" panose="020B0604020202020204" pitchFamily="34" charset="0"/>
              <a:cs typeface="Arial" panose="020B0604020202020204" pitchFamily="34" charset="0"/>
            </a:endParaRPr>
          </a:p>
          <a:p>
            <a:pPr algn="just">
              <a:buFont typeface="Arial" panose="020B0604020202020204" pitchFamily="34" charset="0"/>
              <a:buChar char="•"/>
            </a:pPr>
            <a:r>
              <a:rPr lang="en-GB" i="1" dirty="0">
                <a:solidFill>
                  <a:srgbClr val="0645AD"/>
                </a:solidFill>
                <a:latin typeface="Arial" panose="020B0604020202020204" pitchFamily="34" charset="0"/>
                <a:cs typeface="Arial" panose="020B0604020202020204" pitchFamily="34" charset="0"/>
                <a:hlinkClick r:id="rId3" tooltip="Qualitative property"/>
              </a:rPr>
              <a:t>Qualitative</a:t>
            </a:r>
            <a:r>
              <a:rPr lang="en-GB" dirty="0">
                <a:solidFill>
                  <a:srgbClr val="222222"/>
                </a:solidFill>
                <a:latin typeface="Arial" panose="020B0604020202020204" pitchFamily="34" charset="0"/>
                <a:cs typeface="Arial" panose="020B0604020202020204" pitchFamily="34" charset="0"/>
              </a:rPr>
              <a:t> values based on or influenced by personal feelings, tastes, or opinions and presented as any numeric or textual value that represents an interpretation of these elements.</a:t>
            </a:r>
          </a:p>
          <a:p>
            <a:pPr algn="just">
              <a:buFont typeface="Arial" panose="020B0604020202020204" pitchFamily="34" charset="0"/>
              <a:buChar char="•"/>
            </a:pPr>
            <a:endParaRPr lang="en-GB" dirty="0">
              <a:solidFill>
                <a:srgbClr val="222222"/>
              </a:solidFill>
              <a:latin typeface="Arial" panose="020B0604020202020204" pitchFamily="34" charset="0"/>
              <a:cs typeface="Arial" panose="020B0604020202020204" pitchFamily="34" charset="0"/>
            </a:endParaRPr>
          </a:p>
          <a:p>
            <a:pPr algn="just"/>
            <a:r>
              <a:rPr lang="en-GB" dirty="0">
                <a:solidFill>
                  <a:srgbClr val="222222"/>
                </a:solidFill>
                <a:latin typeface="Arial" panose="020B0604020202020204" pitchFamily="34" charset="0"/>
                <a:cs typeface="Arial" panose="020B0604020202020204" pitchFamily="34" charset="0"/>
              </a:rPr>
              <a:t>An 'indicator' can only measure what 'has' happened, in the past tense, so the only type of measurement is descriptive or lagging. </a:t>
            </a:r>
          </a:p>
          <a:p>
            <a:pPr algn="just"/>
            <a:endParaRPr lang="en-GB" dirty="0">
              <a:solidFill>
                <a:srgbClr val="222222"/>
              </a:solidFill>
              <a:latin typeface="Arial" panose="020B0604020202020204" pitchFamily="34" charset="0"/>
              <a:cs typeface="Arial" panose="020B0604020202020204" pitchFamily="34" charset="0"/>
            </a:endParaRPr>
          </a:p>
          <a:p>
            <a:pPr algn="just"/>
            <a:r>
              <a:rPr lang="en-GB" dirty="0">
                <a:solidFill>
                  <a:srgbClr val="222222"/>
                </a:solidFill>
                <a:latin typeface="Arial" panose="020B0604020202020204" pitchFamily="34" charset="0"/>
                <a:cs typeface="Arial" panose="020B0604020202020204" pitchFamily="34" charset="0"/>
              </a:rPr>
              <a:t>Any KPI that attempts to measure something in a future state as predictive, diagnostic or prescriptive is no longer an 'indicator' it is a 'prognosticator' - at this point its analytics (possibly based on a KPI). </a:t>
            </a:r>
            <a:endParaRPr lang="en-GB" b="0" i="0" u="none" strike="noStrike" dirty="0">
              <a:solidFill>
                <a:srgbClr val="222222"/>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535335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575CEBC-B0D8-4AFF-9BB5-3F544445F0FC}"/>
              </a:ext>
            </a:extLst>
          </p:cNvPr>
          <p:cNvSpPr/>
          <p:nvPr/>
        </p:nvSpPr>
        <p:spPr>
          <a:xfrm>
            <a:off x="344557" y="197346"/>
            <a:ext cx="11410121" cy="6186309"/>
          </a:xfrm>
          <a:prstGeom prst="rect">
            <a:avLst/>
          </a:prstGeom>
        </p:spPr>
        <p:txBody>
          <a:bodyPr wrap="square">
            <a:spAutoFit/>
          </a:bodyPr>
          <a:lstStyle/>
          <a:p>
            <a:pPr algn="just"/>
            <a:r>
              <a:rPr lang="en-GB" b="1" dirty="0">
                <a:solidFill>
                  <a:srgbClr val="000000"/>
                </a:solidFill>
                <a:latin typeface="Arial" panose="020B0604020202020204" pitchFamily="34" charset="0"/>
                <a:cs typeface="Arial" panose="020B0604020202020204" pitchFamily="34" charset="0"/>
              </a:rPr>
              <a:t>Points of measurement</a:t>
            </a:r>
          </a:p>
          <a:p>
            <a:pPr algn="just"/>
            <a:endParaRPr lang="en-GB" b="1" dirty="0">
              <a:solidFill>
                <a:srgbClr val="000000"/>
              </a:solidFill>
              <a:latin typeface="Arial" panose="020B0604020202020204" pitchFamily="34" charset="0"/>
              <a:cs typeface="Arial" panose="020B0604020202020204" pitchFamily="34" charset="0"/>
            </a:endParaRPr>
          </a:p>
          <a:p>
            <a:pPr algn="just"/>
            <a:r>
              <a:rPr lang="en-GB" b="1" i="1" dirty="0">
                <a:solidFill>
                  <a:srgbClr val="222222"/>
                </a:solidFill>
                <a:latin typeface="Arial" panose="020B0604020202020204" pitchFamily="34" charset="0"/>
                <a:cs typeface="Arial" panose="020B0604020202020204" pitchFamily="34" charset="0"/>
              </a:rPr>
              <a:t>Performance</a:t>
            </a:r>
            <a:r>
              <a:rPr lang="en-GB" dirty="0">
                <a:solidFill>
                  <a:srgbClr val="222222"/>
                </a:solidFill>
                <a:latin typeface="Arial" panose="020B0604020202020204" pitchFamily="34" charset="0"/>
                <a:cs typeface="Arial" panose="020B0604020202020204" pitchFamily="34" charset="0"/>
              </a:rPr>
              <a:t> focuses on measuring a particular </a:t>
            </a:r>
            <a:r>
              <a:rPr lang="en-GB" i="1" dirty="0">
                <a:solidFill>
                  <a:srgbClr val="222222"/>
                </a:solidFill>
                <a:latin typeface="Arial" panose="020B0604020202020204" pitchFamily="34" charset="0"/>
                <a:cs typeface="Arial" panose="020B0604020202020204" pitchFamily="34" charset="0"/>
              </a:rPr>
              <a:t>element</a:t>
            </a:r>
            <a:r>
              <a:rPr lang="en-GB" dirty="0">
                <a:solidFill>
                  <a:srgbClr val="222222"/>
                </a:solidFill>
                <a:latin typeface="Arial" panose="020B0604020202020204" pitchFamily="34" charset="0"/>
                <a:cs typeface="Arial" panose="020B0604020202020204" pitchFamily="34" charset="0"/>
              </a:rPr>
              <a:t> of an </a:t>
            </a:r>
            <a:r>
              <a:rPr lang="en-GB" i="1" dirty="0">
                <a:solidFill>
                  <a:srgbClr val="222222"/>
                </a:solidFill>
                <a:latin typeface="Arial" panose="020B0604020202020204" pitchFamily="34" charset="0"/>
                <a:cs typeface="Arial" panose="020B0604020202020204" pitchFamily="34" charset="0"/>
              </a:rPr>
              <a:t>activity</a:t>
            </a:r>
            <a:r>
              <a:rPr lang="en-GB" dirty="0">
                <a:solidFill>
                  <a:srgbClr val="222222"/>
                </a:solidFill>
                <a:latin typeface="Arial" panose="020B0604020202020204" pitchFamily="34" charset="0"/>
                <a:cs typeface="Arial" panose="020B0604020202020204" pitchFamily="34" charset="0"/>
              </a:rPr>
              <a:t>. </a:t>
            </a:r>
          </a:p>
          <a:p>
            <a:pPr algn="just"/>
            <a:r>
              <a:rPr lang="en-GB" dirty="0">
                <a:solidFill>
                  <a:srgbClr val="222222"/>
                </a:solidFill>
                <a:latin typeface="Arial" panose="020B0604020202020204" pitchFamily="34" charset="0"/>
                <a:cs typeface="Arial" panose="020B0604020202020204" pitchFamily="34" charset="0"/>
              </a:rPr>
              <a:t>An activity can have four elements: input, output, control, and mechanism. </a:t>
            </a:r>
          </a:p>
          <a:p>
            <a:pPr algn="just"/>
            <a:r>
              <a:rPr lang="en-GB" dirty="0">
                <a:solidFill>
                  <a:srgbClr val="222222"/>
                </a:solidFill>
                <a:latin typeface="Arial" panose="020B0604020202020204" pitchFamily="34" charset="0"/>
                <a:cs typeface="Arial" panose="020B0604020202020204" pitchFamily="34" charset="0"/>
              </a:rPr>
              <a:t>At a minimum, an activity is required to have at least an input and an output. </a:t>
            </a:r>
          </a:p>
          <a:p>
            <a:pPr algn="just"/>
            <a:r>
              <a:rPr lang="en-GB" dirty="0">
                <a:solidFill>
                  <a:srgbClr val="222222"/>
                </a:solidFill>
                <a:latin typeface="Arial" panose="020B0604020202020204" pitchFamily="34" charset="0"/>
                <a:cs typeface="Arial" panose="020B0604020202020204" pitchFamily="34" charset="0"/>
              </a:rPr>
              <a:t>Something goes into the activity as an </a:t>
            </a:r>
            <a:r>
              <a:rPr lang="en-GB" i="1" dirty="0">
                <a:solidFill>
                  <a:srgbClr val="222222"/>
                </a:solidFill>
                <a:latin typeface="Arial" panose="020B0604020202020204" pitchFamily="34" charset="0"/>
                <a:cs typeface="Arial" panose="020B0604020202020204" pitchFamily="34" charset="0"/>
              </a:rPr>
              <a:t>input</a:t>
            </a:r>
            <a:r>
              <a:rPr lang="en-GB" dirty="0">
                <a:solidFill>
                  <a:srgbClr val="222222"/>
                </a:solidFill>
                <a:latin typeface="Arial" panose="020B0604020202020204" pitchFamily="34" charset="0"/>
                <a:cs typeface="Arial" panose="020B0604020202020204" pitchFamily="34" charset="0"/>
              </a:rPr>
              <a:t>; the activity transforms the input by making a change to its </a:t>
            </a:r>
            <a:r>
              <a:rPr lang="en-GB" i="1" dirty="0">
                <a:solidFill>
                  <a:srgbClr val="222222"/>
                </a:solidFill>
                <a:latin typeface="Arial" panose="020B0604020202020204" pitchFamily="34" charset="0"/>
                <a:cs typeface="Arial" panose="020B0604020202020204" pitchFamily="34" charset="0"/>
              </a:rPr>
              <a:t>state</a:t>
            </a:r>
            <a:r>
              <a:rPr lang="en-GB" dirty="0">
                <a:solidFill>
                  <a:srgbClr val="222222"/>
                </a:solidFill>
                <a:latin typeface="Arial" panose="020B0604020202020204" pitchFamily="34" charset="0"/>
                <a:cs typeface="Arial" panose="020B0604020202020204" pitchFamily="34" charset="0"/>
              </a:rPr>
              <a:t>; and the activity produces an </a:t>
            </a:r>
            <a:r>
              <a:rPr lang="en-GB" i="1" dirty="0">
                <a:solidFill>
                  <a:srgbClr val="222222"/>
                </a:solidFill>
                <a:latin typeface="Arial" panose="020B0604020202020204" pitchFamily="34" charset="0"/>
                <a:cs typeface="Arial" panose="020B0604020202020204" pitchFamily="34" charset="0"/>
              </a:rPr>
              <a:t>output</a:t>
            </a:r>
            <a:r>
              <a:rPr lang="en-GB" dirty="0">
                <a:solidFill>
                  <a:srgbClr val="222222"/>
                </a:solidFill>
                <a:latin typeface="Arial" panose="020B0604020202020204" pitchFamily="34" charset="0"/>
                <a:cs typeface="Arial" panose="020B0604020202020204" pitchFamily="34" charset="0"/>
              </a:rPr>
              <a:t>. </a:t>
            </a:r>
          </a:p>
          <a:p>
            <a:pPr algn="just"/>
            <a:r>
              <a:rPr lang="en-GB" dirty="0">
                <a:solidFill>
                  <a:srgbClr val="222222"/>
                </a:solidFill>
                <a:latin typeface="Arial" panose="020B0604020202020204" pitchFamily="34" charset="0"/>
                <a:cs typeface="Arial" panose="020B0604020202020204" pitchFamily="34" charset="0"/>
              </a:rPr>
              <a:t>An activity can also have enabling </a:t>
            </a:r>
            <a:r>
              <a:rPr lang="en-GB" i="1" dirty="0">
                <a:solidFill>
                  <a:srgbClr val="222222"/>
                </a:solidFill>
                <a:latin typeface="Arial" panose="020B0604020202020204" pitchFamily="34" charset="0"/>
                <a:cs typeface="Arial" panose="020B0604020202020204" pitchFamily="34" charset="0"/>
              </a:rPr>
              <a:t>mechanisms</a:t>
            </a:r>
            <a:r>
              <a:rPr lang="en-GB" dirty="0">
                <a:solidFill>
                  <a:srgbClr val="222222"/>
                </a:solidFill>
                <a:latin typeface="Arial" panose="020B0604020202020204" pitchFamily="34" charset="0"/>
                <a:cs typeface="Arial" panose="020B0604020202020204" pitchFamily="34" charset="0"/>
              </a:rPr>
              <a:t> that are typically separated into </a:t>
            </a:r>
            <a:r>
              <a:rPr lang="en-GB" i="1" dirty="0">
                <a:solidFill>
                  <a:srgbClr val="222222"/>
                </a:solidFill>
                <a:latin typeface="Arial" panose="020B0604020202020204" pitchFamily="34" charset="0"/>
                <a:cs typeface="Arial" panose="020B0604020202020204" pitchFamily="34" charset="0"/>
              </a:rPr>
              <a:t>human</a:t>
            </a:r>
            <a:r>
              <a:rPr lang="en-GB" dirty="0">
                <a:solidFill>
                  <a:srgbClr val="222222"/>
                </a:solidFill>
                <a:latin typeface="Arial" panose="020B0604020202020204" pitchFamily="34" charset="0"/>
                <a:cs typeface="Arial" panose="020B0604020202020204" pitchFamily="34" charset="0"/>
              </a:rPr>
              <a:t> and </a:t>
            </a:r>
            <a:r>
              <a:rPr lang="en-GB" i="1" dirty="0">
                <a:solidFill>
                  <a:srgbClr val="222222"/>
                </a:solidFill>
                <a:latin typeface="Arial" panose="020B0604020202020204" pitchFamily="34" charset="0"/>
                <a:cs typeface="Arial" panose="020B0604020202020204" pitchFamily="34" charset="0"/>
              </a:rPr>
              <a:t>system</a:t>
            </a:r>
            <a:r>
              <a:rPr lang="en-GB" dirty="0">
                <a:solidFill>
                  <a:srgbClr val="222222"/>
                </a:solidFill>
                <a:latin typeface="Arial" panose="020B0604020202020204" pitchFamily="34" charset="0"/>
                <a:cs typeface="Arial" panose="020B0604020202020204" pitchFamily="34" charset="0"/>
              </a:rPr>
              <a:t> mechanisms. </a:t>
            </a:r>
          </a:p>
          <a:p>
            <a:pPr algn="just"/>
            <a:r>
              <a:rPr lang="en-GB" dirty="0">
                <a:solidFill>
                  <a:srgbClr val="222222"/>
                </a:solidFill>
                <a:latin typeface="Arial" panose="020B0604020202020204" pitchFamily="34" charset="0"/>
                <a:cs typeface="Arial" panose="020B0604020202020204" pitchFamily="34" charset="0"/>
              </a:rPr>
              <a:t>It can also be constrained in some way by a </a:t>
            </a:r>
            <a:r>
              <a:rPr lang="en-GB" i="1" dirty="0">
                <a:solidFill>
                  <a:srgbClr val="222222"/>
                </a:solidFill>
                <a:latin typeface="Arial" panose="020B0604020202020204" pitchFamily="34" charset="0"/>
                <a:cs typeface="Arial" panose="020B0604020202020204" pitchFamily="34" charset="0"/>
              </a:rPr>
              <a:t>control</a:t>
            </a:r>
            <a:r>
              <a:rPr lang="en-GB" dirty="0">
                <a:solidFill>
                  <a:srgbClr val="222222"/>
                </a:solidFill>
                <a:latin typeface="Arial" panose="020B0604020202020204" pitchFamily="34" charset="0"/>
                <a:cs typeface="Arial" panose="020B0604020202020204" pitchFamily="34" charset="0"/>
              </a:rPr>
              <a:t>. Lastly, its actions can have a temporal construct of </a:t>
            </a:r>
            <a:r>
              <a:rPr lang="en-GB" i="1" dirty="0">
                <a:solidFill>
                  <a:srgbClr val="222222"/>
                </a:solidFill>
                <a:latin typeface="Arial" panose="020B0604020202020204" pitchFamily="34" charset="0"/>
                <a:cs typeface="Arial" panose="020B0604020202020204" pitchFamily="34" charset="0"/>
              </a:rPr>
              <a:t>time</a:t>
            </a:r>
            <a:r>
              <a:rPr lang="en-GB" dirty="0">
                <a:solidFill>
                  <a:srgbClr val="222222"/>
                </a:solidFill>
                <a:latin typeface="Arial" panose="020B0604020202020204" pitchFamily="34" charset="0"/>
                <a:cs typeface="Arial" panose="020B0604020202020204" pitchFamily="34" charset="0"/>
              </a:rPr>
              <a:t>. </a:t>
            </a:r>
          </a:p>
          <a:p>
            <a:pPr algn="just"/>
            <a:endParaRPr lang="en-GB" dirty="0">
              <a:solidFill>
                <a:srgbClr val="222222"/>
              </a:solidFill>
              <a:latin typeface="Arial" panose="020B0604020202020204" pitchFamily="34" charset="0"/>
              <a:cs typeface="Arial" panose="020B0604020202020204" pitchFamily="34" charset="0"/>
            </a:endParaRPr>
          </a:p>
          <a:p>
            <a:pPr algn="just">
              <a:buFont typeface="Arial" panose="020B0604020202020204" pitchFamily="34" charset="0"/>
              <a:buChar char="•"/>
            </a:pPr>
            <a:r>
              <a:rPr lang="en-GB" b="1" i="1" dirty="0">
                <a:solidFill>
                  <a:srgbClr val="222222"/>
                </a:solidFill>
                <a:latin typeface="Arial" panose="020B0604020202020204" pitchFamily="34" charset="0"/>
                <a:cs typeface="Arial" panose="020B0604020202020204" pitchFamily="34" charset="0"/>
              </a:rPr>
              <a:t>Input</a:t>
            </a:r>
            <a:r>
              <a:rPr lang="en-GB" b="1" dirty="0">
                <a:solidFill>
                  <a:srgbClr val="222222"/>
                </a:solidFill>
                <a:latin typeface="Arial" panose="020B0604020202020204" pitchFamily="34" charset="0"/>
                <a:cs typeface="Arial" panose="020B0604020202020204" pitchFamily="34" charset="0"/>
              </a:rPr>
              <a:t> </a:t>
            </a:r>
            <a:r>
              <a:rPr lang="en-GB" dirty="0">
                <a:solidFill>
                  <a:srgbClr val="222222"/>
                </a:solidFill>
                <a:latin typeface="Arial" panose="020B0604020202020204" pitchFamily="34" charset="0"/>
                <a:cs typeface="Arial" panose="020B0604020202020204" pitchFamily="34" charset="0"/>
              </a:rPr>
              <a:t>indicates the inputs required of an activity to produce an output.</a:t>
            </a:r>
          </a:p>
          <a:p>
            <a:pPr algn="just">
              <a:buFont typeface="Arial" panose="020B0604020202020204" pitchFamily="34" charset="0"/>
              <a:buChar char="•"/>
            </a:pPr>
            <a:endParaRPr lang="en-GB" dirty="0">
              <a:solidFill>
                <a:srgbClr val="222222"/>
              </a:solidFill>
              <a:latin typeface="Arial" panose="020B0604020202020204" pitchFamily="34" charset="0"/>
              <a:cs typeface="Arial" panose="020B0604020202020204" pitchFamily="34" charset="0"/>
            </a:endParaRPr>
          </a:p>
          <a:p>
            <a:pPr algn="just">
              <a:buFont typeface="Arial" panose="020B0604020202020204" pitchFamily="34" charset="0"/>
              <a:buChar char="•"/>
            </a:pPr>
            <a:r>
              <a:rPr lang="en-GB" b="1" i="1" dirty="0">
                <a:solidFill>
                  <a:srgbClr val="222222"/>
                </a:solidFill>
                <a:latin typeface="Arial" panose="020B0604020202020204" pitchFamily="34" charset="0"/>
                <a:cs typeface="Arial" panose="020B0604020202020204" pitchFamily="34" charset="0"/>
              </a:rPr>
              <a:t>Output</a:t>
            </a:r>
            <a:r>
              <a:rPr lang="en-GB" dirty="0">
                <a:solidFill>
                  <a:srgbClr val="222222"/>
                </a:solidFill>
                <a:latin typeface="Arial" panose="020B0604020202020204" pitchFamily="34" charset="0"/>
                <a:cs typeface="Arial" panose="020B0604020202020204" pitchFamily="34" charset="0"/>
              </a:rPr>
              <a:t> captures the outcome or results of an activity or group of activities.</a:t>
            </a:r>
          </a:p>
          <a:p>
            <a:pPr algn="just">
              <a:buFont typeface="Arial" panose="020B0604020202020204" pitchFamily="34" charset="0"/>
              <a:buChar char="•"/>
            </a:pPr>
            <a:endParaRPr lang="en-GB" dirty="0">
              <a:solidFill>
                <a:srgbClr val="222222"/>
              </a:solidFill>
              <a:latin typeface="Arial" panose="020B0604020202020204" pitchFamily="34" charset="0"/>
              <a:cs typeface="Arial" panose="020B0604020202020204" pitchFamily="34" charset="0"/>
            </a:endParaRPr>
          </a:p>
          <a:p>
            <a:pPr algn="just">
              <a:buFont typeface="Arial" panose="020B0604020202020204" pitchFamily="34" charset="0"/>
              <a:buChar char="•"/>
            </a:pPr>
            <a:r>
              <a:rPr lang="en-GB" b="1" i="1" dirty="0">
                <a:solidFill>
                  <a:srgbClr val="222222"/>
                </a:solidFill>
                <a:latin typeface="Arial" panose="020B0604020202020204" pitchFamily="34" charset="0"/>
                <a:cs typeface="Arial" panose="020B0604020202020204" pitchFamily="34" charset="0"/>
              </a:rPr>
              <a:t>Activity</a:t>
            </a:r>
            <a:r>
              <a:rPr lang="en-GB" dirty="0">
                <a:solidFill>
                  <a:srgbClr val="222222"/>
                </a:solidFill>
                <a:latin typeface="Arial" panose="020B0604020202020204" pitchFamily="34" charset="0"/>
                <a:cs typeface="Arial" panose="020B0604020202020204" pitchFamily="34" charset="0"/>
              </a:rPr>
              <a:t> indicates the transformation produced by an activity (i.e., some form of work).</a:t>
            </a:r>
          </a:p>
          <a:p>
            <a:pPr algn="just">
              <a:buFont typeface="Arial" panose="020B0604020202020204" pitchFamily="34" charset="0"/>
              <a:buChar char="•"/>
            </a:pPr>
            <a:endParaRPr lang="en-GB" dirty="0">
              <a:solidFill>
                <a:srgbClr val="222222"/>
              </a:solidFill>
              <a:latin typeface="Arial" panose="020B0604020202020204" pitchFamily="34" charset="0"/>
              <a:cs typeface="Arial" panose="020B0604020202020204" pitchFamily="34" charset="0"/>
            </a:endParaRPr>
          </a:p>
          <a:p>
            <a:pPr algn="just">
              <a:buFont typeface="Arial" panose="020B0604020202020204" pitchFamily="34" charset="0"/>
              <a:buChar char="•"/>
            </a:pPr>
            <a:r>
              <a:rPr lang="en-GB" b="1" i="1" dirty="0">
                <a:solidFill>
                  <a:srgbClr val="222222"/>
                </a:solidFill>
                <a:latin typeface="Arial" panose="020B0604020202020204" pitchFamily="34" charset="0"/>
                <a:cs typeface="Arial" panose="020B0604020202020204" pitchFamily="34" charset="0"/>
              </a:rPr>
              <a:t>Mechanism</a:t>
            </a:r>
            <a:r>
              <a:rPr lang="en-GB" dirty="0">
                <a:solidFill>
                  <a:srgbClr val="222222"/>
                </a:solidFill>
                <a:latin typeface="Arial" panose="020B0604020202020204" pitchFamily="34" charset="0"/>
                <a:cs typeface="Arial" panose="020B0604020202020204" pitchFamily="34" charset="0"/>
              </a:rPr>
              <a:t> is something that enables an activity to work (a performer), either human or system.</a:t>
            </a:r>
          </a:p>
          <a:p>
            <a:pPr algn="just">
              <a:buFont typeface="Arial" panose="020B0604020202020204" pitchFamily="34" charset="0"/>
              <a:buChar char="•"/>
            </a:pPr>
            <a:endParaRPr lang="en-GB" dirty="0">
              <a:solidFill>
                <a:srgbClr val="222222"/>
              </a:solidFill>
              <a:latin typeface="Arial" panose="020B0604020202020204" pitchFamily="34" charset="0"/>
              <a:cs typeface="Arial" panose="020B0604020202020204" pitchFamily="34" charset="0"/>
            </a:endParaRPr>
          </a:p>
          <a:p>
            <a:pPr algn="just">
              <a:buFont typeface="Arial" panose="020B0604020202020204" pitchFamily="34" charset="0"/>
              <a:buChar char="•"/>
            </a:pPr>
            <a:r>
              <a:rPr lang="en-GB" b="1" i="1" dirty="0">
                <a:solidFill>
                  <a:srgbClr val="222222"/>
                </a:solidFill>
                <a:latin typeface="Arial" panose="020B0604020202020204" pitchFamily="34" charset="0"/>
                <a:cs typeface="Arial" panose="020B0604020202020204" pitchFamily="34" charset="0"/>
              </a:rPr>
              <a:t>Control</a:t>
            </a:r>
            <a:r>
              <a:rPr lang="en-GB" dirty="0">
                <a:solidFill>
                  <a:srgbClr val="222222"/>
                </a:solidFill>
                <a:latin typeface="Arial" panose="020B0604020202020204" pitchFamily="34" charset="0"/>
                <a:cs typeface="Arial" panose="020B0604020202020204" pitchFamily="34" charset="0"/>
              </a:rPr>
              <a:t> is an object that controls the activity's production through compliance.</a:t>
            </a:r>
          </a:p>
          <a:p>
            <a:pPr algn="just">
              <a:buFont typeface="Arial" panose="020B0604020202020204" pitchFamily="34" charset="0"/>
              <a:buChar char="•"/>
            </a:pPr>
            <a:endParaRPr lang="en-GB" dirty="0">
              <a:solidFill>
                <a:srgbClr val="222222"/>
              </a:solidFill>
              <a:latin typeface="Arial" panose="020B0604020202020204" pitchFamily="34" charset="0"/>
              <a:cs typeface="Arial" panose="020B0604020202020204" pitchFamily="34" charset="0"/>
            </a:endParaRPr>
          </a:p>
          <a:p>
            <a:pPr algn="just">
              <a:buFont typeface="Arial" panose="020B0604020202020204" pitchFamily="34" charset="0"/>
              <a:buChar char="•"/>
            </a:pPr>
            <a:r>
              <a:rPr lang="en-GB" b="1" i="1" dirty="0">
                <a:solidFill>
                  <a:srgbClr val="222222"/>
                </a:solidFill>
                <a:latin typeface="Arial" panose="020B0604020202020204" pitchFamily="34" charset="0"/>
                <a:cs typeface="Arial" panose="020B0604020202020204" pitchFamily="34" charset="0"/>
              </a:rPr>
              <a:t>Time</a:t>
            </a:r>
            <a:r>
              <a:rPr lang="en-GB" dirty="0">
                <a:solidFill>
                  <a:srgbClr val="222222"/>
                </a:solidFill>
                <a:latin typeface="Arial" panose="020B0604020202020204" pitchFamily="34" charset="0"/>
                <a:cs typeface="Arial" panose="020B0604020202020204" pitchFamily="34" charset="0"/>
              </a:rPr>
              <a:t> indicates a temporal element of the activity.</a:t>
            </a:r>
            <a:endParaRPr lang="en-GB" b="0" i="0" u="none" strike="noStrike" dirty="0">
              <a:solidFill>
                <a:srgbClr val="222222"/>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32072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5D51794-AFBA-4309-BB2C-CF621B1D0643}"/>
              </a:ext>
            </a:extLst>
          </p:cNvPr>
          <p:cNvSpPr/>
          <p:nvPr/>
        </p:nvSpPr>
        <p:spPr>
          <a:xfrm>
            <a:off x="225287" y="357809"/>
            <a:ext cx="11767930" cy="6186309"/>
          </a:xfrm>
          <a:prstGeom prst="rect">
            <a:avLst/>
          </a:prstGeom>
        </p:spPr>
        <p:txBody>
          <a:bodyPr wrap="square">
            <a:spAutoFit/>
          </a:bodyPr>
          <a:lstStyle/>
          <a:p>
            <a:r>
              <a:rPr lang="en-GB" sz="2000" b="1" dirty="0">
                <a:solidFill>
                  <a:srgbClr val="000000"/>
                </a:solidFill>
                <a:latin typeface="&amp;quot"/>
              </a:rPr>
              <a:t>Identifying indicators of organisation</a:t>
            </a:r>
          </a:p>
          <a:p>
            <a:r>
              <a:rPr lang="en-GB" dirty="0">
                <a:solidFill>
                  <a:srgbClr val="222222"/>
                </a:solidFill>
                <a:latin typeface="Arial" panose="020B0604020202020204" pitchFamily="34" charset="0"/>
              </a:rPr>
              <a:t>Performance indicators differ from business drivers and aims (or goals).</a:t>
            </a:r>
          </a:p>
          <a:p>
            <a:endParaRPr lang="en-GB" dirty="0">
              <a:solidFill>
                <a:srgbClr val="222222"/>
              </a:solidFill>
              <a:latin typeface="Arial" panose="020B0604020202020204" pitchFamily="34" charset="0"/>
            </a:endParaRPr>
          </a:p>
          <a:p>
            <a:r>
              <a:rPr lang="en-GB" dirty="0">
                <a:solidFill>
                  <a:srgbClr val="222222"/>
                </a:solidFill>
                <a:latin typeface="Arial" panose="020B0604020202020204" pitchFamily="34" charset="0"/>
              </a:rPr>
              <a:t> A school might consider the failure rate of its students as a key performance indicator which might help the school understand its position in the educational community, whereas a business might consider the percentage of income from returning customers as a potential KPI. </a:t>
            </a:r>
          </a:p>
          <a:p>
            <a:r>
              <a:rPr lang="en-GB" dirty="0">
                <a:solidFill>
                  <a:srgbClr val="222222"/>
                </a:solidFill>
                <a:latin typeface="Arial" panose="020B0604020202020204" pitchFamily="34" charset="0"/>
              </a:rPr>
              <a:t>The key stages in identifying KPIs are: </a:t>
            </a:r>
          </a:p>
          <a:p>
            <a:pPr>
              <a:buFont typeface="Arial" panose="020B0604020202020204" pitchFamily="34" charset="0"/>
              <a:buChar char="•"/>
            </a:pPr>
            <a:r>
              <a:rPr lang="en-GB" dirty="0">
                <a:solidFill>
                  <a:srgbClr val="222222"/>
                </a:solidFill>
                <a:latin typeface="Arial" panose="020B0604020202020204" pitchFamily="34" charset="0"/>
              </a:rPr>
              <a:t>Having a pre-defined business process (BP).</a:t>
            </a:r>
          </a:p>
          <a:p>
            <a:pPr>
              <a:buFont typeface="Arial" panose="020B0604020202020204" pitchFamily="34" charset="0"/>
              <a:buChar char="•"/>
            </a:pPr>
            <a:r>
              <a:rPr lang="en-GB" dirty="0">
                <a:solidFill>
                  <a:srgbClr val="222222"/>
                </a:solidFill>
                <a:latin typeface="Arial" panose="020B0604020202020204" pitchFamily="34" charset="0"/>
              </a:rPr>
              <a:t>Having requirements for the BPs.</a:t>
            </a:r>
          </a:p>
          <a:p>
            <a:pPr>
              <a:buFont typeface="Arial" panose="020B0604020202020204" pitchFamily="34" charset="0"/>
              <a:buChar char="•"/>
            </a:pPr>
            <a:r>
              <a:rPr lang="en-GB" dirty="0">
                <a:solidFill>
                  <a:srgbClr val="222222"/>
                </a:solidFill>
                <a:latin typeface="Arial" panose="020B0604020202020204" pitchFamily="34" charset="0"/>
              </a:rPr>
              <a:t>Having a quantitative/qualitative measurement of the results and comparison with set goals.</a:t>
            </a:r>
          </a:p>
          <a:p>
            <a:pPr>
              <a:buFont typeface="Arial" panose="020B0604020202020204" pitchFamily="34" charset="0"/>
              <a:buChar char="•"/>
            </a:pPr>
            <a:r>
              <a:rPr lang="en-GB" dirty="0">
                <a:solidFill>
                  <a:srgbClr val="222222"/>
                </a:solidFill>
                <a:latin typeface="Arial" panose="020B0604020202020204" pitchFamily="34" charset="0"/>
              </a:rPr>
              <a:t>Investigating variances and tweaking processes or resources to achieve short-term goals.</a:t>
            </a:r>
          </a:p>
          <a:p>
            <a:r>
              <a:rPr lang="en-GB" b="1" dirty="0">
                <a:solidFill>
                  <a:srgbClr val="222222"/>
                </a:solidFill>
                <a:latin typeface="Arial" panose="020B0604020202020204" pitchFamily="34" charset="0"/>
              </a:rPr>
              <a:t>Key performance indicators </a:t>
            </a:r>
            <a:r>
              <a:rPr lang="en-GB" dirty="0">
                <a:solidFill>
                  <a:srgbClr val="222222"/>
                </a:solidFill>
                <a:latin typeface="Arial" panose="020B0604020202020204" pitchFamily="34" charset="0"/>
              </a:rPr>
              <a:t>(KPIs) are ways to periodically assess the performances of organizations, business units, and their division, departments and employees. Accordingly, KPIs are most commonly defined in a way that is understandable, meaningful, and measurable. They are rarely defined in such a way such that their fulfilment would be hampered by factors seen as non-controllable by the organizations or individuals responsible. Such KPIs are usually ignored by organisations.</a:t>
            </a:r>
          </a:p>
          <a:p>
            <a:r>
              <a:rPr lang="en-GB" dirty="0">
                <a:solidFill>
                  <a:srgbClr val="222222"/>
                </a:solidFill>
                <a:latin typeface="Arial" panose="020B0604020202020204" pitchFamily="34" charset="0"/>
              </a:rPr>
              <a:t>KPIs should follow the </a:t>
            </a:r>
            <a:r>
              <a:rPr lang="en-GB" dirty="0">
                <a:solidFill>
                  <a:srgbClr val="0645AD"/>
                </a:solidFill>
                <a:latin typeface="Arial" panose="020B0604020202020204" pitchFamily="34" charset="0"/>
                <a:hlinkClick r:id="rId2" tooltip="SMART criteria"/>
              </a:rPr>
              <a:t>SMART criteria</a:t>
            </a:r>
            <a:r>
              <a:rPr lang="en-GB" dirty="0">
                <a:solidFill>
                  <a:srgbClr val="222222"/>
                </a:solidFill>
                <a:latin typeface="Arial" panose="020B0604020202020204" pitchFamily="34" charset="0"/>
              </a:rPr>
              <a:t>. This means the measure has a </a:t>
            </a:r>
            <a:r>
              <a:rPr lang="en-GB" b="1" dirty="0">
                <a:solidFill>
                  <a:srgbClr val="222222"/>
                </a:solidFill>
                <a:latin typeface="Arial" panose="020B0604020202020204" pitchFamily="34" charset="0"/>
              </a:rPr>
              <a:t>S</a:t>
            </a:r>
            <a:r>
              <a:rPr lang="en-GB" dirty="0">
                <a:solidFill>
                  <a:srgbClr val="222222"/>
                </a:solidFill>
                <a:latin typeface="Arial" panose="020B0604020202020204" pitchFamily="34" charset="0"/>
              </a:rPr>
              <a:t>pecific purpose for the business, it is </a:t>
            </a:r>
            <a:r>
              <a:rPr lang="en-GB" b="1" dirty="0">
                <a:solidFill>
                  <a:srgbClr val="222222"/>
                </a:solidFill>
                <a:latin typeface="Arial" panose="020B0604020202020204" pitchFamily="34" charset="0"/>
              </a:rPr>
              <a:t>M</a:t>
            </a:r>
            <a:r>
              <a:rPr lang="en-GB" dirty="0">
                <a:solidFill>
                  <a:srgbClr val="222222"/>
                </a:solidFill>
                <a:latin typeface="Arial" panose="020B0604020202020204" pitchFamily="34" charset="0"/>
              </a:rPr>
              <a:t>easurable to really get a value of the KPI, the defined norms have to be </a:t>
            </a:r>
            <a:r>
              <a:rPr lang="en-GB" b="1" dirty="0">
                <a:solidFill>
                  <a:srgbClr val="222222"/>
                </a:solidFill>
                <a:latin typeface="Arial" panose="020B0604020202020204" pitchFamily="34" charset="0"/>
              </a:rPr>
              <a:t>A</a:t>
            </a:r>
            <a:r>
              <a:rPr lang="en-GB" dirty="0">
                <a:solidFill>
                  <a:srgbClr val="222222"/>
                </a:solidFill>
                <a:latin typeface="Arial" panose="020B0604020202020204" pitchFamily="34" charset="0"/>
              </a:rPr>
              <a:t>chievable, the improvement of a KPI has to be </a:t>
            </a:r>
            <a:r>
              <a:rPr lang="en-GB" b="1" dirty="0">
                <a:solidFill>
                  <a:srgbClr val="222222"/>
                </a:solidFill>
                <a:latin typeface="Arial" panose="020B0604020202020204" pitchFamily="34" charset="0"/>
              </a:rPr>
              <a:t>R</a:t>
            </a:r>
            <a:r>
              <a:rPr lang="en-GB" dirty="0">
                <a:solidFill>
                  <a:srgbClr val="222222"/>
                </a:solidFill>
                <a:latin typeface="Arial" panose="020B0604020202020204" pitchFamily="34" charset="0"/>
              </a:rPr>
              <a:t>elevant to the success of the organization, and finally it must be </a:t>
            </a:r>
            <a:r>
              <a:rPr lang="en-GB" b="1" dirty="0">
                <a:solidFill>
                  <a:srgbClr val="222222"/>
                </a:solidFill>
                <a:latin typeface="Arial" panose="020B0604020202020204" pitchFamily="34" charset="0"/>
              </a:rPr>
              <a:t>T</a:t>
            </a:r>
            <a:r>
              <a:rPr lang="en-GB" dirty="0">
                <a:solidFill>
                  <a:srgbClr val="222222"/>
                </a:solidFill>
                <a:latin typeface="Arial" panose="020B0604020202020204" pitchFamily="34" charset="0"/>
              </a:rPr>
              <a:t>ime phased, which means the value or outcomes are shown for a predefined and relevant period.</a:t>
            </a:r>
          </a:p>
          <a:p>
            <a:r>
              <a:rPr lang="en-GB" dirty="0">
                <a:solidFill>
                  <a:srgbClr val="222222"/>
                </a:solidFill>
                <a:latin typeface="Arial" panose="020B0604020202020204" pitchFamily="34" charset="0"/>
              </a:rPr>
              <a:t>In order to be evaluated, KPIs are linked to target values, so that the value of the measure can be assessed as meeting expectations or not. </a:t>
            </a:r>
            <a:endParaRPr lang="en-GB" b="0" i="0" u="none" strike="noStrike" dirty="0">
              <a:solidFill>
                <a:srgbClr val="222222"/>
              </a:solidFill>
              <a:effectLst/>
              <a:latin typeface="Arial" panose="020B0604020202020204" pitchFamily="34" charset="0"/>
            </a:endParaRPr>
          </a:p>
        </p:txBody>
      </p:sp>
    </p:spTree>
    <p:extLst>
      <p:ext uri="{BB962C8B-B14F-4D97-AF65-F5344CB8AC3E}">
        <p14:creationId xmlns:p14="http://schemas.microsoft.com/office/powerpoint/2010/main" val="96759649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2DD9652-E67C-4227-9183-F56568B0B0BA}"/>
              </a:ext>
            </a:extLst>
          </p:cNvPr>
          <p:cNvSpPr/>
          <p:nvPr/>
        </p:nvSpPr>
        <p:spPr>
          <a:xfrm>
            <a:off x="172278" y="278295"/>
            <a:ext cx="11794434" cy="5632311"/>
          </a:xfrm>
          <a:prstGeom prst="rect">
            <a:avLst/>
          </a:prstGeom>
        </p:spPr>
        <p:txBody>
          <a:bodyPr wrap="square">
            <a:spAutoFit/>
          </a:bodyPr>
          <a:lstStyle/>
          <a:p>
            <a:pPr algn="just"/>
            <a:r>
              <a:rPr lang="en-GB" b="1" dirty="0">
                <a:solidFill>
                  <a:srgbClr val="000000"/>
                </a:solidFill>
                <a:latin typeface="Arial" panose="020B0604020202020204" pitchFamily="34" charset="0"/>
              </a:rPr>
              <a:t>Supply chain management</a:t>
            </a:r>
          </a:p>
          <a:p>
            <a:pPr algn="just"/>
            <a:r>
              <a:rPr lang="en-GB" dirty="0">
                <a:solidFill>
                  <a:srgbClr val="222222"/>
                </a:solidFill>
                <a:latin typeface="Arial" panose="020B0604020202020204" pitchFamily="34" charset="0"/>
              </a:rPr>
              <a:t>Businesses can utilize KPIs to establish and monitor progress toward a variety of goals, including lean manufacturing objectives, </a:t>
            </a:r>
            <a:r>
              <a:rPr lang="en-GB" dirty="0">
                <a:solidFill>
                  <a:srgbClr val="0645AD"/>
                </a:solidFill>
                <a:latin typeface="Arial" panose="020B0604020202020204" pitchFamily="34" charset="0"/>
                <a:hlinkClick r:id="rId2" tooltip="Minority business enterprise"/>
              </a:rPr>
              <a:t>minority business enterprise</a:t>
            </a:r>
            <a:r>
              <a:rPr lang="en-GB" dirty="0">
                <a:solidFill>
                  <a:srgbClr val="222222"/>
                </a:solidFill>
                <a:latin typeface="Arial" panose="020B0604020202020204" pitchFamily="34" charset="0"/>
              </a:rPr>
              <a:t> and diversity spending, environmental "green" initiatives, cost avoidance programs and </a:t>
            </a:r>
            <a:r>
              <a:rPr lang="en-GB" dirty="0">
                <a:solidFill>
                  <a:srgbClr val="0645AD"/>
                </a:solidFill>
                <a:latin typeface="Arial" panose="020B0604020202020204" pitchFamily="34" charset="0"/>
                <a:hlinkClick r:id="rId3" tooltip="Low-cost country sourcing"/>
              </a:rPr>
              <a:t>low-cost country sourcing</a:t>
            </a:r>
            <a:r>
              <a:rPr lang="en-GB" dirty="0">
                <a:solidFill>
                  <a:srgbClr val="222222"/>
                </a:solidFill>
                <a:latin typeface="Arial" panose="020B0604020202020204" pitchFamily="34" charset="0"/>
              </a:rPr>
              <a:t> targets. </a:t>
            </a:r>
          </a:p>
          <a:p>
            <a:pPr algn="just"/>
            <a:r>
              <a:rPr lang="en-GB" dirty="0">
                <a:solidFill>
                  <a:srgbClr val="222222"/>
                </a:solidFill>
                <a:latin typeface="Arial" panose="020B0604020202020204" pitchFamily="34" charset="0"/>
              </a:rPr>
              <a:t>Any business, regardless of size, can better manage supplier performance with the help of KPIs robust capabilities, which include: </a:t>
            </a:r>
          </a:p>
          <a:p>
            <a:pPr algn="just">
              <a:buFont typeface="Arial" panose="020B0604020202020204" pitchFamily="34" charset="0"/>
              <a:buChar char="•"/>
            </a:pPr>
            <a:r>
              <a:rPr lang="en-GB" dirty="0">
                <a:solidFill>
                  <a:srgbClr val="222222"/>
                </a:solidFill>
                <a:latin typeface="Arial" panose="020B0604020202020204" pitchFamily="34" charset="0"/>
              </a:rPr>
              <a:t>Automated entry and approval functions</a:t>
            </a:r>
          </a:p>
          <a:p>
            <a:pPr algn="just">
              <a:buFont typeface="Arial" panose="020B0604020202020204" pitchFamily="34" charset="0"/>
              <a:buChar char="•"/>
            </a:pPr>
            <a:r>
              <a:rPr lang="en-GB" dirty="0">
                <a:solidFill>
                  <a:srgbClr val="222222"/>
                </a:solidFill>
                <a:latin typeface="Arial" panose="020B0604020202020204" pitchFamily="34" charset="0"/>
              </a:rPr>
              <a:t>On-demand, real-time scorecard measures</a:t>
            </a:r>
          </a:p>
          <a:p>
            <a:pPr algn="just">
              <a:buFont typeface="Arial" panose="020B0604020202020204" pitchFamily="34" charset="0"/>
              <a:buChar char="•"/>
            </a:pPr>
            <a:r>
              <a:rPr lang="en-GB" dirty="0">
                <a:solidFill>
                  <a:srgbClr val="222222"/>
                </a:solidFill>
                <a:latin typeface="Arial" panose="020B0604020202020204" pitchFamily="34" charset="0"/>
              </a:rPr>
              <a:t>Rework on procured inventory</a:t>
            </a:r>
          </a:p>
          <a:p>
            <a:pPr algn="just">
              <a:buFont typeface="Arial" panose="020B0604020202020204" pitchFamily="34" charset="0"/>
              <a:buChar char="•"/>
            </a:pPr>
            <a:r>
              <a:rPr lang="en-GB" dirty="0">
                <a:solidFill>
                  <a:srgbClr val="222222"/>
                </a:solidFill>
                <a:latin typeface="Arial" panose="020B0604020202020204" pitchFamily="34" charset="0"/>
              </a:rPr>
              <a:t>Single data repository to eliminate inefficiencies and maintain consistency</a:t>
            </a:r>
          </a:p>
          <a:p>
            <a:pPr algn="just">
              <a:buFont typeface="Arial" panose="020B0604020202020204" pitchFamily="34" charset="0"/>
              <a:buChar char="•"/>
            </a:pPr>
            <a:r>
              <a:rPr lang="en-GB" dirty="0">
                <a:solidFill>
                  <a:srgbClr val="222222"/>
                </a:solidFill>
                <a:latin typeface="Arial" panose="020B0604020202020204" pitchFamily="34" charset="0"/>
              </a:rPr>
              <a:t>Advanced workflow approval process to ensure consistent procedures</a:t>
            </a:r>
          </a:p>
          <a:p>
            <a:pPr algn="just">
              <a:buFont typeface="Arial" panose="020B0604020202020204" pitchFamily="34" charset="0"/>
              <a:buChar char="•"/>
            </a:pPr>
            <a:r>
              <a:rPr lang="en-GB" dirty="0">
                <a:solidFill>
                  <a:srgbClr val="222222"/>
                </a:solidFill>
                <a:latin typeface="Arial" panose="020B0604020202020204" pitchFamily="34" charset="0"/>
              </a:rPr>
              <a:t>Flexible data-input modes and real-time graphical performance displays</a:t>
            </a:r>
          </a:p>
          <a:p>
            <a:pPr algn="just">
              <a:buFont typeface="Arial" panose="020B0604020202020204" pitchFamily="34" charset="0"/>
              <a:buChar char="•"/>
            </a:pPr>
            <a:r>
              <a:rPr lang="en-GB" dirty="0">
                <a:solidFill>
                  <a:srgbClr val="222222"/>
                </a:solidFill>
                <a:latin typeface="Arial" panose="020B0604020202020204" pitchFamily="34" charset="0"/>
              </a:rPr>
              <a:t>Customized cost savings documentation</a:t>
            </a:r>
          </a:p>
          <a:p>
            <a:pPr algn="just">
              <a:buFont typeface="Arial" panose="020B0604020202020204" pitchFamily="34" charset="0"/>
              <a:buChar char="•"/>
            </a:pPr>
            <a:r>
              <a:rPr lang="en-GB" dirty="0">
                <a:solidFill>
                  <a:srgbClr val="222222"/>
                </a:solidFill>
                <a:latin typeface="Arial" panose="020B0604020202020204" pitchFamily="34" charset="0"/>
              </a:rPr>
              <a:t>Simplified setup procedures to eliminate dependence upon IT resources</a:t>
            </a:r>
          </a:p>
          <a:p>
            <a:pPr algn="just"/>
            <a:r>
              <a:rPr lang="en-GB" dirty="0">
                <a:solidFill>
                  <a:srgbClr val="222222"/>
                </a:solidFill>
                <a:latin typeface="Arial" panose="020B0604020202020204" pitchFamily="34" charset="0"/>
              </a:rPr>
              <a:t>Main SCM KPIs will detail the following processes: </a:t>
            </a:r>
          </a:p>
          <a:p>
            <a:pPr algn="just">
              <a:buFont typeface="Arial" panose="020B0604020202020204" pitchFamily="34" charset="0"/>
              <a:buChar char="•"/>
            </a:pPr>
            <a:r>
              <a:rPr lang="en-GB" dirty="0">
                <a:solidFill>
                  <a:srgbClr val="222222"/>
                </a:solidFill>
                <a:latin typeface="Arial" panose="020B0604020202020204" pitchFamily="34" charset="0"/>
              </a:rPr>
              <a:t>Sales forecasts</a:t>
            </a:r>
          </a:p>
          <a:p>
            <a:pPr algn="just">
              <a:buFont typeface="Arial" panose="020B0604020202020204" pitchFamily="34" charset="0"/>
              <a:buChar char="•"/>
            </a:pPr>
            <a:r>
              <a:rPr lang="en-GB" dirty="0">
                <a:solidFill>
                  <a:srgbClr val="222222"/>
                </a:solidFill>
                <a:latin typeface="Arial" panose="020B0604020202020204" pitchFamily="34" charset="0"/>
              </a:rPr>
              <a:t>Inventory</a:t>
            </a:r>
          </a:p>
          <a:p>
            <a:pPr algn="just">
              <a:buFont typeface="Arial" panose="020B0604020202020204" pitchFamily="34" charset="0"/>
              <a:buChar char="•"/>
            </a:pPr>
            <a:r>
              <a:rPr lang="en-GB" dirty="0">
                <a:solidFill>
                  <a:srgbClr val="222222"/>
                </a:solidFill>
                <a:latin typeface="Arial" panose="020B0604020202020204" pitchFamily="34" charset="0"/>
              </a:rPr>
              <a:t>Procurement and suppliers</a:t>
            </a:r>
          </a:p>
          <a:p>
            <a:pPr algn="just">
              <a:buFont typeface="Arial" panose="020B0604020202020204" pitchFamily="34" charset="0"/>
              <a:buChar char="•"/>
            </a:pPr>
            <a:r>
              <a:rPr lang="en-GB" dirty="0">
                <a:solidFill>
                  <a:srgbClr val="222222"/>
                </a:solidFill>
                <a:latin typeface="Arial" panose="020B0604020202020204" pitchFamily="34" charset="0"/>
              </a:rPr>
              <a:t>Warehousing</a:t>
            </a:r>
          </a:p>
          <a:p>
            <a:pPr algn="just">
              <a:buFont typeface="Arial" panose="020B0604020202020204" pitchFamily="34" charset="0"/>
              <a:buChar char="•"/>
            </a:pPr>
            <a:r>
              <a:rPr lang="en-GB" dirty="0">
                <a:solidFill>
                  <a:srgbClr val="222222"/>
                </a:solidFill>
                <a:latin typeface="Arial" panose="020B0604020202020204" pitchFamily="34" charset="0"/>
              </a:rPr>
              <a:t>Transportation</a:t>
            </a:r>
          </a:p>
        </p:txBody>
      </p:sp>
    </p:spTree>
    <p:extLst>
      <p:ext uri="{BB962C8B-B14F-4D97-AF65-F5344CB8AC3E}">
        <p14:creationId xmlns:p14="http://schemas.microsoft.com/office/powerpoint/2010/main" val="252085106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4CC60E9-DC0B-4B67-A599-1A1C2ECCE202}"/>
              </a:ext>
            </a:extLst>
          </p:cNvPr>
          <p:cNvSpPr/>
          <p:nvPr/>
        </p:nvSpPr>
        <p:spPr>
          <a:xfrm>
            <a:off x="198783" y="119270"/>
            <a:ext cx="11873947" cy="6740307"/>
          </a:xfrm>
          <a:prstGeom prst="rect">
            <a:avLst/>
          </a:prstGeom>
        </p:spPr>
        <p:txBody>
          <a:bodyPr wrap="square">
            <a:spAutoFit/>
          </a:bodyPr>
          <a:lstStyle/>
          <a:p>
            <a:r>
              <a:rPr lang="en-GB" b="1" dirty="0"/>
              <a:t>Supply chain management</a:t>
            </a:r>
          </a:p>
          <a:p>
            <a:r>
              <a:rPr lang="en-GB" dirty="0"/>
              <a:t>Businesses can utilize KPIs to establish and monitor progress toward a variety of goals, including lean manufacturing objectives, </a:t>
            </a:r>
            <a:r>
              <a:rPr lang="en-GB" dirty="0">
                <a:hlinkClick r:id="rId2" tooltip="Minority business enterprise"/>
              </a:rPr>
              <a:t>minority business enterprise</a:t>
            </a:r>
            <a:r>
              <a:rPr lang="en-GB" dirty="0"/>
              <a:t> and diversity spending, environmental "green" initiatives, cost avoidance programs and </a:t>
            </a:r>
            <a:r>
              <a:rPr lang="en-GB" dirty="0">
                <a:hlinkClick r:id="rId3" tooltip="Low-cost country sourcing"/>
              </a:rPr>
              <a:t>low-cost country sourcing</a:t>
            </a:r>
            <a:r>
              <a:rPr lang="en-GB" dirty="0"/>
              <a:t> targets. </a:t>
            </a:r>
          </a:p>
          <a:p>
            <a:r>
              <a:rPr lang="en-GB" dirty="0"/>
              <a:t>Any business, regardless of size, can better manage supplier performance with the help of KPIs robust capabilities, which include: </a:t>
            </a:r>
          </a:p>
          <a:p>
            <a:r>
              <a:rPr lang="en-GB" dirty="0"/>
              <a:t>Automated entry and approval functions</a:t>
            </a:r>
          </a:p>
          <a:p>
            <a:r>
              <a:rPr lang="en-GB" dirty="0"/>
              <a:t>On-demand, real-time scorecard measures</a:t>
            </a:r>
          </a:p>
          <a:p>
            <a:r>
              <a:rPr lang="en-GB" dirty="0"/>
              <a:t>Rework on procured inventory</a:t>
            </a:r>
          </a:p>
          <a:p>
            <a:r>
              <a:rPr lang="en-GB" dirty="0"/>
              <a:t>Single data repository to eliminate inefficiencies and maintain consistency</a:t>
            </a:r>
          </a:p>
          <a:p>
            <a:r>
              <a:rPr lang="en-GB" dirty="0"/>
              <a:t>Advanced workflow approval process to ensure consistent procedures</a:t>
            </a:r>
          </a:p>
          <a:p>
            <a:r>
              <a:rPr lang="en-GB" dirty="0"/>
              <a:t>Flexible data-input modes and real-time graphical performance displays</a:t>
            </a:r>
          </a:p>
          <a:p>
            <a:r>
              <a:rPr lang="en-GB" dirty="0"/>
              <a:t>Customized cost savings documentation</a:t>
            </a:r>
          </a:p>
          <a:p>
            <a:r>
              <a:rPr lang="en-GB" dirty="0"/>
              <a:t>Simplified setup procedures to eliminate dependence upon IT resources</a:t>
            </a:r>
          </a:p>
          <a:p>
            <a:r>
              <a:rPr lang="en-GB" dirty="0"/>
              <a:t>Main SCM KPIs will detail the following processes: </a:t>
            </a:r>
          </a:p>
          <a:p>
            <a:r>
              <a:rPr lang="en-GB" dirty="0"/>
              <a:t>Sales forecasts</a:t>
            </a:r>
          </a:p>
          <a:p>
            <a:r>
              <a:rPr lang="en-GB" dirty="0"/>
              <a:t>Inventory</a:t>
            </a:r>
          </a:p>
          <a:p>
            <a:r>
              <a:rPr lang="en-GB" dirty="0"/>
              <a:t>Procurement and suppliers</a:t>
            </a:r>
          </a:p>
          <a:p>
            <a:r>
              <a:rPr lang="en-GB" dirty="0"/>
              <a:t>Warehousing</a:t>
            </a:r>
          </a:p>
          <a:p>
            <a:r>
              <a:rPr lang="en-GB" dirty="0"/>
              <a:t>Transportation</a:t>
            </a:r>
          </a:p>
          <a:p>
            <a:r>
              <a:rPr lang="en-GB" dirty="0">
                <a:hlinkClick r:id="rId4" tooltip="Reverse logistics"/>
              </a:rPr>
              <a:t>Reverse logistics</a:t>
            </a:r>
            <a:endParaRPr lang="en-GB" dirty="0"/>
          </a:p>
          <a:p>
            <a:r>
              <a:rPr lang="en-GB" dirty="0"/>
              <a:t>Suppliers can implement KPIs to gain an advantage over the competition. Suppliers have instant access to a user-friendly portal for submitting standardized cost savings templates. Suppliers and their customers exchange vital supply chain performance data while gaining visibility to the exact status of cost improvement projects and cost savings documentation. </a:t>
            </a:r>
          </a:p>
        </p:txBody>
      </p:sp>
    </p:spTree>
    <p:extLst>
      <p:ext uri="{BB962C8B-B14F-4D97-AF65-F5344CB8AC3E}">
        <p14:creationId xmlns:p14="http://schemas.microsoft.com/office/powerpoint/2010/main" val="39173999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7087CB8-2CD9-419D-AE92-8CC711E2F927}"/>
              </a:ext>
            </a:extLst>
          </p:cNvPr>
          <p:cNvSpPr/>
          <p:nvPr/>
        </p:nvSpPr>
        <p:spPr>
          <a:xfrm>
            <a:off x="225287" y="450574"/>
            <a:ext cx="11701670" cy="5970865"/>
          </a:xfrm>
          <a:prstGeom prst="rect">
            <a:avLst/>
          </a:prstGeom>
        </p:spPr>
        <p:txBody>
          <a:bodyPr wrap="square">
            <a:spAutoFit/>
          </a:bodyPr>
          <a:lstStyle/>
          <a:p>
            <a:pPr algn="just"/>
            <a:r>
              <a:rPr lang="en-GB" sz="2000" b="1" dirty="0">
                <a:solidFill>
                  <a:srgbClr val="000000"/>
                </a:solidFill>
                <a:latin typeface="Arial" panose="020B0604020202020204" pitchFamily="34" charset="0"/>
                <a:cs typeface="Arial" panose="020B0604020202020204" pitchFamily="34" charset="0"/>
              </a:rPr>
              <a:t>Problems</a:t>
            </a:r>
          </a:p>
          <a:p>
            <a:pPr algn="just"/>
            <a:endParaRPr lang="en-GB" sz="2000" b="1" dirty="0">
              <a:solidFill>
                <a:srgbClr val="000000"/>
              </a:solidFill>
              <a:latin typeface="Arial" panose="020B0604020202020204" pitchFamily="34" charset="0"/>
              <a:cs typeface="Arial" panose="020B0604020202020204" pitchFamily="34" charset="0"/>
            </a:endParaRPr>
          </a:p>
          <a:p>
            <a:pPr algn="just"/>
            <a:r>
              <a:rPr lang="en-GB" dirty="0">
                <a:solidFill>
                  <a:srgbClr val="222222"/>
                </a:solidFill>
                <a:latin typeface="Arial" panose="020B0604020202020204" pitchFamily="34" charset="0"/>
                <a:cs typeface="Arial" panose="020B0604020202020204" pitchFamily="34" charset="0"/>
              </a:rPr>
              <a:t>In practice, overseeing key performance indicators can prove expensive or difficult for organisations. Some indicators such as staff morale may be impossible to quantify. </a:t>
            </a:r>
          </a:p>
          <a:p>
            <a:pPr algn="just"/>
            <a:endParaRPr lang="en-GB" dirty="0">
              <a:solidFill>
                <a:srgbClr val="222222"/>
              </a:solidFill>
              <a:latin typeface="Arial" panose="020B0604020202020204" pitchFamily="34" charset="0"/>
              <a:cs typeface="Arial" panose="020B0604020202020204" pitchFamily="34" charset="0"/>
            </a:endParaRPr>
          </a:p>
          <a:p>
            <a:pPr algn="just"/>
            <a:r>
              <a:rPr lang="en-GB" dirty="0">
                <a:solidFill>
                  <a:srgbClr val="222222"/>
                </a:solidFill>
                <a:latin typeface="Arial" panose="020B0604020202020204" pitchFamily="34" charset="0"/>
                <a:cs typeface="Arial" panose="020B0604020202020204" pitchFamily="34" charset="0"/>
              </a:rPr>
              <a:t>As such, dubious KPIs can be adopted that can be used as a rough guide rather than a precise benchmark.</a:t>
            </a:r>
          </a:p>
          <a:p>
            <a:pPr algn="just"/>
            <a:r>
              <a:rPr lang="en-GB" dirty="0">
                <a:solidFill>
                  <a:srgbClr val="222222"/>
                </a:solidFill>
                <a:latin typeface="Arial" panose="020B0604020202020204" pitchFamily="34" charset="0"/>
                <a:cs typeface="Arial" panose="020B0604020202020204" pitchFamily="34" charset="0"/>
              </a:rPr>
              <a:t>Key performance indicators can also lead to </a:t>
            </a:r>
            <a:r>
              <a:rPr lang="en-GB" dirty="0">
                <a:solidFill>
                  <a:srgbClr val="0645AD"/>
                </a:solidFill>
                <a:latin typeface="Arial" panose="020B0604020202020204" pitchFamily="34" charset="0"/>
                <a:cs typeface="Arial" panose="020B0604020202020204" pitchFamily="34" charset="0"/>
                <a:hlinkClick r:id="rId2" tooltip="Perverse incentive"/>
              </a:rPr>
              <a:t>perverse incentives</a:t>
            </a:r>
            <a:r>
              <a:rPr lang="en-GB" dirty="0">
                <a:solidFill>
                  <a:srgbClr val="222222"/>
                </a:solidFill>
                <a:latin typeface="Arial" panose="020B0604020202020204" pitchFamily="34" charset="0"/>
                <a:cs typeface="Arial" panose="020B0604020202020204" pitchFamily="34" charset="0"/>
              </a:rPr>
              <a:t> and </a:t>
            </a:r>
            <a:r>
              <a:rPr lang="en-GB" dirty="0">
                <a:solidFill>
                  <a:srgbClr val="0645AD"/>
                </a:solidFill>
                <a:latin typeface="Arial" panose="020B0604020202020204" pitchFamily="34" charset="0"/>
                <a:cs typeface="Arial" panose="020B0604020202020204" pitchFamily="34" charset="0"/>
                <a:hlinkClick r:id="rId3" tooltip="Unintended consequences"/>
              </a:rPr>
              <a:t>unintended consequences</a:t>
            </a:r>
            <a:r>
              <a:rPr lang="en-GB" dirty="0">
                <a:solidFill>
                  <a:srgbClr val="222222"/>
                </a:solidFill>
                <a:latin typeface="Arial" panose="020B0604020202020204" pitchFamily="34" charset="0"/>
                <a:cs typeface="Arial" panose="020B0604020202020204" pitchFamily="34" charset="0"/>
              </a:rPr>
              <a:t> as a result of employees working to the specific measurements at the expense of the actual quality or value of their work.</a:t>
            </a:r>
            <a:endParaRPr lang="en-GB" baseline="30000" dirty="0">
              <a:solidFill>
                <a:srgbClr val="0645AD"/>
              </a:solidFill>
              <a:latin typeface="Arial" panose="020B0604020202020204" pitchFamily="34" charset="0"/>
              <a:cs typeface="Arial" panose="020B0604020202020204" pitchFamily="34" charset="0"/>
            </a:endParaRPr>
          </a:p>
          <a:p>
            <a:pPr algn="just"/>
            <a:endParaRPr lang="en-GB" dirty="0">
              <a:solidFill>
                <a:srgbClr val="222222"/>
              </a:solidFill>
              <a:latin typeface="Arial" panose="020B0604020202020204" pitchFamily="34" charset="0"/>
              <a:cs typeface="Arial" panose="020B0604020202020204" pitchFamily="34" charset="0"/>
            </a:endParaRPr>
          </a:p>
          <a:p>
            <a:pPr algn="just"/>
            <a:r>
              <a:rPr lang="en-GB" dirty="0">
                <a:solidFill>
                  <a:srgbClr val="222222"/>
                </a:solidFill>
                <a:latin typeface="Arial" panose="020B0604020202020204" pitchFamily="34" charset="0"/>
                <a:cs typeface="Arial" panose="020B0604020202020204" pitchFamily="34" charset="0"/>
              </a:rPr>
              <a:t>Sometimes the collecting of statistics can become a substitute for a better understanding of the problems so the use of dubious KPIs can result in progress in aims and measured effectiveness becoming different. </a:t>
            </a:r>
          </a:p>
          <a:p>
            <a:pPr algn="just"/>
            <a:endParaRPr lang="en-GB" dirty="0">
              <a:solidFill>
                <a:srgbClr val="222222"/>
              </a:solidFill>
              <a:latin typeface="Arial" panose="020B0604020202020204" pitchFamily="34" charset="0"/>
              <a:cs typeface="Arial" panose="020B0604020202020204" pitchFamily="34" charset="0"/>
            </a:endParaRPr>
          </a:p>
          <a:p>
            <a:pPr algn="just"/>
            <a:r>
              <a:rPr lang="en-GB" dirty="0">
                <a:solidFill>
                  <a:srgbClr val="222222"/>
                </a:solidFill>
                <a:latin typeface="Arial" panose="020B0604020202020204" pitchFamily="34" charset="0"/>
                <a:cs typeface="Arial" panose="020B0604020202020204" pitchFamily="34" charset="0"/>
              </a:rPr>
              <a:t>For example, US soldiers during the Vietnam War were shown to be effective in kill ratios and high body counts, but this was misleading when used to measure aims as it did not show the lack of progress towards the US goal of increasing South Vietnamese government control of its territory</a:t>
            </a:r>
            <a:r>
              <a:rPr lang="en-GB" baseline="30000" dirty="0">
                <a:solidFill>
                  <a:srgbClr val="0645AD"/>
                </a:solidFill>
                <a:latin typeface="Arial" panose="020B0604020202020204" pitchFamily="34" charset="0"/>
                <a:cs typeface="Arial" panose="020B0604020202020204" pitchFamily="34" charset="0"/>
                <a:hlinkClick r:id="rId4"/>
              </a:rPr>
              <a:t>]</a:t>
            </a:r>
            <a:r>
              <a:rPr lang="en-GB" dirty="0">
                <a:solidFill>
                  <a:srgbClr val="222222"/>
                </a:solidFill>
                <a:latin typeface="Arial" panose="020B0604020202020204" pitchFamily="34" charset="0"/>
                <a:cs typeface="Arial" panose="020B0604020202020204" pitchFamily="34" charset="0"/>
              </a:rPr>
              <a:t> </a:t>
            </a:r>
          </a:p>
          <a:p>
            <a:pPr algn="just"/>
            <a:endParaRPr lang="en-GB" dirty="0">
              <a:solidFill>
                <a:srgbClr val="222222"/>
              </a:solidFill>
              <a:latin typeface="Arial" panose="020B0604020202020204" pitchFamily="34" charset="0"/>
              <a:cs typeface="Arial" panose="020B0604020202020204" pitchFamily="34" charset="0"/>
            </a:endParaRPr>
          </a:p>
          <a:p>
            <a:pPr algn="just"/>
            <a:r>
              <a:rPr lang="en-GB" dirty="0">
                <a:solidFill>
                  <a:srgbClr val="222222"/>
                </a:solidFill>
                <a:latin typeface="Arial" panose="020B0604020202020204" pitchFamily="34" charset="0"/>
                <a:cs typeface="Arial" panose="020B0604020202020204" pitchFamily="34" charset="0"/>
              </a:rPr>
              <a:t>Another example would be to measure the productivity of a software development team in terms of lines of source code written. This approach can easily result in large amounts of dubious code being added, thereby inflating the line count but adding little of value in terms of systemic improvement. </a:t>
            </a:r>
          </a:p>
          <a:p>
            <a:pPr algn="just"/>
            <a:endParaRPr lang="en-GB" dirty="0">
              <a:solidFill>
                <a:srgbClr val="222222"/>
              </a:solidFill>
              <a:latin typeface="Arial" panose="020B0604020202020204" pitchFamily="34" charset="0"/>
              <a:cs typeface="Arial" panose="020B0604020202020204" pitchFamily="34" charset="0"/>
            </a:endParaRPr>
          </a:p>
          <a:p>
            <a:pPr algn="just"/>
            <a:r>
              <a:rPr lang="en-GB" dirty="0">
                <a:solidFill>
                  <a:srgbClr val="222222"/>
                </a:solidFill>
                <a:latin typeface="Arial" panose="020B0604020202020204" pitchFamily="34" charset="0"/>
                <a:cs typeface="Arial" panose="020B0604020202020204" pitchFamily="34" charset="0"/>
              </a:rPr>
              <a:t>A similar problem arises when a footballer kicks a ball uselessly in a match in order to build up his statistics. </a:t>
            </a:r>
            <a:endParaRPr lang="en-GB" b="0" i="0" u="none" strike="noStrike" dirty="0">
              <a:solidFill>
                <a:srgbClr val="222222"/>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435741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BD1F968-0DCF-426C-8234-5639F92CD55C}"/>
              </a:ext>
            </a:extLst>
          </p:cNvPr>
          <p:cNvPicPr>
            <a:picLocks noChangeAspect="1"/>
          </p:cNvPicPr>
          <p:nvPr/>
        </p:nvPicPr>
        <p:blipFill>
          <a:blip r:embed="rId2"/>
          <a:stretch>
            <a:fillRect/>
          </a:stretch>
        </p:blipFill>
        <p:spPr>
          <a:xfrm>
            <a:off x="1041009" y="562708"/>
            <a:ext cx="10517578" cy="3981157"/>
          </a:xfrm>
          <a:prstGeom prst="rect">
            <a:avLst/>
          </a:prstGeom>
        </p:spPr>
      </p:pic>
      <p:sp>
        <p:nvSpPr>
          <p:cNvPr id="8" name="TextBox 7">
            <a:extLst>
              <a:ext uri="{FF2B5EF4-FFF2-40B4-BE49-F238E27FC236}">
                <a16:creationId xmlns:a16="http://schemas.microsoft.com/office/drawing/2014/main" id="{CBF4C96A-6449-4147-88CE-FDCF841BEC88}"/>
              </a:ext>
            </a:extLst>
          </p:cNvPr>
          <p:cNvSpPr txBox="1"/>
          <p:nvPr/>
        </p:nvSpPr>
        <p:spPr>
          <a:xfrm>
            <a:off x="956603" y="5190978"/>
            <a:ext cx="10789920" cy="369332"/>
          </a:xfrm>
          <a:prstGeom prst="rect">
            <a:avLst/>
          </a:prstGeom>
          <a:noFill/>
        </p:spPr>
        <p:txBody>
          <a:bodyPr wrap="square" rtlCol="0">
            <a:spAutoFit/>
          </a:bodyPr>
          <a:lstStyle/>
          <a:p>
            <a:r>
              <a:rPr lang="en-GB" dirty="0">
                <a:hlinkClick r:id="rId3"/>
              </a:rPr>
              <a:t>https://en.wikipedia.org/wiki/Performance_indicator</a:t>
            </a:r>
            <a:r>
              <a:rPr lang="en-GB" dirty="0"/>
              <a:t> </a:t>
            </a:r>
          </a:p>
        </p:txBody>
      </p:sp>
    </p:spTree>
    <p:extLst>
      <p:ext uri="{BB962C8B-B14F-4D97-AF65-F5344CB8AC3E}">
        <p14:creationId xmlns:p14="http://schemas.microsoft.com/office/powerpoint/2010/main" val="348619181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01DB39A-0C05-4934-AF03-A1C6D53DE8CE}"/>
              </a:ext>
            </a:extLst>
          </p:cNvPr>
          <p:cNvPicPr>
            <a:picLocks noChangeAspect="1"/>
          </p:cNvPicPr>
          <p:nvPr/>
        </p:nvPicPr>
        <p:blipFill>
          <a:blip r:embed="rId2"/>
          <a:stretch>
            <a:fillRect/>
          </a:stretch>
        </p:blipFill>
        <p:spPr>
          <a:xfrm>
            <a:off x="787791" y="917115"/>
            <a:ext cx="10846191" cy="5441481"/>
          </a:xfrm>
          <a:prstGeom prst="rect">
            <a:avLst/>
          </a:prstGeom>
        </p:spPr>
      </p:pic>
      <p:sp>
        <p:nvSpPr>
          <p:cNvPr id="3" name="TextBox 2">
            <a:extLst>
              <a:ext uri="{FF2B5EF4-FFF2-40B4-BE49-F238E27FC236}">
                <a16:creationId xmlns:a16="http://schemas.microsoft.com/office/drawing/2014/main" id="{9328BBB7-1194-4D54-8891-F2A8C2BA5825}"/>
              </a:ext>
            </a:extLst>
          </p:cNvPr>
          <p:cNvSpPr txBox="1"/>
          <p:nvPr/>
        </p:nvSpPr>
        <p:spPr>
          <a:xfrm>
            <a:off x="844062" y="393895"/>
            <a:ext cx="11000935" cy="523220"/>
          </a:xfrm>
          <a:prstGeom prst="rect">
            <a:avLst/>
          </a:prstGeom>
          <a:noFill/>
        </p:spPr>
        <p:txBody>
          <a:bodyPr wrap="square" rtlCol="0">
            <a:spAutoFit/>
          </a:bodyPr>
          <a:lstStyle/>
          <a:p>
            <a:pPr algn="ctr"/>
            <a:r>
              <a:rPr lang="en-GB" sz="2800" dirty="0">
                <a:latin typeface="Arial" panose="020B0604020202020204" pitchFamily="34" charset="0"/>
                <a:cs typeface="Arial" panose="020B0604020202020204" pitchFamily="34" charset="0"/>
              </a:rPr>
              <a:t>Any Questions</a:t>
            </a:r>
          </a:p>
        </p:txBody>
      </p:sp>
    </p:spTree>
    <p:extLst>
      <p:ext uri="{BB962C8B-B14F-4D97-AF65-F5344CB8AC3E}">
        <p14:creationId xmlns:p14="http://schemas.microsoft.com/office/powerpoint/2010/main" val="32344244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236</TotalTime>
  <Words>6028</Words>
  <Application>Microsoft Office PowerPoint</Application>
  <PresentationFormat>Widescreen</PresentationFormat>
  <Paragraphs>354</Paragraphs>
  <Slides>67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67</vt:i4>
      </vt:variant>
    </vt:vector>
  </HeadingPairs>
  <TitlesOfParts>
    <vt:vector size="73" baseType="lpstr">
      <vt:lpstr>&amp;quot</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Ged Edwards</dc:creator>
  <cp:lastModifiedBy>Ged Edwards</cp:lastModifiedBy>
  <cp:revision>46</cp:revision>
  <dcterms:created xsi:type="dcterms:W3CDTF">2018-09-27T11:20:27Z</dcterms:created>
  <dcterms:modified xsi:type="dcterms:W3CDTF">2018-10-21T17:20:59Z</dcterms:modified>
</cp:coreProperties>
</file>