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67"/>
  </p:notesMasterIdLst>
  <p:sldIdLst>
    <p:sldId id="467" r:id="rId5"/>
    <p:sldId id="270" r:id="rId6"/>
    <p:sldId id="328" r:id="rId7"/>
    <p:sldId id="327" r:id="rId8"/>
    <p:sldId id="329" r:id="rId9"/>
    <p:sldId id="330" r:id="rId10"/>
    <p:sldId id="331" r:id="rId11"/>
    <p:sldId id="332" r:id="rId12"/>
    <p:sldId id="306" r:id="rId13"/>
    <p:sldId id="382" r:id="rId14"/>
    <p:sldId id="435" r:id="rId15"/>
    <p:sldId id="384" r:id="rId16"/>
    <p:sldId id="385" r:id="rId17"/>
    <p:sldId id="386" r:id="rId18"/>
    <p:sldId id="391" r:id="rId19"/>
    <p:sldId id="392" r:id="rId20"/>
    <p:sldId id="393" r:id="rId21"/>
    <p:sldId id="387" r:id="rId22"/>
    <p:sldId id="388" r:id="rId23"/>
    <p:sldId id="390" r:id="rId24"/>
    <p:sldId id="394" r:id="rId25"/>
    <p:sldId id="397" r:id="rId26"/>
    <p:sldId id="398" r:id="rId27"/>
    <p:sldId id="399" r:id="rId28"/>
    <p:sldId id="400" r:id="rId29"/>
    <p:sldId id="401" r:id="rId30"/>
    <p:sldId id="402" r:id="rId31"/>
    <p:sldId id="404" r:id="rId32"/>
    <p:sldId id="405" r:id="rId33"/>
    <p:sldId id="436" r:id="rId34"/>
    <p:sldId id="406" r:id="rId35"/>
    <p:sldId id="407" r:id="rId36"/>
    <p:sldId id="408" r:id="rId37"/>
    <p:sldId id="437" r:id="rId38"/>
    <p:sldId id="440" r:id="rId39"/>
    <p:sldId id="439" r:id="rId40"/>
    <p:sldId id="438" r:id="rId41"/>
    <p:sldId id="441" r:id="rId42"/>
    <p:sldId id="442" r:id="rId43"/>
    <p:sldId id="446" r:id="rId44"/>
    <p:sldId id="447" r:id="rId45"/>
    <p:sldId id="448" r:id="rId46"/>
    <p:sldId id="449" r:id="rId47"/>
    <p:sldId id="450" r:id="rId48"/>
    <p:sldId id="455" r:id="rId49"/>
    <p:sldId id="458" r:id="rId50"/>
    <p:sldId id="457" r:id="rId51"/>
    <p:sldId id="459" r:id="rId52"/>
    <p:sldId id="444" r:id="rId53"/>
    <p:sldId id="460" r:id="rId54"/>
    <p:sldId id="462" r:id="rId55"/>
    <p:sldId id="461" r:id="rId56"/>
    <p:sldId id="463" r:id="rId57"/>
    <p:sldId id="456" r:id="rId58"/>
    <p:sldId id="464" r:id="rId59"/>
    <p:sldId id="445" r:id="rId60"/>
    <p:sldId id="452" r:id="rId61"/>
    <p:sldId id="453" r:id="rId62"/>
    <p:sldId id="465" r:id="rId63"/>
    <p:sldId id="454" r:id="rId64"/>
    <p:sldId id="468" r:id="rId65"/>
    <p:sldId id="466" r:id="rId6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B09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5" autoAdjust="0"/>
    <p:restoredTop sz="85974"/>
  </p:normalViewPr>
  <p:slideViewPr>
    <p:cSldViewPr snapToGrid="0" snapToObjects="1">
      <p:cViewPr varScale="1">
        <p:scale>
          <a:sx n="54" d="100"/>
          <a:sy n="54" d="100"/>
        </p:scale>
        <p:origin x="1171" y="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1/5/2021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n.wikipedia.org/wiki/Physiologist"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en.wikipedia.org/wiki/Classical_conditioning"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presentation has been designed to help you introduce the SOME BASIC learning theory and aid your understanding of learner progression through the continuum of our new Welsh curriculum. </a:t>
            </a:r>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992001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in a nutshell we will be introducing the students to the </a:t>
            </a:r>
            <a:r>
              <a:rPr lang="en-US" dirty="0" err="1"/>
              <a:t>HoM</a:t>
            </a:r>
            <a:r>
              <a:rPr lang="en-US" dirty="0"/>
              <a:t> and taking the students deeper into the </a:t>
            </a:r>
            <a:r>
              <a:rPr lang="en-US" dirty="0" err="1"/>
              <a:t>behaviourist</a:t>
            </a:r>
            <a:r>
              <a:rPr lang="en-US" dirty="0"/>
              <a:t> learning theory. Explain that we will be following on from last years sessions. </a:t>
            </a:r>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270076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is hard! Our children will find difficulty when learning something new and there will be times when they will become baffled! It is at this point that successful learners draw upon the habits that have got them through in the past, their dispositions that have helped them to be successful when the going gets tough.</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591853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103349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way we as teachers can help our children develop the qualities they need as a successful learner is to foster the Habits of Mind (</a:t>
            </a:r>
            <a:r>
              <a:rPr lang="en-US" dirty="0" err="1"/>
              <a:t>HoM</a:t>
            </a:r>
            <a:r>
              <a:rPr lang="en-US" dirty="0"/>
              <a:t>) This is just a quick introduction to them to ‘kick open the door’ on something that if you like the sound of the students can delve deeper for themselves in additional reading and research. </a:t>
            </a:r>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832609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Art Costa who worked with </a:t>
            </a:r>
            <a:r>
              <a:rPr lang="en-US" dirty="0" err="1"/>
              <a:t>Bena</a:t>
            </a:r>
            <a:r>
              <a:rPr lang="en-US" dirty="0"/>
              <a:t> </a:t>
            </a:r>
            <a:r>
              <a:rPr lang="en-US" dirty="0" err="1"/>
              <a:t>Kallick</a:t>
            </a:r>
            <a:r>
              <a:rPr lang="en-US" dirty="0"/>
              <a:t> to develop the </a:t>
            </a:r>
            <a:r>
              <a:rPr lang="en-US" dirty="0" err="1"/>
              <a:t>HoM</a:t>
            </a:r>
            <a:r>
              <a:rPr lang="en-US" dirty="0"/>
              <a:t>. The slides describe what the </a:t>
            </a:r>
            <a:r>
              <a:rPr lang="en-US" dirty="0" err="1"/>
              <a:t>HoM</a:t>
            </a:r>
            <a:r>
              <a:rPr lang="en-US" dirty="0"/>
              <a:t> are and do in Costa’s words.</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914115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there are 16 </a:t>
            </a:r>
            <a:r>
              <a:rPr lang="en-US" dirty="0" err="1"/>
              <a:t>HoM</a:t>
            </a:r>
            <a:r>
              <a:rPr lang="en-US" dirty="0"/>
              <a:t> identified and that these have been </a:t>
            </a:r>
            <a:r>
              <a:rPr lang="en-US" dirty="0" err="1"/>
              <a:t>synthesised</a:t>
            </a:r>
            <a:r>
              <a:rPr lang="en-US" dirty="0"/>
              <a:t> from Costa’s research which drew from a sample from across many disciplines. He found out what the successful doctor/ secretary/ dancer/ bank manager/ </a:t>
            </a:r>
            <a:r>
              <a:rPr lang="en-US" dirty="0" err="1"/>
              <a:t>etc</a:t>
            </a:r>
            <a:r>
              <a:rPr lang="en-US" dirty="0"/>
              <a:t>  did when they came across a problem to which the answer was not known. He wanted to find out and make a list of the dispositions of successful people from across many fields of society. The 16 </a:t>
            </a:r>
            <a:r>
              <a:rPr lang="en-US" dirty="0" err="1"/>
              <a:t>HoM</a:t>
            </a:r>
            <a:r>
              <a:rPr lang="en-US" dirty="0"/>
              <a:t> are his collated common findings. </a:t>
            </a:r>
          </a:p>
          <a:p>
            <a:endParaRPr lang="en-US" dirty="0"/>
          </a:p>
          <a:p>
            <a:r>
              <a:rPr lang="en-US" dirty="0"/>
              <a:t>Each are presented with an image that we use in schools to help introduce them to children and we as teachers aim to develop these dispositions throughout their time in school through many different ways. </a:t>
            </a:r>
          </a:p>
          <a:p>
            <a:endParaRPr lang="en-US" dirty="0"/>
          </a:p>
          <a:p>
            <a:r>
              <a:rPr lang="en-US" dirty="0"/>
              <a:t>Ask the student to look at the pictures and try to guess what disposition each one represents. (They will google these under the table! Watch for that! </a:t>
            </a:r>
            <a:r>
              <a:rPr lang="en-US" dirty="0">
                <a:sym typeface="Wingdings" pitchFamily="2" charset="2"/>
              </a:rPr>
              <a:t> )</a:t>
            </a:r>
          </a:p>
          <a:p>
            <a:endParaRPr lang="en-US" dirty="0">
              <a:sym typeface="Wingdings" pitchFamily="2" charset="2"/>
            </a:endParaRPr>
          </a:p>
          <a:p>
            <a:r>
              <a:rPr lang="en-US" dirty="0">
                <a:sym typeface="Wingdings" pitchFamily="2" charset="2"/>
              </a:rPr>
              <a:t>Ask for some of their ideas before moving on.</a:t>
            </a: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287236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 the correct </a:t>
            </a:r>
            <a:r>
              <a:rPr lang="en-US" dirty="0" err="1"/>
              <a:t>HoM</a:t>
            </a:r>
            <a:r>
              <a:rPr lang="en-US" dirty="0"/>
              <a:t> and see how close the group came to identifying them. </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936707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(Quick flick through this slide)</a:t>
            </a:r>
          </a:p>
          <a:p>
            <a:endParaRPr lang="en-US" dirty="0"/>
          </a:p>
          <a:p>
            <a:r>
              <a:rPr lang="en-US" dirty="0"/>
              <a:t>So let’s delve a little deeper into this learning theory. Ask the students “How do you know you have learned something?” Hopefully they will respond with something like “If you can explain something in terms of other concepts then you’ve learned it” (previous session point) Then introduce the next slide…</a:t>
            </a:r>
          </a:p>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84212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a:t>
            </a:r>
            <a:r>
              <a:rPr lang="en-US" dirty="0" err="1"/>
              <a:t>behaviourist</a:t>
            </a:r>
            <a:r>
              <a:rPr lang="en-US" dirty="0"/>
              <a:t> believes that learning has only occurred when the is a change in behavior.</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470647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Pavlov. Feel free to use any of the info below. Main point to get across he is known for his work relating to ‘classical conditioning’ which we will look at now.</a:t>
            </a:r>
          </a:p>
          <a:p>
            <a:endParaRPr lang="en-US" dirty="0"/>
          </a:p>
          <a:p>
            <a:r>
              <a:rPr lang="en-GB" sz="1200" b="0" i="0" kern="1200" dirty="0">
                <a:solidFill>
                  <a:schemeClr val="tx1"/>
                </a:solidFill>
                <a:effectLst/>
                <a:latin typeface="+mn-lt"/>
                <a:ea typeface="+mn-ea"/>
                <a:cs typeface="+mn-cs"/>
              </a:rPr>
              <a:t>Born 1849 </a:t>
            </a:r>
          </a:p>
          <a:p>
            <a:r>
              <a:rPr lang="en-GB" sz="1200" b="0" i="0" kern="1200" dirty="0">
                <a:solidFill>
                  <a:schemeClr val="tx1"/>
                </a:solidFill>
                <a:effectLst/>
                <a:latin typeface="+mn-lt"/>
                <a:ea typeface="+mn-ea"/>
                <a:cs typeface="+mn-cs"/>
              </a:rPr>
              <a:t>Died 27 February 1936</a:t>
            </a:r>
          </a:p>
          <a:p>
            <a:r>
              <a:rPr lang="en-GB" sz="1200" b="0" i="0" u="none" kern="1200" dirty="0">
                <a:solidFill>
                  <a:schemeClr val="tx1"/>
                </a:solidFill>
                <a:effectLst/>
                <a:latin typeface="+mn-lt"/>
                <a:ea typeface="+mn-ea"/>
                <a:cs typeface="+mn-cs"/>
              </a:rPr>
              <a:t>Russian </a:t>
            </a:r>
            <a:r>
              <a:rPr lang="en-GB" sz="1200" b="0" i="0" u="none" strike="noStrike" kern="1200" dirty="0">
                <a:solidFill>
                  <a:schemeClr val="tx1"/>
                </a:solidFill>
                <a:effectLst/>
                <a:latin typeface="+mn-lt"/>
                <a:ea typeface="+mn-ea"/>
                <a:cs typeface="+mn-cs"/>
                <a:hlinkClick r:id="rId3" tooltip="Physiologist">
                  <a:extLst>
                    <a:ext uri="{A12FA001-AC4F-418D-AE19-62706E023703}">
                      <ahyp:hlinkClr xmlns:ahyp="http://schemas.microsoft.com/office/drawing/2018/hyperlinkcolor" xmlns="" val="tx"/>
                    </a:ext>
                  </a:extLst>
                </a:hlinkClick>
              </a:rPr>
              <a:t>physiologist</a:t>
            </a:r>
            <a:r>
              <a:rPr lang="en-GB" sz="1200" b="0" i="0" u="none" kern="1200" dirty="0">
                <a:solidFill>
                  <a:schemeClr val="tx1"/>
                </a:solidFill>
                <a:effectLst/>
                <a:latin typeface="+mn-lt"/>
                <a:ea typeface="+mn-ea"/>
                <a:cs typeface="+mn-cs"/>
              </a:rPr>
              <a:t> known primarily for his work in </a:t>
            </a:r>
            <a:r>
              <a:rPr lang="en-GB" sz="1200" b="0" i="0" u="none" strike="noStrike" kern="1200" dirty="0">
                <a:solidFill>
                  <a:schemeClr val="tx1"/>
                </a:solidFill>
                <a:effectLst/>
                <a:latin typeface="+mn-lt"/>
                <a:ea typeface="+mn-ea"/>
                <a:cs typeface="+mn-cs"/>
                <a:hlinkClick r:id="rId4" tooltip="Classical conditioning">
                  <a:extLst>
                    <a:ext uri="{A12FA001-AC4F-418D-AE19-62706E023703}">
                      <ahyp:hlinkClr xmlns:ahyp="http://schemas.microsoft.com/office/drawing/2018/hyperlinkcolor" xmlns="" val="tx"/>
                    </a:ext>
                  </a:extLst>
                </a:hlinkClick>
              </a:rPr>
              <a:t>classical conditioning</a:t>
            </a:r>
            <a:r>
              <a:rPr lang="en-GB" sz="1200" b="0" i="0" u="none" kern="1200" dirty="0">
                <a:solidFill>
                  <a:schemeClr val="tx1"/>
                </a:solidFill>
                <a:effectLst/>
                <a:latin typeface="+mn-lt"/>
                <a:ea typeface="+mn-ea"/>
                <a:cs typeface="+mn-cs"/>
              </a:rPr>
              <a:t>.</a:t>
            </a:r>
          </a:p>
          <a:p>
            <a:r>
              <a:rPr lang="en-GB" sz="1200" b="0" i="0" u="none" kern="1200" dirty="0">
                <a:solidFill>
                  <a:schemeClr val="tx1"/>
                </a:solidFill>
                <a:effectLst/>
                <a:latin typeface="+mn-lt"/>
                <a:ea typeface="+mn-ea"/>
                <a:cs typeface="+mn-cs"/>
              </a:rPr>
              <a:t>From his childhood days Pavlov demonstrated intellectual curiosity along with </a:t>
            </a:r>
            <a:r>
              <a:rPr lang="en-GB" sz="1200" b="0" i="0" kern="1200" dirty="0">
                <a:solidFill>
                  <a:schemeClr val="tx1"/>
                </a:solidFill>
                <a:effectLst/>
                <a:latin typeface="+mn-lt"/>
                <a:ea typeface="+mn-ea"/>
                <a:cs typeface="+mn-cs"/>
              </a:rPr>
              <a:t>an unusual energy which he referred to as "the instinct for research”</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3232975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slide to explain his famous dog experiment.</a:t>
            </a:r>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24904182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0257690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Explain the Little Albert experiment was a controlled experiment showing empirical evidence of classical conditioning in humans. It was carried out by John B. Watson (Remember the memory graph?) and his graduate student, Rosalie Rayner, at Johns Hopkins University. The results were first published in the February 1920 issue of the Journal of Experimental Psychology.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It demonstrates that a human can be conditioned to fear a stimulus that previously it wasn’t fearful of.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Walk the students through the images above. </a:t>
            </a: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8669057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the students to spend a few mins to come up with a classroom example. VERY TRICKY TASK!</a:t>
            </a:r>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36642524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750028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Don’t want to tell you how to suck eggs here but I have come unstuck with groups over this / next slide. My advice is to go slow and check understanding of the group as you go! </a:t>
            </a:r>
            <a:r>
              <a:rPr lang="en-US" dirty="0">
                <a:sym typeface="Wingdings" pitchFamily="2" charset="2"/>
              </a:rPr>
              <a:t> </a:t>
            </a:r>
          </a:p>
          <a:p>
            <a:endParaRPr lang="en-US" dirty="0">
              <a:sym typeface="Wingdings" pitchFamily="2" charset="2"/>
            </a:endParaRPr>
          </a:p>
          <a:p>
            <a:r>
              <a:rPr lang="en-US" dirty="0">
                <a:sym typeface="Wingdings" pitchFamily="2" charset="2"/>
              </a:rPr>
              <a:t>They find it tricky to understand that ‘punishment can be BOTH positive AND negative as is shown on the next slide.</a:t>
            </a: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36620462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going through each box on the slide take time to explain the key principle of …</a:t>
            </a:r>
          </a:p>
          <a:p>
            <a:endParaRPr lang="en-US" dirty="0"/>
          </a:p>
          <a:p>
            <a:r>
              <a:rPr lang="en-US" dirty="0"/>
              <a:t>Positive = indicates the application/ introduction of a stimulus</a:t>
            </a:r>
          </a:p>
          <a:p>
            <a:endParaRPr lang="en-US" dirty="0"/>
          </a:p>
          <a:p>
            <a:r>
              <a:rPr lang="en-US" dirty="0"/>
              <a:t>Negative = indicates the withholding / removal of a stimulus</a:t>
            </a:r>
          </a:p>
          <a:p>
            <a:endParaRPr lang="en-US" dirty="0"/>
          </a:p>
          <a:p>
            <a:r>
              <a:rPr lang="en-US" dirty="0"/>
              <a:t>It can be helpful to start with REINFORCEMENT and look at both Positive and negative reinforcement before moving onto PUNISHMENT.</a:t>
            </a:r>
          </a:p>
          <a:p>
            <a:endParaRPr lang="en-US" dirty="0"/>
          </a:p>
          <a:p>
            <a:r>
              <a:rPr lang="en-US" dirty="0"/>
              <a:t>So start with the top left box = Positive reinforcement and get the group to ‘decode’ the two words </a:t>
            </a:r>
            <a:r>
              <a:rPr lang="en-US" dirty="0" err="1"/>
              <a:t>ie</a:t>
            </a:r>
            <a:endParaRPr lang="en-US" dirty="0"/>
          </a:p>
          <a:p>
            <a:endParaRPr lang="en-US" dirty="0"/>
          </a:p>
          <a:p>
            <a:r>
              <a:rPr lang="en-US" dirty="0"/>
              <a:t>POSITIVE means to apply a stimulus</a:t>
            </a:r>
          </a:p>
          <a:p>
            <a:r>
              <a:rPr lang="en-US" dirty="0"/>
              <a:t>REINFORCEMENT means that the probability of the behavior will happen again is increased. </a:t>
            </a:r>
          </a:p>
          <a:p>
            <a:endParaRPr lang="en-US" dirty="0"/>
          </a:p>
          <a:p>
            <a:r>
              <a:rPr lang="en-US" dirty="0"/>
              <a:t>So explain to the students that before we even look at the example in the box we are expecting to see something being given to the dog (Positive) that will REINFORCE the behavior it just displayed in order to INCREASE the probability that the dog will do it again. Then give the example of a dog dropping a ball when asked and being given a treat. </a:t>
            </a:r>
          </a:p>
          <a:p>
            <a:endParaRPr lang="en-US" dirty="0"/>
          </a:p>
          <a:p>
            <a:r>
              <a:rPr lang="en-US" dirty="0"/>
              <a:t>This is a nice straight forward start…then move onto NEGATIVE REINFORCEMENT and go through the same process of decoding the language and knowing what to expect before even looking at the top right box example. </a:t>
            </a:r>
          </a:p>
          <a:p>
            <a:endParaRPr lang="en-US" dirty="0"/>
          </a:p>
          <a:p>
            <a:r>
              <a:rPr lang="en-US" dirty="0"/>
              <a:t>NEGATIVE = indicates the withholding / removal of a stimulus</a:t>
            </a:r>
          </a:p>
          <a:p>
            <a:r>
              <a:rPr lang="en-US" dirty="0"/>
              <a:t>REINFORCEMENT = means that the probability of the behavior will happen again is increased. </a:t>
            </a:r>
          </a:p>
          <a:p>
            <a:endParaRPr lang="en-US" dirty="0"/>
          </a:p>
          <a:p>
            <a:r>
              <a:rPr lang="en-US" dirty="0"/>
              <a:t>So we are expecting the dog to do something that will make a bad thing that is happening to it stop. </a:t>
            </a:r>
          </a:p>
          <a:p>
            <a:endParaRPr lang="en-US" dirty="0"/>
          </a:p>
          <a:p>
            <a:r>
              <a:rPr lang="en-US" dirty="0"/>
              <a:t>So an example could be that a dog is barking all the time at little children…the owner put a collar on the dog that bleeps </a:t>
            </a:r>
            <a:r>
              <a:rPr lang="en-US" dirty="0" err="1"/>
              <a:t>everytime</a:t>
            </a:r>
            <a:r>
              <a:rPr lang="en-US" dirty="0"/>
              <a:t> it barks…this is not very nice for the dog (it’s a bad thing) the dog starts to stop barking at children and the collar doesn’t bleep and the owner removes the bad thing. This REINFORCES the behavior of not barking. </a:t>
            </a:r>
          </a:p>
          <a:p>
            <a:endParaRPr lang="en-US" dirty="0"/>
          </a:p>
          <a:p>
            <a:r>
              <a:rPr lang="en-US" dirty="0"/>
              <a:t>THEN STOP! </a:t>
            </a:r>
            <a:r>
              <a:rPr lang="en-US" dirty="0">
                <a:sym typeface="Wingdings" pitchFamily="2" charset="2"/>
              </a:rPr>
              <a:t> </a:t>
            </a:r>
          </a:p>
          <a:p>
            <a:endParaRPr lang="en-US" dirty="0">
              <a:sym typeface="Wingdings" pitchFamily="2" charset="2"/>
            </a:endParaRPr>
          </a:p>
          <a:p>
            <a:r>
              <a:rPr lang="en-US" dirty="0">
                <a:sym typeface="Wingdings" pitchFamily="2" charset="2"/>
              </a:rPr>
              <a:t>It can be helpful at this point to ask the students to come up with classroom examples of both </a:t>
            </a:r>
            <a:r>
              <a:rPr lang="en-US" dirty="0" err="1">
                <a:sym typeface="Wingdings" pitchFamily="2" charset="2"/>
              </a:rPr>
              <a:t>Pos</a:t>
            </a:r>
            <a:r>
              <a:rPr lang="en-US" dirty="0">
                <a:sym typeface="Wingdings" pitchFamily="2" charset="2"/>
              </a:rPr>
              <a:t> and neg reinforcement. Share and correct any misunderstandings. </a:t>
            </a:r>
          </a:p>
          <a:p>
            <a:endParaRPr lang="en-US" dirty="0">
              <a:sym typeface="Wingdings" pitchFamily="2" charset="2"/>
            </a:endParaRPr>
          </a:p>
          <a:p>
            <a:r>
              <a:rPr lang="en-US" dirty="0">
                <a:sym typeface="Wingdings" pitchFamily="2" charset="2"/>
              </a:rPr>
              <a:t>Then work through the </a:t>
            </a:r>
            <a:r>
              <a:rPr lang="en-US" dirty="0" err="1">
                <a:sym typeface="Wingdings" pitchFamily="2" charset="2"/>
              </a:rPr>
              <a:t>pos</a:t>
            </a:r>
            <a:r>
              <a:rPr lang="en-US" dirty="0">
                <a:sym typeface="Wingdings" pitchFamily="2" charset="2"/>
              </a:rPr>
              <a:t> punishment and neg punishment in the same way as above , decoding the key words so that they know what to expect in the box. </a:t>
            </a:r>
          </a:p>
          <a:p>
            <a:endParaRPr lang="en-US" dirty="0">
              <a:sym typeface="Wingdings" pitchFamily="2" charset="2"/>
            </a:endParaRPr>
          </a:p>
          <a:p>
            <a:r>
              <a:rPr lang="en-US" dirty="0">
                <a:sym typeface="Wingdings" pitchFamily="2" charset="2"/>
              </a:rPr>
              <a:t>Like I say I have come unstuck here by going too quick and causing confusing between Negative reinforcement and negative punishment! GOOD LUCK!</a:t>
            </a:r>
            <a:endParaRPr lang="en-US" dirty="0"/>
          </a:p>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9087499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20270183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says it all.</a:t>
            </a:r>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5350009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Time for a little fun! Ask the students “This couldn’t happen to you right?”</a:t>
            </a:r>
          </a:p>
          <a:p>
            <a:endParaRPr lang="en-US" dirty="0"/>
          </a:p>
          <a:p>
            <a:r>
              <a:rPr lang="en-US" dirty="0"/>
              <a:t>Then show them the picture of the TV…So you’re watching you’re </a:t>
            </a:r>
            <a:r>
              <a:rPr lang="en-US" dirty="0" err="1"/>
              <a:t>favourite</a:t>
            </a:r>
            <a:r>
              <a:rPr lang="en-US" dirty="0"/>
              <a:t> </a:t>
            </a:r>
            <a:r>
              <a:rPr lang="en-US" dirty="0" err="1"/>
              <a:t>programme</a:t>
            </a:r>
            <a:r>
              <a:rPr lang="en-US" dirty="0"/>
              <a:t> and then …(Flick onto next slide)</a:t>
            </a:r>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15885780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adverts come on…what do you do next? Wait for some responses…then flick onto next slide.</a:t>
            </a:r>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40384230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go and make a cup of tea! We have been conditioned to get up and put the kettle on when we see the stimulus of the adverts! </a:t>
            </a:r>
          </a:p>
        </p:txBody>
      </p:sp>
      <p:sp>
        <p:nvSpPr>
          <p:cNvPr id="4" name="Slide Number Placeholder 3"/>
          <p:cNvSpPr>
            <a:spLocks noGrp="1"/>
          </p:cNvSpPr>
          <p:nvPr>
            <p:ph type="sldNum" sz="quarter" idx="5"/>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6812859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if it’s in the evening we grab a chocolate bar too! </a:t>
            </a:r>
            <a:r>
              <a:rPr lang="en-US" dirty="0">
                <a:sym typeface="Wingdings" pitchFamily="2" charset="2"/>
              </a:rPr>
              <a:t> </a:t>
            </a: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16314847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TV adverts used to be an ‘unconditioned’ stimulus but with repeated pairing with putting the kettle on it they have now become a ‘conditioned’ stimulus!</a:t>
            </a:r>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26437164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says it all.</a:t>
            </a:r>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13096944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a:t>
            </a:r>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32190319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the slide contents then ask “If we can condition our children to use </a:t>
            </a:r>
            <a:r>
              <a:rPr lang="en-US" dirty="0" err="1"/>
              <a:t>HoM</a:t>
            </a:r>
            <a:r>
              <a:rPr lang="en-US" dirty="0"/>
              <a:t>, which form of conditioning should we attempt? Classical or Operant?</a:t>
            </a:r>
          </a:p>
          <a:p>
            <a:endParaRPr lang="en-US" dirty="0"/>
          </a:p>
          <a:p>
            <a:r>
              <a:rPr lang="en-US" dirty="0"/>
              <a:t>Hopefully they will choose operant and suggest apply a stimulus after the behavior to REINFORCE the probability of it being done again.</a:t>
            </a:r>
          </a:p>
        </p:txBody>
      </p:sp>
      <p:sp>
        <p:nvSpPr>
          <p:cNvPr id="4" name="Slide Number Placeholder 3"/>
          <p:cNvSpPr>
            <a:spLocks noGrp="1"/>
          </p:cNvSpPr>
          <p:nvPr>
            <p:ph type="sldNum" sz="quarter" idx="5"/>
          </p:nvPr>
        </p:nvSpPr>
        <p:spPr/>
        <p:txBody>
          <a:bodyPr/>
          <a:lstStyle/>
          <a:p>
            <a:fld id="{B68C8073-CAD2-48BF-B8DB-FCAF7D6ED014}" type="slidenum">
              <a:rPr lang="en-US" smtClean="0"/>
              <a:t>31</a:t>
            </a:fld>
            <a:endParaRPr lang="en-US"/>
          </a:p>
        </p:txBody>
      </p:sp>
    </p:spTree>
    <p:extLst>
      <p:ext uri="{BB962C8B-B14F-4D97-AF65-F5344CB8AC3E}">
        <p14:creationId xmlns:p14="http://schemas.microsoft.com/office/powerpoint/2010/main" val="36900877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some time for the students to discuss on tables and hopefully they will return responses that identify the frequency of the positive reinforcement. </a:t>
            </a:r>
          </a:p>
        </p:txBody>
      </p:sp>
      <p:sp>
        <p:nvSpPr>
          <p:cNvPr id="4" name="Slide Number Placeholder 3"/>
          <p:cNvSpPr>
            <a:spLocks noGrp="1"/>
          </p:cNvSpPr>
          <p:nvPr>
            <p:ph type="sldNum" sz="quarter" idx="5"/>
          </p:nvPr>
        </p:nvSpPr>
        <p:spPr/>
        <p:txBody>
          <a:bodyPr/>
          <a:lstStyle/>
          <a:p>
            <a:fld id="{B68C8073-CAD2-48BF-B8DB-FCAF7D6ED014}" type="slidenum">
              <a:rPr lang="en-US" smtClean="0"/>
              <a:t>32</a:t>
            </a:fld>
            <a:endParaRPr lang="en-US"/>
          </a:p>
        </p:txBody>
      </p:sp>
    </p:spTree>
    <p:extLst>
      <p:ext uri="{BB962C8B-B14F-4D97-AF65-F5344CB8AC3E}">
        <p14:creationId xmlns:p14="http://schemas.microsoft.com/office/powerpoint/2010/main" val="34500474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will lead into a nice discussion relating to the the SCHEDULE OF REINFORCEMENT (See slide). </a:t>
            </a:r>
          </a:p>
          <a:p>
            <a:endParaRPr lang="en-US" dirty="0"/>
          </a:p>
          <a:p>
            <a:r>
              <a:rPr lang="en-US" dirty="0"/>
              <a:t>So if as teachers we want slow steady progress of the uptake of </a:t>
            </a:r>
            <a:r>
              <a:rPr lang="en-US" dirty="0" err="1"/>
              <a:t>HoM</a:t>
            </a:r>
            <a:r>
              <a:rPr lang="en-US" dirty="0"/>
              <a:t> with our children then a variable –interval – schedule would be the approach where we reinforce the desired </a:t>
            </a:r>
            <a:r>
              <a:rPr lang="en-US" dirty="0" err="1"/>
              <a:t>behaviours</a:t>
            </a:r>
            <a:r>
              <a:rPr lang="en-US" dirty="0"/>
              <a:t> (good use of </a:t>
            </a:r>
            <a:r>
              <a:rPr lang="en-US" dirty="0" err="1"/>
              <a:t>HoM</a:t>
            </a:r>
            <a:r>
              <a:rPr lang="en-US" dirty="0"/>
              <a:t>) every 30 mins or so. In class we would do a pitstop and highlight the examples of good </a:t>
            </a:r>
            <a:r>
              <a:rPr lang="en-US" dirty="0" err="1"/>
              <a:t>HoM</a:t>
            </a:r>
            <a:r>
              <a:rPr lang="en-US" dirty="0"/>
              <a:t> use by children for example and offer praise and reward at that point then do it again 30 mins later. </a:t>
            </a:r>
          </a:p>
          <a:p>
            <a:endParaRPr lang="en-US" dirty="0"/>
          </a:p>
          <a:p>
            <a:r>
              <a:rPr lang="en-US" dirty="0"/>
              <a:t>If we want a faster uptake and quicker change of behavior then we can POSITIVELY REINFORCE after EVERY display of desired behavior. Ask students what the downside of the this would be in the classroom (Headless chicken springs to mind and distraction from the main lesson LO?) </a:t>
            </a:r>
          </a:p>
          <a:p>
            <a:endParaRPr lang="en-US" dirty="0"/>
          </a:p>
          <a:p>
            <a:r>
              <a:rPr lang="en-US" dirty="0"/>
              <a:t>An effective approach that yields good results is the Variable –ratio –schedule, here we as teachers offer POSITIVE REINFORCEMENT after an unpredictable number of displays of the desired behavior. Ask the students what the benefit of this approach might be?</a:t>
            </a:r>
          </a:p>
        </p:txBody>
      </p:sp>
      <p:sp>
        <p:nvSpPr>
          <p:cNvPr id="4" name="Slide Number Placeholder 3"/>
          <p:cNvSpPr>
            <a:spLocks noGrp="1"/>
          </p:cNvSpPr>
          <p:nvPr>
            <p:ph type="sldNum" sz="quarter" idx="5"/>
          </p:nvPr>
        </p:nvSpPr>
        <p:spPr/>
        <p:txBody>
          <a:bodyPr/>
          <a:lstStyle/>
          <a:p>
            <a:fld id="{B68C8073-CAD2-48BF-B8DB-FCAF7D6ED014}" type="slidenum">
              <a:rPr lang="en-US" smtClean="0"/>
              <a:t>33</a:t>
            </a:fld>
            <a:endParaRPr lang="en-US"/>
          </a:p>
        </p:txBody>
      </p:sp>
    </p:spTree>
    <p:extLst>
      <p:ext uri="{BB962C8B-B14F-4D97-AF65-F5344CB8AC3E}">
        <p14:creationId xmlns:p14="http://schemas.microsoft.com/office/powerpoint/2010/main" val="41423134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part of the session will focus on developing the students understanding of “Learner progression” within the new curriculum for Wales. For this to be effective our students need to understand some key aspects of the new curriculum. So to begin, we will take 10 mins to ensure that the students understand that schools will actually be designing THEIR OWN curriculum that meets the needs of their learners within their own context. </a:t>
            </a:r>
          </a:p>
          <a:p>
            <a:endParaRPr lang="en-US" dirty="0"/>
          </a:p>
          <a:p>
            <a:r>
              <a:rPr lang="en-US" dirty="0"/>
              <a:t>On this slide we will say that our learning relating to “progression” will not begin where they think! Our discussion starts with ‘Designing your own curriculum’. </a:t>
            </a:r>
          </a:p>
        </p:txBody>
      </p:sp>
      <p:sp>
        <p:nvSpPr>
          <p:cNvPr id="4" name="Slide Number Placeholder 3"/>
          <p:cNvSpPr>
            <a:spLocks noGrp="1"/>
          </p:cNvSpPr>
          <p:nvPr>
            <p:ph type="sldNum" sz="quarter" idx="5"/>
          </p:nvPr>
        </p:nvSpPr>
        <p:spPr/>
        <p:txBody>
          <a:bodyPr/>
          <a:lstStyle/>
          <a:p>
            <a:fld id="{B68C8073-CAD2-48BF-B8DB-FCAF7D6ED014}" type="slidenum">
              <a:rPr lang="en-US" smtClean="0"/>
              <a:t>36</a:t>
            </a:fld>
            <a:endParaRPr lang="en-US"/>
          </a:p>
        </p:txBody>
      </p:sp>
    </p:spTree>
    <p:extLst>
      <p:ext uri="{BB962C8B-B14F-4D97-AF65-F5344CB8AC3E}">
        <p14:creationId xmlns:p14="http://schemas.microsoft.com/office/powerpoint/2010/main" val="38263111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21468679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38</a:t>
            </a:fld>
            <a:endParaRPr lang="en-US"/>
          </a:p>
        </p:txBody>
      </p:sp>
    </p:spTree>
    <p:extLst>
      <p:ext uri="{BB962C8B-B14F-4D97-AF65-F5344CB8AC3E}">
        <p14:creationId xmlns:p14="http://schemas.microsoft.com/office/powerpoint/2010/main" val="18675101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how do schools create a curriculum that progresses an individual child towards the purposes and if schools are creating their own curriculums, wont they all children get a different education?</a:t>
            </a:r>
          </a:p>
        </p:txBody>
      </p:sp>
      <p:sp>
        <p:nvSpPr>
          <p:cNvPr id="4" name="Slide Number Placeholder 3"/>
          <p:cNvSpPr>
            <a:spLocks noGrp="1"/>
          </p:cNvSpPr>
          <p:nvPr>
            <p:ph type="sldNum" sz="quarter" idx="5"/>
          </p:nvPr>
        </p:nvSpPr>
        <p:spPr/>
        <p:txBody>
          <a:bodyPr/>
          <a:lstStyle/>
          <a:p>
            <a:fld id="{B68C8073-CAD2-48BF-B8DB-FCAF7D6ED014}" type="slidenum">
              <a:rPr lang="en-US" smtClean="0"/>
              <a:t>39</a:t>
            </a:fld>
            <a:endParaRPr lang="en-US"/>
          </a:p>
        </p:txBody>
      </p:sp>
    </p:spTree>
    <p:extLst>
      <p:ext uri="{BB962C8B-B14F-4D97-AF65-F5344CB8AC3E}">
        <p14:creationId xmlns:p14="http://schemas.microsoft.com/office/powerpoint/2010/main" val="7267427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as we know there are SIX Areas of Learning in our new curriculum. Each draws from different disciplines. All new curriculums created by schools must include the SIX areas of learning, within these there are clear ‘What matters’ statements that schools must plan for </a:t>
            </a:r>
          </a:p>
        </p:txBody>
      </p:sp>
      <p:sp>
        <p:nvSpPr>
          <p:cNvPr id="4" name="Slide Number Placeholder 3"/>
          <p:cNvSpPr>
            <a:spLocks noGrp="1"/>
          </p:cNvSpPr>
          <p:nvPr>
            <p:ph type="sldNum" sz="quarter" idx="5"/>
          </p:nvPr>
        </p:nvSpPr>
        <p:spPr/>
        <p:txBody>
          <a:bodyPr/>
          <a:lstStyle/>
          <a:p>
            <a:fld id="{B68C8073-CAD2-48BF-B8DB-FCAF7D6ED014}" type="slidenum">
              <a:rPr lang="en-US" smtClean="0"/>
              <a:t>40</a:t>
            </a:fld>
            <a:endParaRPr lang="en-US"/>
          </a:p>
        </p:txBody>
      </p:sp>
    </p:spTree>
    <p:extLst>
      <p:ext uri="{BB962C8B-B14F-4D97-AF65-F5344CB8AC3E}">
        <p14:creationId xmlns:p14="http://schemas.microsoft.com/office/powerpoint/2010/main" val="36380022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37443753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34314300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43</a:t>
            </a:fld>
            <a:endParaRPr lang="en-US"/>
          </a:p>
        </p:txBody>
      </p:sp>
    </p:spTree>
    <p:extLst>
      <p:ext uri="{BB962C8B-B14F-4D97-AF65-F5344CB8AC3E}">
        <p14:creationId xmlns:p14="http://schemas.microsoft.com/office/powerpoint/2010/main" val="6407181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44</a:t>
            </a:fld>
            <a:endParaRPr lang="en-US"/>
          </a:p>
        </p:txBody>
      </p:sp>
    </p:spTree>
    <p:extLst>
      <p:ext uri="{BB962C8B-B14F-4D97-AF65-F5344CB8AC3E}">
        <p14:creationId xmlns:p14="http://schemas.microsoft.com/office/powerpoint/2010/main" val="322060451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remind the students about the what matters statements and link to the next slide.</a:t>
            </a:r>
          </a:p>
        </p:txBody>
      </p:sp>
      <p:sp>
        <p:nvSpPr>
          <p:cNvPr id="4" name="Slide Number Placeholder 3"/>
          <p:cNvSpPr>
            <a:spLocks noGrp="1"/>
          </p:cNvSpPr>
          <p:nvPr>
            <p:ph type="sldNum" sz="quarter" idx="5"/>
          </p:nvPr>
        </p:nvSpPr>
        <p:spPr/>
        <p:txBody>
          <a:bodyPr/>
          <a:lstStyle/>
          <a:p>
            <a:fld id="{B68C8073-CAD2-48BF-B8DB-FCAF7D6ED014}" type="slidenum">
              <a:rPr lang="en-US" smtClean="0"/>
              <a:t>50</a:t>
            </a:fld>
            <a:endParaRPr lang="en-US"/>
          </a:p>
        </p:txBody>
      </p:sp>
    </p:spTree>
    <p:extLst>
      <p:ext uri="{BB962C8B-B14F-4D97-AF65-F5344CB8AC3E}">
        <p14:creationId xmlns:p14="http://schemas.microsoft.com/office/powerpoint/2010/main" val="38711370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presentation has been designed to help you introduce the SOME BASIC learning theory and aid your understanding of learner progression through the continuum of our new Welsh curriculum. </a:t>
            </a:r>
          </a:p>
        </p:txBody>
      </p:sp>
      <p:sp>
        <p:nvSpPr>
          <p:cNvPr id="4" name="Slide Number Placeholder 3"/>
          <p:cNvSpPr>
            <a:spLocks noGrp="1"/>
          </p:cNvSpPr>
          <p:nvPr>
            <p:ph type="sldNum" sz="quarter" idx="10"/>
          </p:nvPr>
        </p:nvSpPr>
        <p:spPr/>
        <p:txBody>
          <a:bodyPr/>
          <a:lstStyle/>
          <a:p>
            <a:fld id="{B68C8073-CAD2-48BF-B8DB-FCAF7D6ED014}" type="slidenum">
              <a:rPr lang="en-US" smtClean="0"/>
              <a:t>62</a:t>
            </a:fld>
            <a:endParaRPr lang="en-US"/>
          </a:p>
        </p:txBody>
      </p:sp>
    </p:spTree>
    <p:extLst>
      <p:ext uri="{BB962C8B-B14F-4D97-AF65-F5344CB8AC3E}">
        <p14:creationId xmlns:p14="http://schemas.microsoft.com/office/powerpoint/2010/main" val="1738207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39867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58323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69016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63869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19532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09221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69762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84341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49625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15936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52046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27526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1/5/2021</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1/5/2021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4828968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62"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4.xml"/><Relationship Id="rId5" Type="http://schemas.openxmlformats.org/officeDocument/2006/relationships/image" Target="../media/image36.png"/><Relationship Id="rId4" Type="http://schemas.openxmlformats.org/officeDocument/2006/relationships/image" Target="../media/image35.png"/></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3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1.png"/></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45.jpeg"/><Relationship Id="rId5" Type="http://schemas.openxmlformats.org/officeDocument/2006/relationships/image" Target="../media/image47.png"/><Relationship Id="rId4" Type="http://schemas.openxmlformats.org/officeDocument/2006/relationships/image" Target="../media/image41.png"/></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45.jpeg"/><Relationship Id="rId5" Type="http://schemas.openxmlformats.org/officeDocument/2006/relationships/image" Target="../media/image47.png"/><Relationship Id="rId4" Type="http://schemas.openxmlformats.org/officeDocument/2006/relationships/image" Target="../media/image41.png"/></Relationships>
</file>

<file path=ppt/slides/_rels/slide4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45.jpeg"/><Relationship Id="rId5" Type="http://schemas.openxmlformats.org/officeDocument/2006/relationships/image" Target="../media/image47.png"/><Relationship Id="rId4" Type="http://schemas.openxmlformats.org/officeDocument/2006/relationships/image" Target="../media/image41.png"/></Relationships>
</file>

<file path=ppt/slides/_rels/slide4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45.jpeg"/><Relationship Id="rId5" Type="http://schemas.openxmlformats.org/officeDocument/2006/relationships/image" Target="../media/image47.png"/><Relationship Id="rId4" Type="http://schemas.openxmlformats.org/officeDocument/2006/relationships/image" Target="../media/image41.png"/></Relationships>
</file>

<file path=ppt/slides/_rels/slide4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45.jpeg"/><Relationship Id="rId5" Type="http://schemas.openxmlformats.org/officeDocument/2006/relationships/image" Target="../media/image47.png"/><Relationship Id="rId4" Type="http://schemas.openxmlformats.org/officeDocument/2006/relationships/image" Target="../media/image41.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hwb.gov.wales/curriculum-for-wales/designing-your-curriculum/developing-a-vision-for-curriculum-design/#progression" TargetMode="External"/><Relationship Id="rId1" Type="http://schemas.openxmlformats.org/officeDocument/2006/relationships/slideLayout" Target="../slideLayouts/slideLayout7.xml"/><Relationship Id="rId4" Type="http://schemas.openxmlformats.org/officeDocument/2006/relationships/image" Target="../media/image48.jpg"/></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hyperlink" Target="https://hwb.gov.wales/curriculum-for-wales/science-and-technology/statements-of-what-matters/"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ECAD5007</a:t>
            </a: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592665"/>
            <a:ext cx="8251283" cy="1323439"/>
          </a:xfrm>
          <a:prstGeom prst="rect">
            <a:avLst/>
          </a:prstGeom>
          <a:noFill/>
        </p:spPr>
        <p:txBody>
          <a:bodyPr wrap="square" rtlCol="0">
            <a:spAutoFit/>
          </a:bodyPr>
          <a:lstStyle/>
          <a:p>
            <a:pPr algn="ctr"/>
            <a:r>
              <a:rPr lang="en-US" sz="4000" dirty="0">
                <a:solidFill>
                  <a:schemeClr val="bg1"/>
                </a:solidFill>
                <a:latin typeface="American Typewriter" panose="02090604020004020304" pitchFamily="18" charset="77"/>
              </a:rPr>
              <a:t>Learning Theory &amp; Learner Progression</a:t>
            </a:r>
          </a:p>
        </p:txBody>
      </p:sp>
    </p:spTree>
    <p:extLst>
      <p:ext uri="{BB962C8B-B14F-4D97-AF65-F5344CB8AC3E}">
        <p14:creationId xmlns:p14="http://schemas.microsoft.com/office/powerpoint/2010/main" val="3929998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A591B8-7A6A-9643-97A8-A154527123E3}"/>
              </a:ext>
            </a:extLst>
          </p:cNvPr>
          <p:cNvSpPr txBox="1"/>
          <p:nvPr/>
        </p:nvSpPr>
        <p:spPr>
          <a:xfrm>
            <a:off x="3415005" y="44594"/>
            <a:ext cx="1931939" cy="1107996"/>
          </a:xfrm>
          <a:prstGeom prst="rect">
            <a:avLst/>
          </a:prstGeom>
          <a:noFill/>
        </p:spPr>
        <p:txBody>
          <a:bodyPr wrap="none" rtlCol="0">
            <a:spAutoFit/>
          </a:bodyPr>
          <a:lstStyle/>
          <a:p>
            <a:r>
              <a:rPr lang="en-US" sz="6600" dirty="0">
                <a:latin typeface="Chalkboard" panose="03050602040202020205" pitchFamily="66" charset="77"/>
              </a:rPr>
              <a:t>Aims</a:t>
            </a:r>
          </a:p>
        </p:txBody>
      </p:sp>
      <p:sp>
        <p:nvSpPr>
          <p:cNvPr id="3" name="TextBox 2">
            <a:extLst>
              <a:ext uri="{FF2B5EF4-FFF2-40B4-BE49-F238E27FC236}">
                <a16:creationId xmlns:a16="http://schemas.microsoft.com/office/drawing/2014/main" id="{495042BA-89CB-BC40-A17E-8DF628948402}"/>
              </a:ext>
            </a:extLst>
          </p:cNvPr>
          <p:cNvSpPr txBox="1"/>
          <p:nvPr/>
        </p:nvSpPr>
        <p:spPr>
          <a:xfrm>
            <a:off x="260263" y="1001221"/>
            <a:ext cx="6309484" cy="523220"/>
          </a:xfrm>
          <a:prstGeom prst="rect">
            <a:avLst/>
          </a:prstGeom>
          <a:noFill/>
        </p:spPr>
        <p:txBody>
          <a:bodyPr wrap="none" rtlCol="0">
            <a:spAutoFit/>
          </a:bodyPr>
          <a:lstStyle/>
          <a:p>
            <a:r>
              <a:rPr lang="en-US" sz="2800" dirty="0"/>
              <a:t>We will consider the following questions…</a:t>
            </a:r>
          </a:p>
        </p:txBody>
      </p:sp>
      <p:sp>
        <p:nvSpPr>
          <p:cNvPr id="4" name="TextBox 3">
            <a:extLst>
              <a:ext uri="{FF2B5EF4-FFF2-40B4-BE49-F238E27FC236}">
                <a16:creationId xmlns:a16="http://schemas.microsoft.com/office/drawing/2014/main" id="{326E494A-BF7D-194A-B32F-BA92F2B3F3BC}"/>
              </a:ext>
            </a:extLst>
          </p:cNvPr>
          <p:cNvSpPr txBox="1"/>
          <p:nvPr/>
        </p:nvSpPr>
        <p:spPr>
          <a:xfrm>
            <a:off x="505102" y="2338860"/>
            <a:ext cx="7171051" cy="1384995"/>
          </a:xfrm>
          <a:prstGeom prst="rect">
            <a:avLst/>
          </a:prstGeom>
          <a:noFill/>
        </p:spPr>
        <p:txBody>
          <a:bodyPr wrap="square" rtlCol="0">
            <a:spAutoFit/>
          </a:bodyPr>
          <a:lstStyle/>
          <a:p>
            <a:r>
              <a:rPr lang="en-US" sz="2800" dirty="0">
                <a:solidFill>
                  <a:srgbClr val="00B050"/>
                </a:solidFill>
                <a:latin typeface="Chalkboard" panose="03050602040202020205" pitchFamily="66" charset="77"/>
              </a:rPr>
              <a:t>What is this business of ‘progression’ in children’s learning within our new curriculum?</a:t>
            </a:r>
          </a:p>
        </p:txBody>
      </p:sp>
      <p:sp>
        <p:nvSpPr>
          <p:cNvPr id="6" name="TextBox 5">
            <a:extLst>
              <a:ext uri="{FF2B5EF4-FFF2-40B4-BE49-F238E27FC236}">
                <a16:creationId xmlns:a16="http://schemas.microsoft.com/office/drawing/2014/main" id="{EBCB349F-F618-5547-9653-9092CD587EA1}"/>
              </a:ext>
            </a:extLst>
          </p:cNvPr>
          <p:cNvSpPr txBox="1"/>
          <p:nvPr/>
        </p:nvSpPr>
        <p:spPr>
          <a:xfrm>
            <a:off x="5851193" y="3478436"/>
            <a:ext cx="2409371" cy="1815882"/>
          </a:xfrm>
          <a:prstGeom prst="rect">
            <a:avLst/>
          </a:prstGeom>
          <a:noFill/>
        </p:spPr>
        <p:txBody>
          <a:bodyPr wrap="square" rtlCol="0">
            <a:spAutoFit/>
          </a:bodyPr>
          <a:lstStyle/>
          <a:p>
            <a:r>
              <a:rPr lang="en-US" sz="2800" dirty="0">
                <a:solidFill>
                  <a:srgbClr val="00B050"/>
                </a:solidFill>
                <a:latin typeface="Chalkboard" panose="03050602040202020205" pitchFamily="66" charset="77"/>
              </a:rPr>
              <a:t>Can we learn anything from hungry dogs?</a:t>
            </a:r>
          </a:p>
        </p:txBody>
      </p:sp>
      <p:sp>
        <p:nvSpPr>
          <p:cNvPr id="7" name="TextBox 6">
            <a:extLst>
              <a:ext uri="{FF2B5EF4-FFF2-40B4-BE49-F238E27FC236}">
                <a16:creationId xmlns:a16="http://schemas.microsoft.com/office/drawing/2014/main" id="{BE355755-6B82-A841-A147-223F87D29D26}"/>
              </a:ext>
            </a:extLst>
          </p:cNvPr>
          <p:cNvSpPr txBox="1"/>
          <p:nvPr/>
        </p:nvSpPr>
        <p:spPr>
          <a:xfrm>
            <a:off x="1003294" y="4306471"/>
            <a:ext cx="3425371" cy="1384995"/>
          </a:xfrm>
          <a:prstGeom prst="rect">
            <a:avLst/>
          </a:prstGeom>
          <a:noFill/>
        </p:spPr>
        <p:txBody>
          <a:bodyPr wrap="square" rtlCol="0">
            <a:spAutoFit/>
          </a:bodyPr>
          <a:lstStyle/>
          <a:p>
            <a:r>
              <a:rPr lang="en-US" sz="2800" dirty="0">
                <a:solidFill>
                  <a:srgbClr val="00B050"/>
                </a:solidFill>
                <a:latin typeface="Chalkboard" panose="03050602040202020205" pitchFamily="66" charset="77"/>
              </a:rPr>
              <a:t>What qualities do good learners possess?</a:t>
            </a:r>
          </a:p>
        </p:txBody>
      </p:sp>
    </p:spTree>
    <p:extLst>
      <p:ext uri="{BB962C8B-B14F-4D97-AF65-F5344CB8AC3E}">
        <p14:creationId xmlns:p14="http://schemas.microsoft.com/office/powerpoint/2010/main" val="667135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D16714A-9425-5B41-979F-37E02B538CEC}"/>
              </a:ext>
            </a:extLst>
          </p:cNvPr>
          <p:cNvPicPr>
            <a:picLocks noGrp="1" noChangeAspect="1"/>
          </p:cNvPicPr>
          <p:nvPr>
            <p:ph sz="half" idx="1"/>
          </p:nvPr>
        </p:nvPicPr>
        <p:blipFill>
          <a:blip r:embed="rId3"/>
          <a:stretch>
            <a:fillRect/>
          </a:stretch>
        </p:blipFill>
        <p:spPr>
          <a:xfrm>
            <a:off x="0" y="288380"/>
            <a:ext cx="8848108" cy="6280123"/>
          </a:xfrm>
        </p:spPr>
      </p:pic>
    </p:spTree>
    <p:extLst>
      <p:ext uri="{BB962C8B-B14F-4D97-AF65-F5344CB8AC3E}">
        <p14:creationId xmlns:p14="http://schemas.microsoft.com/office/powerpoint/2010/main" val="4050748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8597953-A823-1741-B2F1-73929B36E370}"/>
              </a:ext>
            </a:extLst>
          </p:cNvPr>
          <p:cNvPicPr>
            <a:picLocks noGrp="1" noChangeAspect="1"/>
          </p:cNvPicPr>
          <p:nvPr>
            <p:ph sz="half" idx="1"/>
          </p:nvPr>
        </p:nvPicPr>
        <p:blipFill>
          <a:blip r:embed="rId3"/>
          <a:stretch>
            <a:fillRect/>
          </a:stretch>
        </p:blipFill>
        <p:spPr>
          <a:xfrm>
            <a:off x="-349607" y="382900"/>
            <a:ext cx="9665639" cy="5924594"/>
          </a:xfrm>
        </p:spPr>
      </p:pic>
    </p:spTree>
    <p:extLst>
      <p:ext uri="{BB962C8B-B14F-4D97-AF65-F5344CB8AC3E}">
        <p14:creationId xmlns:p14="http://schemas.microsoft.com/office/powerpoint/2010/main" val="2047179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3C8C5CA9-C41B-1D45-BF79-021561033B61}"/>
              </a:ext>
            </a:extLst>
          </p:cNvPr>
          <p:cNvPicPr>
            <a:picLocks noGrp="1" noChangeAspect="1"/>
          </p:cNvPicPr>
          <p:nvPr>
            <p:ph sz="half" idx="1"/>
          </p:nvPr>
        </p:nvPicPr>
        <p:blipFill>
          <a:blip r:embed="rId3"/>
          <a:stretch>
            <a:fillRect/>
          </a:stretch>
        </p:blipFill>
        <p:spPr>
          <a:xfrm>
            <a:off x="527050" y="626533"/>
            <a:ext cx="8374852" cy="4067120"/>
          </a:xfrm>
        </p:spPr>
      </p:pic>
    </p:spTree>
    <p:extLst>
      <p:ext uri="{BB962C8B-B14F-4D97-AF65-F5344CB8AC3E}">
        <p14:creationId xmlns:p14="http://schemas.microsoft.com/office/powerpoint/2010/main" val="2367188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E3A4538-CED6-CD43-AEE6-BAB026A7FE8E}"/>
              </a:ext>
            </a:extLst>
          </p:cNvPr>
          <p:cNvPicPr>
            <a:picLocks noGrp="1" noChangeAspect="1"/>
          </p:cNvPicPr>
          <p:nvPr>
            <p:ph sz="half" idx="1"/>
          </p:nvPr>
        </p:nvPicPr>
        <p:blipFill>
          <a:blip r:embed="rId3"/>
          <a:stretch>
            <a:fillRect/>
          </a:stretch>
        </p:blipFill>
        <p:spPr>
          <a:xfrm>
            <a:off x="0" y="661902"/>
            <a:ext cx="9144000" cy="5663660"/>
          </a:xfrm>
        </p:spPr>
      </p:pic>
    </p:spTree>
    <p:extLst>
      <p:ext uri="{BB962C8B-B14F-4D97-AF65-F5344CB8AC3E}">
        <p14:creationId xmlns:p14="http://schemas.microsoft.com/office/powerpoint/2010/main" val="986062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1E0B456-A9A3-EB4B-932A-833956EAFB46}"/>
              </a:ext>
            </a:extLst>
          </p:cNvPr>
          <p:cNvPicPr>
            <a:picLocks noGrp="1" noChangeAspect="1"/>
          </p:cNvPicPr>
          <p:nvPr>
            <p:ph sz="half" idx="1"/>
          </p:nvPr>
        </p:nvPicPr>
        <p:blipFill>
          <a:blip r:embed="rId3"/>
          <a:stretch>
            <a:fillRect/>
          </a:stretch>
        </p:blipFill>
        <p:spPr>
          <a:xfrm>
            <a:off x="-43586" y="189909"/>
            <a:ext cx="9187586" cy="6341519"/>
          </a:xfrm>
        </p:spPr>
      </p:pic>
    </p:spTree>
    <p:extLst>
      <p:ext uri="{BB962C8B-B14F-4D97-AF65-F5344CB8AC3E}">
        <p14:creationId xmlns:p14="http://schemas.microsoft.com/office/powerpoint/2010/main" val="3926204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0FB9C2A0-FC61-8A41-B62A-BF061EEF620B}"/>
              </a:ext>
            </a:extLst>
          </p:cNvPr>
          <p:cNvPicPr>
            <a:picLocks noGrp="1" noChangeAspect="1"/>
          </p:cNvPicPr>
          <p:nvPr>
            <p:ph sz="half" idx="1"/>
          </p:nvPr>
        </p:nvPicPr>
        <p:blipFill>
          <a:blip r:embed="rId3"/>
          <a:stretch>
            <a:fillRect/>
          </a:stretch>
        </p:blipFill>
        <p:spPr>
          <a:xfrm>
            <a:off x="0" y="261258"/>
            <a:ext cx="9116811" cy="6298163"/>
          </a:xfrm>
        </p:spPr>
      </p:pic>
    </p:spTree>
    <p:extLst>
      <p:ext uri="{BB962C8B-B14F-4D97-AF65-F5344CB8AC3E}">
        <p14:creationId xmlns:p14="http://schemas.microsoft.com/office/powerpoint/2010/main" val="1586224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27337"/>
            <a:ext cx="9144000" cy="6434092"/>
          </a:xfrm>
          <a:prstGeom prst="rect">
            <a:avLst/>
          </a:prstGeom>
        </p:spPr>
      </p:pic>
      <p:sp>
        <p:nvSpPr>
          <p:cNvPr id="3" name="TextBox 2"/>
          <p:cNvSpPr txBox="1"/>
          <p:nvPr/>
        </p:nvSpPr>
        <p:spPr>
          <a:xfrm>
            <a:off x="1741519" y="0"/>
            <a:ext cx="5552511" cy="507831"/>
          </a:xfrm>
          <a:prstGeom prst="rect">
            <a:avLst/>
          </a:prstGeom>
          <a:noFill/>
        </p:spPr>
        <p:txBody>
          <a:bodyPr wrap="square" rtlCol="0">
            <a:spAutoFit/>
          </a:bodyPr>
          <a:lstStyle/>
          <a:p>
            <a:r>
              <a:rPr lang="cy-GB" sz="2700" dirty="0"/>
              <a:t>Arferion y Meddwl / </a:t>
            </a:r>
            <a:r>
              <a:rPr lang="cy-GB" sz="2700" dirty="0" err="1"/>
              <a:t>Habits</a:t>
            </a:r>
            <a:r>
              <a:rPr lang="cy-GB" sz="2700" dirty="0"/>
              <a:t> of </a:t>
            </a:r>
            <a:r>
              <a:rPr lang="cy-GB" sz="2700" dirty="0" err="1"/>
              <a:t>Mind</a:t>
            </a:r>
            <a:endParaRPr lang="en-GB" sz="2700" dirty="0"/>
          </a:p>
        </p:txBody>
      </p:sp>
    </p:spTree>
    <p:extLst>
      <p:ext uri="{BB962C8B-B14F-4D97-AF65-F5344CB8AC3E}">
        <p14:creationId xmlns:p14="http://schemas.microsoft.com/office/powerpoint/2010/main" val="1129214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0E86E40-AC27-7342-8E4C-80D4317AA553}"/>
              </a:ext>
            </a:extLst>
          </p:cNvPr>
          <p:cNvPicPr>
            <a:picLocks noGrp="1" noChangeAspect="1"/>
          </p:cNvPicPr>
          <p:nvPr>
            <p:ph sz="half" idx="1"/>
          </p:nvPr>
        </p:nvPicPr>
        <p:blipFill>
          <a:blip r:embed="rId3"/>
          <a:stretch>
            <a:fillRect/>
          </a:stretch>
        </p:blipFill>
        <p:spPr>
          <a:xfrm>
            <a:off x="414939" y="161084"/>
            <a:ext cx="7796000" cy="6370344"/>
          </a:xfrm>
        </p:spPr>
      </p:pic>
    </p:spTree>
    <p:extLst>
      <p:ext uri="{BB962C8B-B14F-4D97-AF65-F5344CB8AC3E}">
        <p14:creationId xmlns:p14="http://schemas.microsoft.com/office/powerpoint/2010/main" val="1315371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732E11-3598-D844-821D-94826E6843C6}"/>
              </a:ext>
            </a:extLst>
          </p:cNvPr>
          <p:cNvSpPr txBox="1"/>
          <p:nvPr/>
        </p:nvSpPr>
        <p:spPr>
          <a:xfrm>
            <a:off x="164892" y="119923"/>
            <a:ext cx="6325849" cy="1323439"/>
          </a:xfrm>
          <a:prstGeom prst="rect">
            <a:avLst/>
          </a:prstGeom>
          <a:noFill/>
        </p:spPr>
        <p:txBody>
          <a:bodyPr wrap="square" rtlCol="0">
            <a:spAutoFit/>
          </a:bodyPr>
          <a:lstStyle/>
          <a:p>
            <a:r>
              <a:rPr lang="en-US" sz="8000" dirty="0">
                <a:solidFill>
                  <a:srgbClr val="FF0000"/>
                </a:solidFill>
                <a:latin typeface="Arial" panose="020B0604020202020204" pitchFamily="34" charset="0"/>
                <a:cs typeface="Arial" panose="020B0604020202020204" pitchFamily="34" charset="0"/>
              </a:rPr>
              <a:t>Remember?</a:t>
            </a:r>
          </a:p>
        </p:txBody>
      </p:sp>
      <p:pic>
        <p:nvPicPr>
          <p:cNvPr id="6" name="Picture 5">
            <a:extLst>
              <a:ext uri="{FF2B5EF4-FFF2-40B4-BE49-F238E27FC236}">
                <a16:creationId xmlns:a16="http://schemas.microsoft.com/office/drawing/2014/main" id="{47164E4F-B729-B344-A53D-A62FA3C197DC}"/>
              </a:ext>
            </a:extLst>
          </p:cNvPr>
          <p:cNvPicPr>
            <a:picLocks noChangeAspect="1"/>
          </p:cNvPicPr>
          <p:nvPr/>
        </p:nvPicPr>
        <p:blipFill>
          <a:blip r:embed="rId2"/>
          <a:stretch>
            <a:fillRect/>
          </a:stretch>
        </p:blipFill>
        <p:spPr>
          <a:xfrm>
            <a:off x="599606" y="1443362"/>
            <a:ext cx="7659974" cy="4332915"/>
          </a:xfrm>
          <a:prstGeom prst="rect">
            <a:avLst/>
          </a:prstGeom>
        </p:spPr>
      </p:pic>
      <p:sp>
        <p:nvSpPr>
          <p:cNvPr id="7" name="TextBox 6">
            <a:extLst>
              <a:ext uri="{FF2B5EF4-FFF2-40B4-BE49-F238E27FC236}">
                <a16:creationId xmlns:a16="http://schemas.microsoft.com/office/drawing/2014/main" id="{5024C895-1DAF-7C47-9C67-7C52FC796071}"/>
              </a:ext>
            </a:extLst>
          </p:cNvPr>
          <p:cNvSpPr txBox="1"/>
          <p:nvPr/>
        </p:nvSpPr>
        <p:spPr>
          <a:xfrm>
            <a:off x="389744" y="6056026"/>
            <a:ext cx="8361328" cy="584775"/>
          </a:xfrm>
          <a:prstGeom prst="rect">
            <a:avLst/>
          </a:prstGeom>
          <a:noFill/>
        </p:spPr>
        <p:txBody>
          <a:bodyPr wrap="none" rtlCol="0">
            <a:spAutoFit/>
          </a:bodyPr>
          <a:lstStyle/>
          <a:p>
            <a:r>
              <a:rPr lang="en-US" sz="3200" dirty="0">
                <a:solidFill>
                  <a:srgbClr val="FF0000"/>
                </a:solidFill>
                <a:latin typeface="Arial" panose="020B0604020202020204" pitchFamily="34" charset="0"/>
                <a:cs typeface="Arial" panose="020B0604020202020204" pitchFamily="34" charset="0"/>
              </a:rPr>
              <a:t>So let’s look at ‘conditioning’ in greater detail.</a:t>
            </a:r>
          </a:p>
        </p:txBody>
      </p:sp>
    </p:spTree>
    <p:extLst>
      <p:ext uri="{BB962C8B-B14F-4D97-AF65-F5344CB8AC3E}">
        <p14:creationId xmlns:p14="http://schemas.microsoft.com/office/powerpoint/2010/main" val="1472361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D9A6BB0F-A4F1-C14C-B0D7-DFF41DF1EA45}"/>
              </a:ext>
            </a:extLst>
          </p:cNvPr>
          <p:cNvPicPr>
            <a:picLocks noGrp="1" noChangeAspect="1"/>
          </p:cNvPicPr>
          <p:nvPr>
            <p:ph sz="half" idx="1"/>
          </p:nvPr>
        </p:nvPicPr>
        <p:blipFill>
          <a:blip r:embed="rId3"/>
          <a:stretch>
            <a:fillRect/>
          </a:stretch>
        </p:blipFill>
        <p:spPr>
          <a:xfrm>
            <a:off x="0" y="2585267"/>
            <a:ext cx="9144000" cy="885719"/>
          </a:xfrm>
        </p:spPr>
      </p:pic>
    </p:spTree>
    <p:extLst>
      <p:ext uri="{BB962C8B-B14F-4D97-AF65-F5344CB8AC3E}">
        <p14:creationId xmlns:p14="http://schemas.microsoft.com/office/powerpoint/2010/main" val="5673525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6049DEC-2B21-3949-A77F-BF43006E283B}"/>
              </a:ext>
            </a:extLst>
          </p:cNvPr>
          <p:cNvPicPr>
            <a:picLocks noGrp="1" noChangeAspect="1"/>
          </p:cNvPicPr>
          <p:nvPr>
            <p:ph sz="half" idx="1"/>
          </p:nvPr>
        </p:nvPicPr>
        <p:blipFill>
          <a:blip r:embed="rId3"/>
          <a:stretch>
            <a:fillRect/>
          </a:stretch>
        </p:blipFill>
        <p:spPr>
          <a:xfrm>
            <a:off x="951723" y="235542"/>
            <a:ext cx="7366519" cy="6366028"/>
          </a:xfrm>
        </p:spPr>
      </p:pic>
    </p:spTree>
    <p:extLst>
      <p:ext uri="{BB962C8B-B14F-4D97-AF65-F5344CB8AC3E}">
        <p14:creationId xmlns:p14="http://schemas.microsoft.com/office/powerpoint/2010/main" val="4249114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71AFACD-B775-E446-8927-45ADA7D73C35}"/>
              </a:ext>
            </a:extLst>
          </p:cNvPr>
          <p:cNvPicPr>
            <a:picLocks noGrp="1" noChangeAspect="1"/>
          </p:cNvPicPr>
          <p:nvPr>
            <p:ph sz="half" idx="1"/>
          </p:nvPr>
        </p:nvPicPr>
        <p:blipFill>
          <a:blip r:embed="rId3"/>
          <a:stretch>
            <a:fillRect/>
          </a:stretch>
        </p:blipFill>
        <p:spPr>
          <a:xfrm>
            <a:off x="290305" y="279761"/>
            <a:ext cx="8466722" cy="6400958"/>
          </a:xfrm>
        </p:spPr>
      </p:pic>
    </p:spTree>
    <p:extLst>
      <p:ext uri="{BB962C8B-B14F-4D97-AF65-F5344CB8AC3E}">
        <p14:creationId xmlns:p14="http://schemas.microsoft.com/office/powerpoint/2010/main" val="1377559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98C72B49-3C43-9143-897C-0C0841CED6BD}"/>
              </a:ext>
            </a:extLst>
          </p:cNvPr>
          <p:cNvPicPr>
            <a:picLocks noGrp="1" noChangeAspect="1"/>
          </p:cNvPicPr>
          <p:nvPr>
            <p:ph sz="half" idx="1"/>
          </p:nvPr>
        </p:nvPicPr>
        <p:blipFill>
          <a:blip r:embed="rId3"/>
          <a:stretch>
            <a:fillRect/>
          </a:stretch>
        </p:blipFill>
        <p:spPr>
          <a:xfrm>
            <a:off x="1362269" y="186612"/>
            <a:ext cx="6588579" cy="6507240"/>
          </a:xfrm>
        </p:spPr>
      </p:pic>
    </p:spTree>
    <p:extLst>
      <p:ext uri="{BB962C8B-B14F-4D97-AF65-F5344CB8AC3E}">
        <p14:creationId xmlns:p14="http://schemas.microsoft.com/office/powerpoint/2010/main" val="14574176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00D7F46-2651-4641-9ABA-EE2E8428040C}"/>
              </a:ext>
            </a:extLst>
          </p:cNvPr>
          <p:cNvPicPr>
            <a:picLocks noGrp="1" noChangeAspect="1"/>
          </p:cNvPicPr>
          <p:nvPr>
            <p:ph sz="half" idx="1"/>
          </p:nvPr>
        </p:nvPicPr>
        <p:blipFill>
          <a:blip r:embed="rId3"/>
          <a:stretch>
            <a:fillRect/>
          </a:stretch>
        </p:blipFill>
        <p:spPr>
          <a:xfrm>
            <a:off x="1498106" y="0"/>
            <a:ext cx="6278571" cy="6858000"/>
          </a:xfrm>
        </p:spPr>
      </p:pic>
    </p:spTree>
    <p:extLst>
      <p:ext uri="{BB962C8B-B14F-4D97-AF65-F5344CB8AC3E}">
        <p14:creationId xmlns:p14="http://schemas.microsoft.com/office/powerpoint/2010/main" val="603771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E05E241-4492-6640-B314-7950501E07E3}"/>
              </a:ext>
            </a:extLst>
          </p:cNvPr>
          <p:cNvPicPr>
            <a:picLocks noGrp="1" noChangeAspect="1"/>
          </p:cNvPicPr>
          <p:nvPr>
            <p:ph sz="half" idx="1"/>
          </p:nvPr>
        </p:nvPicPr>
        <p:blipFill>
          <a:blip r:embed="rId3"/>
          <a:stretch>
            <a:fillRect/>
          </a:stretch>
        </p:blipFill>
        <p:spPr>
          <a:xfrm>
            <a:off x="4553832" y="1150934"/>
            <a:ext cx="4362735" cy="3692690"/>
          </a:xfrm>
        </p:spPr>
      </p:pic>
      <p:pic>
        <p:nvPicPr>
          <p:cNvPr id="5" name="Picture 4">
            <a:extLst>
              <a:ext uri="{FF2B5EF4-FFF2-40B4-BE49-F238E27FC236}">
                <a16:creationId xmlns:a16="http://schemas.microsoft.com/office/drawing/2014/main" id="{E6D54084-7F42-4C4E-BA63-BECD6FDE84B8}"/>
              </a:ext>
            </a:extLst>
          </p:cNvPr>
          <p:cNvPicPr>
            <a:picLocks noChangeAspect="1"/>
          </p:cNvPicPr>
          <p:nvPr/>
        </p:nvPicPr>
        <p:blipFill>
          <a:blip r:embed="rId4"/>
          <a:stretch>
            <a:fillRect/>
          </a:stretch>
        </p:blipFill>
        <p:spPr>
          <a:xfrm>
            <a:off x="0" y="542821"/>
            <a:ext cx="4706353" cy="5260042"/>
          </a:xfrm>
          <a:prstGeom prst="rect">
            <a:avLst/>
          </a:prstGeom>
        </p:spPr>
      </p:pic>
    </p:spTree>
    <p:extLst>
      <p:ext uri="{BB962C8B-B14F-4D97-AF65-F5344CB8AC3E}">
        <p14:creationId xmlns:p14="http://schemas.microsoft.com/office/powerpoint/2010/main" val="3114419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C04E4909-43D9-5246-9A6E-063798BFB1A5}"/>
              </a:ext>
            </a:extLst>
          </p:cNvPr>
          <p:cNvPicPr>
            <a:picLocks noGrp="1" noChangeAspect="1"/>
          </p:cNvPicPr>
          <p:nvPr>
            <p:ph sz="half" idx="1"/>
          </p:nvPr>
        </p:nvPicPr>
        <p:blipFill>
          <a:blip r:embed="rId3"/>
          <a:stretch>
            <a:fillRect/>
          </a:stretch>
        </p:blipFill>
        <p:spPr>
          <a:xfrm>
            <a:off x="241467" y="615859"/>
            <a:ext cx="8613775" cy="4256762"/>
          </a:xfrm>
        </p:spPr>
      </p:pic>
    </p:spTree>
    <p:extLst>
      <p:ext uri="{BB962C8B-B14F-4D97-AF65-F5344CB8AC3E}">
        <p14:creationId xmlns:p14="http://schemas.microsoft.com/office/powerpoint/2010/main" val="15872086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D346CFB-1005-E242-8C9E-DBD3D3F979EE}"/>
              </a:ext>
            </a:extLst>
          </p:cNvPr>
          <p:cNvPicPr>
            <a:picLocks noGrp="1" noChangeAspect="1"/>
          </p:cNvPicPr>
          <p:nvPr>
            <p:ph sz="half" idx="1"/>
          </p:nvPr>
        </p:nvPicPr>
        <p:blipFill>
          <a:blip r:embed="rId3"/>
          <a:stretch>
            <a:fillRect/>
          </a:stretch>
        </p:blipFill>
        <p:spPr>
          <a:xfrm>
            <a:off x="530225" y="762795"/>
            <a:ext cx="8156575" cy="4092572"/>
          </a:xfrm>
        </p:spPr>
      </p:pic>
    </p:spTree>
    <p:extLst>
      <p:ext uri="{BB962C8B-B14F-4D97-AF65-F5344CB8AC3E}">
        <p14:creationId xmlns:p14="http://schemas.microsoft.com/office/powerpoint/2010/main" val="17440011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8CE7A8E-432B-434B-B2A6-CA1DE37237EC}"/>
              </a:ext>
            </a:extLst>
          </p:cNvPr>
          <p:cNvPicPr>
            <a:picLocks noGrp="1" noChangeAspect="1"/>
          </p:cNvPicPr>
          <p:nvPr>
            <p:ph sz="half" idx="1"/>
          </p:nvPr>
        </p:nvPicPr>
        <p:blipFill>
          <a:blip r:embed="rId3"/>
          <a:stretch>
            <a:fillRect/>
          </a:stretch>
        </p:blipFill>
        <p:spPr>
          <a:xfrm>
            <a:off x="1716832" y="261263"/>
            <a:ext cx="5517340" cy="6413600"/>
          </a:xfrm>
        </p:spPr>
      </p:pic>
    </p:spTree>
    <p:extLst>
      <p:ext uri="{BB962C8B-B14F-4D97-AF65-F5344CB8AC3E}">
        <p14:creationId xmlns:p14="http://schemas.microsoft.com/office/powerpoint/2010/main" val="3077325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62FF367F-571C-5D44-AB6F-31FF60B17EA8}"/>
              </a:ext>
            </a:extLst>
          </p:cNvPr>
          <p:cNvPicPr>
            <a:picLocks noGrp="1" noChangeAspect="1"/>
          </p:cNvPicPr>
          <p:nvPr>
            <p:ph sz="half" idx="1"/>
          </p:nvPr>
        </p:nvPicPr>
        <p:blipFill rotWithShape="1">
          <a:blip r:embed="rId3"/>
          <a:srcRect t="14660"/>
          <a:stretch/>
        </p:blipFill>
        <p:spPr>
          <a:xfrm>
            <a:off x="-1" y="-43147"/>
            <a:ext cx="10506269" cy="6901147"/>
          </a:xfrm>
        </p:spPr>
      </p:pic>
    </p:spTree>
    <p:extLst>
      <p:ext uri="{BB962C8B-B14F-4D97-AF65-F5344CB8AC3E}">
        <p14:creationId xmlns:p14="http://schemas.microsoft.com/office/powerpoint/2010/main" val="3941876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AE09C270-8F54-B643-A79E-9FB979D2FA85}"/>
              </a:ext>
            </a:extLst>
          </p:cNvPr>
          <p:cNvPicPr>
            <a:picLocks noGrp="1" noChangeAspect="1"/>
          </p:cNvPicPr>
          <p:nvPr>
            <p:ph sz="half" idx="1"/>
          </p:nvPr>
        </p:nvPicPr>
        <p:blipFill>
          <a:blip r:embed="rId3"/>
          <a:stretch>
            <a:fillRect/>
          </a:stretch>
        </p:blipFill>
        <p:spPr>
          <a:xfrm>
            <a:off x="0" y="1015513"/>
            <a:ext cx="9144000" cy="3340688"/>
          </a:xfrm>
        </p:spPr>
      </p:pic>
    </p:spTree>
    <p:extLst>
      <p:ext uri="{BB962C8B-B14F-4D97-AF65-F5344CB8AC3E}">
        <p14:creationId xmlns:p14="http://schemas.microsoft.com/office/powerpoint/2010/main" val="233711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6B5E6C60-EF98-0346-BE89-44BA170FBC29}"/>
              </a:ext>
            </a:extLst>
          </p:cNvPr>
          <p:cNvPicPr>
            <a:picLocks noGrp="1" noChangeAspect="1"/>
          </p:cNvPicPr>
          <p:nvPr>
            <p:ph sz="half" idx="1"/>
          </p:nvPr>
        </p:nvPicPr>
        <p:blipFill>
          <a:blip r:embed="rId3"/>
          <a:stretch>
            <a:fillRect/>
          </a:stretch>
        </p:blipFill>
        <p:spPr>
          <a:xfrm>
            <a:off x="0" y="548667"/>
            <a:ext cx="9117933" cy="5693513"/>
          </a:xfrm>
        </p:spPr>
      </p:pic>
    </p:spTree>
    <p:extLst>
      <p:ext uri="{BB962C8B-B14F-4D97-AF65-F5344CB8AC3E}">
        <p14:creationId xmlns:p14="http://schemas.microsoft.com/office/powerpoint/2010/main" val="3669794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B5C1D5B6-81A9-2446-8F17-E6073EDF2D76}"/>
              </a:ext>
            </a:extLst>
          </p:cNvPr>
          <p:cNvPicPr>
            <a:picLocks noGrp="1" noChangeAspect="1"/>
          </p:cNvPicPr>
          <p:nvPr>
            <p:ph sz="half" idx="1"/>
          </p:nvPr>
        </p:nvPicPr>
        <p:blipFill>
          <a:blip r:embed="rId3"/>
          <a:stretch>
            <a:fillRect/>
          </a:stretch>
        </p:blipFill>
        <p:spPr>
          <a:xfrm>
            <a:off x="153444" y="106333"/>
            <a:ext cx="8838156" cy="5430868"/>
          </a:xfrm>
        </p:spPr>
      </p:pic>
    </p:spTree>
    <p:extLst>
      <p:ext uri="{BB962C8B-B14F-4D97-AF65-F5344CB8AC3E}">
        <p14:creationId xmlns:p14="http://schemas.microsoft.com/office/powerpoint/2010/main" val="3357255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FE391CB-CBE9-6F4D-B166-FD47DC78DAA3}"/>
              </a:ext>
            </a:extLst>
          </p:cNvPr>
          <p:cNvPicPr>
            <a:picLocks noGrp="1" noChangeAspect="1"/>
          </p:cNvPicPr>
          <p:nvPr>
            <p:ph sz="half" idx="1"/>
          </p:nvPr>
        </p:nvPicPr>
        <p:blipFill>
          <a:blip r:embed="rId3"/>
          <a:stretch>
            <a:fillRect/>
          </a:stretch>
        </p:blipFill>
        <p:spPr>
          <a:xfrm>
            <a:off x="184464" y="114312"/>
            <a:ext cx="8730936" cy="5441939"/>
          </a:xfrm>
        </p:spPr>
      </p:pic>
    </p:spTree>
    <p:extLst>
      <p:ext uri="{BB962C8B-B14F-4D97-AF65-F5344CB8AC3E}">
        <p14:creationId xmlns:p14="http://schemas.microsoft.com/office/powerpoint/2010/main" val="13937476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424C00E-9A2B-0249-B292-5E565B875ACC}"/>
              </a:ext>
            </a:extLst>
          </p:cNvPr>
          <p:cNvPicPr>
            <a:picLocks noGrp="1" noChangeAspect="1"/>
          </p:cNvPicPr>
          <p:nvPr>
            <p:ph sz="half" idx="1"/>
          </p:nvPr>
        </p:nvPicPr>
        <p:blipFill>
          <a:blip r:embed="rId3"/>
          <a:stretch>
            <a:fillRect/>
          </a:stretch>
        </p:blipFill>
        <p:spPr>
          <a:xfrm>
            <a:off x="160218" y="158085"/>
            <a:ext cx="8831382" cy="5379115"/>
          </a:xfrm>
        </p:spPr>
      </p:pic>
    </p:spTree>
    <p:extLst>
      <p:ext uri="{BB962C8B-B14F-4D97-AF65-F5344CB8AC3E}">
        <p14:creationId xmlns:p14="http://schemas.microsoft.com/office/powerpoint/2010/main" val="6494964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3736FA29-29A8-0047-96AE-36DBD0D9B518}"/>
              </a:ext>
            </a:extLst>
          </p:cNvPr>
          <p:cNvPicPr>
            <a:picLocks noGrp="1" noChangeAspect="1"/>
          </p:cNvPicPr>
          <p:nvPr>
            <p:ph sz="half" idx="1"/>
          </p:nvPr>
        </p:nvPicPr>
        <p:blipFill>
          <a:blip r:embed="rId3"/>
          <a:stretch>
            <a:fillRect/>
          </a:stretch>
        </p:blipFill>
        <p:spPr>
          <a:xfrm>
            <a:off x="0" y="323462"/>
            <a:ext cx="9073670" cy="5200261"/>
          </a:xfrm>
        </p:spPr>
      </p:pic>
    </p:spTree>
    <p:extLst>
      <p:ext uri="{BB962C8B-B14F-4D97-AF65-F5344CB8AC3E}">
        <p14:creationId xmlns:p14="http://schemas.microsoft.com/office/powerpoint/2010/main" val="23515391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475B6CE-8D2B-E140-9060-0A93E981D708}"/>
              </a:ext>
            </a:extLst>
          </p:cNvPr>
          <p:cNvPicPr>
            <a:picLocks noGrp="1" noChangeAspect="1"/>
          </p:cNvPicPr>
          <p:nvPr>
            <p:ph sz="half" idx="1"/>
          </p:nvPr>
        </p:nvPicPr>
        <p:blipFill>
          <a:blip r:embed="rId3"/>
          <a:stretch>
            <a:fillRect/>
          </a:stretch>
        </p:blipFill>
        <p:spPr>
          <a:xfrm>
            <a:off x="0" y="367759"/>
            <a:ext cx="9144000" cy="5784272"/>
          </a:xfrm>
        </p:spPr>
      </p:pic>
    </p:spTree>
    <p:extLst>
      <p:ext uri="{BB962C8B-B14F-4D97-AF65-F5344CB8AC3E}">
        <p14:creationId xmlns:p14="http://schemas.microsoft.com/office/powerpoint/2010/main" val="5100182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63D97BDF-086D-AD44-8924-BC22C1B197EB}"/>
              </a:ext>
            </a:extLst>
          </p:cNvPr>
          <p:cNvPicPr>
            <a:picLocks noGrp="1" noChangeAspect="1"/>
          </p:cNvPicPr>
          <p:nvPr>
            <p:ph sz="half" idx="1"/>
          </p:nvPr>
        </p:nvPicPr>
        <p:blipFill>
          <a:blip r:embed="rId3"/>
          <a:stretch>
            <a:fillRect/>
          </a:stretch>
        </p:blipFill>
        <p:spPr>
          <a:xfrm>
            <a:off x="0" y="77596"/>
            <a:ext cx="8903368" cy="6583152"/>
          </a:xfrm>
        </p:spPr>
      </p:pic>
    </p:spTree>
    <p:extLst>
      <p:ext uri="{BB962C8B-B14F-4D97-AF65-F5344CB8AC3E}">
        <p14:creationId xmlns:p14="http://schemas.microsoft.com/office/powerpoint/2010/main" val="11034027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26AC10C-3074-C649-991D-766E68792962}"/>
              </a:ext>
            </a:extLst>
          </p:cNvPr>
          <p:cNvPicPr>
            <a:picLocks noChangeAspect="1"/>
          </p:cNvPicPr>
          <p:nvPr/>
        </p:nvPicPr>
        <p:blipFill>
          <a:blip r:embed="rId2"/>
          <a:stretch>
            <a:fillRect/>
          </a:stretch>
        </p:blipFill>
        <p:spPr>
          <a:xfrm>
            <a:off x="0" y="1371600"/>
            <a:ext cx="9144000" cy="5486400"/>
          </a:xfrm>
          <a:prstGeom prst="rect">
            <a:avLst/>
          </a:prstGeom>
        </p:spPr>
      </p:pic>
    </p:spTree>
    <p:extLst>
      <p:ext uri="{BB962C8B-B14F-4D97-AF65-F5344CB8AC3E}">
        <p14:creationId xmlns:p14="http://schemas.microsoft.com/office/powerpoint/2010/main" val="10104272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B83F44F-F784-AD4A-AB41-946CE442D7B9}"/>
              </a:ext>
            </a:extLst>
          </p:cNvPr>
          <p:cNvPicPr>
            <a:picLocks noGrp="1" noChangeAspect="1"/>
          </p:cNvPicPr>
          <p:nvPr>
            <p:ph sz="half" idx="1"/>
          </p:nvPr>
        </p:nvPicPr>
        <p:blipFill>
          <a:blip r:embed="rId3"/>
          <a:stretch>
            <a:fillRect/>
          </a:stretch>
        </p:blipFill>
        <p:spPr>
          <a:xfrm>
            <a:off x="-209862" y="0"/>
            <a:ext cx="9441521" cy="6939923"/>
          </a:xfrm>
        </p:spPr>
      </p:pic>
    </p:spTree>
    <p:extLst>
      <p:ext uri="{BB962C8B-B14F-4D97-AF65-F5344CB8AC3E}">
        <p14:creationId xmlns:p14="http://schemas.microsoft.com/office/powerpoint/2010/main" val="1500750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592A8DE9-2791-1E43-A31E-B6D6EBCE6608}"/>
              </a:ext>
            </a:extLst>
          </p:cNvPr>
          <p:cNvPicPr>
            <a:picLocks noGrp="1" noChangeAspect="1"/>
          </p:cNvPicPr>
          <p:nvPr>
            <p:ph sz="half" idx="1"/>
          </p:nvPr>
        </p:nvPicPr>
        <p:blipFill>
          <a:blip r:embed="rId3"/>
          <a:stretch>
            <a:fillRect/>
          </a:stretch>
        </p:blipFill>
        <p:spPr>
          <a:xfrm>
            <a:off x="0" y="0"/>
            <a:ext cx="8156575" cy="1422352"/>
          </a:xfrm>
        </p:spPr>
      </p:pic>
      <p:pic>
        <p:nvPicPr>
          <p:cNvPr id="5" name="Picture 4">
            <a:extLst>
              <a:ext uri="{FF2B5EF4-FFF2-40B4-BE49-F238E27FC236}">
                <a16:creationId xmlns:a16="http://schemas.microsoft.com/office/drawing/2014/main" id="{6F4D195D-C4CC-C74B-ADEC-AC247D749606}"/>
              </a:ext>
            </a:extLst>
          </p:cNvPr>
          <p:cNvPicPr>
            <a:picLocks noChangeAspect="1"/>
          </p:cNvPicPr>
          <p:nvPr/>
        </p:nvPicPr>
        <p:blipFill>
          <a:blip r:embed="rId4"/>
          <a:stretch>
            <a:fillRect/>
          </a:stretch>
        </p:blipFill>
        <p:spPr>
          <a:xfrm>
            <a:off x="215900" y="1422352"/>
            <a:ext cx="3341666" cy="4108450"/>
          </a:xfrm>
          <a:prstGeom prst="rect">
            <a:avLst/>
          </a:prstGeom>
        </p:spPr>
      </p:pic>
      <p:pic>
        <p:nvPicPr>
          <p:cNvPr id="7" name="Picture 6">
            <a:extLst>
              <a:ext uri="{FF2B5EF4-FFF2-40B4-BE49-F238E27FC236}">
                <a16:creationId xmlns:a16="http://schemas.microsoft.com/office/drawing/2014/main" id="{B4DC2F51-180E-344F-8F25-790B0E99CA75}"/>
              </a:ext>
            </a:extLst>
          </p:cNvPr>
          <p:cNvPicPr>
            <a:picLocks noChangeAspect="1"/>
          </p:cNvPicPr>
          <p:nvPr/>
        </p:nvPicPr>
        <p:blipFill>
          <a:blip r:embed="rId5"/>
          <a:stretch>
            <a:fillRect/>
          </a:stretch>
        </p:blipFill>
        <p:spPr>
          <a:xfrm>
            <a:off x="3463903" y="1803400"/>
            <a:ext cx="5715000" cy="2984500"/>
          </a:xfrm>
          <a:prstGeom prst="rect">
            <a:avLst/>
          </a:prstGeom>
        </p:spPr>
      </p:pic>
    </p:spTree>
    <p:extLst>
      <p:ext uri="{BB962C8B-B14F-4D97-AF65-F5344CB8AC3E}">
        <p14:creationId xmlns:p14="http://schemas.microsoft.com/office/powerpoint/2010/main" val="21433055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33F6F721-28FB-A444-9759-997B3114A78C}"/>
              </a:ext>
            </a:extLst>
          </p:cNvPr>
          <p:cNvPicPr>
            <a:picLocks noGrp="1" noChangeAspect="1"/>
          </p:cNvPicPr>
          <p:nvPr>
            <p:ph sz="half" idx="1"/>
          </p:nvPr>
        </p:nvPicPr>
        <p:blipFill>
          <a:blip r:embed="rId3"/>
          <a:stretch>
            <a:fillRect/>
          </a:stretch>
        </p:blipFill>
        <p:spPr>
          <a:xfrm>
            <a:off x="149289" y="297908"/>
            <a:ext cx="8826759" cy="6339140"/>
          </a:xfrm>
        </p:spPr>
      </p:pic>
    </p:spTree>
    <p:extLst>
      <p:ext uri="{BB962C8B-B14F-4D97-AF65-F5344CB8AC3E}">
        <p14:creationId xmlns:p14="http://schemas.microsoft.com/office/powerpoint/2010/main" val="35362742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BD04EB-5EC3-0F49-A6C3-D9AB5B46FD19}"/>
              </a:ext>
            </a:extLst>
          </p:cNvPr>
          <p:cNvPicPr>
            <a:picLocks noChangeAspect="1"/>
          </p:cNvPicPr>
          <p:nvPr/>
        </p:nvPicPr>
        <p:blipFill>
          <a:blip r:embed="rId2"/>
          <a:stretch>
            <a:fillRect/>
          </a:stretch>
        </p:blipFill>
        <p:spPr>
          <a:xfrm>
            <a:off x="0" y="-29409"/>
            <a:ext cx="10331116" cy="6887410"/>
          </a:xfrm>
          <a:prstGeom prst="rect">
            <a:avLst/>
          </a:prstGeom>
        </p:spPr>
      </p:pic>
    </p:spTree>
    <p:extLst>
      <p:ext uri="{BB962C8B-B14F-4D97-AF65-F5344CB8AC3E}">
        <p14:creationId xmlns:p14="http://schemas.microsoft.com/office/powerpoint/2010/main" val="40688261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FA8CF2-854A-D64B-A5EC-D52B66F9B15F}"/>
              </a:ext>
            </a:extLst>
          </p:cNvPr>
          <p:cNvSpPr txBox="1"/>
          <p:nvPr/>
        </p:nvSpPr>
        <p:spPr>
          <a:xfrm>
            <a:off x="160422" y="112295"/>
            <a:ext cx="8255786"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For you to be successful in part 2…</a:t>
            </a:r>
          </a:p>
        </p:txBody>
      </p:sp>
      <p:sp>
        <p:nvSpPr>
          <p:cNvPr id="3" name="TextBox 2">
            <a:extLst>
              <a:ext uri="{FF2B5EF4-FFF2-40B4-BE49-F238E27FC236}">
                <a16:creationId xmlns:a16="http://schemas.microsoft.com/office/drawing/2014/main" id="{82D9F8C0-F553-FD49-8828-F1FC9F7163B9}"/>
              </a:ext>
            </a:extLst>
          </p:cNvPr>
          <p:cNvSpPr txBox="1"/>
          <p:nvPr/>
        </p:nvSpPr>
        <p:spPr>
          <a:xfrm>
            <a:off x="160422" y="1636295"/>
            <a:ext cx="6564618"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How many progression steps are there?</a:t>
            </a:r>
          </a:p>
        </p:txBody>
      </p:sp>
      <p:sp>
        <p:nvSpPr>
          <p:cNvPr id="4" name="TextBox 3">
            <a:extLst>
              <a:ext uri="{FF2B5EF4-FFF2-40B4-BE49-F238E27FC236}">
                <a16:creationId xmlns:a16="http://schemas.microsoft.com/office/drawing/2014/main" id="{20C7DC7A-F15B-F54B-9613-88665488FFB4}"/>
              </a:ext>
            </a:extLst>
          </p:cNvPr>
          <p:cNvSpPr txBox="1"/>
          <p:nvPr/>
        </p:nvSpPr>
        <p:spPr>
          <a:xfrm>
            <a:off x="160422" y="2621686"/>
            <a:ext cx="9113392"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What are the principles of progression?</a:t>
            </a:r>
          </a:p>
        </p:txBody>
      </p:sp>
      <p:sp>
        <p:nvSpPr>
          <p:cNvPr id="5" name="TextBox 4">
            <a:extLst>
              <a:ext uri="{FF2B5EF4-FFF2-40B4-BE49-F238E27FC236}">
                <a16:creationId xmlns:a16="http://schemas.microsoft.com/office/drawing/2014/main" id="{9E635F96-43E3-C84C-9916-6D3075E459C1}"/>
              </a:ext>
            </a:extLst>
          </p:cNvPr>
          <p:cNvSpPr txBox="1"/>
          <p:nvPr/>
        </p:nvSpPr>
        <p:spPr>
          <a:xfrm>
            <a:off x="6914148" y="3330078"/>
            <a:ext cx="1811714" cy="461665"/>
          </a:xfrm>
          <a:prstGeom prst="rect">
            <a:avLst/>
          </a:prstGeom>
          <a:noFill/>
        </p:spPr>
        <p:txBody>
          <a:bodyPr wrap="none" rtlCol="0">
            <a:spAutoFit/>
          </a:bodyPr>
          <a:lstStyle/>
          <a:p>
            <a:r>
              <a:rPr lang="en-US" sz="2400" dirty="0">
                <a:latin typeface="Arial" panose="020B0604020202020204" pitchFamily="34" charset="0"/>
                <a:cs typeface="Arial" panose="020B0604020202020204" pitchFamily="34" charset="0"/>
              </a:rPr>
              <a:t>How many?</a:t>
            </a:r>
          </a:p>
        </p:txBody>
      </p:sp>
      <p:sp>
        <p:nvSpPr>
          <p:cNvPr id="6" name="TextBox 5">
            <a:extLst>
              <a:ext uri="{FF2B5EF4-FFF2-40B4-BE49-F238E27FC236}">
                <a16:creationId xmlns:a16="http://schemas.microsoft.com/office/drawing/2014/main" id="{8094A699-D66E-5546-866B-75849E96284C}"/>
              </a:ext>
            </a:extLst>
          </p:cNvPr>
          <p:cNvSpPr txBox="1"/>
          <p:nvPr/>
        </p:nvSpPr>
        <p:spPr>
          <a:xfrm>
            <a:off x="953909" y="4411579"/>
            <a:ext cx="7462299"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Where do I find them and how are they used?</a:t>
            </a:r>
          </a:p>
        </p:txBody>
      </p:sp>
    </p:spTree>
    <p:extLst>
      <p:ext uri="{BB962C8B-B14F-4D97-AF65-F5344CB8AC3E}">
        <p14:creationId xmlns:p14="http://schemas.microsoft.com/office/powerpoint/2010/main" val="29462035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1EB05E2-28E5-5941-902B-759443C05F25}"/>
              </a:ext>
            </a:extLst>
          </p:cNvPr>
          <p:cNvPicPr>
            <a:picLocks noChangeAspect="1"/>
          </p:cNvPicPr>
          <p:nvPr/>
        </p:nvPicPr>
        <p:blipFill>
          <a:blip r:embed="rId3"/>
          <a:stretch>
            <a:fillRect/>
          </a:stretch>
        </p:blipFill>
        <p:spPr>
          <a:xfrm>
            <a:off x="374316" y="121319"/>
            <a:ext cx="8331200" cy="1257300"/>
          </a:xfrm>
          <a:prstGeom prst="rect">
            <a:avLst/>
          </a:prstGeom>
        </p:spPr>
      </p:pic>
      <p:pic>
        <p:nvPicPr>
          <p:cNvPr id="5" name="Picture 4">
            <a:extLst>
              <a:ext uri="{FF2B5EF4-FFF2-40B4-BE49-F238E27FC236}">
                <a16:creationId xmlns:a16="http://schemas.microsoft.com/office/drawing/2014/main" id="{294EC2D9-9E2E-894C-9C68-8C7A00E13B8A}"/>
              </a:ext>
            </a:extLst>
          </p:cNvPr>
          <p:cNvPicPr>
            <a:picLocks noChangeAspect="1"/>
          </p:cNvPicPr>
          <p:nvPr/>
        </p:nvPicPr>
        <p:blipFill>
          <a:blip r:embed="rId4"/>
          <a:stretch>
            <a:fillRect/>
          </a:stretch>
        </p:blipFill>
        <p:spPr>
          <a:xfrm>
            <a:off x="2252289" y="1378619"/>
            <a:ext cx="6453227" cy="5382556"/>
          </a:xfrm>
          <a:prstGeom prst="rect">
            <a:avLst/>
          </a:prstGeom>
        </p:spPr>
      </p:pic>
      <p:pic>
        <p:nvPicPr>
          <p:cNvPr id="7" name="Picture 6">
            <a:extLst>
              <a:ext uri="{FF2B5EF4-FFF2-40B4-BE49-F238E27FC236}">
                <a16:creationId xmlns:a16="http://schemas.microsoft.com/office/drawing/2014/main" id="{40CB9E3A-312A-5349-92D7-87BF58697896}"/>
              </a:ext>
            </a:extLst>
          </p:cNvPr>
          <p:cNvPicPr>
            <a:picLocks noChangeAspect="1"/>
          </p:cNvPicPr>
          <p:nvPr/>
        </p:nvPicPr>
        <p:blipFill>
          <a:blip r:embed="rId5"/>
          <a:stretch>
            <a:fillRect/>
          </a:stretch>
        </p:blipFill>
        <p:spPr>
          <a:xfrm rot="2513264">
            <a:off x="752657" y="4458184"/>
            <a:ext cx="2211194" cy="1205538"/>
          </a:xfrm>
          <a:prstGeom prst="rect">
            <a:avLst/>
          </a:prstGeom>
        </p:spPr>
      </p:pic>
      <p:pic>
        <p:nvPicPr>
          <p:cNvPr id="8" name="Picture 7">
            <a:extLst>
              <a:ext uri="{FF2B5EF4-FFF2-40B4-BE49-F238E27FC236}">
                <a16:creationId xmlns:a16="http://schemas.microsoft.com/office/drawing/2014/main" id="{0BD76327-8166-324B-8902-BBB844FBC139}"/>
              </a:ext>
            </a:extLst>
          </p:cNvPr>
          <p:cNvPicPr>
            <a:picLocks noChangeAspect="1"/>
          </p:cNvPicPr>
          <p:nvPr/>
        </p:nvPicPr>
        <p:blipFill>
          <a:blip r:embed="rId5"/>
          <a:stretch>
            <a:fillRect/>
          </a:stretch>
        </p:blipFill>
        <p:spPr>
          <a:xfrm rot="15209247">
            <a:off x="6707771" y="4392934"/>
            <a:ext cx="2211194" cy="1205538"/>
          </a:xfrm>
          <a:prstGeom prst="rect">
            <a:avLst/>
          </a:prstGeom>
        </p:spPr>
      </p:pic>
      <p:pic>
        <p:nvPicPr>
          <p:cNvPr id="10" name="Picture 9">
            <a:extLst>
              <a:ext uri="{FF2B5EF4-FFF2-40B4-BE49-F238E27FC236}">
                <a16:creationId xmlns:a16="http://schemas.microsoft.com/office/drawing/2014/main" id="{00CD63A5-EA6C-4047-9637-D72F3E95EF18}"/>
              </a:ext>
            </a:extLst>
          </p:cNvPr>
          <p:cNvPicPr>
            <a:picLocks noChangeAspect="1"/>
          </p:cNvPicPr>
          <p:nvPr/>
        </p:nvPicPr>
        <p:blipFill>
          <a:blip r:embed="rId6"/>
          <a:stretch>
            <a:fillRect/>
          </a:stretch>
        </p:blipFill>
        <p:spPr>
          <a:xfrm>
            <a:off x="78061" y="3169953"/>
            <a:ext cx="1235242" cy="1408176"/>
          </a:xfrm>
          <a:prstGeom prst="rect">
            <a:avLst/>
          </a:prstGeom>
        </p:spPr>
      </p:pic>
      <p:pic>
        <p:nvPicPr>
          <p:cNvPr id="14" name="Picture 13">
            <a:extLst>
              <a:ext uri="{FF2B5EF4-FFF2-40B4-BE49-F238E27FC236}">
                <a16:creationId xmlns:a16="http://schemas.microsoft.com/office/drawing/2014/main" id="{48DCAC60-96AF-8749-A05F-6C6D7E90B51E}"/>
              </a:ext>
            </a:extLst>
          </p:cNvPr>
          <p:cNvPicPr>
            <a:picLocks noChangeAspect="1"/>
          </p:cNvPicPr>
          <p:nvPr/>
        </p:nvPicPr>
        <p:blipFill>
          <a:blip r:embed="rId7"/>
          <a:stretch>
            <a:fillRect/>
          </a:stretch>
        </p:blipFill>
        <p:spPr>
          <a:xfrm>
            <a:off x="7752704" y="5476108"/>
            <a:ext cx="1324811" cy="1285067"/>
          </a:xfrm>
          <a:prstGeom prst="rect">
            <a:avLst/>
          </a:prstGeom>
        </p:spPr>
      </p:pic>
    </p:spTree>
    <p:extLst>
      <p:ext uri="{BB962C8B-B14F-4D97-AF65-F5344CB8AC3E}">
        <p14:creationId xmlns:p14="http://schemas.microsoft.com/office/powerpoint/2010/main" val="6572955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72A748-3F5D-A44E-AD4B-B414F496D82C}"/>
              </a:ext>
            </a:extLst>
          </p:cNvPr>
          <p:cNvPicPr>
            <a:picLocks noChangeAspect="1"/>
          </p:cNvPicPr>
          <p:nvPr/>
        </p:nvPicPr>
        <p:blipFill>
          <a:blip r:embed="rId3"/>
          <a:stretch>
            <a:fillRect/>
          </a:stretch>
        </p:blipFill>
        <p:spPr>
          <a:xfrm rot="20607495">
            <a:off x="4970714" y="162762"/>
            <a:ext cx="5041900" cy="6692900"/>
          </a:xfrm>
          <a:prstGeom prst="rect">
            <a:avLst/>
          </a:prstGeom>
        </p:spPr>
      </p:pic>
      <p:sp>
        <p:nvSpPr>
          <p:cNvPr id="5" name="Rectangle 4">
            <a:extLst>
              <a:ext uri="{FF2B5EF4-FFF2-40B4-BE49-F238E27FC236}">
                <a16:creationId xmlns:a16="http://schemas.microsoft.com/office/drawing/2014/main" id="{BCCD3D2E-8C7A-874B-919E-0DC660B10B0F}"/>
              </a:ext>
            </a:extLst>
          </p:cNvPr>
          <p:cNvSpPr/>
          <p:nvPr/>
        </p:nvSpPr>
        <p:spPr>
          <a:xfrm>
            <a:off x="103720" y="161563"/>
            <a:ext cx="4018548" cy="2862322"/>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The Curriculum for Wales guidance aims to help </a:t>
            </a:r>
            <a:r>
              <a:rPr lang="en-GB" sz="2000" dirty="0">
                <a:solidFill>
                  <a:srgbClr val="32B098"/>
                </a:solidFill>
                <a:latin typeface="Arial" panose="020B0604020202020204" pitchFamily="34" charset="0"/>
                <a:cs typeface="Arial" panose="020B0604020202020204" pitchFamily="34" charset="0"/>
              </a:rPr>
              <a:t>each school develop its own curriculum</a:t>
            </a:r>
            <a:r>
              <a:rPr lang="en-GB" sz="2000" dirty="0">
                <a:latin typeface="Arial" panose="020B0604020202020204" pitchFamily="34" charset="0"/>
                <a:cs typeface="Arial" panose="020B0604020202020204" pitchFamily="34" charset="0"/>
              </a:rPr>
              <a:t>, enabling their learners to develop towards the four purposes of the curriculum – the starting point and aspiration for every child and young person in Wales</a:t>
            </a:r>
            <a:endParaRPr lang="en-US" sz="20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F2483485-3DE0-FB4E-8BE9-F28718CDBCE7}"/>
              </a:ext>
            </a:extLst>
          </p:cNvPr>
          <p:cNvSpPr/>
          <p:nvPr/>
        </p:nvSpPr>
        <p:spPr>
          <a:xfrm>
            <a:off x="103720" y="3232967"/>
            <a:ext cx="5045796" cy="3477875"/>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The purpose of a curriculum is to enable learners to develop as: </a:t>
            </a:r>
          </a:p>
          <a:p>
            <a:pPr marL="342900" indent="-342900">
              <a:buFontTx/>
              <a:buChar char="-"/>
            </a:pPr>
            <a:r>
              <a:rPr lang="en-GB" sz="2000" dirty="0">
                <a:latin typeface="Arial" panose="020B0604020202020204" pitchFamily="34" charset="0"/>
                <a:cs typeface="Arial" panose="020B0604020202020204" pitchFamily="34" charset="0"/>
              </a:rPr>
              <a:t>ambitious, capable learners, ready to learn throughout their lives</a:t>
            </a:r>
          </a:p>
          <a:p>
            <a:pPr marL="342900" indent="-342900">
              <a:buFontTx/>
              <a:buChar char="-"/>
            </a:pPr>
            <a:r>
              <a:rPr lang="en-GB" sz="2000" dirty="0">
                <a:latin typeface="Arial" panose="020B0604020202020204" pitchFamily="34" charset="0"/>
                <a:cs typeface="Arial" panose="020B0604020202020204" pitchFamily="34" charset="0"/>
              </a:rPr>
              <a:t>enterprising, creative contributors, ready to play a full part in life and work</a:t>
            </a:r>
          </a:p>
          <a:p>
            <a:pPr marL="342900" indent="-342900">
              <a:buFontTx/>
              <a:buChar char="-"/>
            </a:pPr>
            <a:r>
              <a:rPr lang="en-GB" sz="2000" dirty="0">
                <a:latin typeface="Arial" panose="020B0604020202020204" pitchFamily="34" charset="0"/>
                <a:cs typeface="Arial" panose="020B0604020202020204" pitchFamily="34" charset="0"/>
              </a:rPr>
              <a:t>ethical, informed citizens of Wales and the world  </a:t>
            </a:r>
          </a:p>
          <a:p>
            <a:pPr marL="342900" indent="-342900">
              <a:buFontTx/>
              <a:buChar char="-"/>
            </a:pPr>
            <a:r>
              <a:rPr lang="en-GB" sz="2000" dirty="0">
                <a:latin typeface="Arial" panose="020B0604020202020204" pitchFamily="34" charset="0"/>
                <a:cs typeface="Arial" panose="020B0604020202020204" pitchFamily="34" charset="0"/>
              </a:rPr>
              <a:t>healthy, confident individuals, ready to lead fulfilling lives as valued members of society.</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31322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2DC492-7011-4D4C-A997-FB93807A75FF}"/>
              </a:ext>
            </a:extLst>
          </p:cNvPr>
          <p:cNvSpPr/>
          <p:nvPr/>
        </p:nvSpPr>
        <p:spPr>
          <a:xfrm>
            <a:off x="4809289" y="266123"/>
            <a:ext cx="4334711" cy="4031873"/>
          </a:xfrm>
          <a:prstGeom prst="rect">
            <a:avLst/>
          </a:prstGeom>
        </p:spPr>
        <p:txBody>
          <a:bodyPr wrap="square">
            <a:spAutoFit/>
          </a:bodyPr>
          <a:lstStyle/>
          <a:p>
            <a:r>
              <a:rPr lang="en-GB" sz="3200" dirty="0">
                <a:latin typeface="Arial" panose="020B0604020202020204" pitchFamily="34" charset="0"/>
                <a:cs typeface="Arial" panose="020B0604020202020204" pitchFamily="34" charset="0"/>
              </a:rPr>
              <a:t>Enabling learners to progress in relation to these purposes is intended to inform </a:t>
            </a:r>
            <a:r>
              <a:rPr lang="en-GB" sz="3200" dirty="0">
                <a:solidFill>
                  <a:srgbClr val="00B050"/>
                </a:solidFill>
                <a:latin typeface="Arial" panose="020B0604020202020204" pitchFamily="34" charset="0"/>
                <a:cs typeface="Arial" panose="020B0604020202020204" pitchFamily="34" charset="0"/>
              </a:rPr>
              <a:t>all decisions</a:t>
            </a:r>
            <a:r>
              <a:rPr lang="en-GB" sz="3200" dirty="0">
                <a:latin typeface="Arial" panose="020B0604020202020204" pitchFamily="34" charset="0"/>
                <a:cs typeface="Arial" panose="020B0604020202020204" pitchFamily="34" charset="0"/>
              </a:rPr>
              <a:t> in relation to school’s curriculum and assessment arrangements</a:t>
            </a:r>
            <a:endParaRPr lang="en-US" sz="3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DF07DA7-1485-704D-BDEE-0145793CFCC0}"/>
              </a:ext>
            </a:extLst>
          </p:cNvPr>
          <p:cNvPicPr>
            <a:picLocks noChangeAspect="1"/>
          </p:cNvPicPr>
          <p:nvPr/>
        </p:nvPicPr>
        <p:blipFill>
          <a:blip r:embed="rId3"/>
          <a:stretch>
            <a:fillRect/>
          </a:stretch>
        </p:blipFill>
        <p:spPr>
          <a:xfrm>
            <a:off x="0" y="266123"/>
            <a:ext cx="4809289" cy="4153477"/>
          </a:xfrm>
          <a:prstGeom prst="rect">
            <a:avLst/>
          </a:prstGeom>
        </p:spPr>
      </p:pic>
      <p:pic>
        <p:nvPicPr>
          <p:cNvPr id="8" name="Picture 7">
            <a:extLst>
              <a:ext uri="{FF2B5EF4-FFF2-40B4-BE49-F238E27FC236}">
                <a16:creationId xmlns:a16="http://schemas.microsoft.com/office/drawing/2014/main" id="{B3B93E5F-593E-EC40-995B-181897E01283}"/>
              </a:ext>
            </a:extLst>
          </p:cNvPr>
          <p:cNvPicPr>
            <a:picLocks noChangeAspect="1"/>
          </p:cNvPicPr>
          <p:nvPr/>
        </p:nvPicPr>
        <p:blipFill>
          <a:blip r:embed="rId4"/>
          <a:stretch>
            <a:fillRect/>
          </a:stretch>
        </p:blipFill>
        <p:spPr>
          <a:xfrm>
            <a:off x="160421" y="4840490"/>
            <a:ext cx="2582779" cy="1549667"/>
          </a:xfrm>
          <a:prstGeom prst="rect">
            <a:avLst/>
          </a:prstGeom>
        </p:spPr>
      </p:pic>
      <p:sp>
        <p:nvSpPr>
          <p:cNvPr id="9" name="TextBox 8">
            <a:extLst>
              <a:ext uri="{FF2B5EF4-FFF2-40B4-BE49-F238E27FC236}">
                <a16:creationId xmlns:a16="http://schemas.microsoft.com/office/drawing/2014/main" id="{C364B070-FD52-E944-8C03-007FDE60FD95}"/>
              </a:ext>
            </a:extLst>
          </p:cNvPr>
          <p:cNvSpPr txBox="1"/>
          <p:nvPr/>
        </p:nvSpPr>
        <p:spPr>
          <a:xfrm>
            <a:off x="2919662" y="5261380"/>
            <a:ext cx="6063916" cy="707886"/>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Wales is very clear…Learner progression is focused on enabling children to achieve the purposes. </a:t>
            </a:r>
          </a:p>
        </p:txBody>
      </p:sp>
    </p:spTree>
    <p:extLst>
      <p:ext uri="{BB962C8B-B14F-4D97-AF65-F5344CB8AC3E}">
        <p14:creationId xmlns:p14="http://schemas.microsoft.com/office/powerpoint/2010/main" val="11743089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D2150FE-68AE-9943-9491-FC2E9EF2729B}"/>
              </a:ext>
            </a:extLst>
          </p:cNvPr>
          <p:cNvPicPr>
            <a:picLocks noChangeAspect="1"/>
          </p:cNvPicPr>
          <p:nvPr/>
        </p:nvPicPr>
        <p:blipFill>
          <a:blip r:embed="rId3"/>
          <a:stretch>
            <a:fillRect/>
          </a:stretch>
        </p:blipFill>
        <p:spPr>
          <a:xfrm>
            <a:off x="6070600" y="4203700"/>
            <a:ext cx="3073400" cy="2654300"/>
          </a:xfrm>
          <a:prstGeom prst="rect">
            <a:avLst/>
          </a:prstGeom>
        </p:spPr>
      </p:pic>
      <p:pic>
        <p:nvPicPr>
          <p:cNvPr id="5" name="Picture 4">
            <a:extLst>
              <a:ext uri="{FF2B5EF4-FFF2-40B4-BE49-F238E27FC236}">
                <a16:creationId xmlns:a16="http://schemas.microsoft.com/office/drawing/2014/main" id="{7BD83AA2-D41B-CA48-A599-1DFA835F5DF7}"/>
              </a:ext>
            </a:extLst>
          </p:cNvPr>
          <p:cNvPicPr>
            <a:picLocks noChangeAspect="1"/>
          </p:cNvPicPr>
          <p:nvPr/>
        </p:nvPicPr>
        <p:blipFill>
          <a:blip r:embed="rId4"/>
          <a:stretch>
            <a:fillRect/>
          </a:stretch>
        </p:blipFill>
        <p:spPr>
          <a:xfrm rot="2390530">
            <a:off x="4769071" y="3817171"/>
            <a:ext cx="1975298" cy="1076928"/>
          </a:xfrm>
          <a:prstGeom prst="rect">
            <a:avLst/>
          </a:prstGeom>
        </p:spPr>
      </p:pic>
      <p:pic>
        <p:nvPicPr>
          <p:cNvPr id="6" name="Picture 5">
            <a:extLst>
              <a:ext uri="{FF2B5EF4-FFF2-40B4-BE49-F238E27FC236}">
                <a16:creationId xmlns:a16="http://schemas.microsoft.com/office/drawing/2014/main" id="{3D7180F8-C41C-DA46-895A-B9D470EE7ADA}"/>
              </a:ext>
            </a:extLst>
          </p:cNvPr>
          <p:cNvPicPr>
            <a:picLocks noChangeAspect="1"/>
          </p:cNvPicPr>
          <p:nvPr/>
        </p:nvPicPr>
        <p:blipFill>
          <a:blip r:embed="rId5"/>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4"/>
          <a:stretch>
            <a:fillRect/>
          </a:stretch>
        </p:blipFill>
        <p:spPr>
          <a:xfrm rot="13183476">
            <a:off x="1716038" y="1484985"/>
            <a:ext cx="1975298" cy="1076928"/>
          </a:xfrm>
          <a:prstGeom prst="rect">
            <a:avLst/>
          </a:prstGeom>
        </p:spPr>
      </p:pic>
      <p:sp>
        <p:nvSpPr>
          <p:cNvPr id="8" name="TextBox 7">
            <a:extLst>
              <a:ext uri="{FF2B5EF4-FFF2-40B4-BE49-F238E27FC236}">
                <a16:creationId xmlns:a16="http://schemas.microsoft.com/office/drawing/2014/main" id="{CD26B4A2-5443-FF4F-ABE7-A10DF5B885A7}"/>
              </a:ext>
            </a:extLst>
          </p:cNvPr>
          <p:cNvSpPr txBox="1"/>
          <p:nvPr/>
        </p:nvSpPr>
        <p:spPr>
          <a:xfrm>
            <a:off x="35800" y="3174797"/>
            <a:ext cx="9235220" cy="461665"/>
          </a:xfrm>
          <a:prstGeom prst="rect">
            <a:avLst/>
          </a:prstGeom>
          <a:noFill/>
        </p:spPr>
        <p:txBody>
          <a:bodyPr wrap="none" rtlCol="0">
            <a:spAutoFit/>
          </a:bodyPr>
          <a:lstStyle/>
          <a:p>
            <a:r>
              <a:rPr lang="en-US" sz="2400" dirty="0">
                <a:solidFill>
                  <a:srgbClr val="00B050"/>
                </a:solidFill>
                <a:latin typeface="Arial" panose="020B0604020202020204" pitchFamily="34" charset="0"/>
                <a:cs typeface="Arial" panose="020B0604020202020204" pitchFamily="34" charset="0"/>
              </a:rPr>
              <a:t>So how is this done and what role does ‘learner progression’ play?</a:t>
            </a:r>
          </a:p>
        </p:txBody>
      </p:sp>
    </p:spTree>
    <p:extLst>
      <p:ext uri="{BB962C8B-B14F-4D97-AF65-F5344CB8AC3E}">
        <p14:creationId xmlns:p14="http://schemas.microsoft.com/office/powerpoint/2010/main" val="41861289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id="{C7B0EF96-50E9-2C4D-8593-923B59C21C17}"/>
              </a:ext>
            </a:extLst>
          </p:cNvPr>
          <p:cNvPicPr>
            <a:picLocks noChangeAspect="1"/>
          </p:cNvPicPr>
          <p:nvPr/>
        </p:nvPicPr>
        <p:blipFill>
          <a:blip r:embed="rId5"/>
          <a:stretch>
            <a:fillRect/>
          </a:stretch>
        </p:blipFill>
        <p:spPr>
          <a:xfrm>
            <a:off x="2705126" y="0"/>
            <a:ext cx="6438874" cy="4273420"/>
          </a:xfrm>
          <a:prstGeom prst="rect">
            <a:avLst/>
          </a:prstGeom>
        </p:spPr>
      </p:pic>
      <p:pic>
        <p:nvPicPr>
          <p:cNvPr id="3" name="Picture 2">
            <a:extLst>
              <a:ext uri="{FF2B5EF4-FFF2-40B4-BE49-F238E27FC236}">
                <a16:creationId xmlns:a16="http://schemas.microsoft.com/office/drawing/2014/main"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0" name="TextBox 9">
            <a:extLst>
              <a:ext uri="{FF2B5EF4-FFF2-40B4-BE49-F238E27FC236}">
                <a16:creationId xmlns:a16="http://schemas.microsoft.com/office/drawing/2014/main" id="{71CD648C-7A14-DE49-BAF0-9DFEC1100DC0}"/>
              </a:ext>
            </a:extLst>
          </p:cNvPr>
          <p:cNvSpPr txBox="1"/>
          <p:nvPr/>
        </p:nvSpPr>
        <p:spPr>
          <a:xfrm>
            <a:off x="93024" y="4273420"/>
            <a:ext cx="4708340"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Statements of ‘what matters’</a:t>
            </a:r>
          </a:p>
        </p:txBody>
      </p:sp>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13" name="Rectangle 12">
            <a:extLst>
              <a:ext uri="{FF2B5EF4-FFF2-40B4-BE49-F238E27FC236}">
                <a16:creationId xmlns:a16="http://schemas.microsoft.com/office/drawing/2014/main" id="{EB6ACCC1-C01F-574A-B508-476D0A7D2F74}"/>
              </a:ext>
            </a:extLst>
          </p:cNvPr>
          <p:cNvSpPr/>
          <p:nvPr/>
        </p:nvSpPr>
        <p:spPr>
          <a:xfrm>
            <a:off x="105770" y="4675604"/>
            <a:ext cx="5396672" cy="1384995"/>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Mandatory curriculum elements</a:t>
            </a:r>
          </a:p>
          <a:p>
            <a:r>
              <a:rPr lang="en-GB" sz="2800" dirty="0">
                <a:latin typeface="Arial" panose="020B0604020202020204" pitchFamily="34" charset="0"/>
                <a:cs typeface="Arial" panose="020B0604020202020204" pitchFamily="34" charset="0"/>
              </a:rPr>
              <a:t>Mandatory cross-curricular skills</a:t>
            </a:r>
          </a:p>
          <a:p>
            <a:r>
              <a:rPr lang="en-GB" sz="2800" dirty="0">
                <a:latin typeface="Arial" panose="020B0604020202020204" pitchFamily="34" charset="0"/>
                <a:cs typeface="Arial" panose="020B0604020202020204" pitchFamily="34" charset="0"/>
              </a:rPr>
              <a:t>Progression code </a:t>
            </a:r>
          </a:p>
        </p:txBody>
      </p:sp>
    </p:spTree>
    <p:extLst>
      <p:ext uri="{BB962C8B-B14F-4D97-AF65-F5344CB8AC3E}">
        <p14:creationId xmlns:p14="http://schemas.microsoft.com/office/powerpoint/2010/main" val="19012203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id="{C7B0EF96-50E9-2C4D-8593-923B59C21C17}"/>
              </a:ext>
            </a:extLst>
          </p:cNvPr>
          <p:cNvPicPr>
            <a:picLocks noChangeAspect="1"/>
          </p:cNvPicPr>
          <p:nvPr/>
        </p:nvPicPr>
        <p:blipFill>
          <a:blip r:embed="rId5"/>
          <a:stretch>
            <a:fillRect/>
          </a:stretch>
        </p:blipFill>
        <p:spPr>
          <a:xfrm>
            <a:off x="2705126" y="0"/>
            <a:ext cx="6438874" cy="4273420"/>
          </a:xfrm>
          <a:prstGeom prst="rect">
            <a:avLst/>
          </a:prstGeom>
        </p:spPr>
      </p:pic>
      <p:pic>
        <p:nvPicPr>
          <p:cNvPr id="3" name="Picture 2">
            <a:extLst>
              <a:ext uri="{FF2B5EF4-FFF2-40B4-BE49-F238E27FC236}">
                <a16:creationId xmlns:a16="http://schemas.microsoft.com/office/drawing/2014/main"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0" name="TextBox 9">
            <a:extLst>
              <a:ext uri="{FF2B5EF4-FFF2-40B4-BE49-F238E27FC236}">
                <a16:creationId xmlns:a16="http://schemas.microsoft.com/office/drawing/2014/main" id="{71CD648C-7A14-DE49-BAF0-9DFEC1100DC0}"/>
              </a:ext>
            </a:extLst>
          </p:cNvPr>
          <p:cNvSpPr txBox="1"/>
          <p:nvPr/>
        </p:nvSpPr>
        <p:spPr>
          <a:xfrm>
            <a:off x="93024" y="4127515"/>
            <a:ext cx="4708340"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Statements of ‘what matters’</a:t>
            </a:r>
          </a:p>
        </p:txBody>
      </p:sp>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5" name="Rectangle 4">
            <a:extLst>
              <a:ext uri="{FF2B5EF4-FFF2-40B4-BE49-F238E27FC236}">
                <a16:creationId xmlns:a16="http://schemas.microsoft.com/office/drawing/2014/main" id="{1CEDA35E-C8AE-1647-8D72-7DF653EEC825}"/>
              </a:ext>
            </a:extLst>
          </p:cNvPr>
          <p:cNvSpPr/>
          <p:nvPr/>
        </p:nvSpPr>
        <p:spPr>
          <a:xfrm>
            <a:off x="161194" y="4711607"/>
            <a:ext cx="5909406" cy="2031325"/>
          </a:xfrm>
          <a:prstGeom prst="rect">
            <a:avLst/>
          </a:prstGeom>
        </p:spPr>
        <p:txBody>
          <a:bodyPr wrap="square">
            <a:spAutoFit/>
          </a:bodyPr>
          <a:lstStyle/>
          <a:p>
            <a:r>
              <a:rPr lang="en-GB" dirty="0">
                <a:solidFill>
                  <a:srgbClr val="1F1F1F"/>
                </a:solidFill>
                <a:latin typeface="Arial" panose="020B0604020202020204" pitchFamily="34" charset="0"/>
              </a:rPr>
              <a:t>These are the </a:t>
            </a:r>
            <a:r>
              <a:rPr lang="en-GB" b="1" u="sng" dirty="0">
                <a:solidFill>
                  <a:srgbClr val="1F1F1F"/>
                </a:solidFill>
                <a:latin typeface="Arial" panose="020B0604020202020204" pitchFamily="34" charset="0"/>
              </a:rPr>
              <a:t>basis of learners’ progression</a:t>
            </a:r>
            <a:r>
              <a:rPr lang="en-GB" dirty="0">
                <a:solidFill>
                  <a:srgbClr val="1F1F1F"/>
                </a:solidFill>
                <a:latin typeface="Arial" panose="020B0604020202020204" pitchFamily="34" charset="0"/>
              </a:rPr>
              <a:t>. It is through exploration of the key ideas and principles contained in these statements that child will develop their learning. Practitioners will need to design learning which supports an increasingly sophisticated understanding and application of the statements of what matters.</a:t>
            </a:r>
            <a:endParaRPr lang="en-US" dirty="0"/>
          </a:p>
        </p:txBody>
      </p:sp>
    </p:spTree>
    <p:extLst>
      <p:ext uri="{BB962C8B-B14F-4D97-AF65-F5344CB8AC3E}">
        <p14:creationId xmlns:p14="http://schemas.microsoft.com/office/powerpoint/2010/main" val="19219964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id="{C7B0EF96-50E9-2C4D-8593-923B59C21C17}"/>
              </a:ext>
            </a:extLst>
          </p:cNvPr>
          <p:cNvPicPr>
            <a:picLocks noChangeAspect="1"/>
          </p:cNvPicPr>
          <p:nvPr/>
        </p:nvPicPr>
        <p:blipFill>
          <a:blip r:embed="rId5"/>
          <a:stretch>
            <a:fillRect/>
          </a:stretch>
        </p:blipFill>
        <p:spPr>
          <a:xfrm>
            <a:off x="2705126" y="12929"/>
            <a:ext cx="6438874" cy="4273420"/>
          </a:xfrm>
          <a:prstGeom prst="rect">
            <a:avLst/>
          </a:prstGeom>
        </p:spPr>
      </p:pic>
      <p:pic>
        <p:nvPicPr>
          <p:cNvPr id="3" name="Picture 2">
            <a:extLst>
              <a:ext uri="{FF2B5EF4-FFF2-40B4-BE49-F238E27FC236}">
                <a16:creationId xmlns:a16="http://schemas.microsoft.com/office/drawing/2014/main"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13" name="Rectangle 12">
            <a:extLst>
              <a:ext uri="{FF2B5EF4-FFF2-40B4-BE49-F238E27FC236}">
                <a16:creationId xmlns:a16="http://schemas.microsoft.com/office/drawing/2014/main" id="{EB6ACCC1-C01F-574A-B508-476D0A7D2F74}"/>
              </a:ext>
            </a:extLst>
          </p:cNvPr>
          <p:cNvSpPr/>
          <p:nvPr/>
        </p:nvSpPr>
        <p:spPr>
          <a:xfrm>
            <a:off x="93024" y="4127515"/>
            <a:ext cx="5396672" cy="523220"/>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Mandatory curriculum elements</a:t>
            </a:r>
          </a:p>
        </p:txBody>
      </p:sp>
      <p:sp>
        <p:nvSpPr>
          <p:cNvPr id="2" name="Rectangle 1">
            <a:extLst>
              <a:ext uri="{FF2B5EF4-FFF2-40B4-BE49-F238E27FC236}">
                <a16:creationId xmlns:a16="http://schemas.microsoft.com/office/drawing/2014/main" id="{DE8A4CEE-9EFB-4543-93E3-9F45B9EEFF55}"/>
              </a:ext>
            </a:extLst>
          </p:cNvPr>
          <p:cNvSpPr/>
          <p:nvPr/>
        </p:nvSpPr>
        <p:spPr>
          <a:xfrm>
            <a:off x="105770" y="4653841"/>
            <a:ext cx="4572000" cy="1938992"/>
          </a:xfrm>
          <a:prstGeom prst="rect">
            <a:avLst/>
          </a:prstGeom>
        </p:spPr>
        <p:txBody>
          <a:bodyPr>
            <a:spAutoFit/>
          </a:bodyPr>
          <a:lstStyle/>
          <a:p>
            <a:r>
              <a:rPr lang="en-GB" sz="2400" dirty="0">
                <a:latin typeface="Arial" panose="020B0604020202020204" pitchFamily="34" charset="0"/>
                <a:cs typeface="Arial" panose="020B0604020202020204" pitchFamily="34" charset="0"/>
              </a:rPr>
              <a:t>Religion, values and ethics. Relationships and sexuality education (RSE). </a:t>
            </a:r>
          </a:p>
          <a:p>
            <a:r>
              <a:rPr lang="en-GB" sz="2400" dirty="0">
                <a:latin typeface="Arial" panose="020B0604020202020204" pitchFamily="34" charset="0"/>
                <a:cs typeface="Arial" panose="020B0604020202020204" pitchFamily="34" charset="0"/>
              </a:rPr>
              <a:t>Welsh. </a:t>
            </a:r>
          </a:p>
          <a:p>
            <a:r>
              <a:rPr lang="en-GB" sz="2400" dirty="0">
                <a:latin typeface="Arial" panose="020B0604020202020204" pitchFamily="34" charset="0"/>
                <a:cs typeface="Arial" panose="020B0604020202020204" pitchFamily="34" charset="0"/>
              </a:rPr>
              <a:t>English.</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57155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id="{C7B0EF96-50E9-2C4D-8593-923B59C21C17}"/>
              </a:ext>
            </a:extLst>
          </p:cNvPr>
          <p:cNvPicPr>
            <a:picLocks noChangeAspect="1"/>
          </p:cNvPicPr>
          <p:nvPr/>
        </p:nvPicPr>
        <p:blipFill>
          <a:blip r:embed="rId5"/>
          <a:stretch>
            <a:fillRect/>
          </a:stretch>
        </p:blipFill>
        <p:spPr>
          <a:xfrm>
            <a:off x="2705126" y="0"/>
            <a:ext cx="6438874" cy="4273420"/>
          </a:xfrm>
          <a:prstGeom prst="rect">
            <a:avLst/>
          </a:prstGeom>
        </p:spPr>
      </p:pic>
      <p:pic>
        <p:nvPicPr>
          <p:cNvPr id="3" name="Picture 2">
            <a:extLst>
              <a:ext uri="{FF2B5EF4-FFF2-40B4-BE49-F238E27FC236}">
                <a16:creationId xmlns:a16="http://schemas.microsoft.com/office/drawing/2014/main"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13" name="Rectangle 12">
            <a:extLst>
              <a:ext uri="{FF2B5EF4-FFF2-40B4-BE49-F238E27FC236}">
                <a16:creationId xmlns:a16="http://schemas.microsoft.com/office/drawing/2014/main" id="{EB6ACCC1-C01F-574A-B508-476D0A7D2F74}"/>
              </a:ext>
            </a:extLst>
          </p:cNvPr>
          <p:cNvSpPr/>
          <p:nvPr/>
        </p:nvSpPr>
        <p:spPr>
          <a:xfrm>
            <a:off x="93024" y="4273420"/>
            <a:ext cx="5396672" cy="523220"/>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Mandatory cross-curricular skills</a:t>
            </a:r>
          </a:p>
        </p:txBody>
      </p:sp>
      <p:sp>
        <p:nvSpPr>
          <p:cNvPr id="2" name="Rectangle 1">
            <a:extLst>
              <a:ext uri="{FF2B5EF4-FFF2-40B4-BE49-F238E27FC236}">
                <a16:creationId xmlns:a16="http://schemas.microsoft.com/office/drawing/2014/main" id="{68E442BF-DC3B-8842-BF43-174D46C3C716}"/>
              </a:ext>
            </a:extLst>
          </p:cNvPr>
          <p:cNvSpPr/>
          <p:nvPr/>
        </p:nvSpPr>
        <p:spPr>
          <a:xfrm>
            <a:off x="93024" y="5011712"/>
            <a:ext cx="6017609" cy="461665"/>
          </a:xfrm>
          <a:prstGeom prst="rect">
            <a:avLst/>
          </a:prstGeom>
        </p:spPr>
        <p:txBody>
          <a:bodyPr wrap="none">
            <a:spAutoFit/>
          </a:bodyPr>
          <a:lstStyle/>
          <a:p>
            <a:r>
              <a:rPr lang="en-GB" sz="2400" dirty="0">
                <a:latin typeface="Arial" panose="020B0604020202020204" pitchFamily="34" charset="0"/>
                <a:cs typeface="Arial" panose="020B0604020202020204" pitchFamily="34" charset="0"/>
              </a:rPr>
              <a:t>Literacy, numeracy and digital competence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63463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7180F8-C41C-DA46-895A-B9D470EE7ADA}"/>
              </a:ext>
            </a:extLst>
          </p:cNvPr>
          <p:cNvPicPr>
            <a:picLocks noChangeAspect="1"/>
          </p:cNvPicPr>
          <p:nvPr/>
        </p:nvPicPr>
        <p:blipFill>
          <a:blip r:embed="rId3"/>
          <a:stretch>
            <a:fillRect/>
          </a:stretch>
        </p:blipFill>
        <p:spPr>
          <a:xfrm rot="20607495">
            <a:off x="89467" y="65985"/>
            <a:ext cx="1970679" cy="2615990"/>
          </a:xfrm>
          <a:prstGeom prst="rect">
            <a:avLst/>
          </a:prstGeom>
        </p:spPr>
      </p:pic>
      <p:pic>
        <p:nvPicPr>
          <p:cNvPr id="7" name="Picture 6">
            <a:extLst>
              <a:ext uri="{FF2B5EF4-FFF2-40B4-BE49-F238E27FC236}">
                <a16:creationId xmlns:a16="http://schemas.microsoft.com/office/drawing/2014/main" id="{ACC692D7-64BE-6F4D-A53E-6246D8A75CE0}"/>
              </a:ext>
            </a:extLst>
          </p:cNvPr>
          <p:cNvPicPr>
            <a:picLocks noChangeAspect="1"/>
          </p:cNvPicPr>
          <p:nvPr/>
        </p:nvPicPr>
        <p:blipFill>
          <a:blip r:embed="rId4"/>
          <a:stretch>
            <a:fillRect/>
          </a:stretch>
        </p:blipFill>
        <p:spPr>
          <a:xfrm>
            <a:off x="1331028" y="449178"/>
            <a:ext cx="1374098" cy="749155"/>
          </a:xfrm>
          <a:prstGeom prst="rect">
            <a:avLst/>
          </a:prstGeom>
        </p:spPr>
      </p:pic>
      <p:pic>
        <p:nvPicPr>
          <p:cNvPr id="4" name="Picture 3">
            <a:extLst>
              <a:ext uri="{FF2B5EF4-FFF2-40B4-BE49-F238E27FC236}">
                <a16:creationId xmlns:a16="http://schemas.microsoft.com/office/drawing/2014/main" id="{C7B0EF96-50E9-2C4D-8593-923B59C21C17}"/>
              </a:ext>
            </a:extLst>
          </p:cNvPr>
          <p:cNvPicPr>
            <a:picLocks noChangeAspect="1"/>
          </p:cNvPicPr>
          <p:nvPr/>
        </p:nvPicPr>
        <p:blipFill>
          <a:blip r:embed="rId5"/>
          <a:stretch>
            <a:fillRect/>
          </a:stretch>
        </p:blipFill>
        <p:spPr>
          <a:xfrm>
            <a:off x="2705126" y="0"/>
            <a:ext cx="6438874" cy="4273420"/>
          </a:xfrm>
          <a:prstGeom prst="rect">
            <a:avLst/>
          </a:prstGeom>
        </p:spPr>
      </p:pic>
      <p:pic>
        <p:nvPicPr>
          <p:cNvPr id="3" name="Picture 2">
            <a:extLst>
              <a:ext uri="{FF2B5EF4-FFF2-40B4-BE49-F238E27FC236}">
                <a16:creationId xmlns:a16="http://schemas.microsoft.com/office/drawing/2014/main" id="{3D2150FE-68AE-9943-9491-FC2E9EF2729B}"/>
              </a:ext>
            </a:extLst>
          </p:cNvPr>
          <p:cNvPicPr>
            <a:picLocks noChangeAspect="1"/>
          </p:cNvPicPr>
          <p:nvPr/>
        </p:nvPicPr>
        <p:blipFill>
          <a:blip r:embed="rId6"/>
          <a:stretch>
            <a:fillRect/>
          </a:stretch>
        </p:blipFill>
        <p:spPr>
          <a:xfrm>
            <a:off x="6070600" y="4203700"/>
            <a:ext cx="3073400" cy="2654300"/>
          </a:xfrm>
          <a:prstGeom prst="rect">
            <a:avLst/>
          </a:prstGeom>
        </p:spPr>
      </p:pic>
      <p:sp>
        <p:nvSpPr>
          <p:cNvPr id="11" name="TextBox 10">
            <a:extLst>
              <a:ext uri="{FF2B5EF4-FFF2-40B4-BE49-F238E27FC236}">
                <a16:creationId xmlns:a16="http://schemas.microsoft.com/office/drawing/2014/main" id="{977D4501-759E-D64E-A7A4-0E12469762EA}"/>
              </a:ext>
            </a:extLst>
          </p:cNvPr>
          <p:cNvSpPr txBox="1"/>
          <p:nvPr/>
        </p:nvSpPr>
        <p:spPr>
          <a:xfrm>
            <a:off x="93024" y="2929182"/>
            <a:ext cx="2720617"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All Schools</a:t>
            </a:r>
          </a:p>
        </p:txBody>
      </p:sp>
      <p:sp>
        <p:nvSpPr>
          <p:cNvPr id="13" name="Rectangle 12">
            <a:extLst>
              <a:ext uri="{FF2B5EF4-FFF2-40B4-BE49-F238E27FC236}">
                <a16:creationId xmlns:a16="http://schemas.microsoft.com/office/drawing/2014/main" id="{EB6ACCC1-C01F-574A-B508-476D0A7D2F74}"/>
              </a:ext>
            </a:extLst>
          </p:cNvPr>
          <p:cNvSpPr/>
          <p:nvPr/>
        </p:nvSpPr>
        <p:spPr>
          <a:xfrm>
            <a:off x="105770" y="4116678"/>
            <a:ext cx="5396672" cy="523220"/>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Progression code </a:t>
            </a:r>
          </a:p>
        </p:txBody>
      </p:sp>
      <p:sp>
        <p:nvSpPr>
          <p:cNvPr id="2" name="Rectangle 1">
            <a:extLst>
              <a:ext uri="{FF2B5EF4-FFF2-40B4-BE49-F238E27FC236}">
                <a16:creationId xmlns:a16="http://schemas.microsoft.com/office/drawing/2014/main" id="{166172BC-9076-D64F-AF3B-E13CAE51C1C2}"/>
              </a:ext>
            </a:extLst>
          </p:cNvPr>
          <p:cNvSpPr/>
          <p:nvPr/>
        </p:nvSpPr>
        <p:spPr>
          <a:xfrm>
            <a:off x="105770" y="4722598"/>
            <a:ext cx="5964830" cy="1938992"/>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The way in which progression must be reflected in an adopted curriculum. A school’s curriculum will need to reflect the principles of progression set out in the code.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1567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2E5E9B-9E94-C540-81D1-4C3ED9A5D812}"/>
              </a:ext>
            </a:extLst>
          </p:cNvPr>
          <p:cNvSpPr/>
          <p:nvPr/>
        </p:nvSpPr>
        <p:spPr>
          <a:xfrm>
            <a:off x="272715" y="1181794"/>
            <a:ext cx="8550441" cy="4893647"/>
          </a:xfrm>
          <a:prstGeom prst="rect">
            <a:avLst/>
          </a:prstGeom>
        </p:spPr>
        <p:txBody>
          <a:bodyPr wrap="square">
            <a:spAutoFit/>
          </a:bodyPr>
          <a:lstStyle/>
          <a:p>
            <a:pPr fontAlgn="base"/>
            <a:r>
              <a:rPr lang="en-GB" sz="2400" b="1" dirty="0">
                <a:solidFill>
                  <a:srgbClr val="1F1F1F"/>
                </a:solidFill>
                <a:latin typeface="Arial" panose="020B0604020202020204" pitchFamily="34" charset="0"/>
              </a:rPr>
              <a:t>Principles of progression</a:t>
            </a:r>
          </a:p>
          <a:p>
            <a:pPr fontAlgn="base"/>
            <a:endParaRPr lang="en-GB" sz="2400" b="1" dirty="0">
              <a:solidFill>
                <a:srgbClr val="1F1F1F"/>
              </a:solidFill>
              <a:latin typeface="Arial" panose="020B0604020202020204" pitchFamily="34" charset="0"/>
            </a:endParaRPr>
          </a:p>
          <a:p>
            <a:pPr fontAlgn="base"/>
            <a:r>
              <a:rPr lang="en-GB" sz="2400" dirty="0">
                <a:solidFill>
                  <a:srgbClr val="1F1F1F"/>
                </a:solidFill>
                <a:latin typeface="Arial" panose="020B0604020202020204" pitchFamily="34" charset="0"/>
              </a:rPr>
              <a:t>Progression in learning should always be at the heart of curriculum design rather than starting with a theme and fitting the learning to it. In selecting curriculum content, schools and practitioners must use the </a:t>
            </a:r>
            <a:r>
              <a:rPr lang="en-GB" sz="2400" dirty="0">
                <a:latin typeface="Arial" panose="020B0604020202020204" pitchFamily="34" charset="0"/>
              </a:rPr>
              <a:t>principles of progression</a:t>
            </a:r>
            <a:r>
              <a:rPr lang="en-GB" sz="2400" dirty="0">
                <a:solidFill>
                  <a:srgbClr val="1F1F1F"/>
                </a:solidFill>
                <a:latin typeface="Arial" panose="020B0604020202020204" pitchFamily="34" charset="0"/>
              </a:rPr>
              <a:t> to inform their approach to progression. </a:t>
            </a:r>
          </a:p>
          <a:p>
            <a:pPr fontAlgn="base"/>
            <a:endParaRPr lang="en-GB" sz="2400" dirty="0">
              <a:solidFill>
                <a:srgbClr val="1F1F1F"/>
              </a:solidFill>
              <a:latin typeface="Arial" panose="020B0604020202020204" pitchFamily="34" charset="0"/>
            </a:endParaRPr>
          </a:p>
          <a:p>
            <a:pPr fontAlgn="base"/>
            <a:r>
              <a:rPr lang="en-GB" sz="2400" dirty="0">
                <a:solidFill>
                  <a:srgbClr val="1F1F1F"/>
                </a:solidFill>
                <a:latin typeface="Arial" panose="020B0604020202020204" pitchFamily="34" charset="0"/>
              </a:rPr>
              <a:t>The principles of progression articulate the broader principles of what progression means in the Area as a whole. As such, schools and practitioners must use these principles to inform all learning in supporting progression. </a:t>
            </a:r>
          </a:p>
          <a:p>
            <a:pPr fontAlgn="base"/>
            <a:endParaRPr lang="en-GB" sz="2400" dirty="0">
              <a:solidFill>
                <a:srgbClr val="1F1F1F"/>
              </a:solidFill>
              <a:latin typeface="Arial" panose="020B0604020202020204" pitchFamily="34" charset="0"/>
            </a:endParaRPr>
          </a:p>
        </p:txBody>
      </p:sp>
    </p:spTree>
    <p:extLst>
      <p:ext uri="{BB962C8B-B14F-4D97-AF65-F5344CB8AC3E}">
        <p14:creationId xmlns:p14="http://schemas.microsoft.com/office/powerpoint/2010/main" val="3098423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4FE3C2-08A1-944C-A229-4B905D57742F}"/>
              </a:ext>
            </a:extLst>
          </p:cNvPr>
          <p:cNvSpPr/>
          <p:nvPr/>
        </p:nvSpPr>
        <p:spPr>
          <a:xfrm>
            <a:off x="376989" y="440508"/>
            <a:ext cx="8638673" cy="6186309"/>
          </a:xfrm>
          <a:prstGeom prst="rect">
            <a:avLst/>
          </a:prstGeom>
        </p:spPr>
        <p:txBody>
          <a:bodyPr wrap="square">
            <a:spAutoFit/>
          </a:bodyPr>
          <a:lstStyle/>
          <a:p>
            <a:pPr algn="ctr" fontAlgn="base"/>
            <a:r>
              <a:rPr lang="en-GB" sz="2400" b="1" dirty="0">
                <a:solidFill>
                  <a:srgbClr val="00B050"/>
                </a:solidFill>
                <a:latin typeface="Arial" panose="020B0604020202020204" pitchFamily="34" charset="0"/>
              </a:rPr>
              <a:t>Principles of progression</a:t>
            </a:r>
          </a:p>
          <a:p>
            <a:pPr fontAlgn="base"/>
            <a:r>
              <a:rPr lang="en-GB" dirty="0">
                <a:solidFill>
                  <a:srgbClr val="1F1F1F"/>
                </a:solidFill>
                <a:latin typeface="Arial" panose="020B0604020202020204" pitchFamily="34" charset="0"/>
              </a:rPr>
              <a:t>Five principles of progression underpin progression across all Areas. </a:t>
            </a:r>
          </a:p>
          <a:p>
            <a:pPr fontAlgn="base"/>
            <a:endParaRPr lang="en-GB"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Increasing breadth and depth of knowledge</a:t>
            </a:r>
          </a:p>
          <a:p>
            <a:pPr fontAlgn="base"/>
            <a:endParaRPr lang="en-GB" sz="2800" b="1"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Deepening understanding of the ideas and disciplines within the Areas</a:t>
            </a:r>
          </a:p>
          <a:p>
            <a:pPr fontAlgn="base"/>
            <a:endParaRPr lang="en-GB" sz="2800" b="1"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Refinement and growing sophistication in the use and application of skills</a:t>
            </a:r>
          </a:p>
          <a:p>
            <a:pPr fontAlgn="base"/>
            <a:endParaRPr lang="en-GB" sz="2800" b="1"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Making connections and transferring learning into new contexts</a:t>
            </a:r>
          </a:p>
          <a:p>
            <a:pPr fontAlgn="base"/>
            <a:endParaRPr lang="en-GB" sz="2800" b="1" dirty="0">
              <a:solidFill>
                <a:srgbClr val="1F1F1F"/>
              </a:solidFill>
              <a:latin typeface="Arial" panose="020B0604020202020204" pitchFamily="34" charset="0"/>
            </a:endParaRPr>
          </a:p>
          <a:p>
            <a:pPr fontAlgn="base"/>
            <a:r>
              <a:rPr lang="en-GB" sz="2800" b="1" dirty="0">
                <a:solidFill>
                  <a:srgbClr val="1F1F1F"/>
                </a:solidFill>
                <a:latin typeface="Arial" panose="020B0604020202020204" pitchFamily="34" charset="0"/>
              </a:rPr>
              <a:t>Increasing effectiveness</a:t>
            </a:r>
          </a:p>
        </p:txBody>
      </p:sp>
    </p:spTree>
    <p:extLst>
      <p:ext uri="{BB962C8B-B14F-4D97-AF65-F5344CB8AC3E}">
        <p14:creationId xmlns:p14="http://schemas.microsoft.com/office/powerpoint/2010/main" val="12290713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536ECF4-CE0E-F844-90B6-EA66DA681BB2}"/>
              </a:ext>
            </a:extLst>
          </p:cNvPr>
          <p:cNvSpPr/>
          <p:nvPr/>
        </p:nvSpPr>
        <p:spPr>
          <a:xfrm>
            <a:off x="473242" y="2296102"/>
            <a:ext cx="8398042" cy="646331"/>
          </a:xfrm>
          <a:prstGeom prst="rect">
            <a:avLst/>
          </a:prstGeom>
        </p:spPr>
        <p:txBody>
          <a:bodyPr wrap="square">
            <a:spAutoFit/>
          </a:bodyPr>
          <a:lstStyle/>
          <a:p>
            <a:r>
              <a:rPr lang="en-US" dirty="0">
                <a:hlinkClick r:id="rId2"/>
              </a:rPr>
              <a:t>https://</a:t>
            </a:r>
            <a:r>
              <a:rPr lang="en-US" dirty="0" err="1">
                <a:hlinkClick r:id="rId2"/>
              </a:rPr>
              <a:t>hwb.gov.wales</a:t>
            </a:r>
            <a:r>
              <a:rPr lang="en-US" dirty="0">
                <a:hlinkClick r:id="rId2"/>
              </a:rPr>
              <a:t>/curriculum-for-wales/designing-your-curriculum/developing-a-vision-for-curriculum-design/#progression</a:t>
            </a:r>
            <a:endParaRPr lang="en-US" dirty="0"/>
          </a:p>
        </p:txBody>
      </p:sp>
      <p:sp>
        <p:nvSpPr>
          <p:cNvPr id="3" name="TextBox 2">
            <a:extLst>
              <a:ext uri="{FF2B5EF4-FFF2-40B4-BE49-F238E27FC236}">
                <a16:creationId xmlns:a16="http://schemas.microsoft.com/office/drawing/2014/main" id="{E9E8A5EB-3769-EF48-B812-CF8F40B8C762}"/>
              </a:ext>
            </a:extLst>
          </p:cNvPr>
          <p:cNvSpPr txBox="1"/>
          <p:nvPr/>
        </p:nvSpPr>
        <p:spPr>
          <a:xfrm>
            <a:off x="473242" y="208547"/>
            <a:ext cx="6286721" cy="584775"/>
          </a:xfrm>
          <a:prstGeom prst="rect">
            <a:avLst/>
          </a:prstGeom>
          <a:noFill/>
        </p:spPr>
        <p:txBody>
          <a:bodyPr wrap="none" rtlCol="0">
            <a:spAutoFit/>
          </a:bodyPr>
          <a:lstStyle/>
          <a:p>
            <a:r>
              <a:rPr lang="en-US" sz="3200" dirty="0">
                <a:solidFill>
                  <a:srgbClr val="00B050"/>
                </a:solidFill>
                <a:latin typeface="Arial" panose="020B0604020202020204" pitchFamily="34" charset="0"/>
                <a:cs typeface="Arial" panose="020B0604020202020204" pitchFamily="34" charset="0"/>
              </a:rPr>
              <a:t>Task (Reading and </a:t>
            </a:r>
            <a:r>
              <a:rPr lang="en-US" sz="3200" dirty="0" err="1">
                <a:solidFill>
                  <a:srgbClr val="00B050"/>
                </a:solidFill>
                <a:latin typeface="Arial" panose="020B0604020202020204" pitchFamily="34" charset="0"/>
                <a:cs typeface="Arial" panose="020B0604020202020204" pitchFamily="34" charset="0"/>
              </a:rPr>
              <a:t>summarising</a:t>
            </a:r>
            <a:r>
              <a:rPr lang="en-US" sz="3200" dirty="0">
                <a:solidFill>
                  <a:srgbClr val="00B050"/>
                </a:solidFill>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00B33E00-95DD-E44D-8001-DB7A6AE88A08}"/>
              </a:ext>
            </a:extLst>
          </p:cNvPr>
          <p:cNvPicPr>
            <a:picLocks noChangeAspect="1"/>
          </p:cNvPicPr>
          <p:nvPr/>
        </p:nvPicPr>
        <p:blipFill>
          <a:blip r:embed="rId3"/>
          <a:stretch>
            <a:fillRect/>
          </a:stretch>
        </p:blipFill>
        <p:spPr>
          <a:xfrm rot="7032451">
            <a:off x="8043620" y="1632265"/>
            <a:ext cx="881280" cy="417283"/>
          </a:xfrm>
          <a:prstGeom prst="rect">
            <a:avLst/>
          </a:prstGeom>
        </p:spPr>
      </p:pic>
      <p:sp>
        <p:nvSpPr>
          <p:cNvPr id="6" name="TextBox 5">
            <a:extLst>
              <a:ext uri="{FF2B5EF4-FFF2-40B4-BE49-F238E27FC236}">
                <a16:creationId xmlns:a16="http://schemas.microsoft.com/office/drawing/2014/main" id="{3A6AEC3E-A2A3-514C-AF7A-5904C081FC58}"/>
              </a:ext>
            </a:extLst>
          </p:cNvPr>
          <p:cNvSpPr txBox="1"/>
          <p:nvPr/>
        </p:nvSpPr>
        <p:spPr>
          <a:xfrm>
            <a:off x="705853" y="1235242"/>
            <a:ext cx="7828547" cy="830997"/>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1) Click on the link below (or copy and paste it into your browser)</a:t>
            </a:r>
          </a:p>
        </p:txBody>
      </p:sp>
      <p:sp>
        <p:nvSpPr>
          <p:cNvPr id="7" name="TextBox 6">
            <a:extLst>
              <a:ext uri="{FF2B5EF4-FFF2-40B4-BE49-F238E27FC236}">
                <a16:creationId xmlns:a16="http://schemas.microsoft.com/office/drawing/2014/main" id="{13BF3084-6F21-AE4A-879C-7063A501DD9D}"/>
              </a:ext>
            </a:extLst>
          </p:cNvPr>
          <p:cNvSpPr txBox="1"/>
          <p:nvPr/>
        </p:nvSpPr>
        <p:spPr>
          <a:xfrm>
            <a:off x="705854" y="3124679"/>
            <a:ext cx="5784514" cy="3323987"/>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2) Scroll down to the section “</a:t>
            </a:r>
            <a:r>
              <a:rPr lang="en-GB" sz="2400" b="1" dirty="0">
                <a:latin typeface="Arial" panose="020B0604020202020204" pitchFamily="34" charset="0"/>
                <a:cs typeface="Arial" panose="020B0604020202020204" pitchFamily="34" charset="0"/>
              </a:rPr>
              <a:t>Principles of progression”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3) Take time to read and in your own words summarise the main points of each principle. (Don’t worry if you don’t understand it all at this stage – make sense of what you can.) </a:t>
            </a:r>
          </a:p>
          <a:p>
            <a:endParaRPr lang="en-US" dirty="0"/>
          </a:p>
        </p:txBody>
      </p:sp>
      <p:pic>
        <p:nvPicPr>
          <p:cNvPr id="9" name="Picture 8">
            <a:extLst>
              <a:ext uri="{FF2B5EF4-FFF2-40B4-BE49-F238E27FC236}">
                <a16:creationId xmlns:a16="http://schemas.microsoft.com/office/drawing/2014/main" id="{3C8965D3-E015-C847-BEB9-32B2D96B7015}"/>
              </a:ext>
            </a:extLst>
          </p:cNvPr>
          <p:cNvPicPr>
            <a:picLocks noChangeAspect="1"/>
          </p:cNvPicPr>
          <p:nvPr/>
        </p:nvPicPr>
        <p:blipFill>
          <a:blip r:embed="rId4"/>
          <a:stretch>
            <a:fillRect/>
          </a:stretch>
        </p:blipFill>
        <p:spPr>
          <a:xfrm>
            <a:off x="6490368" y="4282459"/>
            <a:ext cx="2653632" cy="2787429"/>
          </a:xfrm>
          <a:prstGeom prst="rect">
            <a:avLst/>
          </a:prstGeom>
        </p:spPr>
      </p:pic>
    </p:spTree>
    <p:extLst>
      <p:ext uri="{BB962C8B-B14F-4D97-AF65-F5344CB8AC3E}">
        <p14:creationId xmlns:p14="http://schemas.microsoft.com/office/powerpoint/2010/main" val="22678576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F28E2E-87BF-9147-AC16-BE2420EE3C40}"/>
              </a:ext>
            </a:extLst>
          </p:cNvPr>
          <p:cNvPicPr>
            <a:picLocks noChangeAspect="1"/>
          </p:cNvPicPr>
          <p:nvPr/>
        </p:nvPicPr>
        <p:blipFill>
          <a:blip r:embed="rId2"/>
          <a:stretch>
            <a:fillRect/>
          </a:stretch>
        </p:blipFill>
        <p:spPr>
          <a:xfrm>
            <a:off x="4774594" y="2397979"/>
            <a:ext cx="4048563" cy="4287234"/>
          </a:xfrm>
          <a:prstGeom prst="rect">
            <a:avLst/>
          </a:prstGeom>
        </p:spPr>
      </p:pic>
      <p:pic>
        <p:nvPicPr>
          <p:cNvPr id="5" name="Picture 4">
            <a:extLst>
              <a:ext uri="{FF2B5EF4-FFF2-40B4-BE49-F238E27FC236}">
                <a16:creationId xmlns:a16="http://schemas.microsoft.com/office/drawing/2014/main" id="{79B57ACC-1174-E342-A659-FB8E4B061F0C}"/>
              </a:ext>
            </a:extLst>
          </p:cNvPr>
          <p:cNvPicPr>
            <a:picLocks noChangeAspect="1"/>
          </p:cNvPicPr>
          <p:nvPr/>
        </p:nvPicPr>
        <p:blipFill>
          <a:blip r:embed="rId3"/>
          <a:stretch>
            <a:fillRect/>
          </a:stretch>
        </p:blipFill>
        <p:spPr>
          <a:xfrm>
            <a:off x="0" y="0"/>
            <a:ext cx="9144000" cy="2135275"/>
          </a:xfrm>
          <a:prstGeom prst="rect">
            <a:avLst/>
          </a:prstGeom>
        </p:spPr>
      </p:pic>
      <p:sp>
        <p:nvSpPr>
          <p:cNvPr id="6" name="TextBox 5">
            <a:extLst>
              <a:ext uri="{FF2B5EF4-FFF2-40B4-BE49-F238E27FC236}">
                <a16:creationId xmlns:a16="http://schemas.microsoft.com/office/drawing/2014/main" id="{A8D69093-06A7-A549-8DE2-C5A58744136B}"/>
              </a:ext>
            </a:extLst>
          </p:cNvPr>
          <p:cNvSpPr txBox="1"/>
          <p:nvPr/>
        </p:nvSpPr>
        <p:spPr>
          <a:xfrm>
            <a:off x="561474" y="2397979"/>
            <a:ext cx="3593431" cy="1200329"/>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Each </a:t>
            </a:r>
            <a:r>
              <a:rPr lang="en-US" sz="2400" dirty="0" err="1">
                <a:latin typeface="Arial" panose="020B0604020202020204" pitchFamily="34" charset="0"/>
                <a:cs typeface="Arial" panose="020B0604020202020204" pitchFamily="34" charset="0"/>
              </a:rPr>
              <a:t>AoLE</a:t>
            </a:r>
            <a:r>
              <a:rPr lang="en-US" sz="2400" dirty="0">
                <a:latin typeface="Arial" panose="020B0604020202020204" pitchFamily="34" charset="0"/>
                <a:cs typeface="Arial" panose="020B0604020202020204" pitchFamily="34" charset="0"/>
              </a:rPr>
              <a:t> has outlined what each principle of progression looks like</a:t>
            </a:r>
          </a:p>
        </p:txBody>
      </p:sp>
      <p:pic>
        <p:nvPicPr>
          <p:cNvPr id="8" name="Picture 7">
            <a:extLst>
              <a:ext uri="{FF2B5EF4-FFF2-40B4-BE49-F238E27FC236}">
                <a16:creationId xmlns:a16="http://schemas.microsoft.com/office/drawing/2014/main" id="{509DAF9C-5B80-B240-9A23-3FE37FE78B56}"/>
              </a:ext>
            </a:extLst>
          </p:cNvPr>
          <p:cNvPicPr>
            <a:picLocks noChangeAspect="1"/>
          </p:cNvPicPr>
          <p:nvPr/>
        </p:nvPicPr>
        <p:blipFill>
          <a:blip r:embed="rId4"/>
          <a:stretch>
            <a:fillRect/>
          </a:stretch>
        </p:blipFill>
        <p:spPr>
          <a:xfrm>
            <a:off x="2651291" y="3383976"/>
            <a:ext cx="2123303" cy="1157620"/>
          </a:xfrm>
          <a:prstGeom prst="rect">
            <a:avLst/>
          </a:prstGeom>
        </p:spPr>
      </p:pic>
    </p:spTree>
    <p:extLst>
      <p:ext uri="{BB962C8B-B14F-4D97-AF65-F5344CB8AC3E}">
        <p14:creationId xmlns:p14="http://schemas.microsoft.com/office/powerpoint/2010/main" val="21626563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997CFF8-7400-804E-B87F-5CF4ECA8B982}"/>
              </a:ext>
            </a:extLst>
          </p:cNvPr>
          <p:cNvSpPr/>
          <p:nvPr/>
        </p:nvSpPr>
        <p:spPr>
          <a:xfrm>
            <a:off x="441156" y="1264186"/>
            <a:ext cx="8398043" cy="3970318"/>
          </a:xfrm>
          <a:prstGeom prst="rect">
            <a:avLst/>
          </a:prstGeom>
        </p:spPr>
        <p:txBody>
          <a:bodyPr wrap="square">
            <a:spAutoFit/>
          </a:bodyPr>
          <a:lstStyle/>
          <a:p>
            <a:r>
              <a:rPr lang="en-GB" sz="2800" dirty="0">
                <a:solidFill>
                  <a:srgbClr val="1F1F1F"/>
                </a:solidFill>
                <a:latin typeface="Arial" panose="020B0604020202020204" pitchFamily="34" charset="0"/>
              </a:rPr>
              <a:t>The principles of progression are supported by descriptions of learning which provide more detailed guidance on progression within each Area. </a:t>
            </a:r>
          </a:p>
          <a:p>
            <a:endParaRPr lang="en-GB" sz="2800" dirty="0">
              <a:solidFill>
                <a:srgbClr val="1F1F1F"/>
              </a:solidFill>
              <a:latin typeface="Arial" panose="020B0604020202020204" pitchFamily="34" charset="0"/>
            </a:endParaRPr>
          </a:p>
          <a:p>
            <a:endParaRPr lang="en-GB" sz="2800" dirty="0">
              <a:solidFill>
                <a:srgbClr val="1F1F1F"/>
              </a:solidFill>
              <a:latin typeface="Arial" panose="020B0604020202020204" pitchFamily="34" charset="0"/>
            </a:endParaRPr>
          </a:p>
          <a:p>
            <a:r>
              <a:rPr lang="en-GB" sz="2800" dirty="0">
                <a:solidFill>
                  <a:srgbClr val="1F1F1F"/>
                </a:solidFill>
                <a:latin typeface="Arial" panose="020B0604020202020204" pitchFamily="34" charset="0"/>
              </a:rPr>
              <a:t>These descriptions articulate what it means for a learner to progress along the continuum of learning and provide reference points for the pace of that progression.</a:t>
            </a:r>
            <a:endParaRPr lang="en-US" sz="2800" dirty="0"/>
          </a:p>
        </p:txBody>
      </p:sp>
    </p:spTree>
    <p:extLst>
      <p:ext uri="{BB962C8B-B14F-4D97-AF65-F5344CB8AC3E}">
        <p14:creationId xmlns:p14="http://schemas.microsoft.com/office/powerpoint/2010/main" val="38120042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F684E0D-D709-5844-88A1-DBA78649E4E3}"/>
              </a:ext>
            </a:extLst>
          </p:cNvPr>
          <p:cNvPicPr>
            <a:picLocks noChangeAspect="1"/>
          </p:cNvPicPr>
          <p:nvPr/>
        </p:nvPicPr>
        <p:blipFill>
          <a:blip r:embed="rId3"/>
          <a:stretch>
            <a:fillRect/>
          </a:stretch>
        </p:blipFill>
        <p:spPr>
          <a:xfrm>
            <a:off x="-172353" y="510340"/>
            <a:ext cx="9364479" cy="4927934"/>
          </a:xfrm>
          <a:prstGeom prst="rect">
            <a:avLst/>
          </a:prstGeom>
        </p:spPr>
      </p:pic>
      <p:sp>
        <p:nvSpPr>
          <p:cNvPr id="4" name="Rectangle 3">
            <a:hlinkClick r:id="rId4"/>
            <a:extLst>
              <a:ext uri="{FF2B5EF4-FFF2-40B4-BE49-F238E27FC236}">
                <a16:creationId xmlns:a16="http://schemas.microsoft.com/office/drawing/2014/main" id="{F8B891CE-3961-5B46-BDD3-4B405AB14318}"/>
              </a:ext>
            </a:extLst>
          </p:cNvPr>
          <p:cNvSpPr/>
          <p:nvPr/>
        </p:nvSpPr>
        <p:spPr>
          <a:xfrm>
            <a:off x="713873" y="5870956"/>
            <a:ext cx="7932821" cy="646331"/>
          </a:xfrm>
          <a:prstGeom prst="rect">
            <a:avLst/>
          </a:prstGeom>
        </p:spPr>
        <p:txBody>
          <a:bodyPr wrap="square">
            <a:spAutoFit/>
          </a:bodyPr>
          <a:lstStyle/>
          <a:p>
            <a:r>
              <a:rPr lang="en-US" dirty="0">
                <a:hlinkClick r:id="rId4"/>
              </a:rPr>
              <a:t>https://</a:t>
            </a:r>
            <a:r>
              <a:rPr lang="en-US" dirty="0" err="1">
                <a:hlinkClick r:id="rId4"/>
              </a:rPr>
              <a:t>hwb.gov.wales</a:t>
            </a:r>
            <a:r>
              <a:rPr lang="en-US" dirty="0">
                <a:hlinkClick r:id="rId4"/>
              </a:rPr>
              <a:t>/curriculum-for-wales/science-and-technology/statements-of-what-matters/</a:t>
            </a:r>
            <a:endParaRPr lang="en-US" dirty="0"/>
          </a:p>
        </p:txBody>
      </p:sp>
    </p:spTree>
    <p:extLst>
      <p:ext uri="{BB962C8B-B14F-4D97-AF65-F5344CB8AC3E}">
        <p14:creationId xmlns:p14="http://schemas.microsoft.com/office/powerpoint/2010/main" val="8755519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10B532-8080-4A4E-BC7F-8F895909DD65}"/>
              </a:ext>
            </a:extLst>
          </p:cNvPr>
          <p:cNvPicPr>
            <a:picLocks noChangeAspect="1"/>
          </p:cNvPicPr>
          <p:nvPr/>
        </p:nvPicPr>
        <p:blipFill>
          <a:blip r:embed="rId2"/>
          <a:stretch>
            <a:fillRect/>
          </a:stretch>
        </p:blipFill>
        <p:spPr>
          <a:xfrm>
            <a:off x="114300" y="336550"/>
            <a:ext cx="8915400" cy="6184900"/>
          </a:xfrm>
          <a:prstGeom prst="rect">
            <a:avLst/>
          </a:prstGeom>
        </p:spPr>
      </p:pic>
      <p:pic>
        <p:nvPicPr>
          <p:cNvPr id="5" name="Picture 4">
            <a:extLst>
              <a:ext uri="{FF2B5EF4-FFF2-40B4-BE49-F238E27FC236}">
                <a16:creationId xmlns:a16="http://schemas.microsoft.com/office/drawing/2014/main" id="{9B4104FD-A635-E141-AB06-339EA549ED52}"/>
              </a:ext>
            </a:extLst>
          </p:cNvPr>
          <p:cNvPicPr>
            <a:picLocks noChangeAspect="1"/>
          </p:cNvPicPr>
          <p:nvPr/>
        </p:nvPicPr>
        <p:blipFill>
          <a:blip r:embed="rId3"/>
          <a:stretch>
            <a:fillRect/>
          </a:stretch>
        </p:blipFill>
        <p:spPr>
          <a:xfrm rot="8122723">
            <a:off x="7380081" y="2369903"/>
            <a:ext cx="1684156" cy="918198"/>
          </a:xfrm>
          <a:prstGeom prst="rect">
            <a:avLst/>
          </a:prstGeom>
        </p:spPr>
      </p:pic>
    </p:spTree>
    <p:extLst>
      <p:ext uri="{BB962C8B-B14F-4D97-AF65-F5344CB8AC3E}">
        <p14:creationId xmlns:p14="http://schemas.microsoft.com/office/powerpoint/2010/main" val="7898266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9AB358C-6FA1-364C-A80A-BE46A5B1E88C}"/>
              </a:ext>
            </a:extLst>
          </p:cNvPr>
          <p:cNvPicPr>
            <a:picLocks noChangeAspect="1"/>
          </p:cNvPicPr>
          <p:nvPr/>
        </p:nvPicPr>
        <p:blipFill>
          <a:blip r:embed="rId2"/>
          <a:stretch>
            <a:fillRect/>
          </a:stretch>
        </p:blipFill>
        <p:spPr>
          <a:xfrm>
            <a:off x="406400" y="57150"/>
            <a:ext cx="8331200" cy="6743700"/>
          </a:xfrm>
          <a:prstGeom prst="rect">
            <a:avLst/>
          </a:prstGeom>
        </p:spPr>
      </p:pic>
    </p:spTree>
    <p:extLst>
      <p:ext uri="{BB962C8B-B14F-4D97-AF65-F5344CB8AC3E}">
        <p14:creationId xmlns:p14="http://schemas.microsoft.com/office/powerpoint/2010/main" val="823654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5658D57-A000-9440-8438-D152EF5B67C9}"/>
              </a:ext>
            </a:extLst>
          </p:cNvPr>
          <p:cNvPicPr>
            <a:picLocks noChangeAspect="1"/>
          </p:cNvPicPr>
          <p:nvPr/>
        </p:nvPicPr>
        <p:blipFill>
          <a:blip r:embed="rId2"/>
          <a:stretch>
            <a:fillRect/>
          </a:stretch>
        </p:blipFill>
        <p:spPr>
          <a:xfrm>
            <a:off x="3479800" y="370974"/>
            <a:ext cx="5664200" cy="6019800"/>
          </a:xfrm>
          <a:prstGeom prst="rect">
            <a:avLst/>
          </a:prstGeom>
        </p:spPr>
      </p:pic>
      <p:sp>
        <p:nvSpPr>
          <p:cNvPr id="4" name="Rectangle 3">
            <a:extLst>
              <a:ext uri="{FF2B5EF4-FFF2-40B4-BE49-F238E27FC236}">
                <a16:creationId xmlns:a16="http://schemas.microsoft.com/office/drawing/2014/main" id="{AB6F06A7-7FDB-304C-BCA8-927E36189C02}"/>
              </a:ext>
            </a:extLst>
          </p:cNvPr>
          <p:cNvSpPr/>
          <p:nvPr/>
        </p:nvSpPr>
        <p:spPr>
          <a:xfrm>
            <a:off x="264694" y="872495"/>
            <a:ext cx="2606843" cy="5016758"/>
          </a:xfrm>
          <a:prstGeom prst="rect">
            <a:avLst/>
          </a:prstGeom>
        </p:spPr>
        <p:txBody>
          <a:bodyPr wrap="square">
            <a:spAutoFit/>
          </a:bodyPr>
          <a:lstStyle/>
          <a:p>
            <a:pPr fontAlgn="base"/>
            <a:r>
              <a:rPr lang="en-GB" sz="2000" dirty="0">
                <a:solidFill>
                  <a:srgbClr val="1F1F1F"/>
                </a:solidFill>
                <a:latin typeface="Arial" panose="020B0604020202020204" pitchFamily="34" charset="0"/>
              </a:rPr>
              <a:t>The purpose of the descriptions of learning is to provide guidance on the pace of progression in order to support practitioners and inform curriculum design and learning and teaching. They are not a series of criteria to be directly assessed against, nor can they be met with single assessment tasks.</a:t>
            </a:r>
            <a:endParaRPr lang="en-GB" sz="2000" b="0" i="0" dirty="0">
              <a:solidFill>
                <a:srgbClr val="1F1F1F"/>
              </a:solidFill>
              <a:effectLst/>
              <a:latin typeface="Arial" panose="020B0604020202020204" pitchFamily="34" charset="0"/>
            </a:endParaRPr>
          </a:p>
        </p:txBody>
      </p:sp>
    </p:spTree>
    <p:extLst>
      <p:ext uri="{BB962C8B-B14F-4D97-AF65-F5344CB8AC3E}">
        <p14:creationId xmlns:p14="http://schemas.microsoft.com/office/powerpoint/2010/main" val="67182332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5675B3-59CF-3840-9B34-CC89FE465255}"/>
              </a:ext>
            </a:extLst>
          </p:cNvPr>
          <p:cNvSpPr/>
          <p:nvPr/>
        </p:nvSpPr>
        <p:spPr>
          <a:xfrm>
            <a:off x="296778" y="536917"/>
            <a:ext cx="8494295" cy="6001643"/>
          </a:xfrm>
          <a:prstGeom prst="rect">
            <a:avLst/>
          </a:prstGeom>
        </p:spPr>
        <p:txBody>
          <a:bodyPr wrap="square">
            <a:spAutoFit/>
          </a:bodyPr>
          <a:lstStyle/>
          <a:p>
            <a:r>
              <a:rPr lang="en-GB" sz="2400" dirty="0">
                <a:solidFill>
                  <a:srgbClr val="1F1F1F"/>
                </a:solidFill>
                <a:latin typeface="Arial" panose="020B0604020202020204" pitchFamily="34" charset="0"/>
              </a:rPr>
              <a:t>Descriptions of learning provide </a:t>
            </a:r>
            <a:r>
              <a:rPr lang="en-GB" sz="2400" dirty="0">
                <a:solidFill>
                  <a:srgbClr val="32B098"/>
                </a:solidFill>
                <a:latin typeface="Arial" panose="020B0604020202020204" pitchFamily="34" charset="0"/>
              </a:rPr>
              <a:t>guidance on how learners should progress within each statement of what matters </a:t>
            </a:r>
            <a:r>
              <a:rPr lang="en-GB" sz="2400" dirty="0">
                <a:solidFill>
                  <a:srgbClr val="1F1F1F"/>
                </a:solidFill>
                <a:latin typeface="Arial" panose="020B0604020202020204" pitchFamily="34" charset="0"/>
              </a:rPr>
              <a:t>as they journey through the continuum of learning. These are arranged in five progression steps which provide reference points for the pace of that progression. These expectations are expressed from the learner’s perspective and are framed broadly so that they can sustain learning over a series of years. </a:t>
            </a:r>
          </a:p>
          <a:p>
            <a:endParaRPr lang="en-GB" sz="2400" dirty="0">
              <a:solidFill>
                <a:srgbClr val="1F1F1F"/>
              </a:solidFill>
              <a:latin typeface="Arial" panose="020B0604020202020204" pitchFamily="34" charset="0"/>
            </a:endParaRPr>
          </a:p>
          <a:p>
            <a:endParaRPr lang="en-GB" sz="2400" dirty="0">
              <a:solidFill>
                <a:srgbClr val="1F1F1F"/>
              </a:solidFill>
              <a:latin typeface="Arial" panose="020B0604020202020204" pitchFamily="34" charset="0"/>
            </a:endParaRPr>
          </a:p>
          <a:p>
            <a:r>
              <a:rPr lang="en-GB" sz="2400" dirty="0">
                <a:solidFill>
                  <a:srgbClr val="FF0000"/>
                </a:solidFill>
                <a:latin typeface="Arial" panose="020B0604020202020204" pitchFamily="34" charset="0"/>
              </a:rPr>
              <a:t>They are not designed as stand-alone tasks, activities or assessment criteria. </a:t>
            </a:r>
            <a:r>
              <a:rPr lang="en-GB" sz="2400" dirty="0">
                <a:solidFill>
                  <a:srgbClr val="1F1F1F"/>
                </a:solidFill>
                <a:latin typeface="Arial" panose="020B0604020202020204" pitchFamily="34" charset="0"/>
              </a:rPr>
              <a:t>While the learning continuum is the same for each learner, the pace of progress through it may differ. As a result, the progression steps only broadly relate to age. They broadly correspond to expectations at ages 5, 8, 11, 14 and 16.</a:t>
            </a:r>
            <a:endParaRPr lang="en-US" sz="2400" dirty="0"/>
          </a:p>
        </p:txBody>
      </p:sp>
    </p:spTree>
    <p:extLst>
      <p:ext uri="{BB962C8B-B14F-4D97-AF65-F5344CB8AC3E}">
        <p14:creationId xmlns:p14="http://schemas.microsoft.com/office/powerpoint/2010/main" val="27491078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E7A1C3B-CCDC-664E-B4A4-1694D4F8DE4E}"/>
              </a:ext>
            </a:extLst>
          </p:cNvPr>
          <p:cNvSpPr/>
          <p:nvPr/>
        </p:nvSpPr>
        <p:spPr>
          <a:xfrm>
            <a:off x="120316" y="183485"/>
            <a:ext cx="8767010" cy="3108543"/>
          </a:xfrm>
          <a:prstGeom prst="rect">
            <a:avLst/>
          </a:prstGeom>
        </p:spPr>
        <p:txBody>
          <a:bodyPr wrap="square">
            <a:spAutoFit/>
          </a:bodyPr>
          <a:lstStyle/>
          <a:p>
            <a:r>
              <a:rPr lang="en-GB" sz="2800" dirty="0">
                <a:solidFill>
                  <a:srgbClr val="1F1F1F"/>
                </a:solidFill>
                <a:latin typeface="Arial" panose="020B0604020202020204" pitchFamily="34" charset="0"/>
              </a:rPr>
              <a:t>Learner progression along a continuum of learning from ages 3 to 16 is central to Curriculum for Wales. </a:t>
            </a:r>
          </a:p>
          <a:p>
            <a:endParaRPr lang="en-GB" sz="2800" dirty="0">
              <a:solidFill>
                <a:srgbClr val="1F1F1F"/>
              </a:solidFill>
              <a:latin typeface="Arial" panose="020B0604020202020204" pitchFamily="34" charset="0"/>
            </a:endParaRPr>
          </a:p>
          <a:p>
            <a:r>
              <a:rPr lang="en-GB" sz="2800" dirty="0">
                <a:solidFill>
                  <a:srgbClr val="1F1F1F"/>
                </a:solidFill>
                <a:latin typeface="Arial" panose="020B0604020202020204" pitchFamily="34" charset="0"/>
              </a:rPr>
              <a:t>Assessment plays a fundamental role in enabling each individual learner to make progress at an appropriate pace, ensuring they are supported and challenged accordingly.</a:t>
            </a:r>
            <a:endParaRPr lang="en-US" sz="2800" dirty="0"/>
          </a:p>
        </p:txBody>
      </p:sp>
      <p:sp>
        <p:nvSpPr>
          <p:cNvPr id="5" name="Rectangle 4">
            <a:extLst>
              <a:ext uri="{FF2B5EF4-FFF2-40B4-BE49-F238E27FC236}">
                <a16:creationId xmlns:a16="http://schemas.microsoft.com/office/drawing/2014/main" id="{9E4815AF-9369-1847-B466-61F83F946F20}"/>
              </a:ext>
            </a:extLst>
          </p:cNvPr>
          <p:cNvSpPr/>
          <p:nvPr/>
        </p:nvSpPr>
        <p:spPr>
          <a:xfrm>
            <a:off x="248653" y="4924472"/>
            <a:ext cx="8750968" cy="830997"/>
          </a:xfrm>
          <a:prstGeom prst="rect">
            <a:avLst/>
          </a:prstGeom>
        </p:spPr>
        <p:txBody>
          <a:bodyPr wrap="square">
            <a:spAutoFit/>
          </a:bodyPr>
          <a:lstStyle/>
          <a:p>
            <a:r>
              <a:rPr lang="en-GB" sz="2400" dirty="0">
                <a:solidFill>
                  <a:srgbClr val="1F1F1F"/>
                </a:solidFill>
                <a:latin typeface="Arial" panose="020B0604020202020204" pitchFamily="34" charset="0"/>
              </a:rPr>
              <a:t>Practitioners should be mindful of a variety of ways in which learners may progress at different points in the learning journey</a:t>
            </a:r>
            <a:endParaRPr lang="en-US" sz="2400" dirty="0"/>
          </a:p>
        </p:txBody>
      </p:sp>
    </p:spTree>
    <p:extLst>
      <p:ext uri="{BB962C8B-B14F-4D97-AF65-F5344CB8AC3E}">
        <p14:creationId xmlns:p14="http://schemas.microsoft.com/office/powerpoint/2010/main" val="289142149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D3DAFB4-0427-9948-B168-84F14A8658CC}"/>
              </a:ext>
            </a:extLst>
          </p:cNvPr>
          <p:cNvSpPr/>
          <p:nvPr/>
        </p:nvSpPr>
        <p:spPr>
          <a:xfrm>
            <a:off x="168442" y="548170"/>
            <a:ext cx="8686799" cy="4401205"/>
          </a:xfrm>
          <a:prstGeom prst="rect">
            <a:avLst/>
          </a:prstGeom>
        </p:spPr>
        <p:txBody>
          <a:bodyPr wrap="square">
            <a:spAutoFit/>
          </a:bodyPr>
          <a:lstStyle/>
          <a:p>
            <a:r>
              <a:rPr lang="en-GB" sz="2800" dirty="0">
                <a:solidFill>
                  <a:srgbClr val="1F1F1F"/>
                </a:solidFill>
                <a:latin typeface="Arial" panose="020B0604020202020204" pitchFamily="34" charset="0"/>
              </a:rPr>
              <a:t>Progression in learning is a process of increasing sophistication, rather than being about a body of content to be covered. </a:t>
            </a:r>
          </a:p>
          <a:p>
            <a:endParaRPr lang="en-GB" sz="2800" dirty="0">
              <a:solidFill>
                <a:srgbClr val="1F1F1F"/>
              </a:solidFill>
              <a:latin typeface="Arial" panose="020B0604020202020204" pitchFamily="34" charset="0"/>
            </a:endParaRPr>
          </a:p>
          <a:p>
            <a:r>
              <a:rPr lang="en-GB" sz="2800" dirty="0">
                <a:solidFill>
                  <a:srgbClr val="1F1F1F"/>
                </a:solidFill>
                <a:latin typeface="Arial" panose="020B0604020202020204" pitchFamily="34" charset="0"/>
              </a:rPr>
              <a:t>Progression is not linear and different learners are likely to progress in markedly different ways.</a:t>
            </a:r>
          </a:p>
          <a:p>
            <a:endParaRPr lang="en-GB" sz="2800" dirty="0">
              <a:solidFill>
                <a:srgbClr val="1F1F1F"/>
              </a:solidFill>
              <a:latin typeface="Arial" panose="020B0604020202020204" pitchFamily="34" charset="0"/>
            </a:endParaRPr>
          </a:p>
          <a:p>
            <a:r>
              <a:rPr lang="en-GB" sz="2800" dirty="0">
                <a:solidFill>
                  <a:srgbClr val="1F1F1F"/>
                </a:solidFill>
                <a:latin typeface="Arial" panose="020B0604020202020204" pitchFamily="34" charset="0"/>
              </a:rPr>
              <a:t>Assessment, built into the school curriculum, should recognise this and allow for a variety of diversions, stops and spurts in a learner’s journey.</a:t>
            </a:r>
            <a:endParaRPr lang="en-US" sz="2800" dirty="0"/>
          </a:p>
        </p:txBody>
      </p:sp>
    </p:spTree>
    <p:extLst>
      <p:ext uri="{BB962C8B-B14F-4D97-AF65-F5344CB8AC3E}">
        <p14:creationId xmlns:p14="http://schemas.microsoft.com/office/powerpoint/2010/main" val="27291387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302D54-9BE5-8C4F-8BCC-BBDC0BF8FB61}"/>
              </a:ext>
            </a:extLst>
          </p:cNvPr>
          <p:cNvSpPr/>
          <p:nvPr/>
        </p:nvSpPr>
        <p:spPr>
          <a:xfrm>
            <a:off x="280737" y="2063604"/>
            <a:ext cx="8702841" cy="3970318"/>
          </a:xfrm>
          <a:prstGeom prst="rect">
            <a:avLst/>
          </a:prstGeom>
        </p:spPr>
        <p:txBody>
          <a:bodyPr wrap="square">
            <a:spAutoFit/>
          </a:bodyPr>
          <a:lstStyle/>
          <a:p>
            <a:pPr fontAlgn="base"/>
            <a:r>
              <a:rPr lang="en-GB" i="1" dirty="0">
                <a:solidFill>
                  <a:srgbClr val="1F1F1F"/>
                </a:solidFill>
                <a:latin typeface="inherit"/>
              </a:rPr>
              <a:t/>
            </a:r>
            <a:br>
              <a:rPr lang="en-GB" i="1" dirty="0">
                <a:solidFill>
                  <a:srgbClr val="1F1F1F"/>
                </a:solidFill>
                <a:latin typeface="inherit"/>
              </a:rPr>
            </a:br>
            <a:endParaRPr lang="en-GB" dirty="0">
              <a:solidFill>
                <a:srgbClr val="1F1F1F"/>
              </a:solidFill>
              <a:latin typeface="Arial" panose="020B0604020202020204" pitchFamily="34" charset="0"/>
            </a:endParaRPr>
          </a:p>
          <a:p>
            <a:pPr fontAlgn="base">
              <a:buFont typeface="Arial" panose="020B0604020202020204" pitchFamily="34" charset="0"/>
              <a:buChar char="•"/>
            </a:pPr>
            <a:r>
              <a:rPr lang="en-GB" sz="2400" dirty="0">
                <a:solidFill>
                  <a:srgbClr val="1F1F1F"/>
                </a:solidFill>
                <a:latin typeface="Arial" panose="020B0604020202020204" pitchFamily="34" charset="0"/>
              </a:rPr>
              <a:t> When a learner enters a school at any point, the school should ensure they understand where they are in their learning and the progression they have made to date. This understanding should be used to </a:t>
            </a:r>
            <a:r>
              <a:rPr lang="en-GB" sz="2400" dirty="0">
                <a:solidFill>
                  <a:srgbClr val="32B098"/>
                </a:solidFill>
                <a:latin typeface="Arial" panose="020B0604020202020204" pitchFamily="34" charset="0"/>
              </a:rPr>
              <a:t>identify the learner’s starting point</a:t>
            </a:r>
            <a:r>
              <a:rPr lang="en-GB" sz="2400" dirty="0">
                <a:solidFill>
                  <a:srgbClr val="1F1F1F"/>
                </a:solidFill>
                <a:latin typeface="Arial" panose="020B0604020202020204" pitchFamily="34" charset="0"/>
              </a:rPr>
              <a:t> and how the school can best move learning forward.</a:t>
            </a:r>
          </a:p>
          <a:p>
            <a:pPr fontAlgn="base">
              <a:buFont typeface="Arial" panose="020B0604020202020204" pitchFamily="34" charset="0"/>
              <a:buChar char="•"/>
            </a:pPr>
            <a:endParaRPr lang="en-GB" sz="2400" dirty="0">
              <a:solidFill>
                <a:srgbClr val="1F1F1F"/>
              </a:solidFill>
              <a:latin typeface="Arial" panose="020B0604020202020204" pitchFamily="34" charset="0"/>
            </a:endParaRPr>
          </a:p>
          <a:p>
            <a:pPr fontAlgn="base">
              <a:buFont typeface="Arial" panose="020B0604020202020204" pitchFamily="34" charset="0"/>
              <a:buChar char="•"/>
            </a:pPr>
            <a:r>
              <a:rPr lang="en-GB" sz="2400" dirty="0">
                <a:solidFill>
                  <a:srgbClr val="1F1F1F"/>
                </a:solidFill>
                <a:latin typeface="Arial" panose="020B0604020202020204" pitchFamily="34" charset="0"/>
              </a:rPr>
              <a:t> Practitioners should take account of information provided by those who have previously supported the education of the learner.</a:t>
            </a:r>
            <a:endParaRPr lang="en-GB" sz="2400" b="0" i="0" dirty="0">
              <a:solidFill>
                <a:srgbClr val="1F1F1F"/>
              </a:solidFill>
              <a:effectLst/>
              <a:latin typeface="Arial" panose="020B0604020202020204" pitchFamily="34" charset="0"/>
            </a:endParaRPr>
          </a:p>
        </p:txBody>
      </p:sp>
      <p:sp>
        <p:nvSpPr>
          <p:cNvPr id="3" name="TextBox 2">
            <a:extLst>
              <a:ext uri="{FF2B5EF4-FFF2-40B4-BE49-F238E27FC236}">
                <a16:creationId xmlns:a16="http://schemas.microsoft.com/office/drawing/2014/main" id="{9D682189-61D5-DC4F-87A9-9C843328A454}"/>
              </a:ext>
            </a:extLst>
          </p:cNvPr>
          <p:cNvSpPr txBox="1"/>
          <p:nvPr/>
        </p:nvSpPr>
        <p:spPr>
          <a:xfrm>
            <a:off x="280737" y="493944"/>
            <a:ext cx="8077200" cy="1200329"/>
          </a:xfrm>
          <a:prstGeom prst="rect">
            <a:avLst/>
          </a:prstGeom>
          <a:noFill/>
        </p:spPr>
        <p:txBody>
          <a:bodyPr wrap="square" rtlCol="0">
            <a:spAutoFit/>
          </a:bodyPr>
          <a:lstStyle/>
          <a:p>
            <a:r>
              <a:rPr lang="en-US" sz="2400" dirty="0">
                <a:solidFill>
                  <a:srgbClr val="32B098"/>
                </a:solidFill>
                <a:latin typeface="Arial" panose="020B0604020202020204" pitchFamily="34" charset="0"/>
                <a:cs typeface="Arial" panose="020B0604020202020204" pitchFamily="34" charset="0"/>
              </a:rPr>
              <a:t>So how do we use these progression steps? </a:t>
            </a:r>
          </a:p>
          <a:p>
            <a:endParaRPr lang="en-US" sz="2400" dirty="0">
              <a:solidFill>
                <a:srgbClr val="32B098"/>
              </a:solidFill>
              <a:latin typeface="Arial" panose="020B0604020202020204" pitchFamily="34" charset="0"/>
              <a:cs typeface="Arial" panose="020B0604020202020204" pitchFamily="34" charset="0"/>
            </a:endParaRPr>
          </a:p>
          <a:p>
            <a:r>
              <a:rPr lang="en-US" sz="2400" dirty="0">
                <a:solidFill>
                  <a:srgbClr val="32B098"/>
                </a:solidFill>
                <a:latin typeface="Arial" panose="020B0604020202020204" pitchFamily="34" charset="0"/>
                <a:cs typeface="Arial" panose="020B0604020202020204" pitchFamily="34" charset="0"/>
              </a:rPr>
              <a:t>What is our approach to assessing a child’s progression?</a:t>
            </a:r>
          </a:p>
        </p:txBody>
      </p:sp>
    </p:spTree>
    <p:extLst>
      <p:ext uri="{BB962C8B-B14F-4D97-AF65-F5344CB8AC3E}">
        <p14:creationId xmlns:p14="http://schemas.microsoft.com/office/powerpoint/2010/main" val="20942823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1E4A6B-A165-6B4F-A9F5-D614EE6344F0}"/>
              </a:ext>
            </a:extLst>
          </p:cNvPr>
          <p:cNvSpPr/>
          <p:nvPr/>
        </p:nvSpPr>
        <p:spPr>
          <a:xfrm>
            <a:off x="136358" y="180213"/>
            <a:ext cx="7162800" cy="6370975"/>
          </a:xfrm>
          <a:prstGeom prst="rect">
            <a:avLst/>
          </a:prstGeom>
        </p:spPr>
        <p:txBody>
          <a:bodyPr wrap="square">
            <a:spAutoFit/>
          </a:bodyPr>
          <a:lstStyle/>
          <a:p>
            <a:pPr fontAlgn="base">
              <a:buFont typeface="Arial" panose="020B0604020202020204" pitchFamily="34" charset="0"/>
              <a:buChar char="•"/>
            </a:pPr>
            <a:r>
              <a:rPr lang="en-GB" sz="2400" dirty="0">
                <a:solidFill>
                  <a:srgbClr val="1F1F1F"/>
                </a:solidFill>
                <a:latin typeface="Arial" panose="020B0604020202020204" pitchFamily="34" charset="0"/>
              </a:rPr>
              <a:t>Assessment is key to supporting ‘deep’ learning and should be used to identify whether a learner needs to consolidate learning, whether further support is needed and/or whether the learner can progress to the next steps in learning.</a:t>
            </a:r>
          </a:p>
          <a:p>
            <a:pPr fontAlgn="base">
              <a:buFont typeface="Arial" panose="020B0604020202020204" pitchFamily="34" charset="0"/>
              <a:buChar char="•"/>
            </a:pPr>
            <a:endParaRPr lang="en-GB" sz="2400" dirty="0">
              <a:solidFill>
                <a:srgbClr val="1F1F1F"/>
              </a:solidFill>
              <a:latin typeface="Arial" panose="020B0604020202020204" pitchFamily="34" charset="0"/>
            </a:endParaRPr>
          </a:p>
          <a:p>
            <a:pPr fontAlgn="base">
              <a:buFont typeface="Arial" panose="020B0604020202020204" pitchFamily="34" charset="0"/>
              <a:buChar char="•"/>
            </a:pPr>
            <a:endParaRPr lang="en-GB" sz="2400" dirty="0">
              <a:solidFill>
                <a:srgbClr val="1F1F1F"/>
              </a:solidFill>
              <a:latin typeface="Arial" panose="020B0604020202020204" pitchFamily="34" charset="0"/>
            </a:endParaRPr>
          </a:p>
          <a:p>
            <a:pPr fontAlgn="base">
              <a:buFont typeface="Arial" panose="020B0604020202020204" pitchFamily="34" charset="0"/>
              <a:buChar char="•"/>
            </a:pPr>
            <a:endParaRPr lang="en-GB" sz="2400" dirty="0">
              <a:solidFill>
                <a:srgbClr val="1F1F1F"/>
              </a:solidFill>
              <a:latin typeface="Arial" panose="020B0604020202020204" pitchFamily="34" charset="0"/>
            </a:endParaRPr>
          </a:p>
          <a:p>
            <a:pPr fontAlgn="base"/>
            <a:endParaRPr lang="en-GB" sz="2400" dirty="0">
              <a:solidFill>
                <a:srgbClr val="1F1F1F"/>
              </a:solidFill>
              <a:latin typeface="Arial" panose="020B0604020202020204" pitchFamily="34" charset="0"/>
            </a:endParaRPr>
          </a:p>
          <a:p>
            <a:pPr fontAlgn="base"/>
            <a:endParaRPr lang="en-GB" sz="2400" dirty="0">
              <a:solidFill>
                <a:srgbClr val="1F1F1F"/>
              </a:solidFill>
              <a:latin typeface="Arial" panose="020B0604020202020204" pitchFamily="34" charset="0"/>
            </a:endParaRPr>
          </a:p>
          <a:p>
            <a:pPr fontAlgn="base"/>
            <a:endParaRPr lang="en-GB" sz="2400" dirty="0">
              <a:solidFill>
                <a:srgbClr val="1F1F1F"/>
              </a:solidFill>
              <a:latin typeface="Arial" panose="020B0604020202020204" pitchFamily="34" charset="0"/>
            </a:endParaRPr>
          </a:p>
          <a:p>
            <a:pPr fontAlgn="base">
              <a:buFont typeface="Arial" panose="020B0604020202020204" pitchFamily="34" charset="0"/>
              <a:buChar char="•"/>
            </a:pPr>
            <a:r>
              <a:rPr lang="en-GB" sz="2400" dirty="0">
                <a:solidFill>
                  <a:srgbClr val="1F1F1F"/>
                </a:solidFill>
                <a:latin typeface="Arial" panose="020B0604020202020204" pitchFamily="34" charset="0"/>
              </a:rPr>
              <a:t>Observational assessment should be used and practitioners should look for evidence of embedded learning to assess what a learner can do consistently and independently in a range of learning experiences. This should be informed by a good understanding of child development.</a:t>
            </a:r>
          </a:p>
        </p:txBody>
      </p:sp>
      <p:pic>
        <p:nvPicPr>
          <p:cNvPr id="4" name="Picture 3">
            <a:extLst>
              <a:ext uri="{FF2B5EF4-FFF2-40B4-BE49-F238E27FC236}">
                <a16:creationId xmlns:a16="http://schemas.microsoft.com/office/drawing/2014/main" id="{FBEDF0F8-71A5-654F-BC8A-E1B0D0518742}"/>
              </a:ext>
            </a:extLst>
          </p:cNvPr>
          <p:cNvPicPr>
            <a:picLocks noChangeAspect="1"/>
          </p:cNvPicPr>
          <p:nvPr/>
        </p:nvPicPr>
        <p:blipFill>
          <a:blip r:embed="rId2"/>
          <a:stretch>
            <a:fillRect/>
          </a:stretch>
        </p:blipFill>
        <p:spPr>
          <a:xfrm rot="12672621">
            <a:off x="5268225" y="1771530"/>
            <a:ext cx="1588256" cy="865913"/>
          </a:xfrm>
          <a:prstGeom prst="rect">
            <a:avLst/>
          </a:prstGeom>
        </p:spPr>
      </p:pic>
      <p:sp>
        <p:nvSpPr>
          <p:cNvPr id="5" name="TextBox 4">
            <a:extLst>
              <a:ext uri="{FF2B5EF4-FFF2-40B4-BE49-F238E27FC236}">
                <a16:creationId xmlns:a16="http://schemas.microsoft.com/office/drawing/2014/main" id="{B5C2C20B-2501-AD41-BDCA-29721A90CC44}"/>
              </a:ext>
            </a:extLst>
          </p:cNvPr>
          <p:cNvSpPr txBox="1"/>
          <p:nvPr/>
        </p:nvSpPr>
        <p:spPr>
          <a:xfrm>
            <a:off x="5005455" y="2719369"/>
            <a:ext cx="3962082" cy="1323439"/>
          </a:xfrm>
          <a:prstGeom prst="rect">
            <a:avLst/>
          </a:prstGeom>
          <a:noFill/>
        </p:spPr>
        <p:txBody>
          <a:bodyPr wrap="square" rtlCol="0">
            <a:spAutoFit/>
          </a:bodyPr>
          <a:lstStyle/>
          <a:p>
            <a:r>
              <a:rPr lang="en-US" sz="2000" dirty="0">
                <a:solidFill>
                  <a:srgbClr val="32B098"/>
                </a:solidFill>
              </a:rPr>
              <a:t>Remember the school decides how this assessment is done and what it looks like as it creates it’s own curriculum.</a:t>
            </a:r>
          </a:p>
        </p:txBody>
      </p:sp>
    </p:spTree>
    <p:extLst>
      <p:ext uri="{BB962C8B-B14F-4D97-AF65-F5344CB8AC3E}">
        <p14:creationId xmlns:p14="http://schemas.microsoft.com/office/powerpoint/2010/main" val="164166161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1E4A6B-A165-6B4F-A9F5-D614EE6344F0}"/>
              </a:ext>
            </a:extLst>
          </p:cNvPr>
          <p:cNvSpPr/>
          <p:nvPr/>
        </p:nvSpPr>
        <p:spPr>
          <a:xfrm>
            <a:off x="713873" y="404803"/>
            <a:ext cx="7660105" cy="5386090"/>
          </a:xfrm>
          <a:prstGeom prst="rect">
            <a:avLst/>
          </a:prstGeom>
        </p:spPr>
        <p:txBody>
          <a:bodyPr wrap="square">
            <a:spAutoFit/>
          </a:bodyPr>
          <a:lstStyle/>
          <a:p>
            <a:pPr fontAlgn="base"/>
            <a:endParaRPr lang="en-GB" dirty="0">
              <a:solidFill>
                <a:srgbClr val="1F1F1F"/>
              </a:solidFill>
              <a:latin typeface="Arial" panose="020B0604020202020204" pitchFamily="34" charset="0"/>
            </a:endParaRPr>
          </a:p>
          <a:p>
            <a:pPr fontAlgn="base">
              <a:buFont typeface="Arial" panose="020B0604020202020204" pitchFamily="34" charset="0"/>
              <a:buChar char="•"/>
            </a:pPr>
            <a:endParaRPr lang="en-GB" dirty="0">
              <a:solidFill>
                <a:srgbClr val="1F1F1F"/>
              </a:solidFill>
              <a:latin typeface="Arial" panose="020B0604020202020204" pitchFamily="34" charset="0"/>
            </a:endParaRPr>
          </a:p>
          <a:p>
            <a:pPr fontAlgn="base"/>
            <a:r>
              <a:rPr lang="en-GB" sz="2800" dirty="0">
                <a:solidFill>
                  <a:srgbClr val="1F1F1F"/>
                </a:solidFill>
                <a:latin typeface="Arial" panose="020B0604020202020204" pitchFamily="34" charset="0"/>
              </a:rPr>
              <a:t>Schools should plan a range of assessment methods and techniques that are fit-for-purpose and support progression across the breadth of the curriculum. </a:t>
            </a:r>
          </a:p>
          <a:p>
            <a:pPr fontAlgn="base"/>
            <a:endParaRPr lang="en-GB" sz="2800" dirty="0">
              <a:solidFill>
                <a:srgbClr val="1F1F1F"/>
              </a:solidFill>
              <a:latin typeface="Arial" panose="020B0604020202020204" pitchFamily="34" charset="0"/>
            </a:endParaRPr>
          </a:p>
          <a:p>
            <a:pPr fontAlgn="base"/>
            <a:endParaRPr lang="en-GB" sz="2800" dirty="0">
              <a:solidFill>
                <a:srgbClr val="1F1F1F"/>
              </a:solidFill>
              <a:latin typeface="Arial" panose="020B0604020202020204" pitchFamily="34" charset="0"/>
            </a:endParaRPr>
          </a:p>
          <a:p>
            <a:pPr fontAlgn="base"/>
            <a:r>
              <a:rPr lang="en-GB" sz="2800" dirty="0">
                <a:solidFill>
                  <a:srgbClr val="1F1F1F"/>
                </a:solidFill>
                <a:latin typeface="Arial" panose="020B0604020202020204" pitchFamily="34" charset="0"/>
              </a:rPr>
              <a:t>Some of these may be distinctive to individual areas of learning and experience, some may apply across more than one area, and others may be specific to learners with additional needs.</a:t>
            </a:r>
            <a:endParaRPr lang="en-GB" sz="2800" b="0" i="0" dirty="0">
              <a:solidFill>
                <a:srgbClr val="1F1F1F"/>
              </a:solidFill>
              <a:effectLst/>
              <a:latin typeface="Arial" panose="020B0604020202020204" pitchFamily="34" charset="0"/>
            </a:endParaRPr>
          </a:p>
        </p:txBody>
      </p:sp>
    </p:spTree>
    <p:extLst>
      <p:ext uri="{BB962C8B-B14F-4D97-AF65-F5344CB8AC3E}">
        <p14:creationId xmlns:p14="http://schemas.microsoft.com/office/powerpoint/2010/main" val="185371382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9319CE1-3AEB-9040-8AA7-B5F93C777100}"/>
              </a:ext>
            </a:extLst>
          </p:cNvPr>
          <p:cNvSpPr/>
          <p:nvPr/>
        </p:nvSpPr>
        <p:spPr>
          <a:xfrm>
            <a:off x="200527" y="173322"/>
            <a:ext cx="4572000" cy="2308324"/>
          </a:xfrm>
          <a:prstGeom prst="rect">
            <a:avLst/>
          </a:prstGeom>
        </p:spPr>
        <p:txBody>
          <a:bodyPr>
            <a:spAutoFit/>
          </a:bodyPr>
          <a:lstStyle/>
          <a:p>
            <a:pPr fontAlgn="base">
              <a:buFont typeface="Arial" panose="020B0604020202020204" pitchFamily="34" charset="0"/>
              <a:buChar char="•"/>
            </a:pPr>
            <a:r>
              <a:rPr lang="en-GB" dirty="0">
                <a:solidFill>
                  <a:srgbClr val="1F1F1F"/>
                </a:solidFill>
                <a:latin typeface="Arial" panose="020B0604020202020204" pitchFamily="34" charset="0"/>
              </a:rPr>
              <a:t>Assessment methods and techniques should be selected, and adapted where appropriate, according to the needs of the learner. This should take into account the developmental stage and any barriers to learning, ensuring that each learner is able to demonstrate progress in line with their individual ability.</a:t>
            </a:r>
            <a:endParaRPr lang="en-GB" b="0" i="0" dirty="0">
              <a:solidFill>
                <a:srgbClr val="1F1F1F"/>
              </a:solidFill>
              <a:effectLst/>
              <a:latin typeface="Arial" panose="020B0604020202020204" pitchFamily="34" charset="0"/>
            </a:endParaRPr>
          </a:p>
        </p:txBody>
      </p:sp>
      <p:sp>
        <p:nvSpPr>
          <p:cNvPr id="3" name="Rectangle 2">
            <a:extLst>
              <a:ext uri="{FF2B5EF4-FFF2-40B4-BE49-F238E27FC236}">
                <a16:creationId xmlns:a16="http://schemas.microsoft.com/office/drawing/2014/main" id="{1DB3D078-8C41-2A48-B92E-024F00E72B04}"/>
              </a:ext>
            </a:extLst>
          </p:cNvPr>
          <p:cNvSpPr/>
          <p:nvPr/>
        </p:nvSpPr>
        <p:spPr>
          <a:xfrm>
            <a:off x="4195010" y="3548044"/>
            <a:ext cx="4572000" cy="2585323"/>
          </a:xfrm>
          <a:prstGeom prst="rect">
            <a:avLst/>
          </a:prstGeom>
        </p:spPr>
        <p:txBody>
          <a:bodyPr>
            <a:spAutoFit/>
          </a:bodyPr>
          <a:lstStyle/>
          <a:p>
            <a:pPr fontAlgn="base">
              <a:buFont typeface="Arial" panose="020B0604020202020204" pitchFamily="34" charset="0"/>
              <a:buChar char="•"/>
            </a:pPr>
            <a:r>
              <a:rPr lang="en-GB" dirty="0">
                <a:solidFill>
                  <a:srgbClr val="1F1F1F"/>
                </a:solidFill>
                <a:latin typeface="Arial" panose="020B0604020202020204" pitchFamily="34" charset="0"/>
              </a:rPr>
              <a:t>Statutory online personalised assessments are designed to help the practitioner and learner understand how a learner’s reading and numeracy skills are developing and what the next steps should be. Online personalised assessments are designed to support learning and teaching and are not to be used for the purpose of external accountability.</a:t>
            </a:r>
            <a:endParaRPr lang="en-GB" b="0" i="0" dirty="0">
              <a:solidFill>
                <a:srgbClr val="1F1F1F"/>
              </a:solidFill>
              <a:effectLst/>
              <a:latin typeface="Arial" panose="020B0604020202020204" pitchFamily="34" charset="0"/>
            </a:endParaRPr>
          </a:p>
        </p:txBody>
      </p:sp>
    </p:spTree>
    <p:extLst>
      <p:ext uri="{BB962C8B-B14F-4D97-AF65-F5344CB8AC3E}">
        <p14:creationId xmlns:p14="http://schemas.microsoft.com/office/powerpoint/2010/main" val="2271378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F731775-2488-6B47-B600-0407708AEF4E}"/>
              </a:ext>
            </a:extLst>
          </p:cNvPr>
          <p:cNvPicPr>
            <a:picLocks noChangeAspect="1"/>
          </p:cNvPicPr>
          <p:nvPr/>
        </p:nvPicPr>
        <p:blipFill>
          <a:blip r:embed="rId2"/>
          <a:stretch>
            <a:fillRect/>
          </a:stretch>
        </p:blipFill>
        <p:spPr>
          <a:xfrm>
            <a:off x="107950" y="215900"/>
            <a:ext cx="8928100" cy="6426200"/>
          </a:xfrm>
          <a:prstGeom prst="rect">
            <a:avLst/>
          </a:prstGeom>
        </p:spPr>
      </p:pic>
    </p:spTree>
    <p:extLst>
      <p:ext uri="{BB962C8B-B14F-4D97-AF65-F5344CB8AC3E}">
        <p14:creationId xmlns:p14="http://schemas.microsoft.com/office/powerpoint/2010/main" val="166056481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ECAD5007</a:t>
            </a: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592665"/>
            <a:ext cx="8251283" cy="1323439"/>
          </a:xfrm>
          <a:prstGeom prst="rect">
            <a:avLst/>
          </a:prstGeom>
          <a:noFill/>
        </p:spPr>
        <p:txBody>
          <a:bodyPr wrap="square" rtlCol="0">
            <a:spAutoFit/>
          </a:bodyPr>
          <a:lstStyle/>
          <a:p>
            <a:pPr algn="ctr"/>
            <a:r>
              <a:rPr lang="en-US" sz="4000" dirty="0">
                <a:solidFill>
                  <a:schemeClr val="bg1"/>
                </a:solidFill>
                <a:latin typeface="American Typewriter" panose="02090604020004020304" pitchFamily="18" charset="77"/>
              </a:rPr>
              <a:t>Learning Theory &amp; Learner Progression</a:t>
            </a:r>
          </a:p>
        </p:txBody>
      </p:sp>
    </p:spTree>
    <p:extLst>
      <p:ext uri="{BB962C8B-B14F-4D97-AF65-F5344CB8AC3E}">
        <p14:creationId xmlns:p14="http://schemas.microsoft.com/office/powerpoint/2010/main" val="36016698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B8D2FC-B767-4243-8EEE-39F477836B4A}">
  <ds:schemaRefs>
    <ds:schemaRef ds:uri="http://schemas.microsoft.com/sharepoint/v3/contenttype/forms"/>
  </ds:schemaRefs>
</ds:datastoreItem>
</file>

<file path=customXml/itemProps2.xml><?xml version="1.0" encoding="utf-8"?>
<ds:datastoreItem xmlns:ds="http://schemas.openxmlformats.org/officeDocument/2006/customXml" ds:itemID="{875A3812-31E9-4619-981E-BFCE2B0654EE}">
  <ds:schemaRefs>
    <ds:schemaRef ds:uri="http://schemas.microsoft.com/office/2006/documentManagement/types"/>
    <ds:schemaRef ds:uri="19514574-b5d9-49eb-9678-28308461b4ba"/>
    <ds:schemaRef ds:uri="http://schemas.openxmlformats.org/package/2006/metadata/core-properties"/>
    <ds:schemaRef ds:uri="http://purl.org/dc/elements/1.1/"/>
    <ds:schemaRef ds:uri="4f627824-a7cf-4e54-9661-934e5f85792b"/>
    <ds:schemaRef ds:uri="http://schemas.microsoft.com/office/infopath/2007/PartnerControls"/>
    <ds:schemaRef ds:uri="http://purl.org/dc/term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C4CB696C-292F-4C61-A84B-AAC830B56D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10635</TotalTime>
  <Words>3231</Words>
  <Application>Microsoft Office PowerPoint</Application>
  <PresentationFormat>On-screen Show (4:3)</PresentationFormat>
  <Paragraphs>245</Paragraphs>
  <Slides>62</Slides>
  <Notes>41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American Typewriter</vt:lpstr>
      <vt:lpstr>Arial</vt:lpstr>
      <vt:lpstr>Calibri</vt:lpstr>
      <vt:lpstr>Calibri Light</vt:lpstr>
      <vt:lpstr>Chalkboard</vt:lpstr>
      <vt:lpstr>inherit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Nanna Ryder</cp:lastModifiedBy>
  <cp:revision>136</cp:revision>
  <dcterms:created xsi:type="dcterms:W3CDTF">2017-02-08T11:33:06Z</dcterms:created>
  <dcterms:modified xsi:type="dcterms:W3CDTF">2021-01-05T21:53:07Z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