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78" r:id="rId5"/>
    <p:sldId id="280" r:id="rId6"/>
    <p:sldId id="281" r:id="rId7"/>
    <p:sldId id="284" r:id="rId8"/>
    <p:sldId id="285" r:id="rId9"/>
    <p:sldId id="283" r:id="rId10"/>
    <p:sldId id="282" r:id="rId11"/>
    <p:sldId id="286" r:id="rId12"/>
    <p:sldId id="287" r:id="rId13"/>
    <p:sldId id="271" r:id="rId14"/>
    <p:sldId id="291" r:id="rId15"/>
    <p:sldId id="273" r:id="rId16"/>
    <p:sldId id="275" r:id="rId17"/>
    <p:sldId id="289" r:id="rId18"/>
    <p:sldId id="274" r:id="rId19"/>
    <p:sldId id="277" r:id="rId20"/>
    <p:sldId id="261" r:id="rId21"/>
    <p:sldId id="276" r:id="rId22"/>
    <p:sldId id="263" r:id="rId23"/>
    <p:sldId id="256" r:id="rId24"/>
    <p:sldId id="260" r:id="rId25"/>
    <p:sldId id="290" r:id="rId26"/>
    <p:sldId id="264" r:id="rId27"/>
    <p:sldId id="266" r:id="rId28"/>
    <p:sldId id="267" r:id="rId29"/>
    <p:sldId id="268" r:id="rId30"/>
    <p:sldId id="258" r:id="rId31"/>
    <p:sldId id="259" r:id="rId32"/>
    <p:sldId id="288" r:id="rId33"/>
    <p:sldId id="25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908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 smtClean="0"/>
            <a:t>Co-operative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 smtClean="0"/>
            <a:t>Autonomous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 smtClean="0"/>
            <a:t>Hierarchical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r>
            <a:rPr lang="en-US" dirty="0" smtClean="0"/>
            <a:t>Intentional Overt </a:t>
          </a:r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56089EAA-D053-4CB5-936D-8A88961764B4}">
      <dgm:prSet phldrT="[Text]"/>
      <dgm:spPr/>
      <dgm:t>
        <a:bodyPr/>
        <a:lstStyle/>
        <a:p>
          <a:r>
            <a:rPr lang="en-US" dirty="0" smtClean="0"/>
            <a:t>Intentional Covert</a:t>
          </a:r>
          <a:endParaRPr lang="en-US" dirty="0"/>
        </a:p>
      </dgm:t>
    </dgm:pt>
    <dgm:pt modelId="{5EB6D536-F23C-4080-A2DA-16A9B910F418}" type="parTrans" cxnId="{B9EE67FF-DAB2-42E6-9644-48A6E8299106}">
      <dgm:prSet/>
      <dgm:spPr/>
      <dgm:t>
        <a:bodyPr/>
        <a:lstStyle/>
        <a:p>
          <a:endParaRPr lang="en-US"/>
        </a:p>
      </dgm:t>
    </dgm:pt>
    <dgm:pt modelId="{87747B93-9E25-4EC3-B2D5-C7706A76B91E}" type="sibTrans" cxnId="{B9EE67FF-DAB2-42E6-9644-48A6E8299106}">
      <dgm:prSet/>
      <dgm:spPr/>
      <dgm:t>
        <a:bodyPr/>
        <a:lstStyle/>
        <a:p>
          <a:endParaRPr lang="en-US"/>
        </a:p>
      </dgm:t>
    </dgm:pt>
    <dgm:pt modelId="{21B7A43A-E781-4D0F-912C-7B06A31720C3}">
      <dgm:prSet phldrT="[Text]"/>
      <dgm:spPr/>
      <dgm:t>
        <a:bodyPr/>
        <a:lstStyle/>
        <a:p>
          <a:r>
            <a:rPr lang="en-US" dirty="0" smtClean="0"/>
            <a:t>Unintentional Overt</a:t>
          </a:r>
          <a:endParaRPr lang="en-US" dirty="0"/>
        </a:p>
      </dgm:t>
    </dgm:pt>
    <dgm:pt modelId="{272DE25A-0DB5-44C9-9124-53F615263DAA}" type="parTrans" cxnId="{ED851419-017E-4334-9008-F1CF270A5F2C}">
      <dgm:prSet/>
      <dgm:spPr/>
      <dgm:t>
        <a:bodyPr/>
        <a:lstStyle/>
        <a:p>
          <a:endParaRPr lang="en-US"/>
        </a:p>
      </dgm:t>
    </dgm:pt>
    <dgm:pt modelId="{5EB1DED3-B1E7-4417-89BE-74CF4915704A}" type="sibTrans" cxnId="{ED851419-017E-4334-9008-F1CF270A5F2C}">
      <dgm:prSet/>
      <dgm:spPr/>
      <dgm:t>
        <a:bodyPr/>
        <a:lstStyle/>
        <a:p>
          <a:endParaRPr lang="en-US"/>
        </a:p>
      </dgm:t>
    </dgm:pt>
    <dgm:pt modelId="{5F28CC4A-9415-4BCF-BA6E-DC33BD7B9220}">
      <dgm:prSet phldrT="[Text]"/>
      <dgm:spPr/>
      <dgm:t>
        <a:bodyPr/>
        <a:lstStyle/>
        <a:p>
          <a:r>
            <a:rPr lang="en-US" dirty="0" smtClean="0"/>
            <a:t>Unintentional Covert</a:t>
          </a:r>
          <a:endParaRPr lang="en-US" dirty="0"/>
        </a:p>
      </dgm:t>
    </dgm:pt>
    <dgm:pt modelId="{55F265BA-4DE1-45E6-A332-6016479FF9EA}" type="parTrans" cxnId="{83400049-04D4-4C5E-8229-367E9B1EC2F1}">
      <dgm:prSet/>
      <dgm:spPr/>
      <dgm:t>
        <a:bodyPr/>
        <a:lstStyle/>
        <a:p>
          <a:endParaRPr lang="en-US"/>
        </a:p>
      </dgm:t>
    </dgm:pt>
    <dgm:pt modelId="{40ED24F3-481D-4A8B-A155-0F6BC7115012}" type="sibTrans" cxnId="{83400049-04D4-4C5E-8229-367E9B1EC2F1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00049-04D4-4C5E-8229-367E9B1EC2F1}" srcId="{231A7792-E034-4017-9A2E-235B7453D780}" destId="{5F28CC4A-9415-4BCF-BA6E-DC33BD7B9220}" srcOrd="3" destOrd="0" parTransId="{55F265BA-4DE1-45E6-A332-6016479FF9EA}" sibTransId="{40ED24F3-481D-4A8B-A155-0F6BC7115012}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851419-017E-4334-9008-F1CF270A5F2C}" srcId="{231A7792-E034-4017-9A2E-235B7453D780}" destId="{21B7A43A-E781-4D0F-912C-7B06A31720C3}" srcOrd="2" destOrd="0" parTransId="{272DE25A-0DB5-44C9-9124-53F615263DAA}" sibTransId="{5EB1DED3-B1E7-4417-89BE-74CF4915704A}"/>
    <dgm:cxn modelId="{A2A17AEC-F976-46A3-8480-34AEC722B580}" type="presOf" srcId="{21B7A43A-E781-4D0F-912C-7B06A31720C3}" destId="{97F7170D-7BC9-4D3F-AFAC-DA3BC4F98E37}" srcOrd="0" destOrd="0" presId="urn:microsoft.com/office/officeart/2005/8/layout/matrix2"/>
    <dgm:cxn modelId="{C2C18717-7D3F-477D-A482-6F82CE667B5B}" type="presOf" srcId="{5F28CC4A-9415-4BCF-BA6E-DC33BD7B9220}" destId="{5624452D-E959-45C6-92C8-3D15C72747B8}" srcOrd="0" destOrd="0" presId="urn:microsoft.com/office/officeart/2005/8/layout/matrix2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B9EE67FF-DAB2-42E6-9644-48A6E8299106}" srcId="{231A7792-E034-4017-9A2E-235B7453D780}" destId="{56089EAA-D053-4CB5-936D-8A88961764B4}" srcOrd="1" destOrd="0" parTransId="{5EB6D536-F23C-4080-A2DA-16A9B910F418}" sibTransId="{87747B93-9E25-4EC3-B2D5-C7706A76B91E}"/>
    <dgm:cxn modelId="{B4547408-F96F-4ACF-A606-1A83F06E1548}" type="presOf" srcId="{56089EAA-D053-4CB5-936D-8A88961764B4}" destId="{DDFDEB74-0EFB-4B9C-8946-A62172200F1D}" srcOrd="0" destOrd="0" presId="urn:microsoft.com/office/officeart/2005/8/layout/matrix2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AD3171-F4EB-4BA6-94F8-E6D568855F34}" type="doc">
      <dgm:prSet loTypeId="urn:microsoft.com/office/officeart/2005/8/layout/cycle8" loCatId="cycle" qsTypeId="urn:microsoft.com/office/officeart/2005/8/quickstyle/simple5" qsCatId="simple" csTypeId="urn:microsoft.com/office/officeart/2005/8/colors/colorful3" csCatId="colorful" phldr="1"/>
      <dgm:spPr/>
    </dgm:pt>
    <dgm:pt modelId="{E4627F74-170A-4E56-8031-A6C402B190FC}" type="pres">
      <dgm:prSet presAssocID="{91AD3171-F4EB-4BA6-94F8-E6D568855F34}" presName="compositeShape" presStyleCnt="0">
        <dgm:presLayoutVars>
          <dgm:chMax val="7"/>
          <dgm:dir/>
          <dgm:resizeHandles val="exact"/>
        </dgm:presLayoutVars>
      </dgm:prSet>
      <dgm:spPr/>
    </dgm:pt>
  </dgm:ptLst>
  <dgm:cxnLst>
    <dgm:cxn modelId="{1A924A8F-9434-4187-BFEA-E179F8370681}" type="presOf" srcId="{91AD3171-F4EB-4BA6-94F8-E6D568855F34}" destId="{E4627F74-170A-4E56-8031-A6C402B190FC}" srcOrd="0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980D4F-18A4-4EF1-8273-00D76DCF247B}" type="doc">
      <dgm:prSet loTypeId="urn:microsoft.com/office/officeart/2005/8/layout/cycle8" loCatId="cycle" qsTypeId="urn:microsoft.com/office/officeart/2005/8/quickstyle/simple5" qsCatId="simple" csTypeId="urn:microsoft.com/office/officeart/2005/8/colors/accent6_2" csCatId="accent6" phldr="1"/>
      <dgm:spPr/>
    </dgm:pt>
    <dgm:pt modelId="{0E3BBB44-B3BF-4071-8848-B00F919B4B07}">
      <dgm:prSet phldrT="[Text]"/>
      <dgm:spPr/>
      <dgm:t>
        <a:bodyPr/>
        <a:lstStyle/>
        <a:p>
          <a:r>
            <a:rPr lang="en-US" dirty="0" smtClean="0"/>
            <a:t>PLAN</a:t>
          </a:r>
          <a:endParaRPr lang="en-US" dirty="0"/>
        </a:p>
      </dgm:t>
    </dgm:pt>
    <dgm:pt modelId="{2C23FE14-5DF8-4584-A640-906D90CA8A0F}" type="parTrans" cxnId="{EC69DC6F-91B7-413A-A4E5-91B8455B9738}">
      <dgm:prSet/>
      <dgm:spPr/>
      <dgm:t>
        <a:bodyPr/>
        <a:lstStyle/>
        <a:p>
          <a:endParaRPr lang="en-US"/>
        </a:p>
      </dgm:t>
    </dgm:pt>
    <dgm:pt modelId="{95C62BE8-77AA-42ED-BD88-1155642FB217}" type="sibTrans" cxnId="{EC69DC6F-91B7-413A-A4E5-91B8455B9738}">
      <dgm:prSet/>
      <dgm:spPr/>
      <dgm:t>
        <a:bodyPr/>
        <a:lstStyle/>
        <a:p>
          <a:endParaRPr lang="en-US"/>
        </a:p>
      </dgm:t>
    </dgm:pt>
    <dgm:pt modelId="{A976A8B3-DB24-4A8F-BD30-2A1366FDEC37}">
      <dgm:prSet phldrT="[Text]"/>
      <dgm:spPr/>
      <dgm:t>
        <a:bodyPr/>
        <a:lstStyle/>
        <a:p>
          <a:r>
            <a:rPr lang="en-US" dirty="0" smtClean="0"/>
            <a:t>DO</a:t>
          </a:r>
          <a:endParaRPr lang="en-US" dirty="0"/>
        </a:p>
      </dgm:t>
    </dgm:pt>
    <dgm:pt modelId="{86521DB7-04A2-4A3C-A68F-4718E5AA7DEB}" type="parTrans" cxnId="{CA969C9B-6854-4DC3-91A1-EABA741936AC}">
      <dgm:prSet/>
      <dgm:spPr/>
      <dgm:t>
        <a:bodyPr/>
        <a:lstStyle/>
        <a:p>
          <a:endParaRPr lang="en-US"/>
        </a:p>
      </dgm:t>
    </dgm:pt>
    <dgm:pt modelId="{5C86CB1E-5D0D-4B03-A442-A2BE63150E9C}" type="sibTrans" cxnId="{CA969C9B-6854-4DC3-91A1-EABA741936AC}">
      <dgm:prSet/>
      <dgm:spPr/>
      <dgm:t>
        <a:bodyPr/>
        <a:lstStyle/>
        <a:p>
          <a:endParaRPr lang="en-US"/>
        </a:p>
      </dgm:t>
    </dgm:pt>
    <dgm:pt modelId="{13EC6520-5BEB-4ACB-BC08-2ACEB2FA3289}">
      <dgm:prSet phldrT="[Text]"/>
      <dgm:spPr/>
      <dgm:t>
        <a:bodyPr/>
        <a:lstStyle/>
        <a:p>
          <a:r>
            <a:rPr lang="en-US" dirty="0" smtClean="0"/>
            <a:t>REVIEW</a:t>
          </a:r>
          <a:endParaRPr lang="en-US" dirty="0"/>
        </a:p>
      </dgm:t>
    </dgm:pt>
    <dgm:pt modelId="{4EE17167-0559-41B2-AE86-901AEB1870D7}" type="parTrans" cxnId="{45170C6F-47A3-4334-BD2A-E7A3CB47C5B7}">
      <dgm:prSet/>
      <dgm:spPr/>
      <dgm:t>
        <a:bodyPr/>
        <a:lstStyle/>
        <a:p>
          <a:endParaRPr lang="en-US"/>
        </a:p>
      </dgm:t>
    </dgm:pt>
    <dgm:pt modelId="{99D4D54D-E3C2-4FC7-AB63-7DE3AF48A66C}" type="sibTrans" cxnId="{45170C6F-47A3-4334-BD2A-E7A3CB47C5B7}">
      <dgm:prSet/>
      <dgm:spPr/>
      <dgm:t>
        <a:bodyPr/>
        <a:lstStyle/>
        <a:p>
          <a:endParaRPr lang="en-US"/>
        </a:p>
      </dgm:t>
    </dgm:pt>
    <dgm:pt modelId="{652AF131-DD83-4DE5-9EEE-AE398A828436}" type="pres">
      <dgm:prSet presAssocID="{09980D4F-18A4-4EF1-8273-00D76DCF247B}" presName="compositeShape" presStyleCnt="0">
        <dgm:presLayoutVars>
          <dgm:chMax val="7"/>
          <dgm:dir/>
          <dgm:resizeHandles val="exact"/>
        </dgm:presLayoutVars>
      </dgm:prSet>
      <dgm:spPr/>
    </dgm:pt>
    <dgm:pt modelId="{B2CED175-3AAD-4EB3-9957-A67C291DABAA}" type="pres">
      <dgm:prSet presAssocID="{09980D4F-18A4-4EF1-8273-00D76DCF247B}" presName="wedge1" presStyleLbl="node1" presStyleIdx="0" presStyleCnt="3"/>
      <dgm:spPr/>
      <dgm:t>
        <a:bodyPr/>
        <a:lstStyle/>
        <a:p>
          <a:endParaRPr lang="en-US"/>
        </a:p>
      </dgm:t>
    </dgm:pt>
    <dgm:pt modelId="{76F6E714-D899-45E8-84F0-17F634FA235C}" type="pres">
      <dgm:prSet presAssocID="{09980D4F-18A4-4EF1-8273-00D76DCF247B}" presName="dummy1a" presStyleCnt="0"/>
      <dgm:spPr/>
    </dgm:pt>
    <dgm:pt modelId="{D6EE99BD-184B-4EA0-83E4-A3FD12DA555F}" type="pres">
      <dgm:prSet presAssocID="{09980D4F-18A4-4EF1-8273-00D76DCF247B}" presName="dummy1b" presStyleCnt="0"/>
      <dgm:spPr/>
    </dgm:pt>
    <dgm:pt modelId="{E9136EF1-E965-43E6-907E-DFDBB8C0656D}" type="pres">
      <dgm:prSet presAssocID="{09980D4F-18A4-4EF1-8273-00D76DCF247B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811EA5-D96B-44C7-8789-6763766F4024}" type="pres">
      <dgm:prSet presAssocID="{09980D4F-18A4-4EF1-8273-00D76DCF247B}" presName="wedge2" presStyleLbl="node1" presStyleIdx="1" presStyleCnt="3"/>
      <dgm:spPr/>
      <dgm:t>
        <a:bodyPr/>
        <a:lstStyle/>
        <a:p>
          <a:endParaRPr lang="en-US"/>
        </a:p>
      </dgm:t>
    </dgm:pt>
    <dgm:pt modelId="{BE698CB2-4B84-4CD7-9925-299E8D9661B3}" type="pres">
      <dgm:prSet presAssocID="{09980D4F-18A4-4EF1-8273-00D76DCF247B}" presName="dummy2a" presStyleCnt="0"/>
      <dgm:spPr/>
    </dgm:pt>
    <dgm:pt modelId="{6E9FA49A-AEBE-429B-8E8F-EE7B6DC1C507}" type="pres">
      <dgm:prSet presAssocID="{09980D4F-18A4-4EF1-8273-00D76DCF247B}" presName="dummy2b" presStyleCnt="0"/>
      <dgm:spPr/>
    </dgm:pt>
    <dgm:pt modelId="{3DD93E58-3F6C-40DD-8CFF-87D54A968ED4}" type="pres">
      <dgm:prSet presAssocID="{09980D4F-18A4-4EF1-8273-00D76DCF247B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071B60-0BCA-4B43-87E1-41D7F047374C}" type="pres">
      <dgm:prSet presAssocID="{09980D4F-18A4-4EF1-8273-00D76DCF247B}" presName="wedge3" presStyleLbl="node1" presStyleIdx="2" presStyleCnt="3"/>
      <dgm:spPr/>
      <dgm:t>
        <a:bodyPr/>
        <a:lstStyle/>
        <a:p>
          <a:endParaRPr lang="en-US"/>
        </a:p>
      </dgm:t>
    </dgm:pt>
    <dgm:pt modelId="{E5C6B827-5921-4AF6-B332-59EDC667F985}" type="pres">
      <dgm:prSet presAssocID="{09980D4F-18A4-4EF1-8273-00D76DCF247B}" presName="dummy3a" presStyleCnt="0"/>
      <dgm:spPr/>
    </dgm:pt>
    <dgm:pt modelId="{3FC22449-125A-4256-845A-380425FF62A3}" type="pres">
      <dgm:prSet presAssocID="{09980D4F-18A4-4EF1-8273-00D76DCF247B}" presName="dummy3b" presStyleCnt="0"/>
      <dgm:spPr/>
    </dgm:pt>
    <dgm:pt modelId="{D30EF998-BA49-4E53-B4D8-F6743E9C8935}" type="pres">
      <dgm:prSet presAssocID="{09980D4F-18A4-4EF1-8273-00D76DCF247B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3EDB60-AE45-46E0-A360-4C5B2702EED0}" type="pres">
      <dgm:prSet presAssocID="{95C62BE8-77AA-42ED-BD88-1155642FB217}" presName="arrowWedge1" presStyleLbl="fgSibTrans2D1" presStyleIdx="0" presStyleCnt="3"/>
      <dgm:spPr/>
    </dgm:pt>
    <dgm:pt modelId="{B4472A54-0718-4544-9AE5-C69A54ECAC68}" type="pres">
      <dgm:prSet presAssocID="{5C86CB1E-5D0D-4B03-A442-A2BE63150E9C}" presName="arrowWedge2" presStyleLbl="fgSibTrans2D1" presStyleIdx="1" presStyleCnt="3"/>
      <dgm:spPr/>
    </dgm:pt>
    <dgm:pt modelId="{855ACFFC-DC96-41AC-B469-32CA30DCF18B}" type="pres">
      <dgm:prSet presAssocID="{99D4D54D-E3C2-4FC7-AB63-7DE3AF48A66C}" presName="arrowWedge3" presStyleLbl="fgSibTrans2D1" presStyleIdx="2" presStyleCnt="3"/>
      <dgm:spPr/>
    </dgm:pt>
  </dgm:ptLst>
  <dgm:cxnLst>
    <dgm:cxn modelId="{029B9EE5-ECBC-44FF-8C88-F299FC70DDFF}" type="presOf" srcId="{A976A8B3-DB24-4A8F-BD30-2A1366FDEC37}" destId="{BE811EA5-D96B-44C7-8789-6763766F4024}" srcOrd="0" destOrd="0" presId="urn:microsoft.com/office/officeart/2005/8/layout/cycle8"/>
    <dgm:cxn modelId="{EC69DC6F-91B7-413A-A4E5-91B8455B9738}" srcId="{09980D4F-18A4-4EF1-8273-00D76DCF247B}" destId="{0E3BBB44-B3BF-4071-8848-B00F919B4B07}" srcOrd="0" destOrd="0" parTransId="{2C23FE14-5DF8-4584-A640-906D90CA8A0F}" sibTransId="{95C62BE8-77AA-42ED-BD88-1155642FB217}"/>
    <dgm:cxn modelId="{45170C6F-47A3-4334-BD2A-E7A3CB47C5B7}" srcId="{09980D4F-18A4-4EF1-8273-00D76DCF247B}" destId="{13EC6520-5BEB-4ACB-BC08-2ACEB2FA3289}" srcOrd="2" destOrd="0" parTransId="{4EE17167-0559-41B2-AE86-901AEB1870D7}" sibTransId="{99D4D54D-E3C2-4FC7-AB63-7DE3AF48A66C}"/>
    <dgm:cxn modelId="{6CFEC102-EC64-48FB-ADD0-48CA0A8F8705}" type="presOf" srcId="{0E3BBB44-B3BF-4071-8848-B00F919B4B07}" destId="{E9136EF1-E965-43E6-907E-DFDBB8C0656D}" srcOrd="1" destOrd="0" presId="urn:microsoft.com/office/officeart/2005/8/layout/cycle8"/>
    <dgm:cxn modelId="{CA969C9B-6854-4DC3-91A1-EABA741936AC}" srcId="{09980D4F-18A4-4EF1-8273-00D76DCF247B}" destId="{A976A8B3-DB24-4A8F-BD30-2A1366FDEC37}" srcOrd="1" destOrd="0" parTransId="{86521DB7-04A2-4A3C-A68F-4718E5AA7DEB}" sibTransId="{5C86CB1E-5D0D-4B03-A442-A2BE63150E9C}"/>
    <dgm:cxn modelId="{4861333F-1FC3-48FA-BAB4-0B90D39961D1}" type="presOf" srcId="{A976A8B3-DB24-4A8F-BD30-2A1366FDEC37}" destId="{3DD93E58-3F6C-40DD-8CFF-87D54A968ED4}" srcOrd="1" destOrd="0" presId="urn:microsoft.com/office/officeart/2005/8/layout/cycle8"/>
    <dgm:cxn modelId="{C0B8290B-04C8-4AA9-BEE4-95077814415F}" type="presOf" srcId="{0E3BBB44-B3BF-4071-8848-B00F919B4B07}" destId="{B2CED175-3AAD-4EB3-9957-A67C291DABAA}" srcOrd="0" destOrd="0" presId="urn:microsoft.com/office/officeart/2005/8/layout/cycle8"/>
    <dgm:cxn modelId="{8B1947C6-6614-4BAF-ABA7-232C2033498C}" type="presOf" srcId="{09980D4F-18A4-4EF1-8273-00D76DCF247B}" destId="{652AF131-DD83-4DE5-9EEE-AE398A828436}" srcOrd="0" destOrd="0" presId="urn:microsoft.com/office/officeart/2005/8/layout/cycle8"/>
    <dgm:cxn modelId="{8833CB22-0502-4C39-949B-F3D75E8EE24D}" type="presOf" srcId="{13EC6520-5BEB-4ACB-BC08-2ACEB2FA3289}" destId="{F3071B60-0BCA-4B43-87E1-41D7F047374C}" srcOrd="0" destOrd="0" presId="urn:microsoft.com/office/officeart/2005/8/layout/cycle8"/>
    <dgm:cxn modelId="{CB7F49E4-BADE-49F7-9BDC-15CB2AEC35DE}" type="presOf" srcId="{13EC6520-5BEB-4ACB-BC08-2ACEB2FA3289}" destId="{D30EF998-BA49-4E53-B4D8-F6743E9C8935}" srcOrd="1" destOrd="0" presId="urn:microsoft.com/office/officeart/2005/8/layout/cycle8"/>
    <dgm:cxn modelId="{C140F659-DF0B-469F-B268-5208EA722483}" type="presParOf" srcId="{652AF131-DD83-4DE5-9EEE-AE398A828436}" destId="{B2CED175-3AAD-4EB3-9957-A67C291DABAA}" srcOrd="0" destOrd="0" presId="urn:microsoft.com/office/officeart/2005/8/layout/cycle8"/>
    <dgm:cxn modelId="{3FBB805B-ABAE-4B53-9DF0-F9A0FC855D2D}" type="presParOf" srcId="{652AF131-DD83-4DE5-9EEE-AE398A828436}" destId="{76F6E714-D899-45E8-84F0-17F634FA235C}" srcOrd="1" destOrd="0" presId="urn:microsoft.com/office/officeart/2005/8/layout/cycle8"/>
    <dgm:cxn modelId="{5D7E8A21-A75C-4C9A-AB12-B4F4FE974531}" type="presParOf" srcId="{652AF131-DD83-4DE5-9EEE-AE398A828436}" destId="{D6EE99BD-184B-4EA0-83E4-A3FD12DA555F}" srcOrd="2" destOrd="0" presId="urn:microsoft.com/office/officeart/2005/8/layout/cycle8"/>
    <dgm:cxn modelId="{36570D8A-E31C-4A6D-83E9-D56F4C7ADD99}" type="presParOf" srcId="{652AF131-DD83-4DE5-9EEE-AE398A828436}" destId="{E9136EF1-E965-43E6-907E-DFDBB8C0656D}" srcOrd="3" destOrd="0" presId="urn:microsoft.com/office/officeart/2005/8/layout/cycle8"/>
    <dgm:cxn modelId="{282BFA07-36B3-4AC8-B534-9A26F0370406}" type="presParOf" srcId="{652AF131-DD83-4DE5-9EEE-AE398A828436}" destId="{BE811EA5-D96B-44C7-8789-6763766F4024}" srcOrd="4" destOrd="0" presId="urn:microsoft.com/office/officeart/2005/8/layout/cycle8"/>
    <dgm:cxn modelId="{27EF5360-6081-478F-9833-E54378C8137B}" type="presParOf" srcId="{652AF131-DD83-4DE5-9EEE-AE398A828436}" destId="{BE698CB2-4B84-4CD7-9925-299E8D9661B3}" srcOrd="5" destOrd="0" presId="urn:microsoft.com/office/officeart/2005/8/layout/cycle8"/>
    <dgm:cxn modelId="{08E17E44-4004-4B57-9E8F-C378380F1145}" type="presParOf" srcId="{652AF131-DD83-4DE5-9EEE-AE398A828436}" destId="{6E9FA49A-AEBE-429B-8E8F-EE7B6DC1C507}" srcOrd="6" destOrd="0" presId="urn:microsoft.com/office/officeart/2005/8/layout/cycle8"/>
    <dgm:cxn modelId="{2986CE67-D984-4F94-BE2A-E689BE31D41F}" type="presParOf" srcId="{652AF131-DD83-4DE5-9EEE-AE398A828436}" destId="{3DD93E58-3F6C-40DD-8CFF-87D54A968ED4}" srcOrd="7" destOrd="0" presId="urn:microsoft.com/office/officeart/2005/8/layout/cycle8"/>
    <dgm:cxn modelId="{0A03B5C5-8079-47E2-BA10-AB32AA1583A6}" type="presParOf" srcId="{652AF131-DD83-4DE5-9EEE-AE398A828436}" destId="{F3071B60-0BCA-4B43-87E1-41D7F047374C}" srcOrd="8" destOrd="0" presId="urn:microsoft.com/office/officeart/2005/8/layout/cycle8"/>
    <dgm:cxn modelId="{39B5CB2A-0EA0-4B84-9A88-3E8C9C0B6BC9}" type="presParOf" srcId="{652AF131-DD83-4DE5-9EEE-AE398A828436}" destId="{E5C6B827-5921-4AF6-B332-59EDC667F985}" srcOrd="9" destOrd="0" presId="urn:microsoft.com/office/officeart/2005/8/layout/cycle8"/>
    <dgm:cxn modelId="{5A0EDF57-1670-4C83-A575-633E88A69E11}" type="presParOf" srcId="{652AF131-DD83-4DE5-9EEE-AE398A828436}" destId="{3FC22449-125A-4256-845A-380425FF62A3}" srcOrd="10" destOrd="0" presId="urn:microsoft.com/office/officeart/2005/8/layout/cycle8"/>
    <dgm:cxn modelId="{51EDC6CC-C471-4AEF-9B57-BC607D571C13}" type="presParOf" srcId="{652AF131-DD83-4DE5-9EEE-AE398A828436}" destId="{D30EF998-BA49-4E53-B4D8-F6743E9C8935}" srcOrd="11" destOrd="0" presId="urn:microsoft.com/office/officeart/2005/8/layout/cycle8"/>
    <dgm:cxn modelId="{31D4E73B-87C2-42B5-BAF1-DCE1226D4607}" type="presParOf" srcId="{652AF131-DD83-4DE5-9EEE-AE398A828436}" destId="{F33EDB60-AE45-46E0-A360-4C5B2702EED0}" srcOrd="12" destOrd="0" presId="urn:microsoft.com/office/officeart/2005/8/layout/cycle8"/>
    <dgm:cxn modelId="{0BA7B34E-9A4A-432E-A8F4-F0A1570AA7A8}" type="presParOf" srcId="{652AF131-DD83-4DE5-9EEE-AE398A828436}" destId="{B4472A54-0718-4544-9AE5-C69A54ECAC68}" srcOrd="13" destOrd="0" presId="urn:microsoft.com/office/officeart/2005/8/layout/cycle8"/>
    <dgm:cxn modelId="{9338D225-95EC-40E1-B63B-48CA17E1456D}" type="presParOf" srcId="{652AF131-DD83-4DE5-9EEE-AE398A828436}" destId="{855ACFFC-DC96-41AC-B469-32CA30DCF18B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Co-operative</a:t>
          </a:r>
          <a:endParaRPr lang="en-US" sz="22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Autonomous</a:t>
          </a:r>
          <a:endParaRPr lang="en-US" sz="22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Hierarchical</a:t>
          </a:r>
          <a:endParaRPr lang="en-US" sz="22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1512168" y="0"/>
          <a:ext cx="4680520" cy="468052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1816401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Overt </a:t>
          </a:r>
          <a:endParaRPr lang="en-US" sz="2000" kern="1200" dirty="0"/>
        </a:p>
      </dsp:txBody>
      <dsp:txXfrm>
        <a:off x="1907795" y="395627"/>
        <a:ext cx="1689420" cy="1689420"/>
      </dsp:txXfrm>
    </dsp:sp>
    <dsp:sp modelId="{DDFDEB74-0EFB-4B9C-8946-A62172200F1D}">
      <dsp:nvSpPr>
        <dsp:cNvPr id="0" name=""/>
        <dsp:cNvSpPr/>
      </dsp:nvSpPr>
      <dsp:spPr>
        <a:xfrm>
          <a:off x="4016246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Covert</a:t>
          </a:r>
          <a:endParaRPr lang="en-US" sz="2000" kern="1200" dirty="0"/>
        </a:p>
      </dsp:txBody>
      <dsp:txXfrm>
        <a:off x="4107640" y="395627"/>
        <a:ext cx="1689420" cy="1689420"/>
      </dsp:txXfrm>
    </dsp:sp>
    <dsp:sp modelId="{97F7170D-7BC9-4D3F-AFAC-DA3BC4F98E37}">
      <dsp:nvSpPr>
        <dsp:cNvPr id="0" name=""/>
        <dsp:cNvSpPr/>
      </dsp:nvSpPr>
      <dsp:spPr>
        <a:xfrm>
          <a:off x="1816401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Overt</a:t>
          </a:r>
          <a:endParaRPr lang="en-US" sz="2000" kern="1200" dirty="0"/>
        </a:p>
      </dsp:txBody>
      <dsp:txXfrm>
        <a:off x="1907795" y="2595472"/>
        <a:ext cx="1689420" cy="1689420"/>
      </dsp:txXfrm>
    </dsp:sp>
    <dsp:sp modelId="{5624452D-E959-45C6-92C8-3D15C72747B8}">
      <dsp:nvSpPr>
        <dsp:cNvPr id="0" name=""/>
        <dsp:cNvSpPr/>
      </dsp:nvSpPr>
      <dsp:spPr>
        <a:xfrm>
          <a:off x="4016246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Covert</a:t>
          </a:r>
          <a:endParaRPr lang="en-US" sz="2000" kern="1200" dirty="0"/>
        </a:p>
      </dsp:txBody>
      <dsp:txXfrm>
        <a:off x="4107640" y="2595472"/>
        <a:ext cx="1689420" cy="16894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ED175-3AAD-4EB3-9957-A67C291DABAA}">
      <dsp:nvSpPr>
        <dsp:cNvPr id="0" name=""/>
        <dsp:cNvSpPr/>
      </dsp:nvSpPr>
      <dsp:spPr>
        <a:xfrm>
          <a:off x="2138921" y="346314"/>
          <a:ext cx="4475455" cy="4475455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PLAN</a:t>
          </a:r>
          <a:endParaRPr lang="en-US" sz="3000" kern="1200" dirty="0"/>
        </a:p>
      </dsp:txBody>
      <dsp:txXfrm>
        <a:off x="4497592" y="1294685"/>
        <a:ext cx="1598376" cy="1331980"/>
      </dsp:txXfrm>
    </dsp:sp>
    <dsp:sp modelId="{BE811EA5-D96B-44C7-8789-6763766F4024}">
      <dsp:nvSpPr>
        <dsp:cNvPr id="0" name=""/>
        <dsp:cNvSpPr/>
      </dsp:nvSpPr>
      <dsp:spPr>
        <a:xfrm>
          <a:off x="2046748" y="506152"/>
          <a:ext cx="4475455" cy="4475455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DO</a:t>
          </a:r>
          <a:endParaRPr lang="en-US" sz="3000" kern="1200" dirty="0"/>
        </a:p>
      </dsp:txBody>
      <dsp:txXfrm>
        <a:off x="3112332" y="3409870"/>
        <a:ext cx="2397565" cy="1172143"/>
      </dsp:txXfrm>
    </dsp:sp>
    <dsp:sp modelId="{F3071B60-0BCA-4B43-87E1-41D7F047374C}">
      <dsp:nvSpPr>
        <dsp:cNvPr id="0" name=""/>
        <dsp:cNvSpPr/>
      </dsp:nvSpPr>
      <dsp:spPr>
        <a:xfrm>
          <a:off x="1954575" y="346314"/>
          <a:ext cx="4475455" cy="4475455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REVIEW</a:t>
          </a:r>
          <a:endParaRPr lang="en-US" sz="3000" kern="1200" dirty="0"/>
        </a:p>
      </dsp:txBody>
      <dsp:txXfrm>
        <a:off x="2472982" y="1294685"/>
        <a:ext cx="1598376" cy="1331980"/>
      </dsp:txXfrm>
    </dsp:sp>
    <dsp:sp modelId="{F33EDB60-AE45-46E0-A360-4C5B2702EED0}">
      <dsp:nvSpPr>
        <dsp:cNvPr id="0" name=""/>
        <dsp:cNvSpPr/>
      </dsp:nvSpPr>
      <dsp:spPr>
        <a:xfrm>
          <a:off x="1862238" y="69262"/>
          <a:ext cx="5029559" cy="502955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472A54-0718-4544-9AE5-C69A54ECAC68}">
      <dsp:nvSpPr>
        <dsp:cNvPr id="0" name=""/>
        <dsp:cNvSpPr/>
      </dsp:nvSpPr>
      <dsp:spPr>
        <a:xfrm>
          <a:off x="1769696" y="228817"/>
          <a:ext cx="5029559" cy="502955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5ACFFC-DC96-41AC-B469-32CA30DCF18B}">
      <dsp:nvSpPr>
        <dsp:cNvPr id="0" name=""/>
        <dsp:cNvSpPr/>
      </dsp:nvSpPr>
      <dsp:spPr>
        <a:xfrm>
          <a:off x="1677153" y="69262"/>
          <a:ext cx="5029559" cy="502955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DC0D09-CA57-4F39-AD9B-5170688066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F24A3-804A-4598-B2BA-3AF2A9A2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8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2B13B00-5229-44CC-BD64-E229D5052B9D}" type="slidenum">
              <a:rPr lang="en-US" altLang="en-US" sz="1200" smtClean="0"/>
              <a:pPr/>
              <a:t>9</a:t>
            </a:fld>
            <a:endParaRPr lang="en-US" altLang="en-US" sz="1200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Discovery Threshold represents division between two clusters of teaching styles.</a:t>
            </a:r>
          </a:p>
          <a:p>
            <a:pPr eaLnBrk="1" hangingPunct="1">
              <a:defRPr/>
            </a:pPr>
            <a:endParaRPr lang="en-US" altLang="en-US" smtClean="0">
              <a:latin typeface="Times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A-E cluster:  acquisition of basic skills; replication of models, demonstrations, procedures, etc….LEARNER COGNITIONS primarily are memory/recall, identification, etc. that deal with past and present knowledge.</a:t>
            </a: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F-K cluster:  teaching options that promote the discovery of single concepts (convergent), divergent (many possible responses)</a:t>
            </a:r>
          </a:p>
        </p:txBody>
      </p:sp>
    </p:spTree>
    <p:extLst>
      <p:ext uri="{BB962C8B-B14F-4D97-AF65-F5344CB8AC3E}">
        <p14:creationId xmlns:p14="http://schemas.microsoft.com/office/powerpoint/2010/main" val="669620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SUMMARY…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251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5496" y="97468"/>
            <a:ext cx="5611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Heron’s 3 Modes of Facilitation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753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89837087"/>
              </p:ext>
            </p:extLst>
          </p:nvPr>
        </p:nvGraphicFramePr>
        <p:xfrm>
          <a:off x="467544" y="908720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260648"/>
            <a:ext cx="5519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Neil. J…. Quadrants of facilitation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632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V - A - K</a:t>
            </a:r>
            <a:endParaRPr lang="en-GB" sz="6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Kinaesthetic</a:t>
            </a:r>
            <a:endParaRPr lang="en-GB" sz="4000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56872" y="771986"/>
            <a:ext cx="9030255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831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74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80728"/>
            <a:ext cx="5902786" cy="4522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88640"/>
            <a:ext cx="5642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Kolb…. Experiential learning 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08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 smtClean="0"/>
              <a:t>Honey &amp; Mumford  (1986)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62396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The </a:t>
            </a:r>
            <a:r>
              <a:rPr lang="en-GB" dirty="0" smtClean="0"/>
              <a:t>Spectrum of Teaching Styles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776" y="836712"/>
            <a:ext cx="4022725" cy="4724400"/>
          </a:xfrm>
          <a:ln w="28575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9921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63525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ＭＳ Ｐゴシック" charset="0"/>
              </a:rPr>
              <a:t>Spectrum of Teaching Styles</a:t>
            </a:r>
            <a:endParaRPr lang="en-US" dirty="0">
              <a:ea typeface="ＭＳ Ｐゴシック" charset="0"/>
            </a:endParaRPr>
          </a:p>
        </p:txBody>
      </p:sp>
      <p:graphicFrame>
        <p:nvGraphicFramePr>
          <p:cNvPr id="10333" name="Group 93"/>
          <p:cNvGraphicFramePr>
            <a:graphicFrameLocks noGrp="1"/>
          </p:cNvGraphicFramePr>
          <p:nvPr/>
        </p:nvGraphicFramePr>
        <p:xfrm>
          <a:off x="1295400" y="3238500"/>
          <a:ext cx="6781800" cy="517724"/>
        </p:xfrm>
        <a:graphic>
          <a:graphicData uri="http://schemas.openxmlformats.org/drawingml/2006/table">
            <a:tbl>
              <a:tblPr/>
              <a:tblGrid>
                <a:gridCol w="6175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3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1436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F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G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10344" name="Group 104"/>
          <p:cNvGrpSpPr>
            <a:grpSpLocks/>
          </p:cNvGrpSpPr>
          <p:nvPr/>
        </p:nvGrpSpPr>
        <p:grpSpPr bwMode="auto">
          <a:xfrm>
            <a:off x="3638550" y="1600200"/>
            <a:ext cx="1619250" cy="2247900"/>
            <a:chOff x="2292" y="1080"/>
            <a:chExt cx="1020" cy="1416"/>
          </a:xfrm>
        </p:grpSpPr>
        <p:sp>
          <p:nvSpPr>
            <p:cNvPr id="17455" name="Line 99"/>
            <p:cNvSpPr>
              <a:spLocks noChangeShapeType="1"/>
            </p:cNvSpPr>
            <p:nvPr/>
          </p:nvSpPr>
          <p:spPr bwMode="auto">
            <a:xfrm>
              <a:off x="2758" y="1632"/>
              <a:ext cx="0" cy="864"/>
            </a:xfrm>
            <a:prstGeom prst="line">
              <a:avLst/>
            </a:prstGeom>
            <a:noFill/>
            <a:ln w="57150">
              <a:solidFill>
                <a:srgbClr val="00804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6" name="Text Box 100"/>
            <p:cNvSpPr txBox="1">
              <a:spLocks noChangeArrowheads="1"/>
            </p:cNvSpPr>
            <p:nvPr/>
          </p:nvSpPr>
          <p:spPr bwMode="auto">
            <a:xfrm>
              <a:off x="2292" y="1080"/>
              <a:ext cx="1020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2400" dirty="0">
                  <a:solidFill>
                    <a:srgbClr val="008040"/>
                  </a:solidFill>
                  <a:latin typeface="Times" panose="02020603050405020304" pitchFamily="18" charset="0"/>
                </a:rPr>
                <a:t>Discovery Threshold</a:t>
              </a:r>
              <a:endParaRPr lang="en-US" altLang="en-US" sz="2400" dirty="0">
                <a:latin typeface="Times" panose="02020603050405020304" pitchFamily="18" charset="0"/>
              </a:endParaRPr>
            </a:p>
          </p:txBody>
        </p:sp>
      </p:grpSp>
      <p:grpSp>
        <p:nvGrpSpPr>
          <p:cNvPr id="10349" name="Group 109"/>
          <p:cNvGrpSpPr>
            <a:grpSpLocks/>
          </p:cNvGrpSpPr>
          <p:nvPr/>
        </p:nvGrpSpPr>
        <p:grpSpPr bwMode="auto">
          <a:xfrm>
            <a:off x="1411288" y="2536825"/>
            <a:ext cx="2836862" cy="457200"/>
            <a:chOff x="889" y="1670"/>
            <a:chExt cx="1787" cy="288"/>
          </a:xfrm>
        </p:grpSpPr>
        <p:sp>
          <p:nvSpPr>
            <p:cNvPr id="17452" name="Text Box 102"/>
            <p:cNvSpPr txBox="1">
              <a:spLocks noChangeArrowheads="1"/>
            </p:cNvSpPr>
            <p:nvPr/>
          </p:nvSpPr>
          <p:spPr bwMode="auto">
            <a:xfrm>
              <a:off x="1205" y="1670"/>
              <a:ext cx="116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>
                  <a:latin typeface="Times" panose="02020603050405020304" pitchFamily="18" charset="0"/>
                </a:rPr>
                <a:t>Reproduction</a:t>
              </a:r>
            </a:p>
          </p:txBody>
        </p:sp>
        <p:sp>
          <p:nvSpPr>
            <p:cNvPr id="17453" name="Line 107"/>
            <p:cNvSpPr>
              <a:spLocks noChangeShapeType="1"/>
            </p:cNvSpPr>
            <p:nvPr/>
          </p:nvSpPr>
          <p:spPr bwMode="auto">
            <a:xfrm>
              <a:off x="2365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4" name="Line 108"/>
            <p:cNvSpPr>
              <a:spLocks noChangeShapeType="1"/>
            </p:cNvSpPr>
            <p:nvPr/>
          </p:nvSpPr>
          <p:spPr bwMode="auto">
            <a:xfrm rot="10800000">
              <a:off x="889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52" name="Group 112"/>
          <p:cNvGrpSpPr>
            <a:grpSpLocks/>
          </p:cNvGrpSpPr>
          <p:nvPr/>
        </p:nvGrpSpPr>
        <p:grpSpPr bwMode="auto">
          <a:xfrm>
            <a:off x="4602163" y="2536825"/>
            <a:ext cx="2508250" cy="457200"/>
            <a:chOff x="2899" y="1670"/>
            <a:chExt cx="1580" cy="288"/>
          </a:xfrm>
        </p:grpSpPr>
        <p:sp>
          <p:nvSpPr>
            <p:cNvPr id="17449" name="Text Box 103"/>
            <p:cNvSpPr txBox="1">
              <a:spLocks noChangeArrowheads="1"/>
            </p:cNvSpPr>
            <p:nvPr/>
          </p:nvSpPr>
          <p:spPr bwMode="auto">
            <a:xfrm>
              <a:off x="3210" y="1670"/>
              <a:ext cx="95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>
                  <a:solidFill>
                    <a:schemeClr val="folHlink"/>
                  </a:solidFill>
                  <a:latin typeface="Times" panose="02020603050405020304" pitchFamily="18" charset="0"/>
                </a:rPr>
                <a:t>Production</a:t>
              </a:r>
              <a:endParaRPr lang="en-US" altLang="en-US" sz="2400">
                <a:latin typeface="Times" panose="02020603050405020304" pitchFamily="18" charset="0"/>
              </a:endParaRPr>
            </a:p>
          </p:txBody>
        </p:sp>
        <p:sp>
          <p:nvSpPr>
            <p:cNvPr id="17450" name="Line 110"/>
            <p:cNvSpPr>
              <a:spLocks noChangeShapeType="1"/>
            </p:cNvSpPr>
            <p:nvPr/>
          </p:nvSpPr>
          <p:spPr bwMode="auto">
            <a:xfrm>
              <a:off x="4168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1" name="Line 111"/>
            <p:cNvSpPr>
              <a:spLocks noChangeShapeType="1"/>
            </p:cNvSpPr>
            <p:nvPr/>
          </p:nvSpPr>
          <p:spPr bwMode="auto">
            <a:xfrm rot="10800000">
              <a:off x="2899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62" name="Group 122"/>
          <p:cNvGrpSpPr>
            <a:grpSpLocks/>
          </p:cNvGrpSpPr>
          <p:nvPr/>
        </p:nvGrpSpPr>
        <p:grpSpPr bwMode="auto">
          <a:xfrm>
            <a:off x="1295400" y="4259263"/>
            <a:ext cx="6924675" cy="946150"/>
            <a:chOff x="816" y="2755"/>
            <a:chExt cx="4362" cy="596"/>
          </a:xfrm>
        </p:grpSpPr>
        <p:sp>
          <p:nvSpPr>
            <p:cNvPr id="17442" name="Text Box 113"/>
            <p:cNvSpPr txBox="1">
              <a:spLocks noChangeArrowheads="1"/>
            </p:cNvSpPr>
            <p:nvPr/>
          </p:nvSpPr>
          <p:spPr bwMode="auto">
            <a:xfrm>
              <a:off x="2365" y="2755"/>
              <a:ext cx="900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rgbClr val="800040"/>
                  </a:solidFill>
                  <a:latin typeface="Times" panose="02020603050405020304" pitchFamily="18" charset="0"/>
                </a:rPr>
                <a:t>Teacher</a:t>
              </a: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rgbClr val="00FF80"/>
                  </a:solidFill>
                  <a:latin typeface="Times" panose="02020603050405020304" pitchFamily="18" charset="0"/>
                </a:rPr>
                <a:t>Learner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3" name="Text Box 114"/>
            <p:cNvSpPr txBox="1">
              <a:spLocks noChangeArrowheads="1"/>
            </p:cNvSpPr>
            <p:nvPr/>
          </p:nvSpPr>
          <p:spPr bwMode="auto">
            <a:xfrm>
              <a:off x="816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hlink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4" name="Text Box 115"/>
            <p:cNvSpPr txBox="1">
              <a:spLocks noChangeArrowheads="1"/>
            </p:cNvSpPr>
            <p:nvPr/>
          </p:nvSpPr>
          <p:spPr bwMode="auto">
            <a:xfrm>
              <a:off x="4527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hlink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5" name="Line 117"/>
            <p:cNvSpPr>
              <a:spLocks noChangeShapeType="1"/>
            </p:cNvSpPr>
            <p:nvPr/>
          </p:nvSpPr>
          <p:spPr bwMode="auto">
            <a:xfrm flipH="1">
              <a:off x="1592" y="2928"/>
              <a:ext cx="773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6" name="Line 118"/>
            <p:cNvSpPr>
              <a:spLocks noChangeShapeType="1"/>
            </p:cNvSpPr>
            <p:nvPr/>
          </p:nvSpPr>
          <p:spPr bwMode="auto">
            <a:xfrm flipH="1">
              <a:off x="1592" y="3168"/>
              <a:ext cx="773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7" name="Line 119"/>
            <p:cNvSpPr>
              <a:spLocks noChangeShapeType="1"/>
            </p:cNvSpPr>
            <p:nvPr/>
          </p:nvSpPr>
          <p:spPr bwMode="auto">
            <a:xfrm flipH="1">
              <a:off x="3395" y="2928"/>
              <a:ext cx="1084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8" name="Line 121"/>
            <p:cNvSpPr>
              <a:spLocks noChangeShapeType="1"/>
            </p:cNvSpPr>
            <p:nvPr/>
          </p:nvSpPr>
          <p:spPr bwMode="auto">
            <a:xfrm flipH="1">
              <a:off x="3395" y="3168"/>
              <a:ext cx="1084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0984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LESSON PLANNING 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7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  <p:sp>
        <p:nvSpPr>
          <p:cNvPr id="7" name="Rectangle 6"/>
          <p:cNvSpPr/>
          <p:nvPr/>
        </p:nvSpPr>
        <p:spPr>
          <a:xfrm>
            <a:off x="827584" y="-171400"/>
            <a:ext cx="46313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0" cap="none" spc="0" dirty="0" smtClean="0">
                <a:ln w="0"/>
                <a:solidFill>
                  <a:schemeClr val="tx2">
                    <a:lumMod val="75000"/>
                  </a:schemeClr>
                </a:solidFill>
                <a:effectLst/>
              </a:rPr>
              <a:t>GROUPS</a:t>
            </a:r>
            <a:endParaRPr lang="en-US" sz="4400" b="0" cap="none" spc="0" dirty="0">
              <a:ln w="0"/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6410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ARRIVE 1 HOUR EARLY!!</a:t>
            </a:r>
          </a:p>
          <a:p>
            <a:pPr marL="0" indent="0">
              <a:buNone/>
            </a:pPr>
            <a:r>
              <a:rPr lang="en-GB" dirty="0" smtClean="0"/>
              <a:t>LESSON PLAN – printed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RISK ASSESSMENT - printed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EQUIPMENT ORGANISED</a:t>
            </a:r>
          </a:p>
          <a:p>
            <a:pPr marL="0" indent="0">
              <a:buNone/>
            </a:pPr>
            <a:r>
              <a:rPr lang="en-GB" dirty="0" smtClean="0"/>
              <a:t>10.30 MEET AND GREET.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31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needs to be in a lesson 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/>
          <a:lstStyle/>
          <a:p>
            <a:r>
              <a:rPr lang="en-GB" dirty="0" smtClean="0"/>
              <a:t>Example lesson plan….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53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9593" y="116632"/>
            <a:ext cx="648072" cy="56323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</a:t>
            </a:r>
          </a:p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</a:t>
            </a:r>
          </a:p>
          <a:p>
            <a:pPr algn="ctr"/>
            <a:r>
              <a:rPr lang="en-US" sz="72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</a:t>
            </a:r>
          </a:p>
        </p:txBody>
      </p:sp>
      <p:sp>
        <p:nvSpPr>
          <p:cNvPr id="6" name="Rectangle 5"/>
          <p:cNvSpPr/>
          <p:nvPr/>
        </p:nvSpPr>
        <p:spPr>
          <a:xfrm>
            <a:off x="2195736" y="260648"/>
            <a:ext cx="4224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Introduction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94564" y="1412776"/>
            <a:ext cx="5070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Demonstration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194564" y="2471122"/>
            <a:ext cx="2646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Explain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194564" y="3529468"/>
            <a:ext cx="26853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Activity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194564" y="4587814"/>
            <a:ext cx="33393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Summary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231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91680" y="260648"/>
            <a:ext cx="5673348" cy="540147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cap="none" spc="0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WHOLE</a:t>
            </a:r>
          </a:p>
          <a:p>
            <a:pPr algn="ctr"/>
            <a:r>
              <a:rPr lang="en-US" sz="115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PART </a:t>
            </a:r>
          </a:p>
          <a:p>
            <a:pPr algn="ctr"/>
            <a:r>
              <a:rPr lang="en-US" sz="115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WHOLE</a:t>
            </a:r>
            <a:endParaRPr lang="en-US" sz="115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81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dirty="0" smtClean="0">
                <a:solidFill>
                  <a:schemeClr val="bg1"/>
                </a:solidFill>
              </a:rPr>
              <a:t>TARPOLOGY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7346012"/>
              </p:ext>
            </p:extLst>
          </p:nvPr>
        </p:nvGraphicFramePr>
        <p:xfrm>
          <a:off x="2627784" y="116632"/>
          <a:ext cx="3917788" cy="5553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Acrobat Document" r:id="rId3" imgW="5333647" imgH="7562409" progId="Acrobat.Document.DC">
                  <p:embed/>
                </p:oleObj>
              </mc:Choice>
              <mc:Fallback>
                <p:oleObj name="Acrobat Document" r:id="rId3" imgW="5333647" imgH="7562409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116632"/>
                        <a:ext cx="3917788" cy="55534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846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09357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ART OF REVIEWING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Facilitation &amp; 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043" y="1628800"/>
            <a:ext cx="2386608" cy="64807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Facilitation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217" y="3258210"/>
            <a:ext cx="199855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Teaching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1043" y="2213681"/>
            <a:ext cx="8331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processes that </a:t>
            </a:r>
            <a:r>
              <a:rPr lang="en-GB" sz="2400" dirty="0"/>
              <a:t>can put in place to make something easier.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5217" y="3861048"/>
            <a:ext cx="3900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 chain of decision making.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0571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Reviewing is an essential step in the process of facilitation.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8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5884573"/>
              </p:ext>
            </p:extLst>
          </p:nvPr>
        </p:nvGraphicFramePr>
        <p:xfrm>
          <a:off x="457200" y="260350"/>
          <a:ext cx="8229600" cy="5256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877018044"/>
              </p:ext>
            </p:extLst>
          </p:nvPr>
        </p:nvGraphicFramePr>
        <p:xfrm>
          <a:off x="323528" y="188639"/>
          <a:ext cx="8568952" cy="5327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244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Review?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51520" y="1417638"/>
            <a:ext cx="8568952" cy="1369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strike="noStrike" cap="none" normalizeH="0" baseline="0" dirty="0" smtClean="0">
                <a:ln>
                  <a:noFill/>
                </a:ln>
                <a:effectLst/>
                <a:latin typeface="+mj-lt"/>
              </a:rPr>
              <a:t>To energize the learning experience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i="0" strike="noStrike" cap="none" normalizeH="0" baseline="0" dirty="0" smtClean="0">
                <a:ln>
                  <a:noFill/>
                </a:ln>
                <a:effectLst/>
                <a:latin typeface="+mj-lt"/>
              </a:rPr>
              <a:t>The more fun someone is having then the more they will learn from it. Reviews allow participants to holistically look back on the experience</a:t>
            </a:r>
            <a:r>
              <a:rPr kumimoji="0" lang="en-US" altLang="en-US" sz="20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>.</a:t>
            </a:r>
            <a: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</a:br>
            <a: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</a:br>
            <a:r>
              <a:rPr kumimoji="0" lang="en-US" altLang="en-US" sz="900" b="0" i="0" u="none" strike="noStrike" cap="none" normalizeH="0" baseline="0" dirty="0" smtClean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  <a:t/>
            </a:r>
            <a:br>
              <a:rPr kumimoji="0" lang="en-US" altLang="en-US" sz="900" b="0" i="0" u="none" strike="noStrike" cap="none" normalizeH="0" baseline="0" dirty="0" smtClean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</a:br>
            <a:endParaRPr kumimoji="0" lang="en-US" altLang="en-US" sz="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2636912"/>
            <a:ext cx="76431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+mj-lt"/>
              </a:rPr>
              <a:t>To enrich the experience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Reviewing can encourage people to notice more about themselves, others and their surroundings.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By  learners valuing their experiences more, they will increase in confidence and build a better rapport with others. </a:t>
            </a:r>
            <a:endParaRPr lang="en-US" altLang="en-US" sz="2000" dirty="0"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4365104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To make connections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/>
              <a:t>Help learners make the connections between the experience and everyday life (transfer of learning).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0144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122413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b="1" dirty="0"/>
              <a:t>To develop learning skills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/>
              <a:t>Enhances ability to learn from individual or group experiences and therefore take more responsibility for own learning and development.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462352" y="3429000"/>
            <a:ext cx="7771711" cy="1656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+mj-lt"/>
              </a:rPr>
              <a:t>To make sense of the experience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Reviewing takes participants beyond their normal responses and helps make sense of their experiences. It may also introduce a fresh perspective, or provide the opportunity for people to talk things through and be listened to. </a:t>
            </a:r>
            <a:endParaRPr lang="en-US" altLang="en-US" sz="2000" dirty="0"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7200" y="1988840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To set goals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/>
              <a:t>Sometimes it is important to set goals to help transfer or apply what has been learnt to future activities.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8676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en-US" dirty="0"/>
              <a:t>During the </a:t>
            </a:r>
            <a:r>
              <a:rPr lang="en-US" altLang="en-US" dirty="0" smtClean="0"/>
              <a:t>activity, </a:t>
            </a:r>
            <a:r>
              <a:rPr lang="en-US" altLang="en-US" dirty="0"/>
              <a:t>participants may experience – fear, anxiety, exhaustion, peacefulness, solitude, camaraderie, pain, anger, alienation, sadness, frustration and joy. 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Each </a:t>
            </a:r>
            <a:r>
              <a:rPr lang="en-US" altLang="en-US" dirty="0"/>
              <a:t>individual in a group may encounter a very different experience from each other or at different times during one activity or challenge. It is important that reviews can support </a:t>
            </a:r>
            <a:r>
              <a:rPr lang="en-US" altLang="en-US" dirty="0" smtClean="0"/>
              <a:t>and value these experiences.</a:t>
            </a:r>
            <a:endParaRPr lang="en-US" altLang="en-US" sz="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5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Interpersonal </a:t>
            </a:r>
            <a:r>
              <a:rPr lang="en-GB" dirty="0" smtClean="0"/>
              <a:t>Skills?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rot="20326793">
            <a:off x="2910376" y="2656505"/>
            <a:ext cx="1787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Empathy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 rot="1355561">
            <a:off x="709961" y="1949684"/>
            <a:ext cx="2034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Listening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 rot="20474956">
            <a:off x="3884496" y="3105256"/>
            <a:ext cx="3552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Discussion</a:t>
            </a:r>
            <a:r>
              <a:rPr lang="en-GB" dirty="0" smtClean="0"/>
              <a:t> </a:t>
            </a:r>
            <a:r>
              <a:rPr lang="en-GB" sz="3200" dirty="0" smtClean="0">
                <a:solidFill>
                  <a:srgbClr val="00B050"/>
                </a:solidFill>
              </a:rPr>
              <a:t>leading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 rot="1744058">
            <a:off x="701788" y="3938574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Impartiality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1239576">
            <a:off x="5222608" y="1757347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Questioning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 rot="20034780">
            <a:off x="3271647" y="4478461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Observation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20586526">
            <a:off x="5936996" y="4427941"/>
            <a:ext cx="2598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Genuineness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3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Closed questions</a:t>
            </a:r>
          </a:p>
          <a:p>
            <a:r>
              <a:rPr lang="en-GB" dirty="0" smtClean="0"/>
              <a:t>Open questions</a:t>
            </a:r>
          </a:p>
          <a:p>
            <a:r>
              <a:rPr lang="en-GB" dirty="0" smtClean="0"/>
              <a:t>Probing questions</a:t>
            </a:r>
          </a:p>
          <a:p>
            <a:r>
              <a:rPr lang="en-GB" dirty="0" smtClean="0"/>
              <a:t>Feedback and clarification questions</a:t>
            </a:r>
          </a:p>
          <a:p>
            <a:r>
              <a:rPr lang="en-GB" dirty="0" smtClean="0"/>
              <a:t>Requesting examples questions</a:t>
            </a:r>
          </a:p>
          <a:p>
            <a:r>
              <a:rPr lang="en-GB" dirty="0" smtClean="0"/>
              <a:t>Redirection questions</a:t>
            </a:r>
          </a:p>
        </p:txBody>
      </p:sp>
    </p:spTree>
    <p:extLst>
      <p:ext uri="{BB962C8B-B14F-4D97-AF65-F5344CB8AC3E}">
        <p14:creationId xmlns:p14="http://schemas.microsoft.com/office/powerpoint/2010/main" val="21456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Reviewing Tool Kit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24716"/>
            <a:ext cx="5567726" cy="4175795"/>
          </a:xfrm>
        </p:spPr>
      </p:pic>
      <p:sp>
        <p:nvSpPr>
          <p:cNvPr id="6" name="Rectangle 5"/>
          <p:cNvSpPr/>
          <p:nvPr/>
        </p:nvSpPr>
        <p:spPr>
          <a:xfrm>
            <a:off x="1547664" y="4293096"/>
            <a:ext cx="504056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0" cap="none" spc="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MOODLE</a:t>
            </a:r>
            <a:endParaRPr lang="en-US" sz="80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2052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Reviewing Mistakes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028" y="1484784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allocating enough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Talking too much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Poor  questioning techniques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Failing to review learning outcomes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relevant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Lacking flexibility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allowing reflection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12826</TotalTime>
  <Words>482</Words>
  <Application>Microsoft Office PowerPoint</Application>
  <PresentationFormat>On-screen Show (4:3)</PresentationFormat>
  <Paragraphs>121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MS PGothic</vt:lpstr>
      <vt:lpstr>MS PGothic</vt:lpstr>
      <vt:lpstr>Arial</vt:lpstr>
      <vt:lpstr>Calibri</vt:lpstr>
      <vt:lpstr>Myriad Pro</vt:lpstr>
      <vt:lpstr>Open Sans</vt:lpstr>
      <vt:lpstr>Times</vt:lpstr>
      <vt:lpstr>20140311PresentationUWTSDTemplate</vt:lpstr>
      <vt:lpstr>Adobe Acrobat Document</vt:lpstr>
      <vt:lpstr>SUMMARY…</vt:lpstr>
      <vt:lpstr>PowerPoint Presentation</vt:lpstr>
      <vt:lpstr>PowerPoint Presentation</vt:lpstr>
      <vt:lpstr>V - A - K</vt:lpstr>
      <vt:lpstr>PowerPoint Presentation</vt:lpstr>
      <vt:lpstr>PowerPoint Presentation</vt:lpstr>
      <vt:lpstr>Honey &amp; Mumford  (1986) </vt:lpstr>
      <vt:lpstr>The Spectrum of Teaching Styles</vt:lpstr>
      <vt:lpstr>Spectrum of Teaching Styles</vt:lpstr>
      <vt:lpstr>LESSON PLANNING </vt:lpstr>
      <vt:lpstr>PowerPoint Presentation</vt:lpstr>
      <vt:lpstr>Assessment days</vt:lpstr>
      <vt:lpstr>What needs to be in a lesson plan?</vt:lpstr>
      <vt:lpstr>Example lesson plan….</vt:lpstr>
      <vt:lpstr>PowerPoint Presentation</vt:lpstr>
      <vt:lpstr>PowerPoint Presentation</vt:lpstr>
      <vt:lpstr>TARPOLOGY</vt:lpstr>
      <vt:lpstr>PowerPoint Presentation</vt:lpstr>
      <vt:lpstr>PowerPoint Presentation</vt:lpstr>
      <vt:lpstr>THE ART OF REVIEWING</vt:lpstr>
      <vt:lpstr>Facilitation &amp; Teaching</vt:lpstr>
      <vt:lpstr>Reviewing is an essential step in the process of facilitation.</vt:lpstr>
      <vt:lpstr>PowerPoint Presentation</vt:lpstr>
      <vt:lpstr>Why Review?</vt:lpstr>
      <vt:lpstr>PowerPoint Presentation</vt:lpstr>
      <vt:lpstr>PowerPoint Presentation</vt:lpstr>
      <vt:lpstr>Key Interpersonal Skills?</vt:lpstr>
      <vt:lpstr>Questioning Techniques</vt:lpstr>
      <vt:lpstr>Reviewing Tool Kit</vt:lpstr>
      <vt:lpstr>7 Reviewing Mistakes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49</cp:revision>
  <dcterms:created xsi:type="dcterms:W3CDTF">2015-04-14T15:21:28Z</dcterms:created>
  <dcterms:modified xsi:type="dcterms:W3CDTF">2019-03-24T16:19:55Z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