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4" r:id="rId17"/>
    <p:sldId id="276" r:id="rId1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08000"/>
    <a:srgbClr val="008000"/>
    <a:srgbClr val="EFFEE8"/>
    <a:srgbClr val="D0FD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6" d="100"/>
          <a:sy n="96" d="100"/>
        </p:scale>
        <p:origin x="-917" y="-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0C3A4-619A-4384-BC45-17F0874EAB2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262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B3933-C0DB-40C5-AA3C-7F977099876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456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12C9C1-7A16-4C33-B253-78FAB34A275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7292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CE21A-AFC0-46E2-AD20-033B6472559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9233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753CC-2E4A-434D-B73E-2A825B440A5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462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9CFE1-A76F-4A0C-9F81-AB3B9F02FE7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070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C96F1B-FCE6-4979-A26C-37B9C88799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214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098F03-6199-4E7F-B065-FCF2DF8609B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732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54E6-AB53-4427-BF76-CE454FD02A5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0524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B98DD-BA0A-4756-9406-5DA180BEBB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987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A7CD3C-D076-4F03-B854-6E7E5FF8F22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954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7627FF-1D36-4DA5-AAA3-F986D942EEE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087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9" name="Rectangle 5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E-procurement</a:t>
            </a:r>
            <a:endParaRPr lang="en-US" dirty="0"/>
          </a:p>
        </p:txBody>
      </p:sp>
      <p:pic>
        <p:nvPicPr>
          <p:cNvPr id="1026" name="Picture 2" descr="http://masterpublicprocurement.itcilo.org/special-courses/e-procurement/e_pro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824" y="332656"/>
            <a:ext cx="7572375" cy="6038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05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Learning objectives</a:t>
            </a:r>
            <a:endParaRPr lang="en-US"/>
          </a:p>
        </p:txBody>
      </p:sp>
      <p:sp>
        <p:nvSpPr>
          <p:cNvPr id="136195" name="Rectangle 2051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Identify the benefits and risks of e-procurement</a:t>
            </a:r>
          </a:p>
          <a:p>
            <a:r>
              <a:rPr lang="en-GB"/>
              <a:t>Analyse procurement methods to evaluate cost savings</a:t>
            </a:r>
          </a:p>
          <a:p>
            <a:r>
              <a:rPr lang="en-GB"/>
              <a:t>Assess different options for integration of organisations’ information </a:t>
            </a:r>
            <a:br>
              <a:rPr lang="en-GB"/>
            </a:br>
            <a:r>
              <a:rPr lang="en-GB"/>
              <a:t>systems with e-procurement suppliers</a:t>
            </a:r>
            <a:endParaRPr lang="en-US"/>
          </a:p>
          <a:p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Issues for managers</a:t>
            </a:r>
            <a:endParaRPr lang="en-US"/>
          </a:p>
        </p:txBody>
      </p:sp>
      <p:sp>
        <p:nvSpPr>
          <p:cNvPr id="1198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AU"/>
              <a:t>What benefits and risks are associated with e-procurement?</a:t>
            </a:r>
            <a:endParaRPr lang="en-GB"/>
          </a:p>
          <a:p>
            <a:r>
              <a:rPr lang="en-AU"/>
              <a:t>Which method(s) of e-procurement should we adopt?</a:t>
            </a:r>
            <a:endParaRPr lang="en-GB"/>
          </a:p>
          <a:p>
            <a:r>
              <a:rPr lang="en-AU"/>
              <a:t>What organisational and technical issues are involved in introducing e-procurement?</a:t>
            </a:r>
            <a:endParaRPr lang="en-US"/>
          </a:p>
          <a:p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</a:t>
            </a:r>
            <a:r>
              <a:rPr lang="en-GB" dirty="0"/>
              <a:t>e-procurement?</a:t>
            </a:r>
            <a:endParaRPr lang="en-US" dirty="0"/>
          </a:p>
        </p:txBody>
      </p:sp>
      <p:sp>
        <p:nvSpPr>
          <p:cNvPr id="140291" name="Rectangle 102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400" dirty="0" smtClean="0"/>
              <a:t>Procurement refers to all activities involved with obtaining items from a supplier: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 Purchasing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Transportation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Storage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Logistics</a:t>
            </a:r>
          </a:p>
          <a:p>
            <a:pPr>
              <a:lnSpc>
                <a:spcPct val="90000"/>
              </a:lnSpc>
              <a:buNone/>
            </a:pPr>
            <a:endParaRPr lang="en-GB" sz="2400" dirty="0"/>
          </a:p>
          <a:p>
            <a:pPr>
              <a:lnSpc>
                <a:spcPct val="90000"/>
              </a:lnSpc>
              <a:buNone/>
            </a:pPr>
            <a:r>
              <a:rPr lang="en-GB" sz="2400" dirty="0" smtClean="0"/>
              <a:t>How can a paper based procurement system be improved?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93688"/>
            <a:ext cx="8382000" cy="838200"/>
          </a:xfrm>
        </p:spPr>
        <p:txBody>
          <a:bodyPr>
            <a:normAutofit fontScale="90000"/>
          </a:bodyPr>
          <a:lstStyle/>
          <a:p>
            <a:r>
              <a:rPr lang="en-AU" sz="2600"/>
              <a:t>Key procurement activities within </a:t>
            </a:r>
            <a:br>
              <a:rPr lang="en-AU" sz="2600"/>
            </a:br>
            <a:r>
              <a:rPr lang="en-AU" sz="2600"/>
              <a:t>an organization</a:t>
            </a:r>
            <a:r>
              <a:rPr lang="en-US" sz="2600"/>
              <a:t> </a:t>
            </a:r>
          </a:p>
        </p:txBody>
      </p:sp>
      <p:sp>
        <p:nvSpPr>
          <p:cNvPr id="120836" name="Text Box 4"/>
          <p:cNvSpPr txBox="1">
            <a:spLocks noChangeArrowheads="1"/>
          </p:cNvSpPr>
          <p:nvPr/>
        </p:nvSpPr>
        <p:spPr bwMode="auto">
          <a:xfrm>
            <a:off x="282575" y="5824538"/>
            <a:ext cx="8382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 dirty="0">
                <a:latin typeface="Arial" charset="0"/>
                <a:cs typeface="Times New Roman" pitchFamily="18" charset="0"/>
              </a:rPr>
              <a:t> Key procurement activities within an organization</a:t>
            </a:r>
            <a:r>
              <a:rPr lang="en-US" dirty="0"/>
              <a:t> </a:t>
            </a:r>
          </a:p>
        </p:txBody>
      </p:sp>
      <p:pic>
        <p:nvPicPr>
          <p:cNvPr id="120838" name="Picture 6" descr="C:\WINDOWS\Desktop\WORK\Chaffey PPT (working)\gif\Fig 7.1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77938" y="1222375"/>
            <a:ext cx="6588125" cy="4645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1026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Requirements for procurement systems</a:t>
            </a:r>
            <a:endParaRPr lang="en-US"/>
          </a:p>
        </p:txBody>
      </p:sp>
      <p:sp>
        <p:nvSpPr>
          <p:cNvPr id="141315" name="Rectangle 102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 err="1"/>
              <a:t>Baily</a:t>
            </a:r>
            <a:r>
              <a:rPr lang="en-US" sz="2400" dirty="0"/>
              <a:t> </a:t>
            </a:r>
            <a:r>
              <a:rPr lang="en-US" sz="2400" i="1" dirty="0"/>
              <a:t>et al</a:t>
            </a:r>
            <a:r>
              <a:rPr lang="en-US" sz="2400" dirty="0" smtClean="0"/>
              <a:t>. says </a:t>
            </a:r>
            <a:r>
              <a:rPr lang="en-US" sz="2400" dirty="0"/>
              <a:t>procurement involves sourcing items:</a:t>
            </a:r>
            <a:endParaRPr lang="en-GB" sz="2400" dirty="0"/>
          </a:p>
          <a:p>
            <a:pPr lvl="1"/>
            <a:r>
              <a:rPr lang="en-GB" sz="2400" dirty="0"/>
              <a:t>At the right price.</a:t>
            </a:r>
          </a:p>
          <a:p>
            <a:pPr lvl="1"/>
            <a:r>
              <a:rPr lang="en-GB" sz="2400" dirty="0"/>
              <a:t>Delivered at the right time.</a:t>
            </a:r>
          </a:p>
          <a:p>
            <a:pPr lvl="1"/>
            <a:r>
              <a:rPr lang="en-GB" sz="2400" dirty="0"/>
              <a:t>Of the right quality.</a:t>
            </a:r>
          </a:p>
          <a:p>
            <a:pPr lvl="1"/>
            <a:r>
              <a:rPr lang="en-GB" sz="2400" dirty="0"/>
              <a:t>Of the right quantity.</a:t>
            </a:r>
          </a:p>
          <a:p>
            <a:pPr lvl="1"/>
            <a:r>
              <a:rPr lang="en-GB" sz="2400" dirty="0"/>
              <a:t>From the right source</a:t>
            </a:r>
            <a:r>
              <a:rPr lang="en-GB" sz="2400" dirty="0" smtClean="0"/>
              <a:t>.</a:t>
            </a:r>
          </a:p>
          <a:p>
            <a:pPr lvl="1"/>
            <a:endParaRPr lang="en-GB" sz="2400" dirty="0"/>
          </a:p>
          <a:p>
            <a:pPr lvl="1">
              <a:buNone/>
            </a:pPr>
            <a:r>
              <a:rPr lang="en-GB" sz="2400" dirty="0" smtClean="0"/>
              <a:t>Procurement is a key factor in Corporate Social Responsibility and sustainability (BCS </a:t>
            </a:r>
            <a:r>
              <a:rPr lang="en-GB" sz="2400" dirty="0" smtClean="0"/>
              <a:t>2014)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50838"/>
            <a:ext cx="8382000" cy="838200"/>
          </a:xfrm>
        </p:spPr>
        <p:txBody>
          <a:bodyPr>
            <a:normAutofit fontScale="90000"/>
          </a:bodyPr>
          <a:lstStyle/>
          <a:p>
            <a:r>
              <a:rPr lang="en-GB"/>
              <a:t>Electronic procurement </a:t>
            </a:r>
            <a:br>
              <a:rPr lang="en-GB"/>
            </a:br>
            <a:r>
              <a:rPr lang="en-GB"/>
              <a:t>system </a:t>
            </a:r>
            <a:endParaRPr lang="en-US"/>
          </a:p>
        </p:txBody>
      </p:sp>
      <p:sp>
        <p:nvSpPr>
          <p:cNvPr id="121860" name="Text Box 4"/>
          <p:cNvSpPr txBox="1">
            <a:spLocks noChangeArrowheads="1"/>
          </p:cNvSpPr>
          <p:nvPr/>
        </p:nvSpPr>
        <p:spPr bwMode="auto">
          <a:xfrm>
            <a:off x="282575" y="5899150"/>
            <a:ext cx="8382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 dirty="0" smtClean="0">
                <a:latin typeface="Arial" charset="0"/>
                <a:cs typeface="Times New Roman" pitchFamily="18" charset="0"/>
              </a:rPr>
              <a:t>Electronic </a:t>
            </a:r>
            <a:r>
              <a:rPr lang="en-US" sz="1800" dirty="0">
                <a:latin typeface="Arial" charset="0"/>
                <a:cs typeface="Times New Roman" pitchFamily="18" charset="0"/>
              </a:rPr>
              <a:t>procurement system</a:t>
            </a:r>
          </a:p>
          <a:p>
            <a:pPr>
              <a:spcBef>
                <a:spcPct val="50000"/>
              </a:spcBef>
            </a:pPr>
            <a:r>
              <a:rPr lang="en-US" sz="1400" i="1" dirty="0">
                <a:latin typeface="Arial" charset="0"/>
                <a:cs typeface="Times New Roman" pitchFamily="18" charset="0"/>
              </a:rPr>
              <a:t>Source</a:t>
            </a:r>
            <a:r>
              <a:rPr lang="en-US" sz="1400" dirty="0">
                <a:latin typeface="Arial" charset="0"/>
                <a:cs typeface="Times New Roman" pitchFamily="18" charset="0"/>
              </a:rPr>
              <a:t>: </a:t>
            </a:r>
            <a:r>
              <a:rPr lang="en-US" sz="1400" dirty="0" smtClean="0">
                <a:cs typeface="Times New Roman" pitchFamily="18" charset="0"/>
              </a:rPr>
              <a:t>netmedia.co.uk</a:t>
            </a:r>
            <a:endParaRPr lang="en-US" sz="1400" dirty="0">
              <a:latin typeface="Arial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304529"/>
            <a:ext cx="6215105" cy="45080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2600" dirty="0"/>
              <a:t>Turban </a:t>
            </a:r>
            <a:r>
              <a:rPr lang="en-US" sz="2600" i="1" dirty="0"/>
              <a:t>et al</a:t>
            </a:r>
            <a:r>
              <a:rPr lang="en-US" sz="2600" dirty="0"/>
              <a:t>. </a:t>
            </a:r>
            <a:r>
              <a:rPr lang="en-US" sz="2600" dirty="0" smtClean="0"/>
              <a:t>summarize </a:t>
            </a:r>
            <a:r>
              <a:rPr lang="en-US" sz="2600" dirty="0"/>
              <a:t>the benefits of e-procurement as follows:</a:t>
            </a:r>
          </a:p>
        </p:txBody>
      </p:sp>
      <p:sp>
        <p:nvSpPr>
          <p:cNvPr id="142339" name="Rectangle 1027"/>
          <p:cNvSpPr>
            <a:spLocks noGrp="1" noChangeArrowheads="1"/>
          </p:cNvSpPr>
          <p:nvPr>
            <p:ph idx="1"/>
          </p:nvPr>
        </p:nvSpPr>
        <p:spPr>
          <a:xfrm>
            <a:off x="381000" y="1268413"/>
            <a:ext cx="8382000" cy="4997450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sz="2100"/>
          </a:p>
          <a:p>
            <a:pPr>
              <a:lnSpc>
                <a:spcPct val="90000"/>
              </a:lnSpc>
            </a:pPr>
            <a:r>
              <a:rPr lang="en-GB" sz="2100"/>
              <a:t>Reduced purchasing cycle time and cost</a:t>
            </a:r>
          </a:p>
          <a:p>
            <a:pPr>
              <a:lnSpc>
                <a:spcPct val="90000"/>
              </a:lnSpc>
            </a:pPr>
            <a:r>
              <a:rPr lang="en-GB" sz="2100"/>
              <a:t>Enhanced budgetary control (achieved through rules to limit spending and improved reporting facilities)</a:t>
            </a:r>
          </a:p>
          <a:p>
            <a:pPr>
              <a:lnSpc>
                <a:spcPct val="90000"/>
              </a:lnSpc>
            </a:pPr>
            <a:r>
              <a:rPr lang="en-GB" sz="2100"/>
              <a:t>Elimination of administrative errors (correcting errors is traditionally a major part of a buyer’s workload)</a:t>
            </a:r>
          </a:p>
          <a:p>
            <a:pPr>
              <a:lnSpc>
                <a:spcPct val="90000"/>
              </a:lnSpc>
            </a:pPr>
            <a:r>
              <a:rPr lang="en-GB" sz="2100"/>
              <a:t>Increasing buyers’ productivity (enabling them to concentrate on strategic purchasing issues)</a:t>
            </a:r>
          </a:p>
          <a:p>
            <a:pPr>
              <a:lnSpc>
                <a:spcPct val="90000"/>
              </a:lnSpc>
            </a:pPr>
            <a:r>
              <a:rPr lang="en-GB" sz="2100"/>
              <a:t>Lowering prices through product standardization and consolidation of buys</a:t>
            </a:r>
          </a:p>
          <a:p>
            <a:pPr>
              <a:lnSpc>
                <a:spcPct val="90000"/>
              </a:lnSpc>
            </a:pPr>
            <a:r>
              <a:rPr lang="en-GB" sz="2100"/>
              <a:t>Improving information management (better access to prices from alternative suppliers and summaries of spending)</a:t>
            </a:r>
            <a:endParaRPr lang="en-US" sz="2100"/>
          </a:p>
          <a:p>
            <a:pPr>
              <a:lnSpc>
                <a:spcPct val="90000"/>
              </a:lnSpc>
            </a:pPr>
            <a:r>
              <a:rPr lang="en-US" sz="2100"/>
              <a:t>Improving the payment process (this does not often occur currently since payment is not always integrated into e-procurement systems).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09600"/>
            <a:ext cx="8382000" cy="838200"/>
          </a:xfrm>
        </p:spPr>
        <p:txBody>
          <a:bodyPr>
            <a:normAutofit fontScale="90000"/>
          </a:bodyPr>
          <a:lstStyle/>
          <a:p>
            <a:r>
              <a:rPr lang="en-AU" sz="2600" b="0"/>
              <a:t>Use of different information systems </a:t>
            </a:r>
            <a:br>
              <a:rPr lang="en-AU" sz="2600" b="0"/>
            </a:br>
            <a:r>
              <a:rPr lang="en-AU" sz="2600" b="0"/>
              <a:t>for different aspects of the fulfilment cycle</a:t>
            </a:r>
            <a:r>
              <a:rPr lang="en-US" sz="2600"/>
              <a:t/>
            </a:r>
            <a:br>
              <a:rPr lang="en-US" sz="2600"/>
            </a:br>
            <a:endParaRPr lang="en-US" sz="2600"/>
          </a:p>
        </p:txBody>
      </p:sp>
      <p:sp>
        <p:nvSpPr>
          <p:cNvPr id="122884" name="Text Box 4"/>
          <p:cNvSpPr txBox="1">
            <a:spLocks noChangeArrowheads="1"/>
          </p:cNvSpPr>
          <p:nvPr/>
        </p:nvSpPr>
        <p:spPr bwMode="auto">
          <a:xfrm>
            <a:off x="282575" y="5911850"/>
            <a:ext cx="8382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 dirty="0">
                <a:latin typeface="Arial" charset="0"/>
                <a:cs typeface="Times New Roman" pitchFamily="18" charset="0"/>
              </a:rPr>
              <a:t> </a:t>
            </a:r>
            <a:r>
              <a:rPr lang="en-GB" sz="1800" dirty="0">
                <a:latin typeface="Arial" charset="0"/>
                <a:cs typeface="Times New Roman" pitchFamily="18" charset="0"/>
              </a:rPr>
              <a:t> </a:t>
            </a:r>
            <a:r>
              <a:rPr lang="en-US" sz="1800" dirty="0">
                <a:latin typeface="Arial" charset="0"/>
                <a:cs typeface="Times New Roman" pitchFamily="18" charset="0"/>
              </a:rPr>
              <a:t>Use of different information systems for different aspects of the fulfilment cycle</a:t>
            </a:r>
            <a:r>
              <a:rPr lang="en-US" sz="1800" dirty="0">
                <a:latin typeface="Arial" charset="0"/>
              </a:rPr>
              <a:t> </a:t>
            </a:r>
          </a:p>
        </p:txBody>
      </p:sp>
      <p:pic>
        <p:nvPicPr>
          <p:cNvPr id="122886" name="Picture 6" descr="C:\WINDOWS\Desktop\WORK\Chaffey PPT (working)\gif\Fig 7.3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1825" y="1289050"/>
            <a:ext cx="5340350" cy="46164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38138"/>
            <a:ext cx="8382000" cy="838200"/>
          </a:xfrm>
        </p:spPr>
        <p:txBody>
          <a:bodyPr>
            <a:normAutofit fontScale="90000"/>
          </a:bodyPr>
          <a:lstStyle/>
          <a:p>
            <a:r>
              <a:rPr lang="en-AU" dirty="0"/>
              <a:t>E-mail notification of </a:t>
            </a:r>
            <a:br>
              <a:rPr lang="en-AU" dirty="0"/>
            </a:br>
            <a:r>
              <a:rPr lang="en-AU" dirty="0"/>
              <a:t>requisition approval </a:t>
            </a:r>
            <a:endParaRPr lang="en-US" dirty="0"/>
          </a:p>
        </p:txBody>
      </p:sp>
      <p:sp>
        <p:nvSpPr>
          <p:cNvPr id="123908" name="Text Box 4"/>
          <p:cNvSpPr txBox="1">
            <a:spLocks noChangeArrowheads="1"/>
          </p:cNvSpPr>
          <p:nvPr/>
        </p:nvSpPr>
        <p:spPr bwMode="auto">
          <a:xfrm>
            <a:off x="282575" y="5878513"/>
            <a:ext cx="8382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 dirty="0" smtClean="0">
                <a:latin typeface="Arial" charset="0"/>
                <a:cs typeface="Times New Roman" pitchFamily="18" charset="0"/>
              </a:rPr>
              <a:t> </a:t>
            </a:r>
            <a:r>
              <a:rPr lang="en-US" sz="1800" dirty="0">
                <a:latin typeface="Arial" charset="0"/>
                <a:cs typeface="Times New Roman" pitchFamily="18" charset="0"/>
              </a:rPr>
              <a:t> E-mail notification of requisition approval</a:t>
            </a:r>
          </a:p>
          <a:p>
            <a:pPr>
              <a:spcBef>
                <a:spcPct val="50000"/>
              </a:spcBef>
            </a:pPr>
            <a:r>
              <a:rPr lang="en-US" sz="1400" i="1" dirty="0">
                <a:latin typeface="Arial" charset="0"/>
                <a:cs typeface="Times New Roman" pitchFamily="18" charset="0"/>
              </a:rPr>
              <a:t>Source</a:t>
            </a:r>
            <a:r>
              <a:rPr lang="en-US" sz="1400" dirty="0">
                <a:latin typeface="Arial" charset="0"/>
                <a:cs typeface="Times New Roman" pitchFamily="18" charset="0"/>
              </a:rPr>
              <a:t>: </a:t>
            </a:r>
            <a:r>
              <a:rPr lang="en-US" sz="1400" dirty="0" err="1">
                <a:latin typeface="Arial" charset="0"/>
                <a:cs typeface="Times New Roman" pitchFamily="18" charset="0"/>
              </a:rPr>
              <a:t>Tranmit</a:t>
            </a:r>
            <a:r>
              <a:rPr lang="en-US" sz="1400" dirty="0">
                <a:latin typeface="Arial" charset="0"/>
                <a:cs typeface="Times New Roman" pitchFamily="18" charset="0"/>
              </a:rPr>
              <a:t> plc</a:t>
            </a:r>
            <a:r>
              <a:rPr lang="en-US" sz="1400" dirty="0">
                <a:latin typeface="Arial" charset="0"/>
              </a:rPr>
              <a:t> </a:t>
            </a:r>
          </a:p>
        </p:txBody>
      </p:sp>
      <p:pic>
        <p:nvPicPr>
          <p:cNvPr id="2052" name="Picture 4" descr="https://imperial.service-now.com/sys_attachment.do?sys_id=16ab40deb8b39100286efd51bbbf726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1340768"/>
            <a:ext cx="4929689" cy="4609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490538"/>
            <a:ext cx="8382000" cy="838200"/>
          </a:xfrm>
        </p:spPr>
        <p:txBody>
          <a:bodyPr>
            <a:normAutofit fontScale="90000"/>
          </a:bodyPr>
          <a:lstStyle/>
          <a:p>
            <a:r>
              <a:rPr lang="en-AU" sz="2600" dirty="0"/>
              <a:t>Document management software </a:t>
            </a:r>
            <a:br>
              <a:rPr lang="en-AU" sz="2600" dirty="0"/>
            </a:br>
            <a:r>
              <a:rPr lang="en-AU" sz="2600" dirty="0"/>
              <a:t>for reconciling supplier invoice </a:t>
            </a:r>
            <a:br>
              <a:rPr lang="en-AU" sz="2600" dirty="0"/>
            </a:br>
            <a:r>
              <a:rPr lang="en-AU" sz="2600" dirty="0"/>
              <a:t>with purchase order data</a:t>
            </a:r>
            <a:endParaRPr lang="en-US" sz="2600" dirty="0"/>
          </a:p>
        </p:txBody>
      </p:sp>
      <p:sp>
        <p:nvSpPr>
          <p:cNvPr id="124932" name="Text Box 4"/>
          <p:cNvSpPr txBox="1">
            <a:spLocks noChangeArrowheads="1"/>
          </p:cNvSpPr>
          <p:nvPr/>
        </p:nvSpPr>
        <p:spPr bwMode="auto">
          <a:xfrm>
            <a:off x="282575" y="5605463"/>
            <a:ext cx="8382000" cy="960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 dirty="0">
                <a:latin typeface="Arial" charset="0"/>
                <a:cs typeface="Times New Roman" pitchFamily="18" charset="0"/>
              </a:rPr>
              <a:t> Document management software for reconciling supplier invoice with purchase order data</a:t>
            </a:r>
          </a:p>
          <a:p>
            <a:pPr>
              <a:spcBef>
                <a:spcPct val="50000"/>
              </a:spcBef>
            </a:pPr>
            <a:r>
              <a:rPr lang="en-US" sz="1400" i="1" dirty="0">
                <a:latin typeface="Arial" charset="0"/>
                <a:cs typeface="Times New Roman" pitchFamily="18" charset="0"/>
              </a:rPr>
              <a:t>Source</a:t>
            </a:r>
            <a:r>
              <a:rPr lang="en-US" sz="1400" dirty="0">
                <a:latin typeface="Arial" charset="0"/>
                <a:cs typeface="Times New Roman" pitchFamily="18" charset="0"/>
              </a:rPr>
              <a:t>: </a:t>
            </a:r>
            <a:r>
              <a:rPr lang="en-US" sz="1400" dirty="0" err="1">
                <a:latin typeface="Arial" charset="0"/>
                <a:cs typeface="Times New Roman" pitchFamily="18" charset="0"/>
              </a:rPr>
              <a:t>Tranmit</a:t>
            </a:r>
            <a:r>
              <a:rPr lang="en-US" sz="1400" dirty="0">
                <a:latin typeface="Arial" charset="0"/>
                <a:cs typeface="Times New Roman" pitchFamily="18" charset="0"/>
              </a:rPr>
              <a:t> plc</a:t>
            </a:r>
            <a:r>
              <a:rPr lang="en-US" sz="1400" dirty="0">
                <a:latin typeface="Arial" charset="0"/>
              </a:rPr>
              <a:t> </a:t>
            </a:r>
          </a:p>
        </p:txBody>
      </p:sp>
      <p:pic>
        <p:nvPicPr>
          <p:cNvPr id="124934" name="Picture 6" descr="C:\WINDOWS\Desktop\WORK\Chaffey PPT (working)\gif\Fig 7.5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60563" y="1600200"/>
            <a:ext cx="5222875" cy="39497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93688"/>
            <a:ext cx="8382000" cy="838200"/>
          </a:xfrm>
        </p:spPr>
        <p:txBody>
          <a:bodyPr>
            <a:normAutofit fontScale="90000"/>
          </a:bodyPr>
          <a:lstStyle/>
          <a:p>
            <a:r>
              <a:rPr lang="en-AU" sz="2600" b="0"/>
              <a:t>The three main e-procurement model </a:t>
            </a:r>
            <a:br>
              <a:rPr lang="en-AU" sz="2600" b="0"/>
            </a:br>
            <a:r>
              <a:rPr lang="en-AU" sz="2600" b="0"/>
              <a:t>alternatives for buyers</a:t>
            </a:r>
            <a:endParaRPr lang="en-US" sz="2600"/>
          </a:p>
        </p:txBody>
      </p:sp>
      <p:sp>
        <p:nvSpPr>
          <p:cNvPr id="125956" name="Text Box 4"/>
          <p:cNvSpPr txBox="1">
            <a:spLocks noChangeArrowheads="1"/>
          </p:cNvSpPr>
          <p:nvPr/>
        </p:nvSpPr>
        <p:spPr bwMode="auto">
          <a:xfrm>
            <a:off x="282575" y="5903913"/>
            <a:ext cx="83820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 dirty="0">
                <a:latin typeface="Arial" charset="0"/>
                <a:cs typeface="Times New Roman" pitchFamily="18" charset="0"/>
              </a:rPr>
              <a:t> The three main e-procurement model alternatives for buyers</a:t>
            </a:r>
            <a:r>
              <a:rPr lang="en-US" sz="1800" dirty="0">
                <a:latin typeface="Arial" charset="0"/>
              </a:rPr>
              <a:t> </a:t>
            </a:r>
          </a:p>
        </p:txBody>
      </p:sp>
      <p:pic>
        <p:nvPicPr>
          <p:cNvPr id="125958" name="Picture 6" descr="C:\WINDOWS\Desktop\WORK\Chaffey PPT (working)\gif\Fig 7.6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95500" y="1185863"/>
            <a:ext cx="4953000" cy="47148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533400"/>
            <a:ext cx="8382000" cy="838200"/>
          </a:xfrm>
        </p:spPr>
        <p:txBody>
          <a:bodyPr>
            <a:normAutofit fontScale="90000"/>
          </a:bodyPr>
          <a:lstStyle/>
          <a:p>
            <a:r>
              <a:rPr lang="en-US" sz="2600"/>
              <a:t>Integration between e-procurement </a:t>
            </a:r>
            <a:r>
              <a:rPr lang="en-GB" sz="2600"/>
              <a:t/>
            </a:r>
            <a:br>
              <a:rPr lang="en-GB" sz="2600"/>
            </a:br>
            <a:r>
              <a:rPr lang="en-US" sz="2600"/>
              <a:t>systems and catalogue data </a:t>
            </a:r>
          </a:p>
        </p:txBody>
      </p:sp>
      <p:sp>
        <p:nvSpPr>
          <p:cNvPr id="126980" name="Text Box 4"/>
          <p:cNvSpPr txBox="1">
            <a:spLocks noChangeArrowheads="1"/>
          </p:cNvSpPr>
          <p:nvPr/>
        </p:nvSpPr>
        <p:spPr bwMode="auto">
          <a:xfrm>
            <a:off x="282575" y="5903913"/>
            <a:ext cx="83820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 dirty="0">
                <a:latin typeface="Arial" charset="0"/>
                <a:cs typeface="Times New Roman" pitchFamily="18" charset="0"/>
              </a:rPr>
              <a:t> Integration between e-procurement systems and catalogue data</a:t>
            </a:r>
            <a:r>
              <a:rPr lang="en-US" sz="1800" dirty="0">
                <a:latin typeface="Arial" charset="0"/>
              </a:rPr>
              <a:t> </a:t>
            </a:r>
          </a:p>
        </p:txBody>
      </p:sp>
      <p:pic>
        <p:nvPicPr>
          <p:cNvPr id="126982" name="Picture 6" descr="C:\WINDOWS\Desktop\WORK\Chaffey PPT (working)\gif\Fig 7.7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5275" y="1492250"/>
            <a:ext cx="8553450" cy="42989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36550"/>
            <a:ext cx="8382000" cy="838200"/>
          </a:xfrm>
        </p:spPr>
        <p:txBody>
          <a:bodyPr>
            <a:normAutofit fontScale="90000"/>
          </a:bodyPr>
          <a:lstStyle/>
          <a:p>
            <a:r>
              <a:rPr lang="en-US"/>
              <a:t>An online catalogue of items </a:t>
            </a:r>
            <a:r>
              <a:rPr lang="en-GB"/>
              <a:t/>
            </a:r>
            <a:br>
              <a:rPr lang="en-GB"/>
            </a:br>
            <a:r>
              <a:rPr lang="en-US"/>
              <a:t>for purchase </a:t>
            </a:r>
          </a:p>
        </p:txBody>
      </p:sp>
      <p:sp>
        <p:nvSpPr>
          <p:cNvPr id="128004" name="Text Box 4"/>
          <p:cNvSpPr txBox="1">
            <a:spLocks noChangeArrowheads="1"/>
          </p:cNvSpPr>
          <p:nvPr/>
        </p:nvSpPr>
        <p:spPr bwMode="auto">
          <a:xfrm>
            <a:off x="282575" y="5878513"/>
            <a:ext cx="8382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 dirty="0">
                <a:latin typeface="Arial" charset="0"/>
                <a:cs typeface="Times New Roman" pitchFamily="18" charset="0"/>
              </a:rPr>
              <a:t> </a:t>
            </a:r>
            <a:r>
              <a:rPr lang="en-GB" sz="1800" dirty="0">
                <a:latin typeface="Arial" charset="0"/>
                <a:cs typeface="Times New Roman" pitchFamily="18" charset="0"/>
              </a:rPr>
              <a:t> </a:t>
            </a:r>
            <a:r>
              <a:rPr lang="en-US" sz="1800" dirty="0">
                <a:latin typeface="Arial" charset="0"/>
                <a:cs typeface="Times New Roman" pitchFamily="18" charset="0"/>
              </a:rPr>
              <a:t>An online catalogue of items for purchase</a:t>
            </a:r>
          </a:p>
          <a:p>
            <a:pPr>
              <a:spcBef>
                <a:spcPct val="50000"/>
              </a:spcBef>
            </a:pPr>
            <a:r>
              <a:rPr lang="en-US" sz="1400" i="1" dirty="0" smtClean="0">
                <a:latin typeface="Arial" charset="0"/>
                <a:cs typeface="Times New Roman" pitchFamily="18" charset="0"/>
              </a:rPr>
              <a:t>Source</a:t>
            </a:r>
            <a:r>
              <a:rPr lang="en-US" sz="1400" dirty="0" smtClean="0">
                <a:latin typeface="Arial" charset="0"/>
                <a:cs typeface="Times New Roman" pitchFamily="18" charset="0"/>
              </a:rPr>
              <a:t>: </a:t>
            </a:r>
            <a:r>
              <a:rPr lang="en-US" sz="1400" dirty="0" smtClean="0">
                <a:cs typeface="Times New Roman" pitchFamily="18" charset="0"/>
              </a:rPr>
              <a:t>auveco.com</a:t>
            </a:r>
            <a:endParaRPr lang="en-US" sz="1400" dirty="0">
              <a:latin typeface="Arial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250" y="1454150"/>
            <a:ext cx="7683500" cy="394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Implementation risks</a:t>
            </a:r>
            <a:endParaRPr lang="en-US"/>
          </a:p>
        </p:txBody>
      </p:sp>
      <p:sp>
        <p:nvSpPr>
          <p:cNvPr id="1290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Authentication – fraud</a:t>
            </a:r>
          </a:p>
          <a:p>
            <a:r>
              <a:rPr lang="en-GB" sz="2400" dirty="0" smtClean="0"/>
              <a:t>Fraudulent </a:t>
            </a:r>
            <a:r>
              <a:rPr lang="en-GB" sz="2400" dirty="0"/>
              <a:t>purchasing</a:t>
            </a:r>
          </a:p>
          <a:p>
            <a:r>
              <a:rPr lang="en-GB" sz="2400" dirty="0"/>
              <a:t>Lock-in to suppliers </a:t>
            </a:r>
          </a:p>
          <a:p>
            <a:r>
              <a:rPr lang="en-GB" sz="2400" dirty="0"/>
              <a:t>Cost-savings not realized</a:t>
            </a:r>
          </a:p>
          <a:p>
            <a:r>
              <a:rPr lang="en-GB" sz="2400" dirty="0"/>
              <a:t>Cost and difficulty of implementing systems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B2B marketplace</a:t>
            </a:r>
            <a:endParaRPr lang="en-US"/>
          </a:p>
        </p:txBody>
      </p:sp>
      <p:graphicFrame>
        <p:nvGraphicFramePr>
          <p:cNvPr id="144463" name="Group 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627678"/>
              </p:ext>
            </p:extLst>
          </p:nvPr>
        </p:nvGraphicFramePr>
        <p:xfrm>
          <a:off x="395536" y="1484784"/>
          <a:ext cx="8280400" cy="3849371"/>
        </p:xfrm>
        <a:graphic>
          <a:graphicData uri="http://schemas.openxmlformats.org/drawingml/2006/table">
            <a:tbl>
              <a:tblPr/>
              <a:tblGrid>
                <a:gridCol w="2760662"/>
                <a:gridCol w="2759075"/>
                <a:gridCol w="2760663"/>
              </a:tblGrid>
              <a:tr h="576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4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What businesses buy?</a:t>
                      </a:r>
                      <a:endParaRPr kumimoji="0" lang="en-GB" sz="4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080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How businesses buy?</a:t>
                      </a:r>
                      <a:endParaRPr kumimoji="0" lang="en-GB" sz="4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Operating resources</a:t>
                      </a:r>
                      <a:endParaRPr kumimoji="0" lang="en-GB" sz="4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Manufacturing resources</a:t>
                      </a:r>
                      <a:endParaRPr kumimoji="0" lang="en-GB" sz="4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890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Systematic sourcing</a:t>
                      </a:r>
                      <a:endParaRPr kumimoji="0" lang="en-GB" sz="4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MRO* </a:t>
                      </a: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Hubs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https://www.grainger.com/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fr-FR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Catalogue Hubs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fr-FR" sz="1600" b="0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http://www.fisher.co.uk/</a:t>
                      </a:r>
                      <a:endParaRPr kumimoji="0" lang="fr-FR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668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Spot sourcing</a:t>
                      </a:r>
                      <a:endParaRPr kumimoji="0" lang="en-GB" sz="4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Yield Managers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www.elance.com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Exchanges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www.plasticsnet.com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-34118" y="5517232"/>
            <a:ext cx="849455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Visit the 4 examples and explain the differences between the marketplaces.</a:t>
            </a:r>
          </a:p>
          <a:p>
            <a:endParaRPr lang="en-GB" sz="1400" dirty="0"/>
          </a:p>
          <a:p>
            <a:r>
              <a:rPr lang="en-GB" sz="1400" dirty="0" smtClean="0"/>
              <a:t>* Maintenance</a:t>
            </a:r>
            <a:r>
              <a:rPr lang="en-GB" sz="1400" dirty="0"/>
              <a:t>, repair, and operating (MRO) </a:t>
            </a:r>
            <a:r>
              <a:rPr lang="en-GB" sz="1400" dirty="0" smtClean="0"/>
              <a:t>goods </a:t>
            </a:r>
            <a:r>
              <a:rPr lang="en-GB" sz="1400" dirty="0"/>
              <a:t>include things like office supplies, spare parts, airline tickets, and services.</a:t>
            </a:r>
            <a:r>
              <a:rPr lang="en-GB" dirty="0"/>
              <a:t> 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Criteria in selecting marketplaces</a:t>
            </a:r>
            <a:endParaRPr lang="en-US"/>
          </a:p>
        </p:txBody>
      </p:sp>
      <p:sp>
        <p:nvSpPr>
          <p:cNvPr id="131075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600200"/>
            <a:ext cx="8382000" cy="4924425"/>
          </a:xfrm>
        </p:spPr>
        <p:txBody>
          <a:bodyPr/>
          <a:lstStyle/>
          <a:p>
            <a:r>
              <a:rPr lang="en-GB" sz="2600"/>
              <a:t>Number of suppliers and customers who are actively trading (not just members)</a:t>
            </a:r>
          </a:p>
          <a:p>
            <a:r>
              <a:rPr lang="en-GB" sz="2600"/>
              <a:t>Costs of being a buying member (on each transaction)</a:t>
            </a:r>
          </a:p>
          <a:p>
            <a:r>
              <a:rPr lang="en-GB" sz="2600"/>
              <a:t>Backing from trade associations</a:t>
            </a:r>
          </a:p>
          <a:p>
            <a:r>
              <a:rPr lang="en-GB" sz="2600"/>
              <a:t>Funding source</a:t>
            </a:r>
          </a:p>
          <a:p>
            <a:r>
              <a:rPr lang="en-GB" sz="2600"/>
              <a:t>Ease of using exchange through all stages of buying process from order to receipt</a:t>
            </a:r>
          </a:p>
          <a:p>
            <a:r>
              <a:rPr lang="en-GB" sz="2600"/>
              <a:t>Technical changes needed to integrate with system – are industry standards being established through XML?</a:t>
            </a:r>
            <a:endParaRPr lang="en-US" sz="2600"/>
          </a:p>
          <a:p>
            <a:endParaRPr lang="en-US" sz="26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1523</TotalTime>
  <Words>451</Words>
  <Application>Microsoft Office PowerPoint</Application>
  <PresentationFormat>On-screen Show (4:3)</PresentationFormat>
  <Paragraphs>86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 E-procurement</vt:lpstr>
      <vt:lpstr>Learning objectives</vt:lpstr>
      <vt:lpstr>Issues for managers</vt:lpstr>
      <vt:lpstr>What is e-procurement?</vt:lpstr>
      <vt:lpstr>Key procurement activities within  an organization </vt:lpstr>
      <vt:lpstr>Requirements for procurement systems</vt:lpstr>
      <vt:lpstr>Electronic procurement  system </vt:lpstr>
      <vt:lpstr>Turban et al. summarize the benefits of e-procurement as follows:</vt:lpstr>
      <vt:lpstr>Use of different information systems  for different aspects of the fulfilment cycle </vt:lpstr>
      <vt:lpstr>E-mail notification of  requisition approval </vt:lpstr>
      <vt:lpstr>Document management software  for reconciling supplier invoice  with purchase order data</vt:lpstr>
      <vt:lpstr>The three main e-procurement model  alternatives for buyers</vt:lpstr>
      <vt:lpstr>Integration between e-procurement  systems and catalogue data </vt:lpstr>
      <vt:lpstr>An online catalogue of items  for purchase </vt:lpstr>
      <vt:lpstr>Implementation risks</vt:lpstr>
      <vt:lpstr>Types of B2B marketplace</vt:lpstr>
      <vt:lpstr>Criteria in selecting marketplaces</vt:lpstr>
    </vt:vector>
  </TitlesOfParts>
  <Company>Swansea Metropolitan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E-procurement</dc:title>
  <dc:creator>sc-sm</dc:creator>
  <cp:lastModifiedBy>Maw, Sue</cp:lastModifiedBy>
  <cp:revision>5</cp:revision>
  <dcterms:created xsi:type="dcterms:W3CDTF">2011-11-03T10:17:32Z</dcterms:created>
  <dcterms:modified xsi:type="dcterms:W3CDTF">2016-02-11T09:52:23Z</dcterms:modified>
</cp:coreProperties>
</file>