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632EA1C-1C85-4D64-B36B-A5F6FAD732A2}">
  <a:tblStyle styleId="{E632EA1C-1C85-4D64-B36B-A5F6FAD732A2}"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b850eebaf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b850eebaf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rapid growth of digital and technological aspects has introduced wide ranges of career options. To build a bright future, itv is important to grow personal and professional capabilities within me. To develop these capabilities, it is crucial to enhance the academic and employability skills in order to grab an opportunity in the competitive environment. A well-developed personal development plan can help me to achieve the essential aspects in order to establish a better career opportunity in future.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b850eebaf6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b850eebaf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Academic and employability skills involve different soft and hard skills. Soft skills include personality, communication skills, time management skills, problem solving and decision making skills while the hard skills  technical skills. Academic skills, job oriented capabilities, specialization and leadership and management skills. The development of these soft and hard skills will help me to get a good employment opportunity.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b850eebaf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b850eebaf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build a well-developed Personal Development plan, it is essential to recognize my strengths, weaknesses, opportunities and threats. As I have identified, my key strengths include my strong vocabulary, updating in trends, creative writing skills, analytical skills and basic knowledge in computers. I have also identified the weaknesses within me that involve leadership, communication, and lack of confidence. As there is a huge competition in the employability field, I need to take advantage of online and offline platforms in order to enhance my employability and academic skills.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b850eebaf6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b850eebaf6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different tools and techniques which can help in time management for the development of academic and employability skills. I should be prioritized and intentional in arranging the plans and tasks. It will help me to achieve the required goals in a short time span. Also, a well-structured Career Action plan or Personal Development Plan can help me to manageme my time efficiently.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b850eebaf6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b850eebaf6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well-structured Personal Development Plan can help me to identify the short term, Long term and medium term goals. It also helps to measure the required time for each skill development. This plan also provides the identification of necessary resources that can help me to enhance my career objectives.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b850eebaf6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b850eebaf6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Short term goals are those objectives that we can achieve in a short period of time. As I have Identified, my confidence level is poor. Thus, I have to develop my confidence level and to develop this soft skill I need to prepare and deliver different types of presentations and do hard things that can increase my confidence level. I can achieve this goal in approximately 4 months.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b850eebaf6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b850eebaf6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order to develop my mid-term goals I need to attend different training workshops. These will help me develop my communication skill and problem solving skill in order to improve my professional and employability criterias.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b850eebaf6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b850eebaf6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develop leadership quality it will take time. To achieve this goal, I need to attend different workshops and training centers. I can also read some books by different renowned authors in order to develop leadership skills within me. Leadership quality is enhanced with experience and time and that is why it is a long term goal for me.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b850eebaf6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b850eebaf6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future, I am planning to do courses on management and IT in order to enhance my academic capability. I need to be more flexible in behavioral and cultural objectives that will help me to develop respect towards others' beliefs and I will adjust in the diverse working environment. I need to gather some knowledge regarding employability laws and legislations.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b850eebaf6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b850eebaf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 the fastest growing technology, it becomes essential to develop career objectives in order to hold a strong foot in the competitive environment. A well developed academic and employability skill will help to enhance my professional quality. The personal development plan can help me to achieve my desired goal and it will further help me to get a dream employment in near future.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b850eebaf6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b850eebaf6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b850eebaf6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b850eebaf6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272024"/>
            <a:ext cx="8520600" cy="2052600"/>
          </a:xfrm>
          <a:prstGeom prst="rect">
            <a:avLst/>
          </a:prstGeom>
        </p:spPr>
        <p:txBody>
          <a:bodyPr spcFirstLastPara="1" wrap="square" lIns="91425" tIns="91425" rIns="91425" bIns="91425" anchor="b" anchorCtr="0">
            <a:normAutofit/>
          </a:bodyPr>
          <a:lstStyle/>
          <a:p>
            <a:pPr marL="0" lvl="0" indent="0" algn="ctr" rtl="0">
              <a:lnSpc>
                <a:spcPct val="200000"/>
              </a:lnSpc>
              <a:spcBef>
                <a:spcPts val="0"/>
              </a:spcBef>
              <a:spcAft>
                <a:spcPts val="0"/>
              </a:spcAft>
              <a:buClr>
                <a:schemeClr val="dk1"/>
              </a:buClr>
              <a:buSzPts val="1100"/>
              <a:buFont typeface="Arial"/>
              <a:buNone/>
            </a:pPr>
            <a:r>
              <a:rPr lang="en" sz="2300" b="1">
                <a:latin typeface="Times New Roman"/>
                <a:ea typeface="Times New Roman"/>
                <a:cs typeface="Times New Roman"/>
                <a:sym typeface="Times New Roman"/>
              </a:rPr>
              <a:t>Personal Reflection</a:t>
            </a:r>
            <a:r>
              <a:rPr lang="en" sz="1900">
                <a:latin typeface="Times New Roman"/>
                <a:ea typeface="Times New Roman"/>
                <a:cs typeface="Times New Roman"/>
                <a:sym typeface="Times New Roman"/>
              </a:rPr>
              <a:t> </a:t>
            </a:r>
            <a:endParaRPr sz="1900">
              <a:latin typeface="Times New Roman"/>
              <a:ea typeface="Times New Roman"/>
              <a:cs typeface="Times New Roman"/>
              <a:sym typeface="Times New Roman"/>
            </a:endParaRPr>
          </a:p>
          <a:p>
            <a:pPr marL="0" lvl="0" indent="0" algn="ctr" rtl="0">
              <a:spcBef>
                <a:spcPts val="0"/>
              </a:spcBef>
              <a:spcAft>
                <a:spcPts val="0"/>
              </a:spcAft>
              <a:buNone/>
            </a:pPr>
            <a:endParaRPr sz="5900"/>
          </a:p>
        </p:txBody>
      </p:sp>
      <p:sp>
        <p:nvSpPr>
          <p:cNvPr id="55" name="Google Shape;55;p13"/>
          <p:cNvSpPr txBox="1">
            <a:spLocks noGrp="1"/>
          </p:cNvSpPr>
          <p:nvPr>
            <p:ph type="subTitle" idx="1"/>
          </p:nvPr>
        </p:nvSpPr>
        <p:spPr>
          <a:xfrm>
            <a:off x="311700" y="3875101"/>
            <a:ext cx="8520600" cy="792600"/>
          </a:xfrm>
          <a:prstGeom prst="rect">
            <a:avLst/>
          </a:prstGeom>
        </p:spPr>
        <p:txBody>
          <a:bodyPr spcFirstLastPara="1" wrap="square" lIns="91425" tIns="91425" rIns="91425" bIns="91425" anchor="t" anchorCtr="0">
            <a:normAutofit fontScale="85000" lnSpcReduction="20000"/>
          </a:bodyPr>
          <a:lstStyle/>
          <a:p>
            <a:pPr marL="0" lvl="0" indent="0" algn="ctr" rtl="0">
              <a:spcBef>
                <a:spcPts val="0"/>
              </a:spcBef>
              <a:spcAft>
                <a:spcPts val="0"/>
              </a:spcAft>
              <a:buNone/>
            </a:pPr>
            <a:r>
              <a:rPr lang="en-GB"/>
              <a:t>Student Name – Christalina Margarita Pereira</a:t>
            </a:r>
          </a:p>
          <a:p>
            <a:pPr marL="0" lvl="0" indent="0" algn="ctr" rtl="0">
              <a:spcBef>
                <a:spcPts val="0"/>
              </a:spcBef>
              <a:spcAft>
                <a:spcPts val="0"/>
              </a:spcAft>
              <a:buNone/>
            </a:pPr>
            <a:r>
              <a:rPr lang="en-GB"/>
              <a:t>Student Id - 2028771</a:t>
            </a:r>
            <a:endParaRPr/>
          </a:p>
        </p:txBody>
      </p:sp>
      <p:pic>
        <p:nvPicPr>
          <p:cNvPr id="56" name="Google Shape;56;p13"/>
          <p:cNvPicPr preferRelativeResize="0"/>
          <p:nvPr/>
        </p:nvPicPr>
        <p:blipFill>
          <a:blip r:embed="rId3">
            <a:alphaModFix/>
          </a:blip>
          <a:stretch>
            <a:fillRect/>
          </a:stretch>
        </p:blipFill>
        <p:spPr>
          <a:xfrm>
            <a:off x="905711" y="903301"/>
            <a:ext cx="4101275" cy="2971800"/>
          </a:xfrm>
          <a:prstGeom prst="rect">
            <a:avLst/>
          </a:prstGeom>
          <a:noFill/>
          <a:ln>
            <a:noFill/>
          </a:ln>
        </p:spPr>
      </p:pic>
      <p:pic>
        <p:nvPicPr>
          <p:cNvPr id="57" name="Google Shape;57;p13"/>
          <p:cNvPicPr preferRelativeResize="0"/>
          <p:nvPr/>
        </p:nvPicPr>
        <p:blipFill>
          <a:blip r:embed="rId4">
            <a:alphaModFix/>
          </a:blip>
          <a:stretch>
            <a:fillRect/>
          </a:stretch>
        </p:blipFill>
        <p:spPr>
          <a:xfrm>
            <a:off x="4908025" y="903301"/>
            <a:ext cx="3730350" cy="29718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 sz="1900" b="1">
                <a:latin typeface="Times New Roman"/>
                <a:ea typeface="Times New Roman"/>
                <a:cs typeface="Times New Roman"/>
                <a:sym typeface="Times New Roman"/>
              </a:rPr>
              <a:t>Introduction</a:t>
            </a:r>
            <a:endParaRPr sz="3500"/>
          </a:p>
        </p:txBody>
      </p:sp>
      <p:sp>
        <p:nvSpPr>
          <p:cNvPr id="63" name="Google Shape;63;p14"/>
          <p:cNvSpPr txBox="1">
            <a:spLocks noGrp="1"/>
          </p:cNvSpPr>
          <p:nvPr>
            <p:ph type="body" idx="1"/>
          </p:nvPr>
        </p:nvSpPr>
        <p:spPr>
          <a:xfrm>
            <a:off x="311700" y="1152475"/>
            <a:ext cx="5240700" cy="3416400"/>
          </a:xfrm>
          <a:prstGeom prst="rect">
            <a:avLst/>
          </a:prstGeom>
        </p:spPr>
        <p:txBody>
          <a:bodyPr spcFirstLastPara="1" wrap="square" lIns="91425" tIns="91425" rIns="91425" bIns="91425" anchor="t" anchorCtr="0">
            <a:norm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Various career options have opened with the advancement of technology.</a:t>
            </a:r>
            <a:endParaRPr>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Development of academic and employability skills are required to grab those opportunities (Lejeune, Beausaert and Raemdonck, 2021).</a:t>
            </a:r>
            <a:endParaRPr>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2400"/>
          </a:p>
        </p:txBody>
      </p:sp>
      <p:pic>
        <p:nvPicPr>
          <p:cNvPr id="64" name="Google Shape;64;p14"/>
          <p:cNvPicPr preferRelativeResize="0"/>
          <p:nvPr/>
        </p:nvPicPr>
        <p:blipFill>
          <a:blip r:embed="rId3">
            <a:alphaModFix/>
          </a:blip>
          <a:stretch>
            <a:fillRect/>
          </a:stretch>
        </p:blipFill>
        <p:spPr>
          <a:xfrm>
            <a:off x="5704800" y="1170125"/>
            <a:ext cx="3286800" cy="24651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779" b="1">
                <a:latin typeface="Times New Roman"/>
                <a:ea typeface="Times New Roman"/>
                <a:cs typeface="Times New Roman"/>
                <a:sym typeface="Times New Roman"/>
              </a:rPr>
              <a:t>Analysis of academic and employability skills </a:t>
            </a:r>
            <a:endParaRPr sz="1779" b="1">
              <a:latin typeface="Times New Roman"/>
              <a:ea typeface="Times New Roman"/>
              <a:cs typeface="Times New Roman"/>
              <a:sym typeface="Times New Roman"/>
            </a:endParaRPr>
          </a:p>
          <a:p>
            <a:pPr marL="0" lvl="0" indent="0" algn="l" rtl="0">
              <a:spcBef>
                <a:spcPts val="0"/>
              </a:spcBef>
              <a:spcAft>
                <a:spcPts val="0"/>
              </a:spcAft>
              <a:buSzPts val="990"/>
              <a:buNone/>
            </a:pPr>
            <a:endParaRPr sz="3220"/>
          </a:p>
        </p:txBody>
      </p:sp>
      <p:sp>
        <p:nvSpPr>
          <p:cNvPr id="70" name="Google Shape;70;p15"/>
          <p:cNvSpPr txBox="1">
            <a:spLocks noGrp="1"/>
          </p:cNvSpPr>
          <p:nvPr>
            <p:ph type="body" idx="1"/>
          </p:nvPr>
        </p:nvSpPr>
        <p:spPr>
          <a:xfrm>
            <a:off x="311700" y="1152475"/>
            <a:ext cx="5042400" cy="3416400"/>
          </a:xfrm>
          <a:prstGeom prst="rect">
            <a:avLst/>
          </a:prstGeom>
        </p:spPr>
        <p:txBody>
          <a:bodyPr spcFirstLastPara="1" wrap="square" lIns="91425" tIns="91425" rIns="91425" bIns="91425" anchor="t" anchorCtr="0">
            <a:noAutofit/>
          </a:bodyPr>
          <a:lstStyle/>
          <a:p>
            <a:pPr marL="457200" lvl="0" indent="-330200" algn="just" rtl="0">
              <a:lnSpc>
                <a:spcPct val="20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Academic and employability skills involve research capability and enhancement of knowledge.</a:t>
            </a:r>
            <a:endParaRPr sz="1600">
              <a:solidFill>
                <a:schemeClr val="dk1"/>
              </a:solidFill>
              <a:latin typeface="Times New Roman"/>
              <a:ea typeface="Times New Roman"/>
              <a:cs typeface="Times New Roman"/>
              <a:sym typeface="Times New Roman"/>
            </a:endParaRPr>
          </a:p>
          <a:p>
            <a:pPr marL="457200" lvl="0" indent="-330200" algn="just" rtl="0">
              <a:lnSpc>
                <a:spcPct val="20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Planning ability, communication skill, and problem solving criteria are crucial parts of it (Shaheen and Hameed, 2020).</a:t>
            </a:r>
            <a:endParaRPr sz="1600">
              <a:solidFill>
                <a:schemeClr val="dk1"/>
              </a:solidFill>
              <a:latin typeface="Times New Roman"/>
              <a:ea typeface="Times New Roman"/>
              <a:cs typeface="Times New Roman"/>
              <a:sym typeface="Times New Roman"/>
            </a:endParaRPr>
          </a:p>
          <a:p>
            <a:pPr marL="457200" lvl="0" indent="-330200" algn="just" rtl="0">
              <a:lnSpc>
                <a:spcPct val="200000"/>
              </a:lnSpc>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Management and leadership quality with decision making attitude is one of the basic criteria of employability. </a:t>
            </a:r>
            <a:endParaRPr sz="16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a:p>
        </p:txBody>
      </p:sp>
      <p:pic>
        <p:nvPicPr>
          <p:cNvPr id="71" name="Google Shape;71;p15"/>
          <p:cNvPicPr preferRelativeResize="0"/>
          <p:nvPr/>
        </p:nvPicPr>
        <p:blipFill>
          <a:blip r:embed="rId3">
            <a:alphaModFix/>
          </a:blip>
          <a:stretch>
            <a:fillRect/>
          </a:stretch>
        </p:blipFill>
        <p:spPr>
          <a:xfrm>
            <a:off x="5506500" y="1170125"/>
            <a:ext cx="3485100" cy="335449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SzPts val="990"/>
              <a:buNone/>
            </a:pPr>
            <a:r>
              <a:rPr lang="en" sz="1679" b="1">
                <a:latin typeface="Times New Roman"/>
                <a:ea typeface="Times New Roman"/>
                <a:cs typeface="Times New Roman"/>
                <a:sym typeface="Times New Roman"/>
              </a:rPr>
              <a:t>Personal SWOT analysis </a:t>
            </a:r>
            <a:endParaRPr sz="1679" b="1">
              <a:latin typeface="Times New Roman"/>
              <a:ea typeface="Times New Roman"/>
              <a:cs typeface="Times New Roman"/>
              <a:sym typeface="Times New Roman"/>
            </a:endParaRPr>
          </a:p>
          <a:p>
            <a:pPr marL="0" lvl="0" indent="0" algn="l" rtl="0">
              <a:spcBef>
                <a:spcPts val="0"/>
              </a:spcBef>
              <a:spcAft>
                <a:spcPts val="0"/>
              </a:spcAft>
              <a:buSzPts val="990"/>
              <a:buNone/>
            </a:pPr>
            <a:endParaRPr sz="3120"/>
          </a:p>
        </p:txBody>
      </p:sp>
      <p:graphicFrame>
        <p:nvGraphicFramePr>
          <p:cNvPr id="77" name="Google Shape;77;p16"/>
          <p:cNvGraphicFramePr/>
          <p:nvPr/>
        </p:nvGraphicFramePr>
        <p:xfrm>
          <a:off x="728700" y="964225"/>
          <a:ext cx="7944300" cy="4031572"/>
        </p:xfrm>
        <a:graphic>
          <a:graphicData uri="http://schemas.openxmlformats.org/drawingml/2006/table">
            <a:tbl>
              <a:tblPr>
                <a:noFill/>
                <a:tableStyleId>{E632EA1C-1C85-4D64-B36B-A5F6FAD732A2}</a:tableStyleId>
              </a:tblPr>
              <a:tblGrid>
                <a:gridCol w="3972150">
                  <a:extLst>
                    <a:ext uri="{9D8B030D-6E8A-4147-A177-3AD203B41FA5}">
                      <a16:colId xmlns:a16="http://schemas.microsoft.com/office/drawing/2014/main" val="20000"/>
                    </a:ext>
                  </a:extLst>
                </a:gridCol>
                <a:gridCol w="3972150">
                  <a:extLst>
                    <a:ext uri="{9D8B030D-6E8A-4147-A177-3AD203B41FA5}">
                      <a16:colId xmlns:a16="http://schemas.microsoft.com/office/drawing/2014/main" val="20001"/>
                    </a:ext>
                  </a:extLst>
                </a:gridCol>
              </a:tblGrid>
              <a:tr h="475725">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Strengths </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Weaknesses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1884400">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My vocabulary is strong</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have knowledge about the trends </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have a basic knowledge in computer</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am creative in writing</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have good analytical skill</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Lack of confidence</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Lack of leadership skill</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Poor communication skill</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Lack of problem -solving skill</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475725">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Opportunities </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Threats</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1180075">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Huge skill development opportunity through different courses and workshops in online and offline platforms (Bintani, 2020).</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Huge competition </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rapid technological growth is changing the employability criterias.</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679" b="1">
                <a:latin typeface="Times New Roman"/>
                <a:ea typeface="Times New Roman"/>
                <a:cs typeface="Times New Roman"/>
                <a:sym typeface="Times New Roman"/>
              </a:rPr>
              <a:t>Time management tools </a:t>
            </a:r>
            <a:endParaRPr sz="1679" b="1">
              <a:latin typeface="Times New Roman"/>
              <a:ea typeface="Times New Roman"/>
              <a:cs typeface="Times New Roman"/>
              <a:sym typeface="Times New Roman"/>
            </a:endParaRPr>
          </a:p>
          <a:p>
            <a:pPr marL="0" lvl="0" indent="0" algn="l" rtl="0">
              <a:spcBef>
                <a:spcPts val="0"/>
              </a:spcBef>
              <a:spcAft>
                <a:spcPts val="0"/>
              </a:spcAft>
              <a:buSzPts val="990"/>
              <a:buNone/>
            </a:pPr>
            <a:endParaRPr sz="3120"/>
          </a:p>
        </p:txBody>
      </p:sp>
      <p:sp>
        <p:nvSpPr>
          <p:cNvPr id="83" name="Google Shape;83;p17"/>
          <p:cNvSpPr txBox="1">
            <a:spLocks noGrp="1"/>
          </p:cNvSpPr>
          <p:nvPr>
            <p:ph type="body" idx="1"/>
          </p:nvPr>
        </p:nvSpPr>
        <p:spPr>
          <a:xfrm>
            <a:off x="311700" y="1152475"/>
            <a:ext cx="5092200" cy="3416400"/>
          </a:xfrm>
          <a:prstGeom prst="rect">
            <a:avLst/>
          </a:prstGeom>
        </p:spPr>
        <p:txBody>
          <a:bodyPr spcFirstLastPara="1" wrap="square" lIns="91425" tIns="91425" rIns="91425" bIns="91425" anchor="t" anchorCtr="0">
            <a:norm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Being intentional and prioritized.</a:t>
            </a:r>
            <a:endParaRPr>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Distraction management.</a:t>
            </a:r>
            <a:endParaRPr>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A well developed personal development plan or career action plan (Aguinis and Gabriel, 2021)</a:t>
            </a:r>
            <a:endParaRPr>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2400"/>
          </a:p>
        </p:txBody>
      </p:sp>
      <p:pic>
        <p:nvPicPr>
          <p:cNvPr id="84" name="Google Shape;84;p17"/>
          <p:cNvPicPr preferRelativeResize="0"/>
          <p:nvPr/>
        </p:nvPicPr>
        <p:blipFill>
          <a:blip r:embed="rId3">
            <a:alphaModFix/>
          </a:blip>
          <a:stretch>
            <a:fillRect/>
          </a:stretch>
        </p:blipFill>
        <p:spPr>
          <a:xfrm>
            <a:off x="5556300" y="1170125"/>
            <a:ext cx="3435299" cy="228871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679" b="1">
                <a:latin typeface="Times New Roman"/>
                <a:ea typeface="Times New Roman"/>
                <a:cs typeface="Times New Roman"/>
                <a:sym typeface="Times New Roman"/>
              </a:rPr>
              <a:t>Personal Development Plan</a:t>
            </a:r>
            <a:endParaRPr sz="1679" b="1">
              <a:latin typeface="Times New Roman"/>
              <a:ea typeface="Times New Roman"/>
              <a:cs typeface="Times New Roman"/>
              <a:sym typeface="Times New Roman"/>
            </a:endParaRPr>
          </a:p>
          <a:p>
            <a:pPr marL="0" lvl="0" indent="0" algn="l" rtl="0">
              <a:spcBef>
                <a:spcPts val="0"/>
              </a:spcBef>
              <a:spcAft>
                <a:spcPts val="0"/>
              </a:spcAft>
              <a:buSzPts val="990"/>
              <a:buNone/>
            </a:pPr>
            <a:endParaRPr sz="3120"/>
          </a:p>
        </p:txBody>
      </p:sp>
      <p:sp>
        <p:nvSpPr>
          <p:cNvPr id="90" name="Google Shape;90;p18"/>
          <p:cNvSpPr txBox="1">
            <a:spLocks noGrp="1"/>
          </p:cNvSpPr>
          <p:nvPr>
            <p:ph type="body" idx="1"/>
          </p:nvPr>
        </p:nvSpPr>
        <p:spPr>
          <a:xfrm>
            <a:off x="311700" y="1152475"/>
            <a:ext cx="4534500" cy="3416400"/>
          </a:xfrm>
          <a:prstGeom prst="rect">
            <a:avLst/>
          </a:prstGeom>
        </p:spPr>
        <p:txBody>
          <a:bodyPr spcFirstLastPara="1" wrap="square" lIns="91425" tIns="91425" rIns="91425" bIns="91425" anchor="t" anchorCtr="0">
            <a:normAutofit fontScale="77500"/>
          </a:bodyPr>
          <a:lstStyle/>
          <a:p>
            <a:pPr marL="457200" lvl="0" indent="-317182" algn="just" rtl="0">
              <a:lnSpc>
                <a:spcPct val="200000"/>
              </a:lnSpc>
              <a:spcBef>
                <a:spcPts val="0"/>
              </a:spcBef>
              <a:spcAft>
                <a:spcPts val="0"/>
              </a:spcAft>
              <a:buClr>
                <a:schemeClr val="dk1"/>
              </a:buClr>
              <a:buSzPct val="100000"/>
              <a:buFont typeface="Times New Roman"/>
              <a:buChar char="●"/>
            </a:pPr>
            <a:r>
              <a:rPr lang="en">
                <a:solidFill>
                  <a:schemeClr val="dk1"/>
                </a:solidFill>
                <a:latin typeface="Times New Roman"/>
                <a:ea typeface="Times New Roman"/>
                <a:cs typeface="Times New Roman"/>
                <a:sym typeface="Times New Roman"/>
              </a:rPr>
              <a:t>Personal development plan helps to identify the short, long and medium term goals. </a:t>
            </a:r>
            <a:endParaRPr>
              <a:solidFill>
                <a:schemeClr val="dk1"/>
              </a:solidFill>
              <a:latin typeface="Times New Roman"/>
              <a:ea typeface="Times New Roman"/>
              <a:cs typeface="Times New Roman"/>
              <a:sym typeface="Times New Roman"/>
            </a:endParaRPr>
          </a:p>
          <a:p>
            <a:pPr marL="457200" lvl="0" indent="-317182" algn="just" rtl="0">
              <a:lnSpc>
                <a:spcPct val="200000"/>
              </a:lnSpc>
              <a:spcBef>
                <a:spcPts val="0"/>
              </a:spcBef>
              <a:spcAft>
                <a:spcPts val="0"/>
              </a:spcAft>
              <a:buClr>
                <a:schemeClr val="dk1"/>
              </a:buClr>
              <a:buSzPct val="100000"/>
              <a:buFont typeface="Times New Roman"/>
              <a:buChar char="●"/>
            </a:pPr>
            <a:r>
              <a:rPr lang="en">
                <a:solidFill>
                  <a:schemeClr val="dk1"/>
                </a:solidFill>
                <a:latin typeface="Times New Roman"/>
                <a:ea typeface="Times New Roman"/>
                <a:cs typeface="Times New Roman"/>
                <a:sym typeface="Times New Roman"/>
              </a:rPr>
              <a:t>Personal development plan helps to achieve goals and objectives within a specific time span (Grit, Guit and Van der Sijde, 2019)</a:t>
            </a:r>
            <a:endParaRPr>
              <a:solidFill>
                <a:schemeClr val="dk1"/>
              </a:solidFill>
              <a:latin typeface="Times New Roman"/>
              <a:ea typeface="Times New Roman"/>
              <a:cs typeface="Times New Roman"/>
              <a:sym typeface="Times New Roman"/>
            </a:endParaRPr>
          </a:p>
          <a:p>
            <a:pPr marL="457200" lvl="0" indent="-317182" algn="just" rtl="0">
              <a:lnSpc>
                <a:spcPct val="200000"/>
              </a:lnSpc>
              <a:spcBef>
                <a:spcPts val="0"/>
              </a:spcBef>
              <a:spcAft>
                <a:spcPts val="0"/>
              </a:spcAft>
              <a:buClr>
                <a:schemeClr val="dk1"/>
              </a:buClr>
              <a:buSzPct val="100000"/>
              <a:buFont typeface="Times New Roman"/>
              <a:buChar char="●"/>
            </a:pPr>
            <a:r>
              <a:rPr lang="en">
                <a:solidFill>
                  <a:schemeClr val="dk1"/>
                </a:solidFill>
                <a:latin typeface="Times New Roman"/>
                <a:ea typeface="Times New Roman"/>
                <a:cs typeface="Times New Roman"/>
                <a:sym typeface="Times New Roman"/>
              </a:rPr>
              <a:t>Personal development plan helps to identify the required resources of development.</a:t>
            </a:r>
            <a:endParaRPr>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1" name="Google Shape;91;p18"/>
          <p:cNvPicPr preferRelativeResize="0"/>
          <p:nvPr/>
        </p:nvPicPr>
        <p:blipFill>
          <a:blip r:embed="rId3">
            <a:alphaModFix/>
          </a:blip>
          <a:stretch>
            <a:fillRect/>
          </a:stretch>
        </p:blipFill>
        <p:spPr>
          <a:xfrm>
            <a:off x="4998600" y="1170125"/>
            <a:ext cx="3993000" cy="3105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779" b="1">
                <a:latin typeface="Times New Roman"/>
                <a:ea typeface="Times New Roman"/>
                <a:cs typeface="Times New Roman"/>
                <a:sym typeface="Times New Roman"/>
              </a:rPr>
              <a:t>Short term Goals </a:t>
            </a:r>
            <a:endParaRPr sz="1779" b="1">
              <a:latin typeface="Times New Roman"/>
              <a:ea typeface="Times New Roman"/>
              <a:cs typeface="Times New Roman"/>
              <a:sym typeface="Times New Roman"/>
            </a:endParaRPr>
          </a:p>
          <a:p>
            <a:pPr marL="0" lvl="0" indent="0" algn="l" rtl="0">
              <a:spcBef>
                <a:spcPts val="0"/>
              </a:spcBef>
              <a:spcAft>
                <a:spcPts val="0"/>
              </a:spcAft>
              <a:buSzPts val="990"/>
              <a:buNone/>
            </a:pPr>
            <a:endParaRPr sz="3220"/>
          </a:p>
        </p:txBody>
      </p:sp>
      <p:graphicFrame>
        <p:nvGraphicFramePr>
          <p:cNvPr id="97" name="Google Shape;97;p19"/>
          <p:cNvGraphicFramePr/>
          <p:nvPr/>
        </p:nvGraphicFramePr>
        <p:xfrm>
          <a:off x="152400" y="1249275"/>
          <a:ext cx="3000000" cy="3000000"/>
        </p:xfrm>
        <a:graphic>
          <a:graphicData uri="http://schemas.openxmlformats.org/drawingml/2006/table">
            <a:tbl>
              <a:tblPr>
                <a:noFill/>
                <a:tableStyleId>{E632EA1C-1C85-4D64-B36B-A5F6FAD732A2}</a:tableStyleId>
              </a:tblPr>
              <a:tblGrid>
                <a:gridCol w="2252400">
                  <a:extLst>
                    <a:ext uri="{9D8B030D-6E8A-4147-A177-3AD203B41FA5}">
                      <a16:colId xmlns:a16="http://schemas.microsoft.com/office/drawing/2014/main" val="20000"/>
                    </a:ext>
                  </a:extLst>
                </a:gridCol>
                <a:gridCol w="2142500">
                  <a:extLst>
                    <a:ext uri="{9D8B030D-6E8A-4147-A177-3AD203B41FA5}">
                      <a16:colId xmlns:a16="http://schemas.microsoft.com/office/drawing/2014/main" val="20001"/>
                    </a:ext>
                  </a:extLst>
                </a:gridCol>
                <a:gridCol w="2142500">
                  <a:extLst>
                    <a:ext uri="{9D8B030D-6E8A-4147-A177-3AD203B41FA5}">
                      <a16:colId xmlns:a16="http://schemas.microsoft.com/office/drawing/2014/main" val="20002"/>
                    </a:ext>
                  </a:extLst>
                </a:gridCol>
                <a:gridCol w="2142500">
                  <a:extLst>
                    <a:ext uri="{9D8B030D-6E8A-4147-A177-3AD203B41FA5}">
                      <a16:colId xmlns:a16="http://schemas.microsoft.com/office/drawing/2014/main" val="20003"/>
                    </a:ext>
                  </a:extLst>
                </a:gridCol>
              </a:tblGrid>
              <a:tr h="506275">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Goals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Objectives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Measures Taken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Time </a:t>
                      </a:r>
                      <a:endParaRPr sz="1200" b="1">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754850">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Development of soft skills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Confidence enhancement</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By doing the hard task without taking any help.</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By making &amp; delivering different type of presentation (Bukharina,  2018)</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4 months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779" b="1">
                <a:latin typeface="Times New Roman"/>
                <a:ea typeface="Times New Roman"/>
                <a:cs typeface="Times New Roman"/>
                <a:sym typeface="Times New Roman"/>
              </a:rPr>
              <a:t>Mid-term Goals </a:t>
            </a:r>
            <a:endParaRPr sz="1779" b="1">
              <a:latin typeface="Times New Roman"/>
              <a:ea typeface="Times New Roman"/>
              <a:cs typeface="Times New Roman"/>
              <a:sym typeface="Times New Roman"/>
            </a:endParaRPr>
          </a:p>
          <a:p>
            <a:pPr marL="0" lvl="0" indent="0" algn="l" rtl="0">
              <a:spcBef>
                <a:spcPts val="0"/>
              </a:spcBef>
              <a:spcAft>
                <a:spcPts val="0"/>
              </a:spcAft>
              <a:buSzPts val="990"/>
              <a:buNone/>
            </a:pPr>
            <a:endParaRPr sz="3220"/>
          </a:p>
        </p:txBody>
      </p:sp>
      <p:graphicFrame>
        <p:nvGraphicFramePr>
          <p:cNvPr id="103" name="Google Shape;103;p20"/>
          <p:cNvGraphicFramePr/>
          <p:nvPr/>
        </p:nvGraphicFramePr>
        <p:xfrm>
          <a:off x="152400" y="1017725"/>
          <a:ext cx="3000000" cy="3000000"/>
        </p:xfrm>
        <a:graphic>
          <a:graphicData uri="http://schemas.openxmlformats.org/drawingml/2006/table">
            <a:tbl>
              <a:tblPr>
                <a:noFill/>
                <a:tableStyleId>{E632EA1C-1C85-4D64-B36B-A5F6FAD732A2}</a:tableStyleId>
              </a:tblPr>
              <a:tblGrid>
                <a:gridCol w="2130150">
                  <a:extLst>
                    <a:ext uri="{9D8B030D-6E8A-4147-A177-3AD203B41FA5}">
                      <a16:colId xmlns:a16="http://schemas.microsoft.com/office/drawing/2014/main" val="20000"/>
                    </a:ext>
                  </a:extLst>
                </a:gridCol>
                <a:gridCol w="2130150">
                  <a:extLst>
                    <a:ext uri="{9D8B030D-6E8A-4147-A177-3AD203B41FA5}">
                      <a16:colId xmlns:a16="http://schemas.microsoft.com/office/drawing/2014/main" val="20001"/>
                    </a:ext>
                  </a:extLst>
                </a:gridCol>
                <a:gridCol w="2130150">
                  <a:extLst>
                    <a:ext uri="{9D8B030D-6E8A-4147-A177-3AD203B41FA5}">
                      <a16:colId xmlns:a16="http://schemas.microsoft.com/office/drawing/2014/main" val="20002"/>
                    </a:ext>
                  </a:extLst>
                </a:gridCol>
                <a:gridCol w="2130150">
                  <a:extLst>
                    <a:ext uri="{9D8B030D-6E8A-4147-A177-3AD203B41FA5}">
                      <a16:colId xmlns:a16="http://schemas.microsoft.com/office/drawing/2014/main" val="20003"/>
                    </a:ext>
                  </a:extLst>
                </a:gridCol>
              </a:tblGrid>
              <a:tr h="512700">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Goals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Objectives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Measures taken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Time </a:t>
                      </a:r>
                      <a:endParaRPr sz="1200" b="1">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410400">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Development of soft skills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Communication skill</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need to attend workshops and work in groups in a same projects in order to develop my communication skill</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6-7 months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1271775">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Development of soft skills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Problem-solving skill</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need to solve different problems in job training (Körkkö et al. 2020)</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8 months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152400" y="246750"/>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779" b="1">
                <a:latin typeface="Times New Roman"/>
                <a:ea typeface="Times New Roman"/>
                <a:cs typeface="Times New Roman"/>
                <a:sym typeface="Times New Roman"/>
              </a:rPr>
              <a:t>Long term Goals </a:t>
            </a:r>
            <a:endParaRPr sz="1779" b="1">
              <a:latin typeface="Times New Roman"/>
              <a:ea typeface="Times New Roman"/>
              <a:cs typeface="Times New Roman"/>
              <a:sym typeface="Times New Roman"/>
            </a:endParaRPr>
          </a:p>
          <a:p>
            <a:pPr marL="0" lvl="0" indent="0" algn="l" rtl="0">
              <a:spcBef>
                <a:spcPts val="0"/>
              </a:spcBef>
              <a:spcAft>
                <a:spcPts val="0"/>
              </a:spcAft>
              <a:buSzPts val="990"/>
              <a:buNone/>
            </a:pPr>
            <a:endParaRPr sz="3220"/>
          </a:p>
        </p:txBody>
      </p:sp>
      <p:graphicFrame>
        <p:nvGraphicFramePr>
          <p:cNvPr id="109" name="Google Shape;109;p21"/>
          <p:cNvGraphicFramePr/>
          <p:nvPr/>
        </p:nvGraphicFramePr>
        <p:xfrm>
          <a:off x="152400" y="1017725"/>
          <a:ext cx="3000000" cy="3000000"/>
        </p:xfrm>
        <a:graphic>
          <a:graphicData uri="http://schemas.openxmlformats.org/drawingml/2006/table">
            <a:tbl>
              <a:tblPr>
                <a:noFill/>
                <a:tableStyleId>{E632EA1C-1C85-4D64-B36B-A5F6FAD732A2}</a:tableStyleId>
              </a:tblPr>
              <a:tblGrid>
                <a:gridCol w="2169975">
                  <a:extLst>
                    <a:ext uri="{9D8B030D-6E8A-4147-A177-3AD203B41FA5}">
                      <a16:colId xmlns:a16="http://schemas.microsoft.com/office/drawing/2014/main" val="20000"/>
                    </a:ext>
                  </a:extLst>
                </a:gridCol>
                <a:gridCol w="2169975">
                  <a:extLst>
                    <a:ext uri="{9D8B030D-6E8A-4147-A177-3AD203B41FA5}">
                      <a16:colId xmlns:a16="http://schemas.microsoft.com/office/drawing/2014/main" val="20001"/>
                    </a:ext>
                  </a:extLst>
                </a:gridCol>
                <a:gridCol w="2169975">
                  <a:extLst>
                    <a:ext uri="{9D8B030D-6E8A-4147-A177-3AD203B41FA5}">
                      <a16:colId xmlns:a16="http://schemas.microsoft.com/office/drawing/2014/main" val="20002"/>
                    </a:ext>
                  </a:extLst>
                </a:gridCol>
                <a:gridCol w="2169975">
                  <a:extLst>
                    <a:ext uri="{9D8B030D-6E8A-4147-A177-3AD203B41FA5}">
                      <a16:colId xmlns:a16="http://schemas.microsoft.com/office/drawing/2014/main" val="20003"/>
                    </a:ext>
                  </a:extLst>
                </a:gridCol>
              </a:tblGrid>
              <a:tr h="337175">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Goals</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Objectives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Measure taken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Time </a:t>
                      </a:r>
                      <a:endParaRPr sz="1200" b="1">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1585150">
                <a:tc>
                  <a:txBody>
                    <a:bodyPr/>
                    <a:lstStyle/>
                    <a:p>
                      <a:pPr marL="0" lvl="0" indent="0" algn="l" rtl="0">
                        <a:lnSpc>
                          <a:spcPct val="200000"/>
                        </a:lnSpc>
                        <a:spcBef>
                          <a:spcPts val="0"/>
                        </a:spcBef>
                        <a:spcAft>
                          <a:spcPts val="0"/>
                        </a:spcAft>
                        <a:buNone/>
                      </a:pPr>
                      <a:r>
                        <a:rPr lang="en" sz="1200" b="1">
                          <a:latin typeface="Times New Roman"/>
                          <a:ea typeface="Times New Roman"/>
                          <a:cs typeface="Times New Roman"/>
                          <a:sym typeface="Times New Roman"/>
                        </a:rPr>
                        <a:t>Development of hard skill </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Leadership skill</a:t>
                      </a:r>
                      <a:endParaRPr sz="1200">
                        <a:latin typeface="Times New Roman"/>
                        <a:ea typeface="Times New Roman"/>
                        <a:cs typeface="Times New Roman"/>
                        <a:sym typeface="Times New Roman"/>
                      </a:endParaRPr>
                    </a:p>
                  </a:txBody>
                  <a:tcPr marL="63500" marR="63500" marT="63500" marB="63500"/>
                </a:tc>
                <a:tc>
                  <a:txBody>
                    <a:bodyPr/>
                    <a:lstStyle/>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need to work in a group in order to enhance leadership quality.</a:t>
                      </a:r>
                      <a:endParaRPr sz="1200">
                        <a:latin typeface="Times New Roman"/>
                        <a:ea typeface="Times New Roman"/>
                        <a:cs typeface="Times New Roman"/>
                        <a:sym typeface="Times New Roman"/>
                      </a:endParaRPr>
                    </a:p>
                    <a:p>
                      <a:pPr marL="457200" lvl="0" indent="-304800" algn="l" rtl="0">
                        <a:lnSpc>
                          <a:spcPct val="2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I need to read some good books on leadership (Rubens et al. 2018)</a:t>
                      </a:r>
                      <a:endParaRPr sz="1200">
                        <a:latin typeface="Times New Roman"/>
                        <a:ea typeface="Times New Roman"/>
                        <a:cs typeface="Times New Roman"/>
                        <a:sym typeface="Times New Roman"/>
                      </a:endParaRPr>
                    </a:p>
                  </a:txBody>
                  <a:tcPr marL="63500" marR="63500" marT="63500" marB="63500"/>
                </a:tc>
                <a:tc>
                  <a:txBody>
                    <a:bodyPr/>
                    <a:lstStyle/>
                    <a:p>
                      <a:pPr marL="0" lvl="0" indent="0" algn="l" rtl="0">
                        <a:lnSpc>
                          <a:spcPct val="200000"/>
                        </a:lnSpc>
                        <a:spcBef>
                          <a:spcPts val="0"/>
                        </a:spcBef>
                        <a:spcAft>
                          <a:spcPts val="0"/>
                        </a:spcAft>
                        <a:buNone/>
                      </a:pPr>
                      <a:r>
                        <a:rPr lang="en" sz="1200">
                          <a:latin typeface="Times New Roman"/>
                          <a:ea typeface="Times New Roman"/>
                          <a:cs typeface="Times New Roman"/>
                          <a:sym typeface="Times New Roman"/>
                        </a:rPr>
                        <a:t>1-2 years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990"/>
              <a:buFont typeface="Arial"/>
              <a:buNone/>
            </a:pPr>
            <a:r>
              <a:rPr lang="en" sz="1879" b="1">
                <a:latin typeface="Times New Roman"/>
                <a:ea typeface="Times New Roman"/>
                <a:cs typeface="Times New Roman"/>
                <a:sym typeface="Times New Roman"/>
              </a:rPr>
              <a:t>Future implications and skill development</a:t>
            </a:r>
            <a:endParaRPr sz="1879" b="1">
              <a:latin typeface="Times New Roman"/>
              <a:ea typeface="Times New Roman"/>
              <a:cs typeface="Times New Roman"/>
              <a:sym typeface="Times New Roman"/>
            </a:endParaRPr>
          </a:p>
          <a:p>
            <a:pPr marL="0" lvl="0" indent="0" algn="l" rtl="0">
              <a:spcBef>
                <a:spcPts val="0"/>
              </a:spcBef>
              <a:spcAft>
                <a:spcPts val="0"/>
              </a:spcAft>
              <a:buSzPts val="990"/>
              <a:buNone/>
            </a:pPr>
            <a:endParaRPr sz="3320"/>
          </a:p>
        </p:txBody>
      </p:sp>
      <p:sp>
        <p:nvSpPr>
          <p:cNvPr id="115" name="Google Shape;115;p22"/>
          <p:cNvSpPr txBox="1">
            <a:spLocks noGrp="1"/>
          </p:cNvSpPr>
          <p:nvPr>
            <p:ph type="body" idx="1"/>
          </p:nvPr>
        </p:nvSpPr>
        <p:spPr>
          <a:xfrm>
            <a:off x="311700" y="1152475"/>
            <a:ext cx="3902400" cy="3416400"/>
          </a:xfrm>
          <a:prstGeom prst="rect">
            <a:avLst/>
          </a:prstGeom>
        </p:spPr>
        <p:txBody>
          <a:bodyPr spcFirstLastPara="1" wrap="square" lIns="91425" tIns="91425" rIns="91425" bIns="91425" anchor="t" anchorCtr="0">
            <a:no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Flexibility in behavioral and cultural fields.</a:t>
            </a:r>
            <a:endParaRPr>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Basic knowledge regarding employability laws (Lacsamana, Portugal and Delos Reyes,  2018)</a:t>
            </a:r>
            <a:endParaRPr>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a:solidFill>
                  <a:schemeClr val="dk1"/>
                </a:solidFill>
                <a:latin typeface="Times New Roman"/>
                <a:ea typeface="Times New Roman"/>
                <a:cs typeface="Times New Roman"/>
                <a:sym typeface="Times New Roman"/>
              </a:rPr>
              <a:t>Management and IT courses .</a:t>
            </a:r>
            <a:endParaRPr>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6" name="Google Shape;116;p22"/>
          <p:cNvPicPr preferRelativeResize="0"/>
          <p:nvPr/>
        </p:nvPicPr>
        <p:blipFill>
          <a:blip r:embed="rId3">
            <a:alphaModFix/>
          </a:blip>
          <a:stretch>
            <a:fillRect/>
          </a:stretch>
        </p:blipFill>
        <p:spPr>
          <a:xfrm>
            <a:off x="4572000" y="1152475"/>
            <a:ext cx="4260300" cy="320529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Conclusion </a:t>
            </a:r>
            <a:endParaRPr sz="3400"/>
          </a:p>
        </p:txBody>
      </p:sp>
      <p:sp>
        <p:nvSpPr>
          <p:cNvPr id="122" name="Google Shape;122;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9250" algn="just" rtl="0">
              <a:lnSpc>
                <a:spcPct val="200000"/>
              </a:lnSpc>
              <a:spcBef>
                <a:spcPts val="0"/>
              </a:spcBef>
              <a:spcAft>
                <a:spcPts val="0"/>
              </a:spcAft>
              <a:buClr>
                <a:schemeClr val="dk1"/>
              </a:buClr>
              <a:buSzPts val="1900"/>
              <a:buFont typeface="Times New Roman"/>
              <a:buChar char="●"/>
            </a:pPr>
            <a:r>
              <a:rPr lang="en" sz="1900">
                <a:solidFill>
                  <a:schemeClr val="dk1"/>
                </a:solidFill>
                <a:latin typeface="Times New Roman"/>
                <a:ea typeface="Times New Roman"/>
                <a:cs typeface="Times New Roman"/>
                <a:sym typeface="Times New Roman"/>
              </a:rPr>
              <a:t>With the rapidly changing time, It is essential to upgrade knowledge and skills. </a:t>
            </a:r>
            <a:endParaRPr sz="1900">
              <a:solidFill>
                <a:schemeClr val="dk1"/>
              </a:solidFill>
              <a:latin typeface="Times New Roman"/>
              <a:ea typeface="Times New Roman"/>
              <a:cs typeface="Times New Roman"/>
              <a:sym typeface="Times New Roman"/>
            </a:endParaRPr>
          </a:p>
          <a:p>
            <a:pPr marL="457200" lvl="0" indent="-349250" algn="just" rtl="0">
              <a:lnSpc>
                <a:spcPct val="200000"/>
              </a:lnSpc>
              <a:spcBef>
                <a:spcPts val="0"/>
              </a:spcBef>
              <a:spcAft>
                <a:spcPts val="0"/>
              </a:spcAft>
              <a:buClr>
                <a:schemeClr val="dk1"/>
              </a:buClr>
              <a:buSzPts val="1900"/>
              <a:buFont typeface="Times New Roman"/>
              <a:buChar char="●"/>
            </a:pPr>
            <a:r>
              <a:rPr lang="en" sz="1900">
                <a:solidFill>
                  <a:schemeClr val="dk1"/>
                </a:solidFill>
                <a:latin typeface="Times New Roman"/>
                <a:ea typeface="Times New Roman"/>
                <a:cs typeface="Times New Roman"/>
                <a:sym typeface="Times New Roman"/>
              </a:rPr>
              <a:t>Well developed academic and employability skills will help to enhance my professional quality (Rahmatillah and Desiana, 2019)</a:t>
            </a:r>
            <a:endParaRPr sz="25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References </a:t>
            </a:r>
            <a:endParaRPr sz="3400"/>
          </a:p>
        </p:txBody>
      </p:sp>
      <p:sp>
        <p:nvSpPr>
          <p:cNvPr id="128" name="Google Shape;128;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0000"/>
          </a:bodyPr>
          <a:lstStyle/>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Lejeune, C., Beausaert, S. and Raemdonck, I., 2021. The impact on employees’ job performance of exercising self-directed learning within personal development plan practice. The International Journal of Human Resource Management, 32(5), pp.1086-1112.</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Shaheen, S. and Hameed, M., 2020. Personal Development Plan (PDP). World Family Medicine</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Bintani, K., 2020, August. Personal Development Plan as a Guidance and Counseling Strategy in Higher Education. In 2nd International Seminar on Guidance and Counseling 2019 (ISGC 2019) (pp. 18-22). Atlantis Press</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Aguinis, H. and Gabriel, K.P., 2021. If You are Serious About Impact, Create a Personal Impact Development Plan. Business &amp; Society, p.00076503211014482</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Grit, R., Guit, R. and Van der Sijde, N., 2019. Managing your competencies: personal development plan. Routledge.</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Bukharina, A.Y., 2018. Personal development plan (PDP) in practice and technology of introducing mentoring in organizations. Social Psychology and Society, 9(1), pp.162-176.</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Körkkö, M., Kotilainen, M.R., Toljamo, S. and Turunen, T., 2020. Developing teacher in-service education through a professional development plan: modelling the process. European Journal of Teacher Education, pp.1-18.</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Rubens, A., Schoenfeld, G.A., Schaffer, B.S. and Leah, J.S., 2018. Self-awareness and leadership: Developing an individual strategic professional development plan in an MBA leadership course. The International Journal of Management Education, 16(1), pp.1-13.</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Lacsamana, R.M., Portugal, L. and Delos Reyes, E.F., 2018. Learning Needs Assessment of Non-Teaching Personnel as Input to Human Resource Development Plan. Asia Pacific Journal of Education, 5(3).</a:t>
            </a:r>
            <a:endParaRPr sz="1200">
              <a:solidFill>
                <a:schemeClr val="dk1"/>
              </a:solidFill>
              <a:latin typeface="Times New Roman"/>
              <a:ea typeface="Times New Roman"/>
              <a:cs typeface="Times New Roman"/>
              <a:sym typeface="Times New Roman"/>
            </a:endParaRPr>
          </a:p>
          <a:p>
            <a:pPr marL="457200" lvl="0" indent="-281940" algn="l"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Rahmatillah, D.D. and Desiana, P.M., 2019, July. Developing Employee’s Competency through the Implementation of an Individual Development Plan (IDP) for Isra Presisi. In Asia Pacific Business and Economics Conference (APBEC 2018) (pp. 358-362). Atlantis Press.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34" name="Google Shape;134;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35" name="Google Shape;135;p25"/>
          <p:cNvPicPr preferRelativeResize="0"/>
          <p:nvPr/>
        </p:nvPicPr>
        <p:blipFill>
          <a:blip r:embed="rId3">
            <a:alphaModFix/>
          </a:blip>
          <a:stretch>
            <a:fillRect/>
          </a:stretch>
        </p:blipFill>
        <p:spPr>
          <a:xfrm>
            <a:off x="258900" y="556875"/>
            <a:ext cx="8626202" cy="376412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Simple Light</vt:lpstr>
      <vt:lpstr>Personal Reflection  </vt:lpstr>
      <vt:lpstr>Introduction</vt:lpstr>
      <vt:lpstr>Analysis of academic and employability skills  </vt:lpstr>
      <vt:lpstr>Personal SWOT analysis  </vt:lpstr>
      <vt:lpstr>Time management tools  </vt:lpstr>
      <vt:lpstr>Personal Development Plan </vt:lpstr>
      <vt:lpstr>Short term Goals  </vt:lpstr>
      <vt:lpstr>Mid-term Goals  </vt:lpstr>
      <vt:lpstr>Long term Goals  </vt:lpstr>
      <vt:lpstr>Future implications and skill development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Reflection  </dc:title>
  <dc:creator>Christalina</dc:creator>
  <cp:lastModifiedBy>JERRY RODRIGUES</cp:lastModifiedBy>
  <cp:revision>1</cp:revision>
  <dcterms:modified xsi:type="dcterms:W3CDTF">2021-08-11T20:36:12Z</dcterms:modified>
</cp:coreProperties>
</file>