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96" r:id="rId1"/>
  </p:sldMasterIdLst>
  <p:sldIdLst>
    <p:sldId id="256" r:id="rId2"/>
    <p:sldId id="291" r:id="rId3"/>
    <p:sldId id="278" r:id="rId4"/>
    <p:sldId id="279" r:id="rId5"/>
    <p:sldId id="280" r:id="rId6"/>
    <p:sldId id="281" r:id="rId7"/>
    <p:sldId id="282" r:id="rId8"/>
    <p:sldId id="283" r:id="rId9"/>
    <p:sldId id="284" r:id="rId10"/>
    <p:sldId id="285" r:id="rId11"/>
    <p:sldId id="286" r:id="rId12"/>
    <p:sldId id="288" r:id="rId13"/>
    <p:sldId id="289" r:id="rId14"/>
    <p:sldId id="290" r:id="rId15"/>
  </p:sldIdLst>
  <p:sldSz cx="9144000" cy="6858000" type="screen4x3"/>
  <p:notesSz cx="6858000" cy="9144000"/>
  <p:embeddedFontLst>
    <p:embeddedFont>
      <p:font typeface="Cambria Math" panose="02040503050406030204" pitchFamily="18" charset="0"/>
      <p:regular r:id="rId16"/>
    </p:embeddedFont>
    <p:embeddedFont>
      <p:font typeface="Calibri Light" panose="020F0302020204030204" pitchFamily="34" charset="0"/>
      <p:regular r:id="rId17"/>
      <p:italic r:id="rId18"/>
    </p:embeddedFont>
    <p:embeddedFont>
      <p:font typeface="Calibri" panose="020F0502020204030204" pitchFamily="34" charset="0"/>
      <p:regular r:id="rId19"/>
      <p:bold r:id="rId20"/>
      <p:italic r:id="rId21"/>
      <p:boldItalic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77" autoAdjust="0"/>
    <p:restoredTop sz="94660"/>
  </p:normalViewPr>
  <p:slideViewPr>
    <p:cSldViewPr snapToGrid="0">
      <p:cViewPr varScale="1">
        <p:scale>
          <a:sx n="100" d="100"/>
          <a:sy n="100" d="100"/>
        </p:scale>
        <p:origin x="16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905A7C0-EFCD-4C72-9C76-B746EE1ADA98}"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5502727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905A7C0-EFCD-4C72-9C76-B746EE1ADA98}"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544446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698642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047750"/>
            <a:ext cx="3886200" cy="5129213"/>
          </a:xfrm>
        </p:spPr>
        <p:txBody>
          <a:body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Content Placeholder 3"/>
          <p:cNvSpPr>
            <a:spLocks noGrp="1"/>
          </p:cNvSpPr>
          <p:nvPr>
            <p:ph sz="half" idx="2"/>
          </p:nvPr>
        </p:nvSpPr>
        <p:spPr>
          <a:xfrm>
            <a:off x="4629150" y="1047750"/>
            <a:ext cx="3886200" cy="5129213"/>
          </a:xfrm>
        </p:spPr>
        <p:txBody>
          <a:body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Date Placeholder 4"/>
          <p:cNvSpPr>
            <a:spLocks noGrp="1"/>
          </p:cNvSpPr>
          <p:nvPr>
            <p:ph type="dt" sz="half" idx="10"/>
          </p:nvPr>
        </p:nvSpPr>
        <p:spPr/>
        <p:txBody>
          <a:bodyPr/>
          <a:lstStyle/>
          <a:p>
            <a:fld id="{A905A7C0-EFCD-4C72-9C76-B746EE1ADA98}" type="datetimeFigureOut">
              <a:rPr lang="en-GB" smtClean="0"/>
              <a:pPr/>
              <a:t>02/10/2019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6495577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905A7C0-EFCD-4C72-9C76-B746EE1ADA98}" type="datetimeFigureOut">
              <a:rPr lang="en-GB" smtClean="0"/>
              <a:t>02/10/2019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905620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905A7C0-EFCD-4C72-9C76-B746EE1ADA98}" type="datetimeFigureOut">
              <a:rPr lang="en-GB" smtClean="0"/>
              <a:t>02/10/2019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9931407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05A7C0-EFCD-4C72-9C76-B746EE1ADA98}" type="datetimeFigureOut">
              <a:rPr lang="en-GB" smtClean="0"/>
              <a:t>02/10/2019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57678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A905A7C0-EFCD-4C72-9C76-B746EE1ADA98}" type="datetimeFigureOut">
              <a:rPr lang="en-GB" smtClean="0"/>
              <a:t>02/10/2019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573675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A905A7C0-EFCD-4C72-9C76-B746EE1ADA98}" type="datetimeFigureOut">
              <a:rPr lang="en-GB" smtClean="0"/>
              <a:pPr/>
              <a:t>02/10/2019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31236208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905A7C0-EFCD-4C72-9C76-B746EE1ADA98}"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8397702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905A7C0-EFCD-4C72-9C76-B746EE1ADA98}"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751753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7"/>
            <a:ext cx="7886700" cy="587374"/>
          </a:xfrm>
          <a:prstGeom prst="rect">
            <a:avLst/>
          </a:prstGeom>
        </p:spPr>
        <p:txBody>
          <a:bodyPr vert="horz" lIns="91440" tIns="45720" rIns="91440" bIns="45720" rtlCol="0" anchor="ctr">
            <a:normAutofit/>
          </a:bodyPr>
          <a:lstStyle/>
          <a:p>
            <a:r>
              <a:rPr lang="en-US" dirty="0" smtClean="0"/>
              <a:t>Click to edit Master title style</a:t>
            </a:r>
            <a:endParaRPr lang="en-GB" dirty="0"/>
          </a:p>
        </p:txBody>
      </p:sp>
      <p:sp>
        <p:nvSpPr>
          <p:cNvPr id="3" name="Text Placeholder 2"/>
          <p:cNvSpPr>
            <a:spLocks noGrp="1"/>
          </p:cNvSpPr>
          <p:nvPr>
            <p:ph type="body" idx="1"/>
          </p:nvPr>
        </p:nvSpPr>
        <p:spPr>
          <a:xfrm>
            <a:off x="628650" y="1028700"/>
            <a:ext cx="7886700" cy="5148263"/>
          </a:xfrm>
          <a:prstGeom prst="rect">
            <a:avLst/>
          </a:prstGeom>
        </p:spPr>
        <p:txBody>
          <a:bodyPr vert="horz" lIns="91440" tIns="45720" rIns="91440" bIns="45720" rtlCol="0">
            <a:normAutofit/>
          </a:body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905A7C0-EFCD-4C72-9C76-B746EE1ADA98}" type="datetimeFigureOut">
              <a:rPr lang="en-GB" smtClean="0"/>
              <a:pPr/>
              <a:t>02/10/2019</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124884063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8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4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6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6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Data Analysis </a:t>
            </a:r>
            <a:br>
              <a:rPr lang="en-GB" dirty="0" smtClean="0"/>
            </a:br>
            <a:r>
              <a:rPr lang="en-GB" smtClean="0"/>
              <a:t>and Visualisation</a:t>
            </a:r>
            <a:endParaRPr lang="en-GB" dirty="0"/>
          </a:p>
        </p:txBody>
      </p:sp>
      <p:sp>
        <p:nvSpPr>
          <p:cNvPr id="3" name="Subtitle 2"/>
          <p:cNvSpPr>
            <a:spLocks noGrp="1"/>
          </p:cNvSpPr>
          <p:nvPr>
            <p:ph type="subTitle" idx="1"/>
          </p:nvPr>
        </p:nvSpPr>
        <p:spPr/>
        <p:txBody>
          <a:bodyPr/>
          <a:lstStyle/>
          <a:p>
            <a:r>
              <a:rPr lang="en-GB" dirty="0" smtClean="0"/>
              <a:t>Lecture 2</a:t>
            </a:r>
          </a:p>
          <a:p>
            <a:r>
              <a:rPr lang="en-GB" smtClean="0"/>
              <a:t>Basic maths review II</a:t>
            </a:r>
            <a:endParaRPr lang="en-GB" dirty="0"/>
          </a:p>
        </p:txBody>
      </p:sp>
    </p:spTree>
    <p:extLst>
      <p:ext uri="{BB962C8B-B14F-4D97-AF65-F5344CB8AC3E}">
        <p14:creationId xmlns:p14="http://schemas.microsoft.com/office/powerpoint/2010/main" val="18082014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Maths Review II</a:t>
            </a:r>
            <a:endParaRPr lang="en-GB" dirty="0"/>
          </a:p>
        </p:txBody>
      </p:sp>
      <p:sp>
        <p:nvSpPr>
          <p:cNvPr id="3" name="Content Placeholder 2"/>
          <p:cNvSpPr>
            <a:spLocks noGrp="1"/>
          </p:cNvSpPr>
          <p:nvPr>
            <p:ph idx="1"/>
          </p:nvPr>
        </p:nvSpPr>
        <p:spPr/>
        <p:txBody>
          <a:bodyPr>
            <a:normAutofit/>
          </a:bodyPr>
          <a:lstStyle/>
          <a:p>
            <a:r>
              <a:rPr lang="en-GB" dirty="0" smtClean="0"/>
              <a:t>Last session we looked at the underlying basics of maths</a:t>
            </a:r>
          </a:p>
          <a:p>
            <a:pPr lvl="1"/>
            <a:r>
              <a:rPr lang="en-GB" dirty="0">
                <a:sym typeface="Wingdings" panose="05000000000000000000" pitchFamily="2" charset="2"/>
              </a:rPr>
              <a:t>Positive &amp; Negative Numbers</a:t>
            </a:r>
          </a:p>
          <a:p>
            <a:pPr lvl="1"/>
            <a:r>
              <a:rPr lang="en-GB" dirty="0">
                <a:sym typeface="Wingdings" panose="05000000000000000000" pitchFamily="2" charset="2"/>
              </a:rPr>
              <a:t>Fractions</a:t>
            </a:r>
          </a:p>
          <a:p>
            <a:pPr lvl="1"/>
            <a:r>
              <a:rPr lang="en-GB" dirty="0">
                <a:sym typeface="Wingdings" panose="05000000000000000000" pitchFamily="2" charset="2"/>
              </a:rPr>
              <a:t>Decimals &amp; Percentages</a:t>
            </a:r>
          </a:p>
          <a:p>
            <a:r>
              <a:rPr lang="en-GB" dirty="0" smtClean="0">
                <a:sym typeface="Wingdings" panose="05000000000000000000" pitchFamily="2" charset="2"/>
              </a:rPr>
              <a:t>This session we’ll get onto things that are specifically useful in statistics and data analysis</a:t>
            </a:r>
          </a:p>
          <a:p>
            <a:pPr lvl="1"/>
            <a:r>
              <a:rPr lang="en-GB" dirty="0" smtClean="0">
                <a:sym typeface="Wingdings" panose="05000000000000000000" pitchFamily="2" charset="2"/>
              </a:rPr>
              <a:t>Exponents </a:t>
            </a:r>
            <a:r>
              <a:rPr lang="en-GB" dirty="0">
                <a:sym typeface="Wingdings" panose="05000000000000000000" pitchFamily="2" charset="2"/>
              </a:rPr>
              <a:t>and Roots</a:t>
            </a:r>
          </a:p>
          <a:p>
            <a:pPr lvl="1"/>
            <a:r>
              <a:rPr lang="en-GB" dirty="0">
                <a:sym typeface="Wingdings" panose="05000000000000000000" pitchFamily="2" charset="2"/>
              </a:rPr>
              <a:t>Order of Computation</a:t>
            </a:r>
          </a:p>
          <a:p>
            <a:pPr lvl="1"/>
            <a:r>
              <a:rPr lang="en-GB" dirty="0">
                <a:sym typeface="Wingdings" panose="05000000000000000000" pitchFamily="2" charset="2"/>
              </a:rPr>
              <a:t>Summation</a:t>
            </a:r>
          </a:p>
          <a:p>
            <a:pPr lvl="1"/>
            <a:r>
              <a:rPr lang="en-GB" dirty="0">
                <a:sym typeface="Wingdings" panose="05000000000000000000" pitchFamily="2" charset="2"/>
              </a:rPr>
              <a:t>Equations</a:t>
            </a:r>
            <a:endParaRPr lang="en-GB" dirty="0"/>
          </a:p>
          <a:p>
            <a:endParaRPr lang="en-GB" dirty="0"/>
          </a:p>
        </p:txBody>
      </p:sp>
    </p:spTree>
    <p:extLst>
      <p:ext uri="{BB962C8B-B14F-4D97-AF65-F5344CB8AC3E}">
        <p14:creationId xmlns:p14="http://schemas.microsoft.com/office/powerpoint/2010/main" val="32210563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Exponents and roots</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628649" y="1028700"/>
                <a:ext cx="8296275" cy="5724525"/>
              </a:xfrm>
            </p:spPr>
            <p:txBody>
              <a:bodyPr>
                <a:normAutofit/>
              </a:bodyPr>
              <a:lstStyle/>
              <a:p>
                <a:r>
                  <a:rPr lang="en-GB" b="1" dirty="0" smtClean="0"/>
                  <a:t>Rule 1</a:t>
                </a:r>
                <a:r>
                  <a:rPr lang="en-GB" dirty="0" smtClean="0"/>
                  <a:t>: An exponent is a small number placed slightly higher than and to the right of a number. 3</a:t>
                </a:r>
                <a:r>
                  <a:rPr lang="en-GB" baseline="30000" dirty="0" smtClean="0"/>
                  <a:t>3</a:t>
                </a:r>
                <a:r>
                  <a:rPr lang="en-GB" dirty="0" smtClean="0"/>
                  <a:t> has an exponent of 3. (x-y)</a:t>
                </a:r>
                <a:r>
                  <a:rPr lang="en-GB" baseline="30000" dirty="0" smtClean="0"/>
                  <a:t>2</a:t>
                </a:r>
                <a:r>
                  <a:rPr lang="en-GB" dirty="0" smtClean="0"/>
                  <a:t> has an exponent of 2.</a:t>
                </a:r>
              </a:p>
              <a:p>
                <a:pPr lvl="1"/>
                <a:r>
                  <a:rPr lang="en-GB" dirty="0" smtClean="0"/>
                  <a:t>The exponent tells how many times a number or expression is to be multiplied by itself</a:t>
                </a:r>
              </a:p>
              <a:p>
                <a:pPr lvl="1"/>
                <a:r>
                  <a:rPr lang="en-GB" dirty="0" smtClean="0"/>
                  <a:t>2</a:t>
                </a:r>
                <a:r>
                  <a:rPr lang="en-GB" baseline="30000" dirty="0" smtClean="0"/>
                  <a:t>4</a:t>
                </a:r>
                <a:r>
                  <a:rPr lang="en-GB" dirty="0" smtClean="0"/>
                  <a:t> = 2• 2 </a:t>
                </a:r>
                <a:r>
                  <a:rPr lang="en-GB" dirty="0"/>
                  <a:t>• </a:t>
                </a:r>
                <a:r>
                  <a:rPr lang="en-GB" dirty="0" smtClean="0"/>
                  <a:t>2 </a:t>
                </a:r>
                <a:r>
                  <a:rPr lang="en-GB" dirty="0"/>
                  <a:t>• </a:t>
                </a:r>
                <a:r>
                  <a:rPr lang="en-GB" dirty="0" smtClean="0"/>
                  <a:t>2		Y</a:t>
                </a:r>
                <a:r>
                  <a:rPr lang="en-GB" baseline="30000" dirty="0" smtClean="0"/>
                  <a:t>2</a:t>
                </a:r>
                <a:r>
                  <a:rPr lang="en-GB" dirty="0" smtClean="0"/>
                  <a:t> = Y(Y)		10</a:t>
                </a:r>
                <a:r>
                  <a:rPr lang="en-GB" baseline="30000" dirty="0" smtClean="0"/>
                  <a:t>3</a:t>
                </a:r>
                <a:r>
                  <a:rPr lang="en-GB" dirty="0" smtClean="0"/>
                  <a:t>=10 </a:t>
                </a:r>
                <a:r>
                  <a:rPr lang="en-GB" dirty="0"/>
                  <a:t>• </a:t>
                </a:r>
                <a:r>
                  <a:rPr lang="en-GB" dirty="0" smtClean="0"/>
                  <a:t>10 </a:t>
                </a:r>
                <a:r>
                  <a:rPr lang="en-GB" dirty="0"/>
                  <a:t>• </a:t>
                </a:r>
                <a:r>
                  <a:rPr lang="en-GB" dirty="0" smtClean="0"/>
                  <a:t>10</a:t>
                </a:r>
              </a:p>
              <a:p>
                <a:pPr lvl="1"/>
                <a:endParaRPr lang="en-GB" sz="2000" dirty="0"/>
              </a:p>
              <a:p>
                <a:r>
                  <a:rPr lang="en-GB" b="1" dirty="0" smtClean="0"/>
                  <a:t>Rule 2</a:t>
                </a:r>
                <a:r>
                  <a:rPr lang="en-GB" dirty="0" smtClean="0"/>
                  <a:t>: Roots are the opposite of exponents. The square root is the opposite of an exponent of 2, the cube root is the opposite of the exponent of 3. Statistics generally uses only square roots.</a:t>
                </a:r>
              </a:p>
              <a:p>
                <a:pPr lvl="1"/>
                <a14:m>
                  <m:oMath xmlns:m="http://schemas.openxmlformats.org/officeDocument/2006/math">
                    <m:rad>
                      <m:radPr>
                        <m:degHide m:val="on"/>
                        <m:ctrlPr>
                          <a:rPr lang="en-GB" i="1" smtClean="0">
                            <a:latin typeface="Cambria Math" panose="02040503050406030204" pitchFamily="18" charset="0"/>
                            <a:ea typeface="Cambria Math" panose="02040503050406030204" pitchFamily="18" charset="0"/>
                          </a:rPr>
                        </m:ctrlPr>
                      </m:radPr>
                      <m:deg/>
                      <m:e>
                        <m:r>
                          <a:rPr lang="en-GB" b="0" i="1" smtClean="0">
                            <a:latin typeface="Cambria Math" panose="02040503050406030204" pitchFamily="18" charset="0"/>
                            <a:ea typeface="Cambria Math" panose="02040503050406030204" pitchFamily="18" charset="0"/>
                          </a:rPr>
                          <m:t>9</m:t>
                        </m:r>
                      </m:e>
                    </m:rad>
                    <m:r>
                      <a:rPr lang="en-GB" b="0" i="1" smtClean="0">
                        <a:latin typeface="Cambria Math" panose="02040503050406030204" pitchFamily="18" charset="0"/>
                        <a:ea typeface="Cambria Math" panose="02040503050406030204" pitchFamily="18" charset="0"/>
                      </a:rPr>
                      <m:t>=3</m:t>
                    </m:r>
                  </m:oMath>
                </a14:m>
                <a:r>
                  <a:rPr lang="en-GB" dirty="0" smtClean="0"/>
                  <a:t>	</a:t>
                </a:r>
                <a14:m>
                  <m:oMath xmlns:m="http://schemas.openxmlformats.org/officeDocument/2006/math">
                    <m:rad>
                      <m:radPr>
                        <m:degHide m:val="on"/>
                        <m:ctrlPr>
                          <a:rPr lang="en-GB" i="1">
                            <a:latin typeface="Cambria Math" panose="02040503050406030204" pitchFamily="18" charset="0"/>
                            <a:ea typeface="Cambria Math" panose="02040503050406030204" pitchFamily="18" charset="0"/>
                          </a:rPr>
                        </m:ctrlPr>
                      </m:radPr>
                      <m:deg/>
                      <m:e>
                        <m:r>
                          <a:rPr lang="en-GB" b="0" i="1" smtClean="0">
                            <a:latin typeface="Cambria Math" panose="02040503050406030204" pitchFamily="18" charset="0"/>
                            <a:ea typeface="Cambria Math" panose="02040503050406030204" pitchFamily="18" charset="0"/>
                          </a:rPr>
                          <m:t>36+13</m:t>
                        </m:r>
                      </m:e>
                    </m:rad>
                    <m:r>
                      <a:rPr lang="en-GB" b="0" i="1">
                        <a:latin typeface="Cambria Math" panose="02040503050406030204" pitchFamily="18" charset="0"/>
                        <a:ea typeface="Cambria Math" panose="02040503050406030204" pitchFamily="18" charset="0"/>
                      </a:rPr>
                      <m:t>=</m:t>
                    </m:r>
                    <m:rad>
                      <m:radPr>
                        <m:degHide m:val="on"/>
                        <m:ctrlPr>
                          <a:rPr lang="en-GB" i="1">
                            <a:latin typeface="Cambria Math" panose="02040503050406030204" pitchFamily="18" charset="0"/>
                            <a:ea typeface="Cambria Math" panose="02040503050406030204" pitchFamily="18" charset="0"/>
                          </a:rPr>
                        </m:ctrlPr>
                      </m:radPr>
                      <m:deg/>
                      <m:e>
                        <m:r>
                          <a:rPr lang="en-GB" b="0" i="1" smtClean="0">
                            <a:latin typeface="Cambria Math" panose="02040503050406030204" pitchFamily="18" charset="0"/>
                            <a:ea typeface="Cambria Math" panose="02040503050406030204" pitchFamily="18" charset="0"/>
                          </a:rPr>
                          <m:t>4</m:t>
                        </m:r>
                        <m:r>
                          <a:rPr lang="en-GB" b="0" i="1">
                            <a:latin typeface="Cambria Math" panose="02040503050406030204" pitchFamily="18" charset="0"/>
                            <a:ea typeface="Cambria Math" panose="02040503050406030204" pitchFamily="18" charset="0"/>
                          </a:rPr>
                          <m:t>9</m:t>
                        </m:r>
                      </m:e>
                    </m:rad>
                    <m:r>
                      <a:rPr lang="en-GB" b="0" i="1">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7</m:t>
                    </m:r>
                  </m:oMath>
                </a14:m>
                <a:r>
                  <a:rPr lang="en-GB" dirty="0" smtClean="0"/>
                  <a:t>	</a:t>
                </a:r>
                <a14:m>
                  <m:oMath xmlns:m="http://schemas.openxmlformats.org/officeDocument/2006/math">
                    <m:rad>
                      <m:radPr>
                        <m:degHide m:val="on"/>
                        <m:ctrlPr>
                          <a:rPr lang="en-GB" i="1">
                            <a:latin typeface="Cambria Math" panose="02040503050406030204" pitchFamily="18" charset="0"/>
                            <a:ea typeface="Cambria Math" panose="02040503050406030204" pitchFamily="18" charset="0"/>
                          </a:rPr>
                        </m:ctrlPr>
                      </m:radPr>
                      <m:deg/>
                      <m:e>
                        <m:r>
                          <a:rPr lang="en-GB" b="0" i="1" smtClean="0">
                            <a:latin typeface="Cambria Math" panose="02040503050406030204" pitchFamily="18" charset="0"/>
                            <a:ea typeface="Cambria Math" panose="02040503050406030204" pitchFamily="18" charset="0"/>
                          </a:rPr>
                          <m:t>36</m:t>
                        </m:r>
                      </m:e>
                    </m:rad>
                    <m:r>
                      <a:rPr lang="en-GB" b="0" i="1" smtClean="0">
                        <a:latin typeface="Cambria Math" panose="02040503050406030204" pitchFamily="18" charset="0"/>
                        <a:ea typeface="Cambria Math" panose="02040503050406030204" pitchFamily="18" charset="0"/>
                      </a:rPr>
                      <m:t>+13</m:t>
                    </m:r>
                    <m:r>
                      <a:rPr lang="en-GB" b="0" i="1">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6+13</m:t>
                    </m:r>
                    <m:r>
                      <a:rPr lang="en-GB" b="0" i="1">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19</m:t>
                    </m:r>
                  </m:oMath>
                </a14:m>
                <a:endParaRPr lang="en-GB" dirty="0" smtClean="0"/>
              </a:p>
              <a:p>
                <a:pPr lvl="1"/>
                <a:r>
                  <a:rPr lang="en-GB" dirty="0" smtClean="0"/>
                  <a:t>The best way to take a square root is with a calculator</a:t>
                </a:r>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628649" y="1028700"/>
                <a:ext cx="8296275" cy="5724525"/>
              </a:xfrm>
              <a:blipFill>
                <a:blip r:embed="rId2"/>
                <a:stretch>
                  <a:fillRect l="-1323" t="-1810"/>
                </a:stretch>
              </a:blipFill>
            </p:spPr>
            <p:txBody>
              <a:bodyPr/>
              <a:lstStyle/>
              <a:p>
                <a:r>
                  <a:rPr lang="en-GB">
                    <a:noFill/>
                  </a:rPr>
                  <a:t> </a:t>
                </a:r>
              </a:p>
            </p:txBody>
          </p:sp>
        </mc:Fallback>
      </mc:AlternateContent>
    </p:spTree>
    <p:extLst>
      <p:ext uri="{BB962C8B-B14F-4D97-AF65-F5344CB8AC3E}">
        <p14:creationId xmlns:p14="http://schemas.microsoft.com/office/powerpoint/2010/main" val="162977038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p:txBody>
          <a:bodyPr/>
          <a:lstStyle/>
          <a:p>
            <a:r>
              <a:rPr lang="en-GB" dirty="0" smtClean="0"/>
              <a:t>Do the exponents and roots multiple choice quiz on Moodle</a:t>
            </a:r>
            <a:endParaRPr lang="en-GB" dirty="0"/>
          </a:p>
        </p:txBody>
      </p:sp>
    </p:spTree>
    <p:extLst>
      <p:ext uri="{BB962C8B-B14F-4D97-AF65-F5344CB8AC3E}">
        <p14:creationId xmlns:p14="http://schemas.microsoft.com/office/powerpoint/2010/main" val="116453140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Order of Computation</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628650" y="1028700"/>
                <a:ext cx="7886700" cy="5705475"/>
              </a:xfrm>
            </p:spPr>
            <p:txBody>
              <a:bodyPr>
                <a:normAutofit fontScale="92500"/>
              </a:bodyPr>
              <a:lstStyle/>
              <a:p>
                <a:r>
                  <a:rPr lang="en-GB" b="1" dirty="0" smtClean="0"/>
                  <a:t>Rule 1</a:t>
                </a:r>
                <a:r>
                  <a:rPr lang="en-GB" dirty="0" smtClean="0"/>
                  <a:t>: Any expressions within brackets are treated as s single thing and. Do any operations on these before doing operations outside the brackets With nested brackets work from the inside </a:t>
                </a:r>
                <a:r>
                  <a:rPr lang="en-GB" dirty="0" smtClean="0"/>
                  <a:t>out</a:t>
                </a:r>
              </a:p>
              <a:p>
                <a:pPr marL="0" indent="0" algn="ctr">
                  <a:buNone/>
                </a:pPr>
                <a:r>
                  <a:rPr lang="en-GB" dirty="0" smtClean="0"/>
                  <a:t>4 </a:t>
                </a:r>
                <a:r>
                  <a:rPr lang="en-GB" dirty="0" smtClean="0"/>
                  <a:t>(7 – 2) = 4 (5) = 20</a:t>
                </a:r>
              </a:p>
              <a:p>
                <a:r>
                  <a:rPr lang="en-GB" dirty="0" smtClean="0"/>
                  <a:t>Treat the numerator and the denominator of a complicated fraction as if each were contained in brackets</a:t>
                </a:r>
              </a:p>
              <a:p>
                <a:pPr marL="342900" lvl="1" indent="0">
                  <a:buNone/>
                </a:pPr>
                <a14:m>
                  <m:oMathPara xmlns:m="http://schemas.openxmlformats.org/officeDocument/2006/math">
                    <m:oMathParaPr>
                      <m:jc m:val="centerGroup"/>
                    </m:oMathParaPr>
                    <m:oMath xmlns:m="http://schemas.openxmlformats.org/officeDocument/2006/math">
                      <m:f>
                        <m:fPr>
                          <m:ctrlPr>
                            <a:rPr lang="en-GB" sz="2800" i="1" smtClean="0">
                              <a:latin typeface="Cambria Math" panose="02040503050406030204" pitchFamily="18" charset="0"/>
                            </a:rPr>
                          </m:ctrlPr>
                        </m:fPr>
                        <m:num>
                          <m:r>
                            <a:rPr lang="en-GB" sz="2800" b="0" i="1" smtClean="0">
                              <a:latin typeface="Cambria Math" panose="02040503050406030204" pitchFamily="18" charset="0"/>
                            </a:rPr>
                            <m:t>3+2</m:t>
                          </m:r>
                        </m:num>
                        <m:den>
                          <m:r>
                            <a:rPr lang="en-GB" sz="2800" b="0" i="1" smtClean="0">
                              <a:latin typeface="Cambria Math" panose="02040503050406030204" pitchFamily="18" charset="0"/>
                            </a:rPr>
                            <m:t>5(7−3)</m:t>
                          </m:r>
                        </m:den>
                      </m:f>
                      <m:r>
                        <a:rPr lang="en-GB" sz="2800" b="0" i="1" smtClean="0">
                          <a:latin typeface="Cambria Math" panose="02040503050406030204" pitchFamily="18" charset="0"/>
                        </a:rPr>
                        <m:t>=</m:t>
                      </m:r>
                      <m:f>
                        <m:fPr>
                          <m:ctrlPr>
                            <a:rPr lang="en-GB" sz="2800" b="0" i="1" smtClean="0">
                              <a:latin typeface="Cambria Math" panose="02040503050406030204" pitchFamily="18" charset="0"/>
                            </a:rPr>
                          </m:ctrlPr>
                        </m:fPr>
                        <m:num>
                          <m:r>
                            <a:rPr lang="en-GB" sz="2800" b="0" i="1" smtClean="0">
                              <a:latin typeface="Cambria Math" panose="02040503050406030204" pitchFamily="18" charset="0"/>
                            </a:rPr>
                            <m:t>5</m:t>
                          </m:r>
                        </m:num>
                        <m:den>
                          <m:r>
                            <a:rPr lang="en-GB" sz="2800" b="0" i="1" smtClean="0">
                              <a:latin typeface="Cambria Math" panose="02040503050406030204" pitchFamily="18" charset="0"/>
                            </a:rPr>
                            <m:t>5(4)</m:t>
                          </m:r>
                        </m:den>
                      </m:f>
                      <m:r>
                        <a:rPr lang="en-GB" sz="2800" b="0" i="1" smtClean="0">
                          <a:latin typeface="Cambria Math" panose="02040503050406030204" pitchFamily="18" charset="0"/>
                        </a:rPr>
                        <m:t>=</m:t>
                      </m:r>
                      <m:f>
                        <m:fPr>
                          <m:ctrlPr>
                            <a:rPr lang="en-GB" sz="2800" b="0" i="1" smtClean="0">
                              <a:latin typeface="Cambria Math" panose="02040503050406030204" pitchFamily="18" charset="0"/>
                            </a:rPr>
                          </m:ctrlPr>
                        </m:fPr>
                        <m:num>
                          <m:r>
                            <a:rPr lang="en-GB" sz="2800" b="0" i="1" smtClean="0">
                              <a:latin typeface="Cambria Math" panose="02040503050406030204" pitchFamily="18" charset="0"/>
                            </a:rPr>
                            <m:t>5</m:t>
                          </m:r>
                        </m:num>
                        <m:den>
                          <m:r>
                            <a:rPr lang="en-GB" sz="2800" b="0" i="1" smtClean="0">
                              <a:latin typeface="Cambria Math" panose="02040503050406030204" pitchFamily="18" charset="0"/>
                            </a:rPr>
                            <m:t>20</m:t>
                          </m:r>
                        </m:den>
                      </m:f>
                      <m:r>
                        <a:rPr lang="en-GB" sz="2800" b="0" i="1" smtClean="0">
                          <a:latin typeface="Cambria Math" panose="02040503050406030204" pitchFamily="18" charset="0"/>
                        </a:rPr>
                        <m:t>=</m:t>
                      </m:r>
                      <m:f>
                        <m:fPr>
                          <m:ctrlPr>
                            <a:rPr lang="en-GB" sz="2800" b="0" i="1" smtClean="0">
                              <a:latin typeface="Cambria Math" panose="02040503050406030204" pitchFamily="18" charset="0"/>
                            </a:rPr>
                          </m:ctrlPr>
                        </m:fPr>
                        <m:num>
                          <m:r>
                            <a:rPr lang="en-GB" sz="2800" b="0" i="1" smtClean="0">
                              <a:latin typeface="Cambria Math" panose="02040503050406030204" pitchFamily="18" charset="0"/>
                            </a:rPr>
                            <m:t>1</m:t>
                          </m:r>
                        </m:num>
                        <m:den>
                          <m:r>
                            <a:rPr lang="en-GB" sz="2800" b="0" i="1" smtClean="0">
                              <a:latin typeface="Cambria Math" panose="02040503050406030204" pitchFamily="18" charset="0"/>
                            </a:rPr>
                            <m:t>4</m:t>
                          </m:r>
                        </m:den>
                      </m:f>
                    </m:oMath>
                  </m:oMathPara>
                </a14:m>
                <a:endParaRPr lang="en-GB" sz="2000" dirty="0" smtClean="0"/>
              </a:p>
              <a:p>
                <a:endParaRPr lang="en-GB" sz="1200" dirty="0" smtClean="0"/>
              </a:p>
              <a:p>
                <a:r>
                  <a:rPr lang="en-GB" dirty="0" smtClean="0"/>
                  <a:t>Rule 2: Roots and exponents are handled first</a:t>
                </a:r>
              </a:p>
              <a:p>
                <a:pPr marL="342900" lvl="1" indent="0" algn="ctr">
                  <a:buNone/>
                </a:pPr>
                <a:r>
                  <a:rPr lang="en-GB" sz="2600" dirty="0" smtClean="0"/>
                  <a:t>(2 – 3</a:t>
                </a:r>
                <a:r>
                  <a:rPr lang="en-GB" sz="2600" baseline="30000" dirty="0" smtClean="0"/>
                  <a:t>2</a:t>
                </a:r>
                <a:r>
                  <a:rPr lang="en-GB" sz="2600" dirty="0" smtClean="0"/>
                  <a:t>)(4 + 2</a:t>
                </a:r>
                <a:r>
                  <a:rPr lang="en-GB" sz="2600" baseline="30000" dirty="0"/>
                  <a:t>2</a:t>
                </a:r>
                <a:r>
                  <a:rPr lang="en-GB" sz="2600" dirty="0" smtClean="0"/>
                  <a:t>) = (2 – 9)(4 + 4) = (-7)(8) = -56</a:t>
                </a:r>
              </a:p>
              <a:p>
                <a:pPr lvl="1"/>
                <a:endParaRPr lang="en-GB" sz="1300" dirty="0" smtClean="0"/>
              </a:p>
              <a:p>
                <a:pPr lvl="1"/>
                <a:r>
                  <a:rPr lang="en-GB" sz="2600" dirty="0" smtClean="0"/>
                  <a:t>Do </a:t>
                </a:r>
                <a:r>
                  <a:rPr lang="en-GB" sz="2600" dirty="0" smtClean="0"/>
                  <a:t>things in the brackets, then do things with the brackets</a:t>
                </a:r>
                <a:endParaRPr lang="en-GB" sz="26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628650" y="1028700"/>
                <a:ext cx="7886700" cy="5705475"/>
              </a:xfrm>
              <a:blipFill>
                <a:blip r:embed="rId2"/>
                <a:stretch>
                  <a:fillRect l="-1159" t="-1603" r="-1159" b="-107"/>
                </a:stretch>
              </a:blipFill>
            </p:spPr>
            <p:txBody>
              <a:bodyPr/>
              <a:lstStyle/>
              <a:p>
                <a:r>
                  <a:rPr lang="en-GB">
                    <a:noFill/>
                  </a:rPr>
                  <a:t> </a:t>
                </a:r>
              </a:p>
            </p:txBody>
          </p:sp>
        </mc:Fallback>
      </mc:AlternateContent>
    </p:spTree>
    <p:extLst>
      <p:ext uri="{BB962C8B-B14F-4D97-AF65-F5344CB8AC3E}">
        <p14:creationId xmlns:p14="http://schemas.microsoft.com/office/powerpoint/2010/main" val="106120767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Order of computation</a:t>
            </a:r>
            <a:endParaRPr lang="en-GB" dirty="0"/>
          </a:p>
        </p:txBody>
      </p:sp>
      <p:sp>
        <p:nvSpPr>
          <p:cNvPr id="3" name="Content Placeholder 2"/>
          <p:cNvSpPr>
            <a:spLocks noGrp="1"/>
          </p:cNvSpPr>
          <p:nvPr>
            <p:ph idx="1"/>
          </p:nvPr>
        </p:nvSpPr>
        <p:spPr>
          <a:xfrm>
            <a:off x="628650" y="1028700"/>
            <a:ext cx="7886700" cy="5695950"/>
          </a:xfrm>
        </p:spPr>
        <p:txBody>
          <a:bodyPr>
            <a:normAutofit lnSpcReduction="10000"/>
          </a:bodyPr>
          <a:lstStyle/>
          <a:p>
            <a:r>
              <a:rPr lang="en-GB" dirty="0" smtClean="0"/>
              <a:t>Rule 3: If there are no brackets then the order is </a:t>
            </a:r>
            <a:endParaRPr lang="en-GB" dirty="0" smtClean="0"/>
          </a:p>
          <a:p>
            <a:pPr marL="0" indent="0" algn="ctr">
              <a:buNone/>
            </a:pPr>
            <a:r>
              <a:rPr lang="en-GB" dirty="0" smtClean="0">
                <a:solidFill>
                  <a:srgbClr val="FF0000"/>
                </a:solidFill>
              </a:rPr>
              <a:t>MULTIPLY</a:t>
            </a:r>
            <a:r>
              <a:rPr lang="en-GB" dirty="0" smtClean="0">
                <a:solidFill>
                  <a:srgbClr val="FF0000"/>
                </a:solidFill>
              </a:rPr>
              <a:t>, DIVIDE, ADD, </a:t>
            </a:r>
            <a:r>
              <a:rPr lang="en-GB" dirty="0" smtClean="0">
                <a:solidFill>
                  <a:srgbClr val="FF0000"/>
                </a:solidFill>
              </a:rPr>
              <a:t>SUBTRACT</a:t>
            </a:r>
          </a:p>
          <a:p>
            <a:endParaRPr lang="en-GB" sz="1200" dirty="0" smtClean="0"/>
          </a:p>
          <a:p>
            <a:pPr marL="342900" lvl="1" indent="0">
              <a:buNone/>
            </a:pPr>
            <a:r>
              <a:rPr lang="en-GB" dirty="0" smtClean="0"/>
              <a:t>5 – (3 x 4) x (8 – 2</a:t>
            </a:r>
            <a:r>
              <a:rPr lang="en-GB" baseline="30000" dirty="0" smtClean="0"/>
              <a:t>2</a:t>
            </a:r>
            <a:r>
              <a:rPr lang="en-GB" dirty="0" smtClean="0"/>
              <a:t>)(-3 + 1) / 3					(exponent)</a:t>
            </a:r>
          </a:p>
          <a:p>
            <a:pPr marL="342900" lvl="1" indent="0">
              <a:buNone/>
            </a:pPr>
            <a:r>
              <a:rPr lang="en-GB" dirty="0" smtClean="0"/>
              <a:t>= </a:t>
            </a:r>
            <a:r>
              <a:rPr lang="en-GB" dirty="0"/>
              <a:t>5 – </a:t>
            </a:r>
            <a:r>
              <a:rPr lang="en-GB" dirty="0" smtClean="0"/>
              <a:t>(3 </a:t>
            </a:r>
            <a:r>
              <a:rPr lang="en-GB" dirty="0"/>
              <a:t>x </a:t>
            </a:r>
            <a:r>
              <a:rPr lang="en-GB" dirty="0" smtClean="0"/>
              <a:t>4) </a:t>
            </a:r>
            <a:r>
              <a:rPr lang="en-GB" dirty="0"/>
              <a:t>x (8 – </a:t>
            </a:r>
            <a:r>
              <a:rPr lang="en-GB" dirty="0" smtClean="0"/>
              <a:t>4)(-3 + </a:t>
            </a:r>
            <a:r>
              <a:rPr lang="en-GB" dirty="0"/>
              <a:t>1) / 3	</a:t>
            </a:r>
            <a:r>
              <a:rPr lang="en-GB" dirty="0" smtClean="0"/>
              <a:t>				(things in brackets)</a:t>
            </a:r>
          </a:p>
          <a:p>
            <a:pPr marL="342900" lvl="1" indent="0">
              <a:buNone/>
            </a:pPr>
            <a:r>
              <a:rPr lang="en-GB" dirty="0" smtClean="0"/>
              <a:t>= 5 </a:t>
            </a:r>
            <a:r>
              <a:rPr lang="en-GB" dirty="0"/>
              <a:t>– ( </a:t>
            </a:r>
            <a:r>
              <a:rPr lang="en-GB" dirty="0" smtClean="0"/>
              <a:t>12 </a:t>
            </a:r>
            <a:r>
              <a:rPr lang="en-GB" dirty="0"/>
              <a:t>) x </a:t>
            </a:r>
            <a:r>
              <a:rPr lang="en-GB" dirty="0" smtClean="0"/>
              <a:t>( 4 )( -2 ) </a:t>
            </a:r>
            <a:r>
              <a:rPr lang="en-GB" dirty="0"/>
              <a:t>/ 3	</a:t>
            </a:r>
            <a:r>
              <a:rPr lang="en-GB" dirty="0" smtClean="0"/>
              <a:t>					(multiply)</a:t>
            </a:r>
          </a:p>
          <a:p>
            <a:pPr marL="342900" lvl="1" indent="0">
              <a:buNone/>
            </a:pPr>
            <a:r>
              <a:rPr lang="en-GB" dirty="0" smtClean="0"/>
              <a:t>= 5 – 48 x -2 / 3								(multiply again)</a:t>
            </a:r>
          </a:p>
          <a:p>
            <a:pPr marL="342900" lvl="1" indent="0">
              <a:buNone/>
            </a:pPr>
            <a:r>
              <a:rPr lang="en-GB" dirty="0" smtClean="0"/>
              <a:t>= 5 - -96 / 3									(divide)</a:t>
            </a:r>
          </a:p>
          <a:p>
            <a:pPr marL="342900" lvl="1" indent="0">
              <a:buNone/>
            </a:pPr>
            <a:r>
              <a:rPr lang="en-GB" dirty="0" smtClean="0"/>
              <a:t>= 5 – ( -32 )										(subtract)</a:t>
            </a:r>
          </a:p>
          <a:p>
            <a:pPr marL="342900" lvl="1" indent="0">
              <a:buNone/>
            </a:pPr>
            <a:r>
              <a:rPr lang="en-GB" dirty="0" smtClean="0"/>
              <a:t>= 37</a:t>
            </a:r>
            <a:endParaRPr lang="en-GB" dirty="0"/>
          </a:p>
        </p:txBody>
      </p:sp>
    </p:spTree>
    <p:extLst>
      <p:ext uri="{BB962C8B-B14F-4D97-AF65-F5344CB8AC3E}">
        <p14:creationId xmlns:p14="http://schemas.microsoft.com/office/powerpoint/2010/main" val="284065024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p:txBody>
          <a:bodyPr/>
          <a:lstStyle/>
          <a:p>
            <a:r>
              <a:rPr lang="en-GB" dirty="0" smtClean="0"/>
              <a:t>Do the order of computation multiple choice quiz on Moodle</a:t>
            </a:r>
            <a:endParaRPr lang="en-GB" dirty="0"/>
          </a:p>
        </p:txBody>
      </p:sp>
    </p:spTree>
    <p:extLst>
      <p:ext uri="{BB962C8B-B14F-4D97-AF65-F5344CB8AC3E}">
        <p14:creationId xmlns:p14="http://schemas.microsoft.com/office/powerpoint/2010/main" val="281465209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Summation</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33400" y="1108438"/>
                <a:ext cx="8337223" cy="5749562"/>
              </a:xfrm>
            </p:spPr>
            <p:txBody>
              <a:bodyPr>
                <a:normAutofit/>
              </a:bodyPr>
              <a:lstStyle/>
              <a:p>
                <a:r>
                  <a:rPr lang="en-GB" dirty="0" smtClean="0"/>
                  <a:t>Statistics is full of summations. These are shown using a </a:t>
                </a:r>
                <a:r>
                  <a:rPr lang="en-GB" dirty="0" smtClean="0">
                    <a:sym typeface="Symbol" panose="05050102010706020507" pitchFamily="18" charset="2"/>
                  </a:rPr>
                  <a:t> symbol, which means ‘add up all of whatever comes next’.</a:t>
                </a:r>
              </a:p>
              <a:p>
                <a:pPr marL="342900" lvl="1" indent="0">
                  <a:buNone/>
                </a:pPr>
                <a14:m>
                  <m:oMath xmlns:m="http://schemas.openxmlformats.org/officeDocument/2006/math">
                    <m:nary>
                      <m:naryPr>
                        <m:chr m:val="∑"/>
                        <m:subHide m:val="on"/>
                        <m:supHide m:val="on"/>
                        <m:ctrlPr>
                          <a:rPr lang="en-GB" sz="2800" i="1" smtClean="0">
                            <a:latin typeface="Cambria Math" panose="02040503050406030204" pitchFamily="18" charset="0"/>
                            <a:sym typeface="Symbol" panose="05050102010706020507" pitchFamily="18" charset="2"/>
                          </a:rPr>
                        </m:ctrlPr>
                      </m:naryPr>
                      <m:sub/>
                      <m:sup/>
                      <m:e>
                        <m:r>
                          <a:rPr lang="en-GB" sz="2800" b="0" i="1" smtClean="0">
                            <a:latin typeface="Cambria Math" panose="02040503050406030204" pitchFamily="18" charset="0"/>
                            <a:sym typeface="Symbol" panose="05050102010706020507" pitchFamily="18" charset="2"/>
                          </a:rPr>
                          <m:t>𝑥</m:t>
                        </m:r>
                      </m:e>
                    </m:nary>
                    <m:r>
                      <a:rPr lang="en-GB" sz="2800" b="0" i="1" smtClean="0">
                        <a:latin typeface="Cambria Math" panose="02040503050406030204" pitchFamily="18" charset="0"/>
                        <a:sym typeface="Symbol" panose="05050102010706020507" pitchFamily="18" charset="2"/>
                      </a:rPr>
                      <m:t>=</m:t>
                    </m:r>
                    <m:nary>
                      <m:naryPr>
                        <m:chr m:val="∑"/>
                        <m:ctrlPr>
                          <a:rPr lang="en-GB" sz="2800" b="0" i="1" smtClean="0">
                            <a:latin typeface="Cambria Math" panose="02040503050406030204" pitchFamily="18" charset="0"/>
                            <a:sym typeface="Symbol" panose="05050102010706020507" pitchFamily="18" charset="2"/>
                          </a:rPr>
                        </m:ctrlPr>
                      </m:naryPr>
                      <m:sub>
                        <m:r>
                          <m:rPr>
                            <m:brk m:alnAt="23"/>
                          </m:rPr>
                          <a:rPr lang="en-GB" sz="2800" b="0" i="1" smtClean="0">
                            <a:latin typeface="Cambria Math" panose="02040503050406030204" pitchFamily="18" charset="0"/>
                            <a:sym typeface="Symbol" panose="05050102010706020507" pitchFamily="18" charset="2"/>
                          </a:rPr>
                          <m:t>𝑖</m:t>
                        </m:r>
                        <m:r>
                          <a:rPr lang="en-GB" sz="2800" b="0" i="1" smtClean="0">
                            <a:latin typeface="Cambria Math" panose="02040503050406030204" pitchFamily="18" charset="0"/>
                            <a:sym typeface="Symbol" panose="05050102010706020507" pitchFamily="18" charset="2"/>
                          </a:rPr>
                          <m:t>=1</m:t>
                        </m:r>
                      </m:sub>
                      <m:sup>
                        <m:r>
                          <a:rPr lang="en-GB" sz="2800" b="0" i="1" smtClean="0">
                            <a:latin typeface="Cambria Math" panose="02040503050406030204" pitchFamily="18" charset="0"/>
                            <a:sym typeface="Symbol" panose="05050102010706020507" pitchFamily="18" charset="2"/>
                          </a:rPr>
                          <m:t>𝑁</m:t>
                        </m:r>
                      </m:sup>
                      <m:e>
                        <m:r>
                          <a:rPr lang="en-GB" sz="2800" b="0" i="1" smtClean="0">
                            <a:latin typeface="Cambria Math" panose="02040503050406030204" pitchFamily="18" charset="0"/>
                            <a:sym typeface="Symbol" panose="05050102010706020507" pitchFamily="18" charset="2"/>
                          </a:rPr>
                          <m:t>𝑥</m:t>
                        </m:r>
                      </m:e>
                    </m:nary>
                  </m:oMath>
                </a14:m>
                <a:r>
                  <a:rPr lang="en-GB" dirty="0" smtClean="0"/>
                  <a:t> but we normally use the short </a:t>
                </a:r>
                <a:r>
                  <a:rPr lang="en-GB" dirty="0" smtClean="0"/>
                  <a:t>version</a:t>
                </a:r>
              </a:p>
              <a:p>
                <a:pPr marL="342900" lvl="1" indent="0">
                  <a:buNone/>
                </a:pPr>
                <a:endParaRPr lang="en-GB" dirty="0" smtClean="0"/>
              </a:p>
              <a:p>
                <a:r>
                  <a:rPr lang="en-GB" dirty="0" smtClean="0"/>
                  <a:t>Suppose 5 people take a quiz and get 10, 10 , 8, 12 and 10</a:t>
                </a:r>
              </a:p>
              <a:p>
                <a:pPr marL="342900" lvl="1" indent="0">
                  <a:buNone/>
                </a:pPr>
                <a:r>
                  <a:rPr lang="en-GB" sz="2800" dirty="0" smtClean="0"/>
                  <a:t>x</a:t>
                </a:r>
                <a:r>
                  <a:rPr lang="en-GB" sz="2800" baseline="-25000" dirty="0" smtClean="0"/>
                  <a:t>1</a:t>
                </a:r>
                <a:r>
                  <a:rPr lang="en-GB" sz="2800" dirty="0" smtClean="0"/>
                  <a:t> = 10, x</a:t>
                </a:r>
                <a:r>
                  <a:rPr lang="en-GB" sz="2800" baseline="-25000" dirty="0" smtClean="0"/>
                  <a:t>2</a:t>
                </a:r>
                <a:r>
                  <a:rPr lang="en-GB" sz="2800" dirty="0" smtClean="0"/>
                  <a:t> = 10, x</a:t>
                </a:r>
                <a:r>
                  <a:rPr lang="en-GB" sz="2800" baseline="-25000" dirty="0" smtClean="0"/>
                  <a:t>3</a:t>
                </a:r>
                <a:r>
                  <a:rPr lang="en-GB" sz="2800" dirty="0" smtClean="0"/>
                  <a:t> = 8, x</a:t>
                </a:r>
                <a:r>
                  <a:rPr lang="en-GB" sz="2800" baseline="-25000" dirty="0" smtClean="0"/>
                  <a:t>4</a:t>
                </a:r>
                <a:r>
                  <a:rPr lang="en-GB" sz="2800" dirty="0" smtClean="0"/>
                  <a:t> = 12, x</a:t>
                </a:r>
                <a:r>
                  <a:rPr lang="en-GB" sz="2800" baseline="-25000" dirty="0" smtClean="0"/>
                  <a:t>5</a:t>
                </a:r>
                <a:r>
                  <a:rPr lang="en-GB" sz="2800" dirty="0" smtClean="0"/>
                  <a:t> = </a:t>
                </a:r>
                <a:r>
                  <a:rPr lang="en-GB" sz="2800" dirty="0" smtClean="0"/>
                  <a:t>10</a:t>
                </a:r>
              </a:p>
              <a:p>
                <a:pPr marL="342900" lvl="1" indent="0">
                  <a:buNone/>
                </a:pPr>
                <a:endParaRPr lang="en-GB" sz="1200" dirty="0" smtClean="0"/>
              </a:p>
              <a:p>
                <a:pPr marL="342900" lvl="1" indent="0">
                  <a:buNone/>
                </a:pPr>
                <a14:m>
                  <m:oMath xmlns:m="http://schemas.openxmlformats.org/officeDocument/2006/math">
                    <m:nary>
                      <m:naryPr>
                        <m:chr m:val="∑"/>
                        <m:subHide m:val="on"/>
                        <m:supHide m:val="on"/>
                        <m:ctrlPr>
                          <a:rPr lang="en-GB" sz="2800" i="1">
                            <a:latin typeface="Cambria Math" panose="02040503050406030204" pitchFamily="18" charset="0"/>
                            <a:sym typeface="Symbol" panose="05050102010706020507" pitchFamily="18" charset="2"/>
                          </a:rPr>
                        </m:ctrlPr>
                      </m:naryPr>
                      <m:sub/>
                      <m:sup/>
                      <m:e>
                        <m:r>
                          <a:rPr lang="en-GB" sz="2800" i="1">
                            <a:latin typeface="Cambria Math" panose="02040503050406030204" pitchFamily="18" charset="0"/>
                            <a:sym typeface="Symbol" panose="05050102010706020507" pitchFamily="18" charset="2"/>
                          </a:rPr>
                          <m:t>𝑥</m:t>
                        </m:r>
                      </m:e>
                    </m:nary>
                    <m:r>
                      <a:rPr lang="en-GB" sz="2800" i="1">
                        <a:latin typeface="Cambria Math" panose="02040503050406030204" pitchFamily="18" charset="0"/>
                        <a:sym typeface="Symbol" panose="05050102010706020507" pitchFamily="18" charset="2"/>
                      </a:rPr>
                      <m:t>=</m:t>
                    </m:r>
                  </m:oMath>
                </a14:m>
                <a:r>
                  <a:rPr lang="en-GB" sz="2800" dirty="0" smtClean="0"/>
                  <a:t> 10 + 10 + 8 + 12 + 10 = </a:t>
                </a:r>
                <a:r>
                  <a:rPr lang="en-GB" sz="2800" dirty="0" smtClean="0"/>
                  <a:t>50</a:t>
                </a:r>
              </a:p>
              <a:p>
                <a:pPr marL="342900" lvl="1" indent="0">
                  <a:buNone/>
                </a:pPr>
                <a:endParaRPr lang="en-GB" sz="1200" dirty="0" smtClean="0"/>
              </a:p>
              <a:p>
                <a:pPr marL="342900" lvl="1" indent="0">
                  <a:buNone/>
                </a:pPr>
                <a14:m>
                  <m:oMath xmlns:m="http://schemas.openxmlformats.org/officeDocument/2006/math">
                    <m:nary>
                      <m:naryPr>
                        <m:chr m:val="∑"/>
                        <m:subHide m:val="on"/>
                        <m:supHide m:val="on"/>
                        <m:ctrlPr>
                          <a:rPr lang="en-GB" sz="2800" i="1">
                            <a:latin typeface="Cambria Math" panose="02040503050406030204" pitchFamily="18" charset="0"/>
                            <a:sym typeface="Symbol" panose="05050102010706020507" pitchFamily="18" charset="2"/>
                          </a:rPr>
                        </m:ctrlPr>
                      </m:naryPr>
                      <m:sub/>
                      <m:sup/>
                      <m:e>
                        <m:sSup>
                          <m:sSupPr>
                            <m:ctrlPr>
                              <a:rPr lang="en-GB" sz="2800" i="1" smtClean="0">
                                <a:latin typeface="Cambria Math" panose="02040503050406030204" pitchFamily="18" charset="0"/>
                                <a:sym typeface="Symbol" panose="05050102010706020507" pitchFamily="18" charset="2"/>
                              </a:rPr>
                            </m:ctrlPr>
                          </m:sSupPr>
                          <m:e>
                            <m:r>
                              <a:rPr lang="en-GB" sz="2800" b="0" i="1" smtClean="0">
                                <a:latin typeface="Cambria Math" panose="02040503050406030204" pitchFamily="18" charset="0"/>
                                <a:sym typeface="Symbol" panose="05050102010706020507" pitchFamily="18" charset="2"/>
                              </a:rPr>
                              <m:t>𝑥</m:t>
                            </m:r>
                          </m:e>
                          <m:sup>
                            <m:r>
                              <a:rPr lang="en-GB" sz="2800" b="0" i="1" smtClean="0">
                                <a:latin typeface="Cambria Math" panose="02040503050406030204" pitchFamily="18" charset="0"/>
                                <a:sym typeface="Symbol" panose="05050102010706020507" pitchFamily="18" charset="2"/>
                              </a:rPr>
                              <m:t>2</m:t>
                            </m:r>
                          </m:sup>
                        </m:sSup>
                      </m:e>
                    </m:nary>
                    <m:r>
                      <a:rPr lang="en-GB" sz="2800" i="1">
                        <a:latin typeface="Cambria Math" panose="02040503050406030204" pitchFamily="18" charset="0"/>
                        <a:sym typeface="Symbol" panose="05050102010706020507" pitchFamily="18" charset="2"/>
                      </a:rPr>
                      <m:t>=</m:t>
                    </m:r>
                  </m:oMath>
                </a14:m>
                <a:r>
                  <a:rPr lang="en-GB" sz="2800" dirty="0" smtClean="0"/>
                  <a:t> 100 + 100 + 64 + 144 + 100 = </a:t>
                </a:r>
                <a:r>
                  <a:rPr lang="en-GB" sz="2800" dirty="0" smtClean="0"/>
                  <a:t>508</a:t>
                </a:r>
              </a:p>
              <a:p>
                <a:pPr marL="342900" lvl="1" indent="0">
                  <a:buNone/>
                </a:pPr>
                <a:endParaRPr lang="en-GB" sz="1200" dirty="0" smtClean="0"/>
              </a:p>
              <a:p>
                <a:pPr marL="342900" lvl="1" indent="0">
                  <a:buNone/>
                </a:pPr>
                <a14:m>
                  <m:oMath xmlns:m="http://schemas.openxmlformats.org/officeDocument/2006/math">
                    <m:sSup>
                      <m:sSupPr>
                        <m:ctrlPr>
                          <a:rPr lang="en-GB" sz="2800" i="1" smtClean="0">
                            <a:latin typeface="Cambria Math" panose="02040503050406030204" pitchFamily="18" charset="0"/>
                          </a:rPr>
                        </m:ctrlPr>
                      </m:sSupPr>
                      <m:e>
                        <m:d>
                          <m:dPr>
                            <m:ctrlPr>
                              <a:rPr lang="en-GB" sz="2800" i="1" smtClean="0">
                                <a:latin typeface="Cambria Math" panose="02040503050406030204" pitchFamily="18" charset="0"/>
                              </a:rPr>
                            </m:ctrlPr>
                          </m:dPr>
                          <m:e>
                            <m:nary>
                              <m:naryPr>
                                <m:chr m:val="∑"/>
                                <m:subHide m:val="on"/>
                                <m:supHide m:val="on"/>
                                <m:ctrlPr>
                                  <a:rPr lang="en-GB" sz="2800" i="1" smtClean="0">
                                    <a:latin typeface="Cambria Math" panose="02040503050406030204" pitchFamily="18" charset="0"/>
                                  </a:rPr>
                                </m:ctrlPr>
                              </m:naryPr>
                              <m:sub/>
                              <m:sup/>
                              <m:e>
                                <m:r>
                                  <a:rPr lang="en-GB" sz="2800" b="0" i="1" smtClean="0">
                                    <a:latin typeface="Cambria Math" panose="02040503050406030204" pitchFamily="18" charset="0"/>
                                  </a:rPr>
                                  <m:t>𝑥</m:t>
                                </m:r>
                              </m:e>
                            </m:nary>
                          </m:e>
                        </m:d>
                      </m:e>
                      <m:sup>
                        <m:r>
                          <a:rPr lang="en-GB" sz="2800" b="0" i="1" smtClean="0">
                            <a:latin typeface="Cambria Math" panose="02040503050406030204" pitchFamily="18" charset="0"/>
                          </a:rPr>
                          <m:t>2</m:t>
                        </m:r>
                      </m:sup>
                    </m:sSup>
                    <m:r>
                      <a:rPr lang="en-GB" sz="2800" b="0" i="1" smtClean="0">
                        <a:latin typeface="Cambria Math" panose="02040503050406030204" pitchFamily="18" charset="0"/>
                      </a:rPr>
                      <m:t>=</m:t>
                    </m:r>
                  </m:oMath>
                </a14:m>
                <a:r>
                  <a:rPr lang="en-GB" sz="2800" dirty="0" smtClean="0"/>
                  <a:t> 50</a:t>
                </a:r>
                <a:r>
                  <a:rPr lang="en-GB" sz="2800" baseline="30000" dirty="0" smtClean="0"/>
                  <a:t>2</a:t>
                </a:r>
                <a:r>
                  <a:rPr lang="en-GB" sz="2800" dirty="0" smtClean="0"/>
                  <a:t> = 2500 </a:t>
                </a:r>
                <a:r>
                  <a:rPr lang="en-GB" dirty="0" smtClean="0"/>
                  <a:t>	</a:t>
                </a:r>
                <a:endParaRPr lang="en-GB" dirty="0" smtClean="0"/>
              </a:p>
              <a:p>
                <a:pPr lvl="2"/>
                <a:r>
                  <a:rPr lang="en-GB" sz="2400" dirty="0" smtClean="0"/>
                  <a:t>Note </a:t>
                </a:r>
                <a:r>
                  <a:rPr lang="en-GB" sz="2400" dirty="0" smtClean="0"/>
                  <a:t>that this isn’t the same as </a:t>
                </a:r>
                <a14:m>
                  <m:oMath xmlns:m="http://schemas.openxmlformats.org/officeDocument/2006/math">
                    <m:nary>
                      <m:naryPr>
                        <m:chr m:val="∑"/>
                        <m:subHide m:val="on"/>
                        <m:supHide m:val="on"/>
                        <m:ctrlPr>
                          <a:rPr lang="en-GB" sz="2400" i="1">
                            <a:latin typeface="Cambria Math" panose="02040503050406030204" pitchFamily="18" charset="0"/>
                            <a:sym typeface="Symbol" panose="05050102010706020507" pitchFamily="18" charset="2"/>
                          </a:rPr>
                        </m:ctrlPr>
                      </m:naryPr>
                      <m:sub/>
                      <m:sup/>
                      <m:e>
                        <m:sSup>
                          <m:sSupPr>
                            <m:ctrlPr>
                              <a:rPr lang="en-GB" sz="2400" i="1">
                                <a:latin typeface="Cambria Math" panose="02040503050406030204" pitchFamily="18" charset="0"/>
                                <a:sym typeface="Symbol" panose="05050102010706020507" pitchFamily="18" charset="2"/>
                              </a:rPr>
                            </m:ctrlPr>
                          </m:sSupPr>
                          <m:e>
                            <m:r>
                              <a:rPr lang="en-GB" sz="2400" i="1">
                                <a:latin typeface="Cambria Math" panose="02040503050406030204" pitchFamily="18" charset="0"/>
                                <a:sym typeface="Symbol" panose="05050102010706020507" pitchFamily="18" charset="2"/>
                              </a:rPr>
                              <m:t>𝑥</m:t>
                            </m:r>
                          </m:e>
                          <m:sup>
                            <m:r>
                              <a:rPr lang="en-GB" sz="2400" i="1">
                                <a:latin typeface="Cambria Math" panose="02040503050406030204" pitchFamily="18" charset="0"/>
                                <a:sym typeface="Symbol" panose="05050102010706020507" pitchFamily="18" charset="2"/>
                              </a:rPr>
                              <m:t>2</m:t>
                            </m:r>
                          </m:sup>
                        </m:sSup>
                      </m:e>
                    </m:nary>
                  </m:oMath>
                </a14:m>
                <a:endParaRPr lang="en-GB" dirty="0" smtClean="0"/>
              </a:p>
              <a:p>
                <a:endParaRPr lang="en-GB" dirty="0"/>
              </a:p>
              <a:p>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33400" y="1108438"/>
                <a:ext cx="8337223" cy="5749562"/>
              </a:xfrm>
              <a:blipFill>
                <a:blip r:embed="rId2"/>
                <a:stretch>
                  <a:fillRect l="-1317" t="-1803" r="-1609" b="-15270"/>
                </a:stretch>
              </a:blipFill>
            </p:spPr>
            <p:txBody>
              <a:bodyPr/>
              <a:lstStyle/>
              <a:p>
                <a:r>
                  <a:rPr lang="en-GB">
                    <a:noFill/>
                  </a:rPr>
                  <a:t> </a:t>
                </a:r>
              </a:p>
            </p:txBody>
          </p:sp>
        </mc:Fallback>
      </mc:AlternateContent>
    </p:spTree>
    <p:extLst>
      <p:ext uri="{BB962C8B-B14F-4D97-AF65-F5344CB8AC3E}">
        <p14:creationId xmlns:p14="http://schemas.microsoft.com/office/powerpoint/2010/main" val="316034210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Summation</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33400" y="1108438"/>
                <a:ext cx="8337223" cy="5749562"/>
              </a:xfrm>
            </p:spPr>
            <p:txBody>
              <a:bodyPr>
                <a:normAutofit lnSpcReduction="10000"/>
              </a:bodyPr>
              <a:lstStyle/>
              <a:p>
                <a:r>
                  <a:rPr lang="en-GB" dirty="0" smtClean="0"/>
                  <a:t>Suppose they take </a:t>
                </a:r>
                <a:r>
                  <a:rPr lang="en-GB" dirty="0"/>
                  <a:t>a </a:t>
                </a:r>
                <a:r>
                  <a:rPr lang="en-GB" dirty="0" smtClean="0"/>
                  <a:t>second quiz </a:t>
                </a:r>
                <a:r>
                  <a:rPr lang="en-GB" dirty="0"/>
                  <a:t>and get </a:t>
                </a:r>
                <a:r>
                  <a:rPr lang="en-GB" dirty="0" smtClean="0"/>
                  <a:t>4, 5, 6, 5 </a:t>
                </a:r>
                <a:r>
                  <a:rPr lang="en-GB" dirty="0"/>
                  <a:t>and </a:t>
                </a:r>
                <a:r>
                  <a:rPr lang="en-GB" dirty="0" smtClean="0"/>
                  <a:t>4</a:t>
                </a:r>
              </a:p>
              <a:p>
                <a:pPr marL="342900" lvl="1" indent="0">
                  <a:buNone/>
                </a:pPr>
                <a:r>
                  <a:rPr lang="en-GB" dirty="0" smtClean="0"/>
                  <a:t>y</a:t>
                </a:r>
                <a:r>
                  <a:rPr lang="en-GB" baseline="-25000" dirty="0" smtClean="0"/>
                  <a:t>1</a:t>
                </a:r>
                <a:r>
                  <a:rPr lang="en-GB" dirty="0" smtClean="0"/>
                  <a:t> </a:t>
                </a:r>
                <a:r>
                  <a:rPr lang="en-GB" dirty="0"/>
                  <a:t>= </a:t>
                </a:r>
                <a:r>
                  <a:rPr lang="en-GB" dirty="0" smtClean="0"/>
                  <a:t>4, y</a:t>
                </a:r>
                <a:r>
                  <a:rPr lang="en-GB" baseline="-25000" dirty="0" smtClean="0"/>
                  <a:t>2</a:t>
                </a:r>
                <a:r>
                  <a:rPr lang="en-GB" dirty="0" smtClean="0"/>
                  <a:t> </a:t>
                </a:r>
                <a:r>
                  <a:rPr lang="en-GB" dirty="0"/>
                  <a:t>= </a:t>
                </a:r>
                <a:r>
                  <a:rPr lang="en-GB" dirty="0" smtClean="0"/>
                  <a:t>5, y</a:t>
                </a:r>
                <a:r>
                  <a:rPr lang="en-GB" baseline="-25000" dirty="0" smtClean="0"/>
                  <a:t>3</a:t>
                </a:r>
                <a:r>
                  <a:rPr lang="en-GB" dirty="0" smtClean="0"/>
                  <a:t> </a:t>
                </a:r>
                <a:r>
                  <a:rPr lang="en-GB" dirty="0"/>
                  <a:t>= </a:t>
                </a:r>
                <a:r>
                  <a:rPr lang="en-GB" dirty="0" smtClean="0"/>
                  <a:t>6, y</a:t>
                </a:r>
                <a:r>
                  <a:rPr lang="en-GB" baseline="-25000" dirty="0" smtClean="0"/>
                  <a:t>4</a:t>
                </a:r>
                <a:r>
                  <a:rPr lang="en-GB" dirty="0" smtClean="0"/>
                  <a:t> </a:t>
                </a:r>
                <a:r>
                  <a:rPr lang="en-GB" dirty="0"/>
                  <a:t>= </a:t>
                </a:r>
                <a:r>
                  <a:rPr lang="en-GB" dirty="0" smtClean="0"/>
                  <a:t>5, y</a:t>
                </a:r>
                <a:r>
                  <a:rPr lang="en-GB" baseline="-25000" dirty="0" smtClean="0"/>
                  <a:t>5</a:t>
                </a:r>
                <a:r>
                  <a:rPr lang="en-GB" dirty="0" smtClean="0"/>
                  <a:t> </a:t>
                </a:r>
                <a:r>
                  <a:rPr lang="en-GB" dirty="0"/>
                  <a:t>= </a:t>
                </a:r>
                <a:r>
                  <a:rPr lang="en-GB" dirty="0" smtClean="0"/>
                  <a:t>4</a:t>
                </a:r>
                <a:endParaRPr lang="en-GB" dirty="0"/>
              </a:p>
              <a:p>
                <a:pPr marL="342900" lvl="1" indent="0">
                  <a:buNone/>
                </a:pPr>
                <a14:m>
                  <m:oMath xmlns:m="http://schemas.openxmlformats.org/officeDocument/2006/math">
                    <m:nary>
                      <m:naryPr>
                        <m:chr m:val="∑"/>
                        <m:subHide m:val="on"/>
                        <m:supHide m:val="on"/>
                        <m:ctrlPr>
                          <a:rPr lang="en-GB" i="1">
                            <a:latin typeface="Cambria Math" panose="02040503050406030204" pitchFamily="18" charset="0"/>
                            <a:sym typeface="Symbol" panose="05050102010706020507" pitchFamily="18" charset="2"/>
                          </a:rPr>
                        </m:ctrlPr>
                      </m:naryPr>
                      <m:sub/>
                      <m:sup/>
                      <m:e>
                        <m:r>
                          <a:rPr lang="en-GB" i="1">
                            <a:latin typeface="Cambria Math" panose="02040503050406030204" pitchFamily="18" charset="0"/>
                            <a:sym typeface="Symbol" panose="05050102010706020507" pitchFamily="18" charset="2"/>
                          </a:rPr>
                          <m:t>𝑦</m:t>
                        </m:r>
                      </m:e>
                    </m:nary>
                    <m:r>
                      <a:rPr lang="en-GB" i="1">
                        <a:latin typeface="Cambria Math" panose="02040503050406030204" pitchFamily="18" charset="0"/>
                        <a:sym typeface="Symbol" panose="05050102010706020507" pitchFamily="18" charset="2"/>
                      </a:rPr>
                      <m:t>=</m:t>
                    </m:r>
                  </m:oMath>
                </a14:m>
                <a:r>
                  <a:rPr lang="en-GB" dirty="0"/>
                  <a:t> </a:t>
                </a:r>
                <a:r>
                  <a:rPr lang="en-GB" dirty="0" smtClean="0"/>
                  <a:t>4 + 5 + 6 + 5 + 4 = 24</a:t>
                </a:r>
                <a:endParaRPr lang="en-GB" i="1" dirty="0" smtClean="0">
                  <a:latin typeface="Cambria Math" panose="02040503050406030204" pitchFamily="18" charset="0"/>
                  <a:sym typeface="Symbol" panose="05050102010706020507" pitchFamily="18" charset="2"/>
                </a:endParaRPr>
              </a:p>
              <a:p>
                <a:pPr marL="342900" lvl="1" indent="0">
                  <a:buNone/>
                </a:pPr>
                <a14:m>
                  <m:oMath xmlns:m="http://schemas.openxmlformats.org/officeDocument/2006/math">
                    <m:nary>
                      <m:naryPr>
                        <m:chr m:val="∑"/>
                        <m:subHide m:val="on"/>
                        <m:supHide m:val="on"/>
                        <m:ctrlPr>
                          <a:rPr lang="en-GB" i="1">
                            <a:latin typeface="Cambria Math" panose="02040503050406030204" pitchFamily="18" charset="0"/>
                            <a:sym typeface="Symbol" panose="05050102010706020507" pitchFamily="18" charset="2"/>
                          </a:rPr>
                        </m:ctrlPr>
                      </m:naryPr>
                      <m:sub/>
                      <m:sup/>
                      <m:e>
                        <m:sSup>
                          <m:sSupPr>
                            <m:ctrlPr>
                              <a:rPr lang="en-GB" i="1" smtClean="0">
                                <a:latin typeface="Cambria Math" panose="02040503050406030204" pitchFamily="18" charset="0"/>
                                <a:sym typeface="Symbol" panose="05050102010706020507" pitchFamily="18" charset="2"/>
                              </a:rPr>
                            </m:ctrlPr>
                          </m:sSupPr>
                          <m:e>
                            <m:r>
                              <a:rPr lang="en-GB" b="0" i="1" smtClean="0">
                                <a:latin typeface="Cambria Math" panose="02040503050406030204" pitchFamily="18" charset="0"/>
                                <a:sym typeface="Symbol" panose="05050102010706020507" pitchFamily="18" charset="2"/>
                              </a:rPr>
                              <m:t>𝑦</m:t>
                            </m:r>
                          </m:e>
                          <m:sup>
                            <m:r>
                              <a:rPr lang="en-GB" b="0" i="1" smtClean="0">
                                <a:latin typeface="Cambria Math" panose="02040503050406030204" pitchFamily="18" charset="0"/>
                                <a:sym typeface="Symbol" panose="05050102010706020507" pitchFamily="18" charset="2"/>
                              </a:rPr>
                              <m:t>2</m:t>
                            </m:r>
                          </m:sup>
                        </m:sSup>
                      </m:e>
                    </m:nary>
                    <m:r>
                      <a:rPr lang="en-GB" i="1">
                        <a:latin typeface="Cambria Math" panose="02040503050406030204" pitchFamily="18" charset="0"/>
                        <a:sym typeface="Symbol" panose="05050102010706020507" pitchFamily="18" charset="2"/>
                      </a:rPr>
                      <m:t>=</m:t>
                    </m:r>
                  </m:oMath>
                </a14:m>
                <a:r>
                  <a:rPr lang="en-GB" dirty="0"/>
                  <a:t> </a:t>
                </a:r>
                <a:r>
                  <a:rPr lang="en-GB" dirty="0" smtClean="0"/>
                  <a:t>(4)</a:t>
                </a:r>
                <a:r>
                  <a:rPr lang="en-GB" baseline="30000" dirty="0" smtClean="0"/>
                  <a:t>2</a:t>
                </a:r>
                <a:r>
                  <a:rPr lang="en-GB" dirty="0" smtClean="0"/>
                  <a:t> </a:t>
                </a:r>
                <a:r>
                  <a:rPr lang="en-GB" dirty="0"/>
                  <a:t>+ </a:t>
                </a:r>
                <a:r>
                  <a:rPr lang="en-GB" dirty="0" smtClean="0"/>
                  <a:t>(5)</a:t>
                </a:r>
                <a:r>
                  <a:rPr lang="en-GB" baseline="30000" dirty="0" smtClean="0"/>
                  <a:t>2</a:t>
                </a:r>
                <a:r>
                  <a:rPr lang="en-GB" dirty="0" smtClean="0"/>
                  <a:t> </a:t>
                </a:r>
                <a:r>
                  <a:rPr lang="en-GB" dirty="0"/>
                  <a:t>+ </a:t>
                </a:r>
                <a:r>
                  <a:rPr lang="en-GB" dirty="0" smtClean="0"/>
                  <a:t>(6)</a:t>
                </a:r>
                <a:r>
                  <a:rPr lang="en-GB" baseline="30000" dirty="0" smtClean="0"/>
                  <a:t>2</a:t>
                </a:r>
                <a:r>
                  <a:rPr lang="en-GB" dirty="0" smtClean="0"/>
                  <a:t> </a:t>
                </a:r>
                <a:r>
                  <a:rPr lang="en-GB" dirty="0"/>
                  <a:t>+ </a:t>
                </a:r>
                <a:r>
                  <a:rPr lang="en-GB" dirty="0" smtClean="0"/>
                  <a:t>(5)</a:t>
                </a:r>
                <a:r>
                  <a:rPr lang="en-GB" baseline="30000" dirty="0" smtClean="0"/>
                  <a:t>2</a:t>
                </a:r>
                <a:r>
                  <a:rPr lang="en-GB" dirty="0" smtClean="0"/>
                  <a:t> </a:t>
                </a:r>
                <a:r>
                  <a:rPr lang="en-GB" dirty="0"/>
                  <a:t>+ </a:t>
                </a:r>
                <a:r>
                  <a:rPr lang="en-GB" dirty="0" smtClean="0"/>
                  <a:t>(4)</a:t>
                </a:r>
                <a:r>
                  <a:rPr lang="en-GB" baseline="30000" dirty="0" smtClean="0"/>
                  <a:t>2</a:t>
                </a:r>
                <a:r>
                  <a:rPr lang="en-GB" dirty="0"/>
                  <a:t> </a:t>
                </a:r>
                <a:endParaRPr lang="en-GB" dirty="0" smtClean="0"/>
              </a:p>
              <a:p>
                <a:pPr marL="342900" lvl="1" indent="0">
                  <a:buNone/>
                </a:pPr>
                <a:r>
                  <a:rPr lang="en-GB" dirty="0"/>
                  <a:t>	</a:t>
                </a:r>
                <a:r>
                  <a:rPr lang="en-GB" dirty="0" smtClean="0"/>
                  <a:t>= </a:t>
                </a:r>
                <a:r>
                  <a:rPr lang="en-GB" dirty="0" smtClean="0"/>
                  <a:t>16 + 25 + 36 + 25 + 16 = 118</a:t>
                </a:r>
                <a:endParaRPr lang="en-GB" i="1" dirty="0" smtClean="0">
                  <a:latin typeface="Cambria Math" panose="02040503050406030204" pitchFamily="18" charset="0"/>
                  <a:sym typeface="Symbol" panose="05050102010706020507" pitchFamily="18" charset="2"/>
                </a:endParaRPr>
              </a:p>
              <a:p>
                <a:pPr lvl="1"/>
                <a:endParaRPr lang="en-GB" i="1" dirty="0" smtClean="0">
                  <a:latin typeface="Cambria Math" panose="02040503050406030204" pitchFamily="18" charset="0"/>
                  <a:sym typeface="Symbol" panose="05050102010706020507" pitchFamily="18" charset="2"/>
                </a:endParaRPr>
              </a:p>
              <a:p>
                <a:pPr marL="342900" lvl="1" indent="0">
                  <a:buNone/>
                </a:pPr>
                <a14:m>
                  <m:oMath xmlns:m="http://schemas.openxmlformats.org/officeDocument/2006/math">
                    <m:nary>
                      <m:naryPr>
                        <m:chr m:val="∑"/>
                        <m:subHide m:val="on"/>
                        <m:supHide m:val="on"/>
                        <m:ctrlPr>
                          <a:rPr lang="en-GB" i="1">
                            <a:latin typeface="Cambria Math" panose="02040503050406030204" pitchFamily="18" charset="0"/>
                            <a:sym typeface="Symbol" panose="05050102010706020507" pitchFamily="18" charset="2"/>
                          </a:rPr>
                        </m:ctrlPr>
                      </m:naryPr>
                      <m:sub/>
                      <m:sup/>
                      <m:e>
                        <m:r>
                          <a:rPr lang="en-GB" i="1">
                            <a:latin typeface="Cambria Math" panose="02040503050406030204" pitchFamily="18" charset="0"/>
                            <a:sym typeface="Symbol" panose="05050102010706020507" pitchFamily="18" charset="2"/>
                          </a:rPr>
                          <m:t>𝑥</m:t>
                        </m:r>
                      </m:e>
                    </m:nary>
                    <m:r>
                      <a:rPr lang="en-GB" b="0" i="1" smtClean="0">
                        <a:latin typeface="Cambria Math" panose="02040503050406030204" pitchFamily="18" charset="0"/>
                        <a:sym typeface="Symbol" panose="05050102010706020507" pitchFamily="18" charset="2"/>
                      </a:rPr>
                      <m:t>+</m:t>
                    </m:r>
                  </m:oMath>
                </a14:m>
                <a:r>
                  <a:rPr lang="en-GB" dirty="0"/>
                  <a:t> </a:t>
                </a:r>
                <a14:m>
                  <m:oMath xmlns:m="http://schemas.openxmlformats.org/officeDocument/2006/math">
                    <m:nary>
                      <m:naryPr>
                        <m:chr m:val="∑"/>
                        <m:subHide m:val="on"/>
                        <m:supHide m:val="on"/>
                        <m:ctrlPr>
                          <a:rPr lang="en-GB" i="1">
                            <a:latin typeface="Cambria Math" panose="02040503050406030204" pitchFamily="18" charset="0"/>
                            <a:sym typeface="Symbol" panose="05050102010706020507" pitchFamily="18" charset="2"/>
                          </a:rPr>
                        </m:ctrlPr>
                      </m:naryPr>
                      <m:sub/>
                      <m:sup/>
                      <m:e>
                        <m:r>
                          <a:rPr lang="en-GB" b="0" i="1" smtClean="0">
                            <a:latin typeface="Cambria Math" panose="02040503050406030204" pitchFamily="18" charset="0"/>
                            <a:sym typeface="Symbol" panose="05050102010706020507" pitchFamily="18" charset="2"/>
                          </a:rPr>
                          <m:t>𝑦</m:t>
                        </m:r>
                      </m:e>
                    </m:nary>
                    <m:r>
                      <a:rPr lang="en-GB" i="1">
                        <a:latin typeface="Cambria Math" panose="02040503050406030204" pitchFamily="18" charset="0"/>
                        <a:sym typeface="Symbol" panose="05050102010706020507" pitchFamily="18" charset="2"/>
                      </a:rPr>
                      <m:t>=</m:t>
                    </m:r>
                  </m:oMath>
                </a14:m>
                <a:r>
                  <a:rPr lang="en-GB" dirty="0"/>
                  <a:t> </a:t>
                </a:r>
                <a:r>
                  <a:rPr lang="en-GB" dirty="0" smtClean="0"/>
                  <a:t>50 + 24 = 74</a:t>
                </a:r>
                <a:endParaRPr lang="en-GB" dirty="0"/>
              </a:p>
              <a:p>
                <a:pPr marL="342900" lvl="1" indent="0">
                  <a:buNone/>
                </a:pPr>
                <a14:m>
                  <m:oMath xmlns:m="http://schemas.openxmlformats.org/officeDocument/2006/math">
                    <m:nary>
                      <m:naryPr>
                        <m:chr m:val="∑"/>
                        <m:subHide m:val="on"/>
                        <m:supHide m:val="on"/>
                        <m:ctrlPr>
                          <a:rPr lang="en-GB" i="1">
                            <a:latin typeface="Cambria Math" panose="02040503050406030204" pitchFamily="18" charset="0"/>
                            <a:sym typeface="Symbol" panose="05050102010706020507" pitchFamily="18" charset="2"/>
                          </a:rPr>
                        </m:ctrlPr>
                      </m:naryPr>
                      <m:sub/>
                      <m:sup/>
                      <m:e>
                        <m:sSup>
                          <m:sSupPr>
                            <m:ctrlPr>
                              <a:rPr lang="en-GB" i="1">
                                <a:latin typeface="Cambria Math" panose="02040503050406030204" pitchFamily="18" charset="0"/>
                                <a:sym typeface="Symbol" panose="05050102010706020507" pitchFamily="18" charset="2"/>
                              </a:rPr>
                            </m:ctrlPr>
                          </m:sSupPr>
                          <m:e>
                            <m:r>
                              <a:rPr lang="en-GB" i="1">
                                <a:latin typeface="Cambria Math" panose="02040503050406030204" pitchFamily="18" charset="0"/>
                                <a:sym typeface="Symbol" panose="05050102010706020507" pitchFamily="18" charset="2"/>
                              </a:rPr>
                              <m:t>𝑥</m:t>
                            </m:r>
                          </m:e>
                          <m:sup>
                            <m:r>
                              <a:rPr lang="en-GB" i="1">
                                <a:latin typeface="Cambria Math" panose="02040503050406030204" pitchFamily="18" charset="0"/>
                                <a:sym typeface="Symbol" panose="05050102010706020507" pitchFamily="18" charset="2"/>
                              </a:rPr>
                              <m:t>2</m:t>
                            </m:r>
                          </m:sup>
                        </m:sSup>
                      </m:e>
                    </m:nary>
                    <m:r>
                      <a:rPr lang="en-GB" i="1">
                        <a:latin typeface="Cambria Math" panose="02040503050406030204" pitchFamily="18" charset="0"/>
                        <a:sym typeface="Symbol" panose="05050102010706020507" pitchFamily="18" charset="2"/>
                      </a:rPr>
                      <m:t>+</m:t>
                    </m:r>
                  </m:oMath>
                </a14:m>
                <a:r>
                  <a:rPr lang="en-GB" dirty="0"/>
                  <a:t> </a:t>
                </a:r>
                <a14:m>
                  <m:oMath xmlns:m="http://schemas.openxmlformats.org/officeDocument/2006/math">
                    <m:nary>
                      <m:naryPr>
                        <m:chr m:val="∑"/>
                        <m:subHide m:val="on"/>
                        <m:supHide m:val="on"/>
                        <m:ctrlPr>
                          <a:rPr lang="en-GB" i="1">
                            <a:latin typeface="Cambria Math" panose="02040503050406030204" pitchFamily="18" charset="0"/>
                            <a:sym typeface="Symbol" panose="05050102010706020507" pitchFamily="18" charset="2"/>
                          </a:rPr>
                        </m:ctrlPr>
                      </m:naryPr>
                      <m:sub/>
                      <m:sup/>
                      <m:e>
                        <m:sSup>
                          <m:sSupPr>
                            <m:ctrlPr>
                              <a:rPr lang="en-GB" i="1">
                                <a:latin typeface="Cambria Math" panose="02040503050406030204" pitchFamily="18" charset="0"/>
                                <a:sym typeface="Symbol" panose="05050102010706020507" pitchFamily="18" charset="2"/>
                              </a:rPr>
                            </m:ctrlPr>
                          </m:sSupPr>
                          <m:e>
                            <m:r>
                              <a:rPr lang="en-GB" i="1">
                                <a:latin typeface="Cambria Math" panose="02040503050406030204" pitchFamily="18" charset="0"/>
                                <a:sym typeface="Symbol" panose="05050102010706020507" pitchFamily="18" charset="2"/>
                              </a:rPr>
                              <m:t>𝑦</m:t>
                            </m:r>
                          </m:e>
                          <m:sup>
                            <m:r>
                              <a:rPr lang="en-GB" i="1">
                                <a:latin typeface="Cambria Math" panose="02040503050406030204" pitchFamily="18" charset="0"/>
                                <a:sym typeface="Symbol" panose="05050102010706020507" pitchFamily="18" charset="2"/>
                              </a:rPr>
                              <m:t>2</m:t>
                            </m:r>
                          </m:sup>
                        </m:sSup>
                      </m:e>
                    </m:nary>
                    <m:r>
                      <a:rPr lang="en-GB" i="1">
                        <a:latin typeface="Cambria Math" panose="02040503050406030204" pitchFamily="18" charset="0"/>
                        <a:sym typeface="Symbol" panose="05050102010706020507" pitchFamily="18" charset="2"/>
                      </a:rPr>
                      <m:t>=</m:t>
                    </m:r>
                  </m:oMath>
                </a14:m>
                <a:r>
                  <a:rPr lang="en-GB" dirty="0"/>
                  <a:t> 2500 + 118 = </a:t>
                </a:r>
                <a:r>
                  <a:rPr lang="en-GB" dirty="0" smtClean="0"/>
                  <a:t>2618</a:t>
                </a:r>
              </a:p>
              <a:p>
                <a:pPr lvl="1"/>
                <a:endParaRPr lang="en-GB" dirty="0">
                  <a:sym typeface="Symbol" panose="05050102010706020507" pitchFamily="18" charset="2"/>
                </a:endParaRPr>
              </a:p>
              <a:p>
                <a:pPr marL="342900" lvl="1" indent="0">
                  <a:buNone/>
                </a:pPr>
                <a:r>
                  <a:rPr lang="en-GB" dirty="0">
                    <a:sym typeface="Symbol" panose="05050102010706020507" pitchFamily="18" charset="2"/>
                  </a:rPr>
                  <a:t>(</a:t>
                </a:r>
                <a14:m>
                  <m:oMath xmlns:m="http://schemas.openxmlformats.org/officeDocument/2006/math">
                    <m:nary>
                      <m:naryPr>
                        <m:chr m:val="∑"/>
                        <m:subHide m:val="on"/>
                        <m:supHide m:val="on"/>
                        <m:ctrlPr>
                          <a:rPr lang="en-GB" i="1">
                            <a:latin typeface="Cambria Math" panose="02040503050406030204" pitchFamily="18" charset="0"/>
                            <a:sym typeface="Symbol" panose="05050102010706020507" pitchFamily="18" charset="2"/>
                          </a:rPr>
                        </m:ctrlPr>
                      </m:naryPr>
                      <m:sub/>
                      <m:sup/>
                      <m:e>
                        <m:d>
                          <m:dPr>
                            <m:ctrlPr>
                              <a:rPr lang="en-GB" i="1">
                                <a:latin typeface="Cambria Math" panose="02040503050406030204" pitchFamily="18" charset="0"/>
                                <a:sym typeface="Symbol" panose="05050102010706020507" pitchFamily="18" charset="2"/>
                              </a:rPr>
                            </m:ctrlPr>
                          </m:dPr>
                          <m:e>
                            <m:r>
                              <a:rPr lang="en-GB" i="1">
                                <a:latin typeface="Cambria Math" panose="02040503050406030204" pitchFamily="18" charset="0"/>
                                <a:sym typeface="Symbol" panose="05050102010706020507" pitchFamily="18" charset="2"/>
                              </a:rPr>
                              <m:t>𝑥</m:t>
                            </m:r>
                            <m:r>
                              <a:rPr lang="en-GB" i="1">
                                <a:latin typeface="Cambria Math" panose="02040503050406030204" pitchFamily="18" charset="0"/>
                                <a:sym typeface="Symbol" panose="05050102010706020507" pitchFamily="18" charset="2"/>
                              </a:rPr>
                              <m:t>+</m:t>
                            </m:r>
                            <m:r>
                              <a:rPr lang="en-GB" i="1">
                                <a:latin typeface="Cambria Math" panose="02040503050406030204" pitchFamily="18" charset="0"/>
                                <a:sym typeface="Symbol" panose="05050102010706020507" pitchFamily="18" charset="2"/>
                              </a:rPr>
                              <m:t>𝑦</m:t>
                            </m:r>
                          </m:e>
                        </m:d>
                        <m:r>
                          <a:rPr lang="en-GB" i="1">
                            <a:latin typeface="Cambria Math" panose="02040503050406030204" pitchFamily="18" charset="0"/>
                            <a:sym typeface="Symbol" panose="05050102010706020507" pitchFamily="18" charset="2"/>
                          </a:rPr>
                          <m:t>)</m:t>
                        </m:r>
                        <m:r>
                          <a:rPr lang="en-GB" i="1" baseline="30000">
                            <a:latin typeface="Cambria Math" panose="02040503050406030204" pitchFamily="18" charset="0"/>
                            <a:sym typeface="Symbol" panose="05050102010706020507" pitchFamily="18" charset="2"/>
                          </a:rPr>
                          <m:t>2</m:t>
                        </m:r>
                      </m:e>
                    </m:nary>
                    <m:r>
                      <a:rPr lang="en-GB" i="1">
                        <a:latin typeface="Cambria Math" panose="02040503050406030204" pitchFamily="18" charset="0"/>
                        <a:sym typeface="Symbol" panose="05050102010706020507" pitchFamily="18" charset="2"/>
                      </a:rPr>
                      <m:t>=</m:t>
                    </m:r>
                  </m:oMath>
                </a14:m>
                <a:r>
                  <a:rPr lang="en-GB" dirty="0"/>
                  <a:t> ((10+4) + (10+5) + (8+6) + (12+5) + (10+4))</a:t>
                </a:r>
                <a:r>
                  <a:rPr lang="en-GB" baseline="30000" dirty="0"/>
                  <a:t>2</a:t>
                </a:r>
              </a:p>
              <a:p>
                <a:pPr marL="342900" lvl="1" indent="0">
                  <a:buNone/>
                </a:pPr>
                <a:r>
                  <a:rPr lang="en-GB" dirty="0" smtClean="0"/>
                  <a:t>	= </a:t>
                </a:r>
                <a:r>
                  <a:rPr lang="en-GB" dirty="0"/>
                  <a:t>(14 + 15 + 14 + 17 + 14)</a:t>
                </a:r>
                <a:r>
                  <a:rPr lang="en-GB" baseline="30000" dirty="0"/>
                  <a:t>2</a:t>
                </a:r>
                <a:r>
                  <a:rPr lang="en-GB" dirty="0"/>
                  <a:t> = 74</a:t>
                </a:r>
                <a:r>
                  <a:rPr lang="en-GB" baseline="30000" dirty="0"/>
                  <a:t>2</a:t>
                </a:r>
                <a:r>
                  <a:rPr lang="en-GB" dirty="0"/>
                  <a:t> = 5476</a:t>
                </a:r>
              </a:p>
              <a:p>
                <a:pPr lvl="1"/>
                <a:endParaRPr lang="en-GB" dirty="0"/>
              </a:p>
              <a:p>
                <a:pPr marL="342900" lvl="1" indent="0">
                  <a:buNone/>
                </a:pPr>
                <a14:m>
                  <m:oMath xmlns:m="http://schemas.openxmlformats.org/officeDocument/2006/math">
                    <m:nary>
                      <m:naryPr>
                        <m:chr m:val="∑"/>
                        <m:subHide m:val="on"/>
                        <m:supHide m:val="on"/>
                        <m:ctrlPr>
                          <a:rPr lang="en-GB" i="1">
                            <a:latin typeface="Cambria Math" panose="02040503050406030204" pitchFamily="18" charset="0"/>
                            <a:sym typeface="Symbol" panose="05050102010706020507" pitchFamily="18" charset="2"/>
                          </a:rPr>
                        </m:ctrlPr>
                      </m:naryPr>
                      <m:sub/>
                      <m:sup/>
                      <m:e>
                        <m:d>
                          <m:dPr>
                            <m:ctrlPr>
                              <a:rPr lang="en-GB" i="1">
                                <a:latin typeface="Cambria Math" panose="02040503050406030204" pitchFamily="18" charset="0"/>
                                <a:sym typeface="Symbol" panose="05050102010706020507" pitchFamily="18" charset="2"/>
                              </a:rPr>
                            </m:ctrlPr>
                          </m:dPr>
                          <m:e>
                            <m:r>
                              <a:rPr lang="en-GB" i="1">
                                <a:latin typeface="Cambria Math" panose="02040503050406030204" pitchFamily="18" charset="0"/>
                                <a:sym typeface="Symbol" panose="05050102010706020507" pitchFamily="18" charset="2"/>
                              </a:rPr>
                              <m:t>𝑥</m:t>
                            </m:r>
                            <m:r>
                              <a:rPr lang="en-GB" i="1">
                                <a:latin typeface="Cambria Math" panose="02040503050406030204" pitchFamily="18" charset="0"/>
                                <a:sym typeface="Symbol" panose="05050102010706020507" pitchFamily="18" charset="2"/>
                              </a:rPr>
                              <m:t>+</m:t>
                            </m:r>
                            <m:r>
                              <a:rPr lang="en-GB" i="1">
                                <a:latin typeface="Cambria Math" panose="02040503050406030204" pitchFamily="18" charset="0"/>
                                <a:sym typeface="Symbol" panose="05050102010706020507" pitchFamily="18" charset="2"/>
                              </a:rPr>
                              <m:t>𝑦</m:t>
                            </m:r>
                          </m:e>
                        </m:d>
                        <m:r>
                          <a:rPr lang="en-GB" i="1" baseline="30000">
                            <a:latin typeface="Cambria Math" panose="02040503050406030204" pitchFamily="18" charset="0"/>
                            <a:sym typeface="Symbol" panose="05050102010706020507" pitchFamily="18" charset="2"/>
                          </a:rPr>
                          <m:t>2</m:t>
                        </m:r>
                      </m:e>
                    </m:nary>
                    <m:r>
                      <a:rPr lang="en-GB" i="1">
                        <a:latin typeface="Cambria Math" panose="02040503050406030204" pitchFamily="18" charset="0"/>
                        <a:sym typeface="Symbol" panose="05050102010706020507" pitchFamily="18" charset="2"/>
                      </a:rPr>
                      <m:t>=</m:t>
                    </m:r>
                  </m:oMath>
                </a14:m>
                <a:r>
                  <a:rPr lang="en-GB" dirty="0" smtClean="0">
                    <a:sym typeface="Symbol" panose="05050102010706020507" pitchFamily="18" charset="2"/>
                  </a:rPr>
                  <a:t> </a:t>
                </a:r>
                <a:r>
                  <a:rPr lang="en-GB" dirty="0" smtClean="0"/>
                  <a:t>(10+4)</a:t>
                </a:r>
                <a:r>
                  <a:rPr lang="en-GB" baseline="30000" dirty="0" smtClean="0"/>
                  <a:t>2</a:t>
                </a:r>
                <a:r>
                  <a:rPr lang="en-GB" dirty="0" smtClean="0"/>
                  <a:t> </a:t>
                </a:r>
                <a:r>
                  <a:rPr lang="en-GB" dirty="0"/>
                  <a:t>+ (</a:t>
                </a:r>
                <a:r>
                  <a:rPr lang="en-GB" dirty="0" smtClean="0"/>
                  <a:t>10+5)</a:t>
                </a:r>
                <a:r>
                  <a:rPr lang="en-GB" baseline="30000" dirty="0" smtClean="0"/>
                  <a:t>2</a:t>
                </a:r>
                <a:r>
                  <a:rPr lang="en-GB" dirty="0" smtClean="0"/>
                  <a:t> </a:t>
                </a:r>
                <a:r>
                  <a:rPr lang="en-GB" dirty="0"/>
                  <a:t>+ (</a:t>
                </a:r>
                <a:r>
                  <a:rPr lang="en-GB" dirty="0" smtClean="0"/>
                  <a:t>8+6)</a:t>
                </a:r>
                <a:r>
                  <a:rPr lang="en-GB" baseline="30000" dirty="0" smtClean="0"/>
                  <a:t>2</a:t>
                </a:r>
                <a:r>
                  <a:rPr lang="en-GB" dirty="0" smtClean="0"/>
                  <a:t> </a:t>
                </a:r>
                <a:r>
                  <a:rPr lang="en-GB" dirty="0"/>
                  <a:t>+ (</a:t>
                </a:r>
                <a:r>
                  <a:rPr lang="en-GB" dirty="0" smtClean="0"/>
                  <a:t>12+5)</a:t>
                </a:r>
                <a:r>
                  <a:rPr lang="en-GB" baseline="30000" dirty="0" smtClean="0"/>
                  <a:t>2</a:t>
                </a:r>
                <a:r>
                  <a:rPr lang="en-GB" dirty="0" smtClean="0"/>
                  <a:t> </a:t>
                </a:r>
                <a:r>
                  <a:rPr lang="en-GB" dirty="0"/>
                  <a:t>+ (</a:t>
                </a:r>
                <a:r>
                  <a:rPr lang="en-GB" dirty="0" smtClean="0"/>
                  <a:t>10+4)</a:t>
                </a:r>
                <a:r>
                  <a:rPr lang="en-GB" baseline="30000" dirty="0" smtClean="0"/>
                  <a:t>2</a:t>
                </a:r>
              </a:p>
              <a:p>
                <a:pPr marL="342900" lvl="1" indent="0">
                  <a:buNone/>
                </a:pPr>
                <a:r>
                  <a:rPr lang="en-GB" dirty="0" smtClean="0"/>
                  <a:t>	=(</a:t>
                </a:r>
                <a:r>
                  <a:rPr lang="en-GB" dirty="0" smtClean="0"/>
                  <a:t>14)</a:t>
                </a:r>
                <a:r>
                  <a:rPr lang="en-GB" baseline="30000" dirty="0" smtClean="0"/>
                  <a:t>2</a:t>
                </a:r>
                <a:r>
                  <a:rPr lang="en-GB" dirty="0" smtClean="0"/>
                  <a:t> </a:t>
                </a:r>
                <a:r>
                  <a:rPr lang="en-GB" dirty="0"/>
                  <a:t>+ (</a:t>
                </a:r>
                <a:r>
                  <a:rPr lang="en-GB" dirty="0" smtClean="0"/>
                  <a:t>15)</a:t>
                </a:r>
                <a:r>
                  <a:rPr lang="en-GB" baseline="30000" dirty="0" smtClean="0"/>
                  <a:t>2</a:t>
                </a:r>
                <a:r>
                  <a:rPr lang="en-GB" dirty="0" smtClean="0"/>
                  <a:t> </a:t>
                </a:r>
                <a:r>
                  <a:rPr lang="en-GB" dirty="0"/>
                  <a:t>+ </a:t>
                </a:r>
                <a:r>
                  <a:rPr lang="en-GB" dirty="0" smtClean="0"/>
                  <a:t>(14)</a:t>
                </a:r>
                <a:r>
                  <a:rPr lang="en-GB" baseline="30000" dirty="0" smtClean="0"/>
                  <a:t>2</a:t>
                </a:r>
                <a:r>
                  <a:rPr lang="en-GB" dirty="0" smtClean="0"/>
                  <a:t> </a:t>
                </a:r>
                <a:r>
                  <a:rPr lang="en-GB" dirty="0"/>
                  <a:t>+ (</a:t>
                </a:r>
                <a:r>
                  <a:rPr lang="en-GB" dirty="0" smtClean="0"/>
                  <a:t>17)</a:t>
                </a:r>
                <a:r>
                  <a:rPr lang="en-GB" baseline="30000" dirty="0" smtClean="0"/>
                  <a:t>2</a:t>
                </a:r>
                <a:r>
                  <a:rPr lang="en-GB" dirty="0" smtClean="0"/>
                  <a:t> </a:t>
                </a:r>
                <a:r>
                  <a:rPr lang="en-GB" dirty="0"/>
                  <a:t>+ (</a:t>
                </a:r>
                <a:r>
                  <a:rPr lang="en-GB" dirty="0" smtClean="0"/>
                  <a:t>14)</a:t>
                </a:r>
                <a:r>
                  <a:rPr lang="en-GB" baseline="30000" dirty="0" smtClean="0"/>
                  <a:t>2</a:t>
                </a:r>
              </a:p>
              <a:p>
                <a:pPr marL="342900" lvl="1" indent="0">
                  <a:buNone/>
                </a:pPr>
                <a:r>
                  <a:rPr lang="en-GB" dirty="0" smtClean="0">
                    <a:sym typeface="Symbol" panose="05050102010706020507" pitchFamily="18" charset="2"/>
                  </a:rPr>
                  <a:t>	=</a:t>
                </a:r>
                <a:r>
                  <a:rPr lang="en-GB" dirty="0" smtClean="0">
                    <a:sym typeface="Symbol" panose="05050102010706020507" pitchFamily="18" charset="2"/>
                  </a:rPr>
                  <a:t>196 + 225 + 196 + 289 + 196 = 1102</a:t>
                </a:r>
                <a:endParaRPr lang="en-GB" dirty="0">
                  <a:sym typeface="Symbol" panose="05050102010706020507" pitchFamily="18" charset="2"/>
                </a:endParaRPr>
              </a:p>
              <a:p>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33400" y="1108438"/>
                <a:ext cx="8337223" cy="5749562"/>
              </a:xfrm>
              <a:blipFill>
                <a:blip r:embed="rId2"/>
                <a:stretch>
                  <a:fillRect l="-1609" t="-2439" r="-73" b="-1060"/>
                </a:stretch>
              </a:blipFill>
            </p:spPr>
            <p:txBody>
              <a:bodyPr/>
              <a:lstStyle/>
              <a:p>
                <a:r>
                  <a:rPr lang="en-GB">
                    <a:noFill/>
                  </a:rPr>
                  <a:t> </a:t>
                </a:r>
              </a:p>
            </p:txBody>
          </p:sp>
        </mc:Fallback>
      </mc:AlternateContent>
    </p:spTree>
    <p:extLst>
      <p:ext uri="{BB962C8B-B14F-4D97-AF65-F5344CB8AC3E}">
        <p14:creationId xmlns:p14="http://schemas.microsoft.com/office/powerpoint/2010/main" val="131893160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p:txBody>
          <a:bodyPr/>
          <a:lstStyle/>
          <a:p>
            <a:r>
              <a:rPr lang="en-GB" dirty="0" smtClean="0"/>
              <a:t>Do the summation multiple choice quiz on Moodle</a:t>
            </a:r>
            <a:endParaRPr lang="en-GB" dirty="0"/>
          </a:p>
        </p:txBody>
      </p:sp>
    </p:spTree>
    <p:extLst>
      <p:ext uri="{BB962C8B-B14F-4D97-AF65-F5344CB8AC3E}">
        <p14:creationId xmlns:p14="http://schemas.microsoft.com/office/powerpoint/2010/main" val="398025164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a:t>
            </a:r>
            <a:r>
              <a:rPr lang="en-GB" dirty="0" smtClean="0"/>
              <a:t>quations</a:t>
            </a:r>
            <a:endParaRPr lang="en-GB" dirty="0"/>
          </a:p>
        </p:txBody>
      </p:sp>
      <p:sp>
        <p:nvSpPr>
          <p:cNvPr id="3" name="Content Placeholder 2"/>
          <p:cNvSpPr>
            <a:spLocks noGrp="1"/>
          </p:cNvSpPr>
          <p:nvPr>
            <p:ph idx="1"/>
          </p:nvPr>
        </p:nvSpPr>
        <p:spPr>
          <a:xfrm>
            <a:off x="628650" y="1028700"/>
            <a:ext cx="7886700" cy="5743575"/>
          </a:xfrm>
        </p:spPr>
        <p:txBody>
          <a:bodyPr>
            <a:normAutofit fontScale="92500"/>
          </a:bodyPr>
          <a:lstStyle/>
          <a:p>
            <a:r>
              <a:rPr lang="en-GB" dirty="0" smtClean="0"/>
              <a:t>An equation is two equal expressions joined by an equals sign</a:t>
            </a:r>
          </a:p>
          <a:p>
            <a:r>
              <a:rPr lang="en-GB" b="1" dirty="0" smtClean="0"/>
              <a:t>Rule 1</a:t>
            </a:r>
            <a:r>
              <a:rPr lang="en-GB" dirty="0" smtClean="0"/>
              <a:t>: Adding or </a:t>
            </a:r>
            <a:r>
              <a:rPr lang="en-GB" dirty="0"/>
              <a:t>s</a:t>
            </a:r>
            <a:r>
              <a:rPr lang="en-GB" dirty="0" smtClean="0"/>
              <a:t>ubtracting the same number from each side of an equation is acceptable and the two sides will still be equivalent</a:t>
            </a:r>
            <a:endParaRPr lang="en-GB" dirty="0"/>
          </a:p>
          <a:p>
            <a:r>
              <a:rPr lang="en-GB" b="1" dirty="0" smtClean="0"/>
              <a:t>Rule 2</a:t>
            </a:r>
            <a:r>
              <a:rPr lang="en-GB" dirty="0" smtClean="0"/>
              <a:t>: If you add or subtract a number from one side of an equation then you </a:t>
            </a:r>
            <a:r>
              <a:rPr lang="en-GB" b="1" i="1" dirty="0" smtClean="0"/>
              <a:t>must</a:t>
            </a:r>
            <a:r>
              <a:rPr lang="en-GB" dirty="0" smtClean="0"/>
              <a:t> add or subtract it on the other side</a:t>
            </a:r>
          </a:p>
          <a:p>
            <a:pPr marL="342900" lvl="1" indent="0">
              <a:buNone/>
            </a:pPr>
            <a:r>
              <a:rPr lang="en-GB" dirty="0" smtClean="0"/>
              <a:t>8 – 2 = 3 + 3		2 + 8 – 2 = 2 + 3 + 3	</a:t>
            </a:r>
            <a:r>
              <a:rPr lang="en-GB" dirty="0" smtClean="0"/>
              <a:t>8 </a:t>
            </a:r>
            <a:r>
              <a:rPr lang="en-GB" dirty="0" smtClean="0"/>
              <a:t>= 8</a:t>
            </a:r>
          </a:p>
          <a:p>
            <a:pPr marL="342900" lvl="1" indent="0">
              <a:buNone/>
            </a:pPr>
            <a:r>
              <a:rPr lang="en-GB" dirty="0" smtClean="0"/>
              <a:t>2x + 7 = 35		2x + 7 – 7 = 35 = 7		2x = 28</a:t>
            </a:r>
          </a:p>
          <a:p>
            <a:r>
              <a:rPr lang="en-GB" b="1" dirty="0" smtClean="0"/>
              <a:t>Rule 3</a:t>
            </a:r>
            <a:r>
              <a:rPr lang="en-GB" dirty="0" smtClean="0"/>
              <a:t>: If you multiply or divide one side of an equation by a number then you must do the same to the other side</a:t>
            </a:r>
          </a:p>
          <a:p>
            <a:pPr marL="342900" lvl="1" indent="0">
              <a:buNone/>
            </a:pPr>
            <a:r>
              <a:rPr lang="en-GB" dirty="0" smtClean="0"/>
              <a:t>3 + 2 – 1 = 7 – 5 + 2</a:t>
            </a:r>
          </a:p>
          <a:p>
            <a:pPr marL="342900" lvl="1" indent="0">
              <a:buNone/>
            </a:pPr>
            <a:r>
              <a:rPr lang="en-GB" dirty="0" smtClean="0"/>
              <a:t>6(</a:t>
            </a:r>
            <a:r>
              <a:rPr lang="en-GB" dirty="0"/>
              <a:t>3 + 2 – </a:t>
            </a:r>
            <a:r>
              <a:rPr lang="en-GB" dirty="0" smtClean="0"/>
              <a:t>1) </a:t>
            </a:r>
            <a:r>
              <a:rPr lang="en-GB" dirty="0"/>
              <a:t>= </a:t>
            </a:r>
            <a:r>
              <a:rPr lang="en-GB" dirty="0" smtClean="0"/>
              <a:t>6(7 </a:t>
            </a:r>
            <a:r>
              <a:rPr lang="en-GB" dirty="0"/>
              <a:t>– 5 + </a:t>
            </a:r>
            <a:r>
              <a:rPr lang="en-GB" dirty="0" smtClean="0"/>
              <a:t>2) 		6(4) = 6(4)		24 = 24</a:t>
            </a:r>
            <a:endParaRPr lang="en-GB" dirty="0"/>
          </a:p>
          <a:p>
            <a:pPr lvl="1"/>
            <a:endParaRPr lang="en-GB" dirty="0"/>
          </a:p>
        </p:txBody>
      </p:sp>
    </p:spTree>
    <p:extLst>
      <p:ext uri="{BB962C8B-B14F-4D97-AF65-F5344CB8AC3E}">
        <p14:creationId xmlns:p14="http://schemas.microsoft.com/office/powerpoint/2010/main" val="128055550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p:txBody>
          <a:bodyPr/>
          <a:lstStyle/>
          <a:p>
            <a:r>
              <a:rPr lang="en-GB" dirty="0" smtClean="0"/>
              <a:t>Do the equations worksheet (solutions available on Moodle after the class)</a:t>
            </a:r>
            <a:endParaRPr lang="en-GB" dirty="0"/>
          </a:p>
        </p:txBody>
      </p:sp>
    </p:spTree>
    <p:extLst>
      <p:ext uri="{BB962C8B-B14F-4D97-AF65-F5344CB8AC3E}">
        <p14:creationId xmlns:p14="http://schemas.microsoft.com/office/powerpoint/2010/main" val="236123209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normAutofit/>
          </a:bodyPr>
          <a:lstStyle/>
          <a:p>
            <a:r>
              <a:rPr lang="en-GB" dirty="0" smtClean="0"/>
              <a:t>Topics covered in the basic maths review</a:t>
            </a:r>
            <a:endParaRPr lang="en-GB" dirty="0">
              <a:sym typeface="Wingdings" panose="05000000000000000000" pitchFamily="2" charset="2"/>
            </a:endParaRPr>
          </a:p>
          <a:p>
            <a:pPr lvl="1"/>
            <a:r>
              <a:rPr lang="en-GB" dirty="0">
                <a:sym typeface="Wingdings" panose="05000000000000000000" pitchFamily="2" charset="2"/>
              </a:rPr>
              <a:t>Positive &amp; Negative Numbers</a:t>
            </a:r>
          </a:p>
          <a:p>
            <a:pPr lvl="1"/>
            <a:r>
              <a:rPr lang="en-GB" dirty="0">
                <a:sym typeface="Wingdings" panose="05000000000000000000" pitchFamily="2" charset="2"/>
              </a:rPr>
              <a:t>Fractions</a:t>
            </a:r>
          </a:p>
          <a:p>
            <a:pPr lvl="1"/>
            <a:r>
              <a:rPr lang="en-GB" dirty="0">
                <a:sym typeface="Wingdings" panose="05000000000000000000" pitchFamily="2" charset="2"/>
              </a:rPr>
              <a:t>Decimals &amp; Percentages</a:t>
            </a:r>
          </a:p>
          <a:p>
            <a:pPr lvl="1"/>
            <a:r>
              <a:rPr lang="en-GB" dirty="0">
                <a:sym typeface="Wingdings" panose="05000000000000000000" pitchFamily="2" charset="2"/>
              </a:rPr>
              <a:t>Exponents and Roots</a:t>
            </a:r>
          </a:p>
          <a:p>
            <a:pPr lvl="1"/>
            <a:r>
              <a:rPr lang="en-GB" dirty="0">
                <a:sym typeface="Wingdings" panose="05000000000000000000" pitchFamily="2" charset="2"/>
              </a:rPr>
              <a:t>Order of Computation</a:t>
            </a:r>
          </a:p>
          <a:p>
            <a:pPr lvl="1"/>
            <a:r>
              <a:rPr lang="en-GB" dirty="0">
                <a:sym typeface="Wingdings" panose="05000000000000000000" pitchFamily="2" charset="2"/>
              </a:rPr>
              <a:t>Summation</a:t>
            </a:r>
          </a:p>
          <a:p>
            <a:pPr lvl="1"/>
            <a:r>
              <a:rPr lang="en-GB" dirty="0">
                <a:sym typeface="Wingdings" panose="05000000000000000000" pitchFamily="2" charset="2"/>
              </a:rPr>
              <a:t>Equations</a:t>
            </a:r>
            <a:endParaRPr lang="en-GB" dirty="0"/>
          </a:p>
          <a:p>
            <a:r>
              <a:rPr lang="en-GB" dirty="0" smtClean="0"/>
              <a:t>With this out of the way we can start getting to grips with actual statistics and data analysis</a:t>
            </a:r>
            <a:endParaRPr lang="en-GB" dirty="0"/>
          </a:p>
        </p:txBody>
      </p:sp>
    </p:spTree>
    <p:extLst>
      <p:ext uri="{BB962C8B-B14F-4D97-AF65-F5344CB8AC3E}">
        <p14:creationId xmlns:p14="http://schemas.microsoft.com/office/powerpoint/2010/main" val="423664929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Coming soon</a:t>
            </a:r>
            <a:endParaRPr lang="en-GB" dirty="0"/>
          </a:p>
        </p:txBody>
      </p:sp>
      <p:sp>
        <p:nvSpPr>
          <p:cNvPr id="3" name="Content Placeholder 2"/>
          <p:cNvSpPr>
            <a:spLocks noGrp="1"/>
          </p:cNvSpPr>
          <p:nvPr>
            <p:ph idx="1"/>
          </p:nvPr>
        </p:nvSpPr>
        <p:spPr/>
        <p:txBody>
          <a:bodyPr/>
          <a:lstStyle/>
          <a:p>
            <a:r>
              <a:rPr lang="en-GB" b="1" dirty="0" smtClean="0"/>
              <a:t>Next session: </a:t>
            </a:r>
            <a:r>
              <a:rPr lang="en-GB" dirty="0" smtClean="0"/>
              <a:t>Frequency distributions</a:t>
            </a:r>
          </a:p>
          <a:p>
            <a:endParaRPr lang="en-GB" dirty="0"/>
          </a:p>
          <a:p>
            <a:r>
              <a:rPr lang="en-GB" b="1" dirty="0" smtClean="0"/>
              <a:t>Homework: </a:t>
            </a:r>
            <a:r>
              <a:rPr lang="en-GB" dirty="0" smtClean="0"/>
              <a:t>Read </a:t>
            </a:r>
            <a:r>
              <a:rPr lang="en-GB" smtClean="0"/>
              <a:t>chapter 1 pp21-26 </a:t>
            </a:r>
            <a:r>
              <a:rPr lang="en-GB" dirty="0" smtClean="0"/>
              <a:t>of </a:t>
            </a:r>
            <a:r>
              <a:rPr lang="en-GB" i="1" dirty="0" smtClean="0"/>
              <a:t>Statistics for the Terrified</a:t>
            </a:r>
            <a:r>
              <a:rPr lang="en-GB" dirty="0" smtClean="0"/>
              <a:t> and complete any Moodle quizzes you have not yet completed.</a:t>
            </a:r>
            <a:endParaRPr lang="en-GB" dirty="0"/>
          </a:p>
        </p:txBody>
      </p:sp>
    </p:spTree>
    <p:extLst>
      <p:ext uri="{BB962C8B-B14F-4D97-AF65-F5344CB8AC3E}">
        <p14:creationId xmlns:p14="http://schemas.microsoft.com/office/powerpoint/2010/main" val="371126425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8790</TotalTime>
  <Words>475</Words>
  <Application>Microsoft Office PowerPoint</Application>
  <PresentationFormat>On-screen Show (4:3)</PresentationFormat>
  <Paragraphs>102</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Cambria Math</vt:lpstr>
      <vt:lpstr>Symbol</vt:lpstr>
      <vt:lpstr>Calibri Light</vt:lpstr>
      <vt:lpstr>Arial</vt:lpstr>
      <vt:lpstr>Calibri</vt:lpstr>
      <vt:lpstr>Wingdings</vt:lpstr>
      <vt:lpstr>Office Theme</vt:lpstr>
      <vt:lpstr>Data Analysis  and Visualisation</vt:lpstr>
      <vt:lpstr>Basic Maths Review II</vt:lpstr>
      <vt:lpstr>Exponents and roots</vt:lpstr>
      <vt:lpstr>Exercise</vt:lpstr>
      <vt:lpstr>Order of Computation</vt:lpstr>
      <vt:lpstr>Order of computation</vt:lpstr>
      <vt:lpstr>Exercise</vt:lpstr>
      <vt:lpstr>Summation</vt:lpstr>
      <vt:lpstr>Summation</vt:lpstr>
      <vt:lpstr>Exercise</vt:lpstr>
      <vt:lpstr>Equations</vt:lpstr>
      <vt:lpstr>Exercise</vt:lpstr>
      <vt:lpstr>Summary</vt:lpstr>
      <vt:lpstr>Coming soon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Analysis  and Visualisaton</dc:title>
  <dc:creator>Whitehead, Nicola</dc:creator>
  <cp:lastModifiedBy>Nik Whitehead</cp:lastModifiedBy>
  <cp:revision>56</cp:revision>
  <dcterms:created xsi:type="dcterms:W3CDTF">2017-06-08T10:43:23Z</dcterms:created>
  <dcterms:modified xsi:type="dcterms:W3CDTF">2019-10-02T09:51:47Z</dcterms:modified>
</cp:coreProperties>
</file>