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8"/>
  </p:notesMasterIdLst>
  <p:handoutMasterIdLst>
    <p:handoutMasterId r:id="rId9"/>
  </p:handoutMasterIdLst>
  <p:sldIdLst>
    <p:sldId id="280" r:id="rId2"/>
    <p:sldId id="283" r:id="rId3"/>
    <p:sldId id="281" r:id="rId4"/>
    <p:sldId id="284" r:id="rId5"/>
    <p:sldId id="286" r:id="rId6"/>
    <p:sldId id="285" r:id="rId7"/>
  </p:sldIdLst>
  <p:sldSz cx="9144000" cy="6858000" type="screen4x3"/>
  <p:notesSz cx="6797675" cy="992822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57459" autoAdjust="0"/>
  </p:normalViewPr>
  <p:slideViewPr>
    <p:cSldViewPr>
      <p:cViewPr varScale="1">
        <p:scale>
          <a:sx n="65" d="100"/>
          <a:sy n="65" d="100"/>
        </p:scale>
        <p:origin x="2934"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698" name="Rectangle 1026"/>
          <p:cNvSpPr>
            <a:spLocks noGrp="1" noChangeArrowheads="1"/>
          </p:cNvSpPr>
          <p:nvPr>
            <p:ph type="hdr" sz="quarter"/>
          </p:nvPr>
        </p:nvSpPr>
        <p:spPr bwMode="auto">
          <a:xfrm>
            <a:off x="0" y="0"/>
            <a:ext cx="2945659" cy="496411"/>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dirty="0"/>
          </a:p>
        </p:txBody>
      </p:sp>
      <p:sp>
        <p:nvSpPr>
          <p:cNvPr id="29699" name="Rectangle 1027"/>
          <p:cNvSpPr>
            <a:spLocks noGrp="1" noChangeArrowheads="1"/>
          </p:cNvSpPr>
          <p:nvPr>
            <p:ph type="dt" sz="quarter" idx="1"/>
          </p:nvPr>
        </p:nvSpPr>
        <p:spPr bwMode="auto">
          <a:xfrm>
            <a:off x="3852016" y="0"/>
            <a:ext cx="2945659" cy="496411"/>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dirty="0"/>
          </a:p>
        </p:txBody>
      </p:sp>
      <p:sp>
        <p:nvSpPr>
          <p:cNvPr id="29700" name="Rectangle 1028"/>
          <p:cNvSpPr>
            <a:spLocks noGrp="1" noChangeArrowheads="1"/>
          </p:cNvSpPr>
          <p:nvPr>
            <p:ph type="ftr" sz="quarter" idx="2"/>
          </p:nvPr>
        </p:nvSpPr>
        <p:spPr bwMode="auto">
          <a:xfrm>
            <a:off x="0" y="9431814"/>
            <a:ext cx="2945659" cy="496411"/>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dirty="0"/>
          </a:p>
        </p:txBody>
      </p:sp>
      <p:sp>
        <p:nvSpPr>
          <p:cNvPr id="29701" name="Rectangle 1029"/>
          <p:cNvSpPr>
            <a:spLocks noGrp="1" noChangeArrowheads="1"/>
          </p:cNvSpPr>
          <p:nvPr>
            <p:ph type="sldNum" sz="quarter" idx="3"/>
          </p:nvPr>
        </p:nvSpPr>
        <p:spPr bwMode="auto">
          <a:xfrm>
            <a:off x="3852016" y="9431814"/>
            <a:ext cx="2945659" cy="496411"/>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45E3E3ED-1457-4AC8-995D-0D0209E2AEFF}" type="slidenum">
              <a:rPr lang="en-GB"/>
              <a:pPr/>
              <a:t>‹#›</a:t>
            </a:fld>
            <a:endParaRPr lang="en-GB" dirty="0"/>
          </a:p>
        </p:txBody>
      </p:sp>
    </p:spTree>
    <p:extLst>
      <p:ext uri="{BB962C8B-B14F-4D97-AF65-F5344CB8AC3E}">
        <p14:creationId xmlns:p14="http://schemas.microsoft.com/office/powerpoint/2010/main" val="377827523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135"/>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50443" y="0"/>
            <a:ext cx="2945659" cy="498135"/>
          </a:xfrm>
          <a:prstGeom prst="rect">
            <a:avLst/>
          </a:prstGeom>
        </p:spPr>
        <p:txBody>
          <a:bodyPr vert="horz" lIns="91440" tIns="45720" rIns="91440" bIns="45720" rtlCol="0"/>
          <a:lstStyle>
            <a:lvl1pPr algn="r">
              <a:defRPr sz="1200"/>
            </a:lvl1pPr>
          </a:lstStyle>
          <a:p>
            <a:fld id="{ABBD9C18-1F09-44CC-8024-E169EE4CE0AD}" type="datetimeFigureOut">
              <a:rPr lang="en-GB" smtClean="0"/>
              <a:t>14/05/2021</a:t>
            </a:fld>
            <a:endParaRPr lang="en-GB" dirty="0"/>
          </a:p>
        </p:txBody>
      </p:sp>
      <p:sp>
        <p:nvSpPr>
          <p:cNvPr id="4" name="Slide Image Placeholder 3"/>
          <p:cNvSpPr>
            <a:spLocks noGrp="1" noRot="1" noChangeAspect="1"/>
          </p:cNvSpPr>
          <p:nvPr>
            <p:ph type="sldImg" idx="2"/>
          </p:nvPr>
        </p:nvSpPr>
        <p:spPr>
          <a:xfrm>
            <a:off x="1166813" y="1241425"/>
            <a:ext cx="4464050" cy="3349625"/>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768" y="4777958"/>
            <a:ext cx="5438140" cy="3909239"/>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30091"/>
            <a:ext cx="2945659" cy="498134"/>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50443" y="9430091"/>
            <a:ext cx="2945659" cy="498134"/>
          </a:xfrm>
          <a:prstGeom prst="rect">
            <a:avLst/>
          </a:prstGeom>
        </p:spPr>
        <p:txBody>
          <a:bodyPr vert="horz" lIns="91440" tIns="45720" rIns="91440" bIns="45720" rtlCol="0" anchor="b"/>
          <a:lstStyle>
            <a:lvl1pPr algn="r">
              <a:defRPr sz="1200"/>
            </a:lvl1pPr>
          </a:lstStyle>
          <a:p>
            <a:fld id="{AD8BF6BF-9202-4E1B-A529-B44A37FC63DC}" type="slidenum">
              <a:rPr lang="en-GB" smtClean="0"/>
              <a:t>‹#›</a:t>
            </a:fld>
            <a:endParaRPr lang="en-GB" dirty="0"/>
          </a:p>
        </p:txBody>
      </p:sp>
    </p:spTree>
    <p:extLst>
      <p:ext uri="{BB962C8B-B14F-4D97-AF65-F5344CB8AC3E}">
        <p14:creationId xmlns:p14="http://schemas.microsoft.com/office/powerpoint/2010/main" val="18230432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strategicmanagementinsight.com/topics/competitive-advantage.html"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strategicmanagementinsight.com/tools/porters-five-forces.html" TargetMode="External"/><Relationship Id="rId2" Type="http://schemas.openxmlformats.org/officeDocument/2006/relationships/slide" Target="../slides/slide4.xml"/><Relationship Id="rId1" Type="http://schemas.openxmlformats.org/officeDocument/2006/relationships/notesMaster" Target="../notesMasters/notesMaster1.xml"/><Relationship Id="rId6" Type="http://schemas.openxmlformats.org/officeDocument/2006/relationships/hyperlink" Target="https://www.strategicmanagementinsight.com/tools/bcg-matrix-growth-share.html" TargetMode="External"/><Relationship Id="rId5" Type="http://schemas.openxmlformats.org/officeDocument/2006/relationships/hyperlink" Target="https://www.strategicmanagementinsight.com/tools/value-chain-analysis.html" TargetMode="External"/><Relationship Id="rId4" Type="http://schemas.openxmlformats.org/officeDocument/2006/relationships/hyperlink" Target="https://www.strategicmanagementinsight.com/tools/pest-pestel-analysis.html"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Slide Image Placeholder 1">
            <a:extLst>
              <a:ext uri="{FF2B5EF4-FFF2-40B4-BE49-F238E27FC236}">
                <a16:creationId xmlns:a16="http://schemas.microsoft.com/office/drawing/2014/main" id="{D9851FFF-DEAA-45D2-A8FD-70FC59B4524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3" name="Notes Placeholder 2">
            <a:extLst>
              <a:ext uri="{FF2B5EF4-FFF2-40B4-BE49-F238E27FC236}">
                <a16:creationId xmlns:a16="http://schemas.microsoft.com/office/drawing/2014/main" id="{0AE5B5D0-E9E8-4DD2-8F7A-BE2CCF2EFF5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dirty="0"/>
          </a:p>
        </p:txBody>
      </p:sp>
      <p:sp>
        <p:nvSpPr>
          <p:cNvPr id="5124" name="Slide Number Placeholder 3">
            <a:extLst>
              <a:ext uri="{FF2B5EF4-FFF2-40B4-BE49-F238E27FC236}">
                <a16:creationId xmlns:a16="http://schemas.microsoft.com/office/drawing/2014/main" id="{5E1118A0-531B-4637-A607-41AF2D2CD0B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3D483F9-6BC9-4CE4-94D5-A051FCD28E8A}" type="slidenum">
              <a:rPr lang="en-GB" altLang="en-US" smtClean="0">
                <a:latin typeface="Calibri" panose="020F0502020204030204" pitchFamily="34" charset="0"/>
              </a:rPr>
              <a:pPr/>
              <a:t>1</a:t>
            </a:fld>
            <a:endParaRPr lang="en-GB" altLang="en-US">
              <a:latin typeface="Calibri" panose="020F0502020204030204" pitchFamily="34" charset="0"/>
            </a:endParaRPr>
          </a:p>
        </p:txBody>
      </p:sp>
    </p:spTree>
    <p:extLst>
      <p:ext uri="{BB962C8B-B14F-4D97-AF65-F5344CB8AC3E}">
        <p14:creationId xmlns:p14="http://schemas.microsoft.com/office/powerpoint/2010/main" val="40878537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D8BF6BF-9202-4E1B-A529-B44A37FC63DC}" type="slidenum">
              <a:rPr lang="en-GB" smtClean="0"/>
              <a:t>2</a:t>
            </a:fld>
            <a:endParaRPr lang="en-GB" dirty="0"/>
          </a:p>
        </p:txBody>
      </p:sp>
    </p:spTree>
    <p:extLst>
      <p:ext uri="{BB962C8B-B14F-4D97-AF65-F5344CB8AC3E}">
        <p14:creationId xmlns:p14="http://schemas.microsoft.com/office/powerpoint/2010/main" val="15092589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What is the RBV then? The resource-based view (RBV) of the firm is an approach to achieving </a:t>
            </a:r>
            <a:r>
              <a:rPr lang="en-GB" sz="1200" b="0" i="0" u="none" strike="noStrike" kern="1200" dirty="0">
                <a:solidFill>
                  <a:schemeClr val="tx1"/>
                </a:solidFill>
                <a:effectLst/>
                <a:latin typeface="+mn-lt"/>
                <a:ea typeface="+mn-ea"/>
                <a:cs typeface="+mn-cs"/>
                <a:hlinkClick r:id="rId3"/>
              </a:rPr>
              <a:t>competitive advantage</a:t>
            </a:r>
            <a:r>
              <a:rPr lang="en-GB" sz="1200" b="0" i="0" kern="1200" dirty="0">
                <a:solidFill>
                  <a:schemeClr val="tx1"/>
                </a:solidFill>
                <a:effectLst/>
                <a:latin typeface="+mn-lt"/>
                <a:ea typeface="+mn-ea"/>
                <a:cs typeface="+mn-cs"/>
              </a:rPr>
              <a:t> that emerged in 1980s and 1990s. </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In RBV model, resources are given the major role in helping companies to achieve higher organizational performance.</a:t>
            </a:r>
          </a:p>
          <a:p>
            <a:pPr algn="just"/>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There are two types of resources: tangible and intangible.</a:t>
            </a:r>
            <a:endParaRPr lang="en-GB" sz="1200" b="0" i="0" u="sng" kern="1200" dirty="0">
              <a:solidFill>
                <a:schemeClr val="tx1"/>
              </a:solidFill>
              <a:effectLst/>
              <a:latin typeface="+mn-lt"/>
              <a:ea typeface="+mn-ea"/>
              <a:cs typeface="+mn-cs"/>
            </a:endParaRPr>
          </a:p>
          <a:p>
            <a:pPr marL="171450" indent="-171450" algn="just">
              <a:buFont typeface="Arial" panose="020B0604020202020204" pitchFamily="34" charset="0"/>
              <a:buChar char="•"/>
            </a:pPr>
            <a:r>
              <a:rPr lang="en-GB" sz="1200" b="0" i="0" u="sng" kern="1200" dirty="0">
                <a:solidFill>
                  <a:schemeClr val="tx1"/>
                </a:solidFill>
                <a:effectLst/>
                <a:latin typeface="+mn-lt"/>
                <a:ea typeface="+mn-ea"/>
                <a:cs typeface="+mn-cs"/>
              </a:rPr>
              <a:t>Tangible assets</a:t>
            </a:r>
            <a:r>
              <a:rPr lang="en-GB" sz="1200" b="0" i="0" kern="1200" dirty="0">
                <a:solidFill>
                  <a:schemeClr val="tx1"/>
                </a:solidFill>
                <a:effectLst/>
                <a:latin typeface="+mn-lt"/>
                <a:ea typeface="+mn-ea"/>
                <a:cs typeface="+mn-cs"/>
              </a:rPr>
              <a:t> are physical things. Land, buildings, machinery, equipment and capital – all these assets are tangible. Physical resources can easily be bought in the market so they confer little advantage to the companies in the long run because rivals can soon acquire the identical assets.</a:t>
            </a:r>
          </a:p>
          <a:p>
            <a:pPr marL="171450" indent="-171450" algn="just">
              <a:buFont typeface="Arial" panose="020B0604020202020204" pitchFamily="34" charset="0"/>
              <a:buChar char="•"/>
            </a:pPr>
            <a:endParaRPr lang="en-GB" sz="1200" b="0" i="0" kern="1200" dirty="0">
              <a:solidFill>
                <a:schemeClr val="tx1"/>
              </a:solidFill>
              <a:effectLst/>
              <a:latin typeface="+mn-lt"/>
              <a:ea typeface="+mn-ea"/>
              <a:cs typeface="+mn-cs"/>
            </a:endParaRPr>
          </a:p>
          <a:p>
            <a:pPr marL="171450" indent="-171450" algn="just">
              <a:buFont typeface="Arial" panose="020B0604020202020204" pitchFamily="34" charset="0"/>
              <a:buChar char="•"/>
            </a:pPr>
            <a:r>
              <a:rPr lang="en-GB" sz="1200" b="0" i="0" u="sng" kern="1200" dirty="0">
                <a:solidFill>
                  <a:schemeClr val="tx1"/>
                </a:solidFill>
                <a:effectLst/>
                <a:latin typeface="+mn-lt"/>
                <a:ea typeface="+mn-ea"/>
                <a:cs typeface="+mn-cs"/>
              </a:rPr>
              <a:t>Intangible assets </a:t>
            </a:r>
            <a:r>
              <a:rPr lang="en-GB" sz="1200" b="0" i="0" kern="1200" dirty="0">
                <a:solidFill>
                  <a:schemeClr val="tx1"/>
                </a:solidFill>
                <a:effectLst/>
                <a:latin typeface="+mn-lt"/>
                <a:ea typeface="+mn-ea"/>
                <a:cs typeface="+mn-cs"/>
              </a:rPr>
              <a:t>are everything else that has no physical presence but can still be owned by the company. Brand reputation, trademarks, intellectual property are all intangible assets. Unlike physical resources, brand reputation is built over a long time and is something that other companies cannot buy from the market. Intangible resources usually stay within a company and are the main source of sustainable competitive advantage.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two critical assumptions of RBV are that resources must also be heterogeneous and immobile.</a:t>
            </a:r>
          </a:p>
          <a:p>
            <a:endParaRPr lang="en-GB" sz="1200" b="0" i="0" kern="1200" dirty="0">
              <a:solidFill>
                <a:schemeClr val="tx1"/>
              </a:solidFill>
              <a:effectLst/>
              <a:latin typeface="+mn-lt"/>
              <a:ea typeface="+mn-ea"/>
              <a:cs typeface="+mn-cs"/>
            </a:endParaRPr>
          </a:p>
          <a:p>
            <a:pPr marL="171450" indent="-171450" algn="just">
              <a:buFont typeface="Arial" panose="020B0604020202020204" pitchFamily="34" charset="0"/>
              <a:buChar char="•"/>
            </a:pPr>
            <a:r>
              <a:rPr lang="en-GB" sz="1200" b="0" i="0" u="sng" kern="1200" dirty="0">
                <a:solidFill>
                  <a:schemeClr val="tx1"/>
                </a:solidFill>
                <a:effectLst/>
                <a:latin typeface="+mn-lt"/>
                <a:ea typeface="+mn-ea"/>
                <a:cs typeface="+mn-cs"/>
              </a:rPr>
              <a:t>Heterogeneous. </a:t>
            </a:r>
            <a:r>
              <a:rPr lang="en-GB" sz="1200" b="0" i="0" kern="1200" dirty="0">
                <a:solidFill>
                  <a:schemeClr val="tx1"/>
                </a:solidFill>
                <a:effectLst/>
                <a:latin typeface="+mn-lt"/>
                <a:ea typeface="+mn-ea"/>
                <a:cs typeface="+mn-cs"/>
              </a:rPr>
              <a:t>The first assumption is that skills, capabilities and other resources that organizations possess differ from one company to another. If organizations had the same amount and mix of resources, they could not employ different strategies to outcompete each other. What one company would do, the other could simply follow and no competitive advantage could be achieved. Therefore, RBV assumes that companies achieve competitive advantage by using their different bundles of resources – companies which are exposed to the same external and competitive forces (same external conditions) are able to implement different strategies and outperform each other. These days, particularly relevant to technology. (SAMSUNG VS APPLE)</a:t>
            </a:r>
          </a:p>
          <a:p>
            <a:pPr marL="0" indent="0" algn="just">
              <a:buFont typeface="Arial" panose="020B0604020202020204" pitchFamily="34" charset="0"/>
              <a:buNone/>
            </a:pPr>
            <a:endParaRPr lang="en-GB" sz="1200" b="0" i="0" kern="1200" dirty="0">
              <a:solidFill>
                <a:schemeClr val="tx1"/>
              </a:solidFill>
              <a:effectLst/>
              <a:latin typeface="+mn-lt"/>
              <a:ea typeface="+mn-ea"/>
              <a:cs typeface="+mn-cs"/>
            </a:endParaRPr>
          </a:p>
          <a:p>
            <a:pPr marL="171450" indent="-171450" algn="just">
              <a:buFont typeface="Arial" panose="020B0604020202020204" pitchFamily="34" charset="0"/>
              <a:buChar char="•"/>
            </a:pPr>
            <a:r>
              <a:rPr lang="en-GB" sz="1200" b="0" i="0" u="sng" kern="1200" dirty="0">
                <a:solidFill>
                  <a:schemeClr val="tx1"/>
                </a:solidFill>
                <a:effectLst/>
                <a:latin typeface="+mn-lt"/>
                <a:ea typeface="+mn-ea"/>
                <a:cs typeface="+mn-cs"/>
              </a:rPr>
              <a:t>Immobile</a:t>
            </a:r>
            <a:r>
              <a:rPr lang="en-GB" sz="1200" b="0" i="0" kern="1200" dirty="0">
                <a:solidFill>
                  <a:schemeClr val="tx1"/>
                </a:solidFill>
                <a:effectLst/>
                <a:latin typeface="+mn-lt"/>
                <a:ea typeface="+mn-ea"/>
                <a:cs typeface="+mn-cs"/>
              </a:rPr>
              <a:t>. The second assumption of RBV is that resources are not mobile and do not move from company to company, at least in the short-run. Due to this immobility, companies cannot replicate rivals’ resources and implement the same strategies. Tangible assets could be mobile over a longer period of time. But intangible resources, such as brand equity, processes, knowledge or intellectual property are usually immobile.</a:t>
            </a:r>
          </a:p>
          <a:p>
            <a:pPr marL="171450" indent="-171450" algn="just">
              <a:buFont typeface="Arial" panose="020B0604020202020204" pitchFamily="34" charset="0"/>
              <a:buChar char="•"/>
            </a:pPr>
            <a:endParaRPr lang="en-GB" sz="1200" b="0" i="0" kern="1200" dirty="0">
              <a:solidFill>
                <a:schemeClr val="tx1"/>
              </a:solidFill>
              <a:effectLst/>
              <a:latin typeface="+mn-lt"/>
              <a:ea typeface="+mn-ea"/>
              <a:cs typeface="+mn-cs"/>
            </a:endParaRPr>
          </a:p>
          <a:p>
            <a:pPr algn="just"/>
            <a:r>
              <a:rPr lang="en-GB" sz="1200" b="0" i="0" u="sng" kern="1200" dirty="0">
                <a:solidFill>
                  <a:schemeClr val="tx1"/>
                </a:solidFill>
                <a:effectLst/>
                <a:latin typeface="+mn-lt"/>
                <a:ea typeface="+mn-ea"/>
                <a:cs typeface="+mn-cs"/>
              </a:rPr>
              <a:t>VRIO framework: </a:t>
            </a:r>
            <a:r>
              <a:rPr lang="en-GB" b="0" i="0" dirty="0">
                <a:effectLst/>
              </a:rPr>
              <a:t>VRIO framework</a:t>
            </a:r>
            <a:r>
              <a:rPr lang="en-GB" sz="1200" b="0" i="0" kern="1200" dirty="0">
                <a:solidFill>
                  <a:schemeClr val="tx1"/>
                </a:solidFill>
                <a:effectLst/>
                <a:latin typeface="+mn-lt"/>
                <a:ea typeface="+mn-ea"/>
                <a:cs typeface="+mn-cs"/>
              </a:rPr>
              <a:t> </a:t>
            </a:r>
            <a:r>
              <a:rPr lang="en-GB" b="0" dirty="0"/>
              <a:t>is the tool used to analyse firm’s internal resources and capabilities to find out if they can be a source of sustained competitive advantage. Go through this in next slide. </a:t>
            </a:r>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b="0" i="0" u="sng" dirty="0">
                <a:effectLst/>
              </a:rPr>
              <a:t>All of this then leads to competitive advantage</a:t>
            </a:r>
            <a:r>
              <a:rPr lang="en-GB" sz="1200" b="0" i="0" u="sng" kern="1200" dirty="0">
                <a:solidFill>
                  <a:schemeClr val="tx1"/>
                </a:solidFill>
                <a:effectLst/>
                <a:latin typeface="+mn-lt"/>
                <a:ea typeface="+mn-ea"/>
                <a:cs typeface="+mn-cs"/>
              </a:rPr>
              <a:t>: </a:t>
            </a:r>
            <a:r>
              <a:rPr lang="en-GB" b="0" dirty="0"/>
              <a:t>superior performance relative to other competitors in the same industry or superior performance relative to the industry average.</a:t>
            </a:r>
            <a:endParaRPr lang="en-GB" sz="1200" b="0" i="0" kern="1200" dirty="0">
              <a:solidFill>
                <a:schemeClr val="tx1"/>
              </a:solidFill>
              <a:effectLst/>
              <a:latin typeface="+mn-lt"/>
              <a:ea typeface="+mn-ea"/>
              <a:cs typeface="+mn-cs"/>
            </a:endParaRPr>
          </a:p>
          <a:p>
            <a:endParaRPr lang="en-GB" dirty="0"/>
          </a:p>
          <a:p>
            <a:endParaRPr lang="en-GB" dirty="0"/>
          </a:p>
          <a:p>
            <a:r>
              <a:rPr lang="en-GB" dirty="0"/>
              <a:t>Don’t try and fit knowledge into how an organisation takes the RBV. </a:t>
            </a:r>
            <a:r>
              <a:rPr lang="en-GB" b="1" dirty="0"/>
              <a:t>Knowledge is the resource</a:t>
            </a:r>
          </a:p>
        </p:txBody>
      </p:sp>
      <p:sp>
        <p:nvSpPr>
          <p:cNvPr id="4" name="Slide Number Placeholder 3"/>
          <p:cNvSpPr>
            <a:spLocks noGrp="1"/>
          </p:cNvSpPr>
          <p:nvPr>
            <p:ph type="sldNum" sz="quarter" idx="5"/>
          </p:nvPr>
        </p:nvSpPr>
        <p:spPr/>
        <p:txBody>
          <a:bodyPr/>
          <a:lstStyle/>
          <a:p>
            <a:fld id="{AD8BF6BF-9202-4E1B-A529-B44A37FC63DC}" type="slidenum">
              <a:rPr lang="en-GB" smtClean="0"/>
              <a:t>3</a:t>
            </a:fld>
            <a:endParaRPr lang="en-GB"/>
          </a:p>
        </p:txBody>
      </p:sp>
    </p:spTree>
    <p:extLst>
      <p:ext uri="{BB962C8B-B14F-4D97-AF65-F5344CB8AC3E}">
        <p14:creationId xmlns:p14="http://schemas.microsoft.com/office/powerpoint/2010/main" val="7024340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Although, having heterogeneous and immobile resources is critical in achieving competitive advantage, it is not enough alone if the firm wants to sustain it. </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In order to understand the sources of </a:t>
            </a:r>
            <a:r>
              <a:rPr lang="en-GB" sz="1200" b="0" i="1" kern="1200" dirty="0">
                <a:solidFill>
                  <a:schemeClr val="tx1"/>
                </a:solidFill>
                <a:effectLst/>
                <a:latin typeface="+mn-lt"/>
                <a:ea typeface="+mn-ea"/>
                <a:cs typeface="+mn-cs"/>
              </a:rPr>
              <a:t>sustained </a:t>
            </a:r>
            <a:r>
              <a:rPr lang="en-GB" sz="1200" b="0" i="0" kern="1200" dirty="0">
                <a:solidFill>
                  <a:schemeClr val="tx1"/>
                </a:solidFill>
                <a:effectLst/>
                <a:latin typeface="+mn-lt"/>
                <a:ea typeface="+mn-ea"/>
                <a:cs typeface="+mn-cs"/>
              </a:rPr>
              <a:t>competitive advantage, firms are using many tools to </a:t>
            </a:r>
            <a:r>
              <a:rPr lang="en-GB" sz="1200" b="0" i="0" kern="1200" dirty="0" err="1">
                <a:solidFill>
                  <a:schemeClr val="tx1"/>
                </a:solidFill>
                <a:effectLst/>
                <a:latin typeface="+mn-lt"/>
                <a:ea typeface="+mn-ea"/>
                <a:cs typeface="+mn-cs"/>
              </a:rPr>
              <a:t>analyze</a:t>
            </a:r>
            <a:r>
              <a:rPr lang="en-GB" sz="1200" b="0" i="0" kern="1200" dirty="0">
                <a:solidFill>
                  <a:schemeClr val="tx1"/>
                </a:solidFill>
                <a:effectLst/>
                <a:latin typeface="+mn-lt"/>
                <a:ea typeface="+mn-ea"/>
                <a:cs typeface="+mn-cs"/>
              </a:rPr>
              <a:t> their external (</a:t>
            </a:r>
            <a:r>
              <a:rPr lang="en-GB" sz="1200" b="0" i="0" u="none" strike="noStrike" kern="1200" dirty="0">
                <a:solidFill>
                  <a:schemeClr val="tx1"/>
                </a:solidFill>
                <a:effectLst/>
                <a:latin typeface="+mn-lt"/>
                <a:ea typeface="+mn-ea"/>
                <a:cs typeface="+mn-cs"/>
                <a:hlinkClick r:id="rId3"/>
              </a:rPr>
              <a:t>Porter’s 5 Forces</a:t>
            </a:r>
            <a:r>
              <a:rPr lang="en-GB" sz="1200" b="0" i="0"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4"/>
              </a:rPr>
              <a:t>PEST analysis</a:t>
            </a:r>
            <a:r>
              <a:rPr lang="en-GB" sz="1200" b="0" i="0" kern="1200" dirty="0">
                <a:solidFill>
                  <a:schemeClr val="tx1"/>
                </a:solidFill>
                <a:effectLst/>
                <a:latin typeface="+mn-lt"/>
                <a:ea typeface="+mn-ea"/>
                <a:cs typeface="+mn-cs"/>
              </a:rPr>
              <a:t>) and internal (</a:t>
            </a:r>
            <a:r>
              <a:rPr lang="en-GB" sz="1200" b="0" i="0" u="none" strike="noStrike" kern="1200" dirty="0">
                <a:solidFill>
                  <a:schemeClr val="tx1"/>
                </a:solidFill>
                <a:effectLst/>
                <a:latin typeface="+mn-lt"/>
                <a:ea typeface="+mn-ea"/>
                <a:cs typeface="+mn-cs"/>
                <a:hlinkClick r:id="rId5"/>
              </a:rPr>
              <a:t>Value Chain analysis</a:t>
            </a:r>
            <a:r>
              <a:rPr lang="en-GB" sz="1200" b="0" i="0"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6"/>
              </a:rPr>
              <a:t>BCG Matrix</a:t>
            </a:r>
            <a:r>
              <a:rPr lang="en-GB" sz="1200" b="0" i="0" kern="1200" dirty="0">
                <a:solidFill>
                  <a:schemeClr val="tx1"/>
                </a:solidFill>
                <a:effectLst/>
                <a:latin typeface="+mn-lt"/>
                <a:ea typeface="+mn-ea"/>
                <a:cs typeface="+mn-cs"/>
              </a:rPr>
              <a:t>) environments. One of such tools that </a:t>
            </a:r>
            <a:r>
              <a:rPr lang="en-GB" sz="1200" b="0" i="0" kern="1200" dirty="0" err="1">
                <a:solidFill>
                  <a:schemeClr val="tx1"/>
                </a:solidFill>
                <a:effectLst/>
                <a:latin typeface="+mn-lt"/>
                <a:ea typeface="+mn-ea"/>
                <a:cs typeface="+mn-cs"/>
              </a:rPr>
              <a:t>analyze</a:t>
            </a:r>
            <a:r>
              <a:rPr lang="en-GB" sz="1200" b="0" i="0" kern="1200" dirty="0">
                <a:solidFill>
                  <a:schemeClr val="tx1"/>
                </a:solidFill>
                <a:effectLst/>
                <a:latin typeface="+mn-lt"/>
                <a:ea typeface="+mn-ea"/>
                <a:cs typeface="+mn-cs"/>
              </a:rPr>
              <a:t> firm’s internal resources is VRIO analysis.</a:t>
            </a:r>
          </a:p>
          <a:p>
            <a:pPr algn="just"/>
            <a:endParaRPr lang="en-GB" sz="1200" b="0" i="0" kern="1200" dirty="0">
              <a:solidFill>
                <a:schemeClr val="tx1"/>
              </a:solidFill>
              <a:effectLst/>
              <a:latin typeface="+mn-lt"/>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The tool was originally developed by Barney (1991;1995) in his work ‘Firm Resources and Sustained Competitive Advantage’. Barney says that a resource must possess four attributes in order to become a strategic asset and a source of sustained </a:t>
            </a:r>
            <a:r>
              <a:rPr lang="en-GB" sz="1200" b="0" i="0" u="none" strike="noStrike" kern="1200" dirty="0">
                <a:solidFill>
                  <a:schemeClr val="tx1"/>
                </a:solidFill>
                <a:effectLst/>
                <a:latin typeface="+mn-lt"/>
                <a:ea typeface="+mn-ea"/>
                <a:cs typeface="+mn-cs"/>
              </a:rPr>
              <a:t>competitive advantage:</a:t>
            </a:r>
          </a:p>
          <a:p>
            <a:pPr marL="228600" indent="-228600" algn="just">
              <a:buFont typeface="+mj-lt"/>
              <a:buAutoNum type="arabicPeriod"/>
            </a:pPr>
            <a:r>
              <a:rPr lang="en-GB" sz="1200" b="0" i="0" kern="1200" dirty="0">
                <a:solidFill>
                  <a:schemeClr val="tx1"/>
                </a:solidFill>
                <a:effectLst/>
                <a:latin typeface="+mn-lt"/>
                <a:ea typeface="+mn-ea"/>
                <a:cs typeface="+mn-cs"/>
              </a:rPr>
              <a:t>VALUABLE</a:t>
            </a:r>
          </a:p>
          <a:p>
            <a:pPr marL="228600" indent="-228600" algn="just">
              <a:buFont typeface="+mj-lt"/>
              <a:buAutoNum type="arabicPeriod"/>
            </a:pPr>
            <a:r>
              <a:rPr lang="en-GB" sz="1200" b="0" i="0" kern="1200" dirty="0">
                <a:solidFill>
                  <a:schemeClr val="tx1"/>
                </a:solidFill>
                <a:effectLst/>
                <a:latin typeface="+mn-lt"/>
                <a:ea typeface="+mn-ea"/>
                <a:cs typeface="+mn-cs"/>
              </a:rPr>
              <a:t>RARE</a:t>
            </a:r>
          </a:p>
          <a:p>
            <a:pPr marL="228600" indent="-228600" algn="just">
              <a:buFont typeface="+mj-lt"/>
              <a:buAutoNum type="arabicPeriod"/>
            </a:pPr>
            <a:r>
              <a:rPr lang="en-GB" sz="1200" b="0" i="0" kern="1200" dirty="0">
                <a:solidFill>
                  <a:schemeClr val="tx1"/>
                </a:solidFill>
                <a:effectLst/>
                <a:latin typeface="+mn-lt"/>
                <a:ea typeface="+mn-ea"/>
                <a:cs typeface="+mn-cs"/>
              </a:rPr>
              <a:t>IMPERFECTLY IMITABLE</a:t>
            </a:r>
          </a:p>
          <a:p>
            <a:pPr marL="228600" indent="-228600" algn="just">
              <a:buFont typeface="+mj-lt"/>
              <a:buAutoNum type="arabicPeriod"/>
            </a:pPr>
            <a:r>
              <a:rPr lang="en-GB" sz="1200" b="0" i="0" kern="1200" dirty="0">
                <a:solidFill>
                  <a:schemeClr val="tx1"/>
                </a:solidFill>
                <a:effectLst/>
                <a:latin typeface="+mn-lt"/>
                <a:ea typeface="+mn-ea"/>
                <a:cs typeface="+mn-cs"/>
              </a:rPr>
              <a:t>NON-SUBSTITUTABLE</a:t>
            </a:r>
          </a:p>
          <a:p>
            <a:pPr algn="just"/>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A resource or capability that meets all four requirements can bring sustained competitive advantage for the company.</a:t>
            </a:r>
            <a:endParaRPr lang="en-GB" dirty="0"/>
          </a:p>
        </p:txBody>
      </p:sp>
      <p:sp>
        <p:nvSpPr>
          <p:cNvPr id="4" name="Slide Number Placeholder 3"/>
          <p:cNvSpPr>
            <a:spLocks noGrp="1"/>
          </p:cNvSpPr>
          <p:nvPr>
            <p:ph type="sldNum" sz="quarter" idx="5"/>
          </p:nvPr>
        </p:nvSpPr>
        <p:spPr/>
        <p:txBody>
          <a:bodyPr/>
          <a:lstStyle/>
          <a:p>
            <a:fld id="{AD8BF6BF-9202-4E1B-A529-B44A37FC63DC}" type="slidenum">
              <a:rPr lang="en-GB" smtClean="0"/>
              <a:t>4</a:t>
            </a:fld>
            <a:endParaRPr lang="en-GB"/>
          </a:p>
        </p:txBody>
      </p:sp>
    </p:spTree>
    <p:extLst>
      <p:ext uri="{BB962C8B-B14F-4D97-AF65-F5344CB8AC3E}">
        <p14:creationId xmlns:p14="http://schemas.microsoft.com/office/powerpoint/2010/main" val="29611628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D8BF6BF-9202-4E1B-A529-B44A37FC63DC}" type="slidenum">
              <a:rPr lang="en-GB" smtClean="0"/>
              <a:t>6</a:t>
            </a:fld>
            <a:endParaRPr lang="en-GB" dirty="0"/>
          </a:p>
        </p:txBody>
      </p:sp>
    </p:spTree>
    <p:extLst>
      <p:ext uri="{BB962C8B-B14F-4D97-AF65-F5344CB8AC3E}">
        <p14:creationId xmlns:p14="http://schemas.microsoft.com/office/powerpoint/2010/main" val="36543374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1F0010-CEE3-44AC-9064-1B5BCB05C7FC}"/>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C8E314F4-9E0C-4E93-B481-C47A1EF2F24C}"/>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7F34574-3316-4813-82BD-052F46D23069}"/>
              </a:ext>
            </a:extLst>
          </p:cNvPr>
          <p:cNvSpPr>
            <a:spLocks noGrp="1"/>
          </p:cNvSpPr>
          <p:nvPr>
            <p:ph type="dt" sz="half" idx="10"/>
          </p:nvPr>
        </p:nvSpPr>
        <p:spPr/>
        <p:txBody>
          <a:bodyPr/>
          <a:lstStyle/>
          <a:p>
            <a:endParaRPr lang="en-GB" dirty="0"/>
          </a:p>
        </p:txBody>
      </p:sp>
      <p:sp>
        <p:nvSpPr>
          <p:cNvPr id="5" name="Footer Placeholder 4">
            <a:extLst>
              <a:ext uri="{FF2B5EF4-FFF2-40B4-BE49-F238E27FC236}">
                <a16:creationId xmlns:a16="http://schemas.microsoft.com/office/drawing/2014/main" id="{75ADA057-19E4-4C7E-B784-EB12C185555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C31C151-6DCB-425B-9F68-AF662CB680F2}"/>
              </a:ext>
            </a:extLst>
          </p:cNvPr>
          <p:cNvSpPr>
            <a:spLocks noGrp="1"/>
          </p:cNvSpPr>
          <p:nvPr>
            <p:ph type="sldNum" sz="quarter" idx="12"/>
          </p:nvPr>
        </p:nvSpPr>
        <p:spPr/>
        <p:txBody>
          <a:bodyPr/>
          <a:lstStyle/>
          <a:p>
            <a:fld id="{8D236C7C-109F-4CCE-AA06-6FF83E9B1948}" type="slidenum">
              <a:rPr lang="en-GB" smtClean="0"/>
              <a:pPr/>
              <a:t>‹#›</a:t>
            </a:fld>
            <a:endParaRPr lang="en-GB" dirty="0"/>
          </a:p>
        </p:txBody>
      </p:sp>
    </p:spTree>
    <p:extLst>
      <p:ext uri="{BB962C8B-B14F-4D97-AF65-F5344CB8AC3E}">
        <p14:creationId xmlns:p14="http://schemas.microsoft.com/office/powerpoint/2010/main" val="11436014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F81817-14C8-4FB4-B194-8DE32CAB580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073C4B5-C4EA-4A20-82CB-CFD8A64EA08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1FDFA0-47D7-4911-8033-AFBFE42957BB}"/>
              </a:ext>
            </a:extLst>
          </p:cNvPr>
          <p:cNvSpPr>
            <a:spLocks noGrp="1"/>
          </p:cNvSpPr>
          <p:nvPr>
            <p:ph type="dt" sz="half" idx="10"/>
          </p:nvPr>
        </p:nvSpPr>
        <p:spPr/>
        <p:txBody>
          <a:bodyPr/>
          <a:lstStyle/>
          <a:p>
            <a:endParaRPr lang="en-GB" dirty="0"/>
          </a:p>
        </p:txBody>
      </p:sp>
      <p:sp>
        <p:nvSpPr>
          <p:cNvPr id="5" name="Footer Placeholder 4">
            <a:extLst>
              <a:ext uri="{FF2B5EF4-FFF2-40B4-BE49-F238E27FC236}">
                <a16:creationId xmlns:a16="http://schemas.microsoft.com/office/drawing/2014/main" id="{49936B84-9D12-433C-9438-82F8C2416C4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F15A184-3946-449F-97D8-90760A962823}"/>
              </a:ext>
            </a:extLst>
          </p:cNvPr>
          <p:cNvSpPr>
            <a:spLocks noGrp="1"/>
          </p:cNvSpPr>
          <p:nvPr>
            <p:ph type="sldNum" sz="quarter" idx="12"/>
          </p:nvPr>
        </p:nvSpPr>
        <p:spPr/>
        <p:txBody>
          <a:bodyPr/>
          <a:lstStyle/>
          <a:p>
            <a:fld id="{EF60BA27-8451-4C89-AB2F-E39001209108}" type="slidenum">
              <a:rPr lang="en-GB" smtClean="0"/>
              <a:pPr/>
              <a:t>‹#›</a:t>
            </a:fld>
            <a:endParaRPr lang="en-GB" dirty="0"/>
          </a:p>
        </p:txBody>
      </p:sp>
    </p:spTree>
    <p:extLst>
      <p:ext uri="{BB962C8B-B14F-4D97-AF65-F5344CB8AC3E}">
        <p14:creationId xmlns:p14="http://schemas.microsoft.com/office/powerpoint/2010/main" val="15647911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BD3DB-CE6F-41E1-8DC0-8D97CD68CC5D}"/>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623FB89-8125-4874-8482-BFFB25EC2E36}"/>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987820C-0D1E-4684-BEDA-A85249A499EF}"/>
              </a:ext>
            </a:extLst>
          </p:cNvPr>
          <p:cNvSpPr>
            <a:spLocks noGrp="1"/>
          </p:cNvSpPr>
          <p:nvPr>
            <p:ph type="dt" sz="half" idx="10"/>
          </p:nvPr>
        </p:nvSpPr>
        <p:spPr/>
        <p:txBody>
          <a:bodyPr/>
          <a:lstStyle/>
          <a:p>
            <a:endParaRPr lang="en-GB" dirty="0"/>
          </a:p>
        </p:txBody>
      </p:sp>
      <p:sp>
        <p:nvSpPr>
          <p:cNvPr id="5" name="Footer Placeholder 4">
            <a:extLst>
              <a:ext uri="{FF2B5EF4-FFF2-40B4-BE49-F238E27FC236}">
                <a16:creationId xmlns:a16="http://schemas.microsoft.com/office/drawing/2014/main" id="{D62D0F71-C107-4574-B2A6-56E8E4A984C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D94140F0-4F18-4603-B1E0-CDC469B85D8E}"/>
              </a:ext>
            </a:extLst>
          </p:cNvPr>
          <p:cNvSpPr>
            <a:spLocks noGrp="1"/>
          </p:cNvSpPr>
          <p:nvPr>
            <p:ph type="sldNum" sz="quarter" idx="12"/>
          </p:nvPr>
        </p:nvSpPr>
        <p:spPr/>
        <p:txBody>
          <a:bodyPr/>
          <a:lstStyle/>
          <a:p>
            <a:fld id="{D01BFCCA-6B8B-425B-8EC8-1E7578946698}" type="slidenum">
              <a:rPr lang="en-GB" smtClean="0"/>
              <a:pPr/>
              <a:t>‹#›</a:t>
            </a:fld>
            <a:endParaRPr lang="en-GB" dirty="0"/>
          </a:p>
        </p:txBody>
      </p:sp>
    </p:spTree>
    <p:extLst>
      <p:ext uri="{BB962C8B-B14F-4D97-AF65-F5344CB8AC3E}">
        <p14:creationId xmlns:p14="http://schemas.microsoft.com/office/powerpoint/2010/main" val="36769763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31CE95-68A3-4744-9127-2E40CB4016C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46B30BE-9D3C-457C-853B-66C291A3C55F}"/>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1081713-A3FD-4041-A781-881FA68CF649}"/>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0AB00F1-5D8B-428D-BCD5-AC6314925EC4}"/>
              </a:ext>
            </a:extLst>
          </p:cNvPr>
          <p:cNvSpPr>
            <a:spLocks noGrp="1"/>
          </p:cNvSpPr>
          <p:nvPr>
            <p:ph type="dt" sz="half" idx="10"/>
          </p:nvPr>
        </p:nvSpPr>
        <p:spPr/>
        <p:txBody>
          <a:bodyPr/>
          <a:lstStyle/>
          <a:p>
            <a:endParaRPr lang="en-GB" dirty="0"/>
          </a:p>
        </p:txBody>
      </p:sp>
      <p:sp>
        <p:nvSpPr>
          <p:cNvPr id="6" name="Footer Placeholder 5">
            <a:extLst>
              <a:ext uri="{FF2B5EF4-FFF2-40B4-BE49-F238E27FC236}">
                <a16:creationId xmlns:a16="http://schemas.microsoft.com/office/drawing/2014/main" id="{379DFFB3-17BD-46A3-8B47-D956D2BF402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C2636F38-53EB-4D78-BC97-D4BD7758C309}"/>
              </a:ext>
            </a:extLst>
          </p:cNvPr>
          <p:cNvSpPr>
            <a:spLocks noGrp="1"/>
          </p:cNvSpPr>
          <p:nvPr>
            <p:ph type="sldNum" sz="quarter" idx="12"/>
          </p:nvPr>
        </p:nvSpPr>
        <p:spPr/>
        <p:txBody>
          <a:bodyPr/>
          <a:lstStyle/>
          <a:p>
            <a:fld id="{DDCE33D9-275B-49CD-9B4D-C02C954BCD3B}" type="slidenum">
              <a:rPr lang="en-GB" smtClean="0"/>
              <a:pPr/>
              <a:t>‹#›</a:t>
            </a:fld>
            <a:endParaRPr lang="en-GB" dirty="0"/>
          </a:p>
        </p:txBody>
      </p:sp>
    </p:spTree>
    <p:extLst>
      <p:ext uri="{BB962C8B-B14F-4D97-AF65-F5344CB8AC3E}">
        <p14:creationId xmlns:p14="http://schemas.microsoft.com/office/powerpoint/2010/main" val="126818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A3456-582B-467E-BE7B-392C3E8617D5}"/>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BF82563-2C08-41ED-99AB-AF163E5A3B5C}"/>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A671D530-0C92-4A46-A52C-5A71FA7FF6FE}"/>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FD04D7F-421E-4A7D-8882-B261C89519FE}"/>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E79C83B8-D240-421F-A94D-D2B628BD8AD2}"/>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A5DFECB-25E0-405F-AA4A-300F91D859A7}"/>
              </a:ext>
            </a:extLst>
          </p:cNvPr>
          <p:cNvSpPr>
            <a:spLocks noGrp="1"/>
          </p:cNvSpPr>
          <p:nvPr>
            <p:ph type="dt" sz="half" idx="10"/>
          </p:nvPr>
        </p:nvSpPr>
        <p:spPr/>
        <p:txBody>
          <a:bodyPr/>
          <a:lstStyle/>
          <a:p>
            <a:endParaRPr lang="en-GB" dirty="0"/>
          </a:p>
        </p:txBody>
      </p:sp>
      <p:sp>
        <p:nvSpPr>
          <p:cNvPr id="8" name="Footer Placeholder 7">
            <a:extLst>
              <a:ext uri="{FF2B5EF4-FFF2-40B4-BE49-F238E27FC236}">
                <a16:creationId xmlns:a16="http://schemas.microsoft.com/office/drawing/2014/main" id="{FFB63B1C-F6EF-4B0C-AEA7-4923F3D0D9F6}"/>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0E9C1E24-E038-40C1-B4AF-632785F8A14F}"/>
              </a:ext>
            </a:extLst>
          </p:cNvPr>
          <p:cNvSpPr>
            <a:spLocks noGrp="1"/>
          </p:cNvSpPr>
          <p:nvPr>
            <p:ph type="sldNum" sz="quarter" idx="12"/>
          </p:nvPr>
        </p:nvSpPr>
        <p:spPr/>
        <p:txBody>
          <a:bodyPr/>
          <a:lstStyle/>
          <a:p>
            <a:fld id="{6351AF64-9935-4A88-841E-B3A95A25DD63}" type="slidenum">
              <a:rPr lang="en-GB" smtClean="0"/>
              <a:pPr/>
              <a:t>‹#›</a:t>
            </a:fld>
            <a:endParaRPr lang="en-GB" dirty="0"/>
          </a:p>
        </p:txBody>
      </p:sp>
    </p:spTree>
    <p:extLst>
      <p:ext uri="{BB962C8B-B14F-4D97-AF65-F5344CB8AC3E}">
        <p14:creationId xmlns:p14="http://schemas.microsoft.com/office/powerpoint/2010/main" val="15437447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D1E31B-4071-4E5A-A45D-893D91C8C0B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6F3E005-490A-4543-AAC6-5A170F7E205A}"/>
              </a:ext>
            </a:extLst>
          </p:cNvPr>
          <p:cNvSpPr>
            <a:spLocks noGrp="1"/>
          </p:cNvSpPr>
          <p:nvPr>
            <p:ph type="dt" sz="half" idx="10"/>
          </p:nvPr>
        </p:nvSpPr>
        <p:spPr/>
        <p:txBody>
          <a:bodyPr/>
          <a:lstStyle/>
          <a:p>
            <a:endParaRPr lang="en-GB" dirty="0"/>
          </a:p>
        </p:txBody>
      </p:sp>
      <p:sp>
        <p:nvSpPr>
          <p:cNvPr id="4" name="Footer Placeholder 3">
            <a:extLst>
              <a:ext uri="{FF2B5EF4-FFF2-40B4-BE49-F238E27FC236}">
                <a16:creationId xmlns:a16="http://schemas.microsoft.com/office/drawing/2014/main" id="{499A55E6-05DC-4947-8ED4-0C14A3BAFDB4}"/>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D416DC7D-FBAD-4076-A1A7-12DE64A21C01}"/>
              </a:ext>
            </a:extLst>
          </p:cNvPr>
          <p:cNvSpPr>
            <a:spLocks noGrp="1"/>
          </p:cNvSpPr>
          <p:nvPr>
            <p:ph type="sldNum" sz="quarter" idx="12"/>
          </p:nvPr>
        </p:nvSpPr>
        <p:spPr/>
        <p:txBody>
          <a:bodyPr/>
          <a:lstStyle/>
          <a:p>
            <a:fld id="{F225D46C-3021-4A1F-8DD8-2A68E9B849D9}" type="slidenum">
              <a:rPr lang="en-GB" smtClean="0"/>
              <a:pPr/>
              <a:t>‹#›</a:t>
            </a:fld>
            <a:endParaRPr lang="en-GB" dirty="0"/>
          </a:p>
        </p:txBody>
      </p:sp>
    </p:spTree>
    <p:extLst>
      <p:ext uri="{BB962C8B-B14F-4D97-AF65-F5344CB8AC3E}">
        <p14:creationId xmlns:p14="http://schemas.microsoft.com/office/powerpoint/2010/main" val="40127769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A55168F-9AED-4BDF-A6EB-B1166A20D558}"/>
              </a:ext>
            </a:extLst>
          </p:cNvPr>
          <p:cNvSpPr>
            <a:spLocks noGrp="1"/>
          </p:cNvSpPr>
          <p:nvPr>
            <p:ph type="dt" sz="half" idx="10"/>
          </p:nvPr>
        </p:nvSpPr>
        <p:spPr/>
        <p:txBody>
          <a:bodyPr/>
          <a:lstStyle/>
          <a:p>
            <a:endParaRPr lang="en-GB" dirty="0"/>
          </a:p>
        </p:txBody>
      </p:sp>
      <p:sp>
        <p:nvSpPr>
          <p:cNvPr id="3" name="Footer Placeholder 2">
            <a:extLst>
              <a:ext uri="{FF2B5EF4-FFF2-40B4-BE49-F238E27FC236}">
                <a16:creationId xmlns:a16="http://schemas.microsoft.com/office/drawing/2014/main" id="{9C7809F6-103A-4EF2-879C-606D3398E8D3}"/>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EDD38B5B-2FCB-4686-A5A6-12372924D656}"/>
              </a:ext>
            </a:extLst>
          </p:cNvPr>
          <p:cNvSpPr>
            <a:spLocks noGrp="1"/>
          </p:cNvSpPr>
          <p:nvPr>
            <p:ph type="sldNum" sz="quarter" idx="12"/>
          </p:nvPr>
        </p:nvSpPr>
        <p:spPr/>
        <p:txBody>
          <a:bodyPr/>
          <a:lstStyle/>
          <a:p>
            <a:fld id="{7AB5AE23-D34A-4F7D-9DFD-F49D81282221}" type="slidenum">
              <a:rPr lang="en-GB" smtClean="0"/>
              <a:pPr/>
              <a:t>‹#›</a:t>
            </a:fld>
            <a:endParaRPr lang="en-GB" dirty="0"/>
          </a:p>
        </p:txBody>
      </p:sp>
    </p:spTree>
    <p:extLst>
      <p:ext uri="{BB962C8B-B14F-4D97-AF65-F5344CB8AC3E}">
        <p14:creationId xmlns:p14="http://schemas.microsoft.com/office/powerpoint/2010/main" val="36342150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7465D-D24A-46AE-A399-B6A5815AB517}"/>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B88CD3E-7D05-409D-A050-2BA146615BAF}"/>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42548AE-D1B8-419F-A5D5-D6F8E83167B6}"/>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294A1890-C5A2-4CF3-9811-59E14AE803E9}"/>
              </a:ext>
            </a:extLst>
          </p:cNvPr>
          <p:cNvSpPr>
            <a:spLocks noGrp="1"/>
          </p:cNvSpPr>
          <p:nvPr>
            <p:ph type="dt" sz="half" idx="10"/>
          </p:nvPr>
        </p:nvSpPr>
        <p:spPr/>
        <p:txBody>
          <a:bodyPr/>
          <a:lstStyle/>
          <a:p>
            <a:endParaRPr lang="en-GB" dirty="0"/>
          </a:p>
        </p:txBody>
      </p:sp>
      <p:sp>
        <p:nvSpPr>
          <p:cNvPr id="6" name="Footer Placeholder 5">
            <a:extLst>
              <a:ext uri="{FF2B5EF4-FFF2-40B4-BE49-F238E27FC236}">
                <a16:creationId xmlns:a16="http://schemas.microsoft.com/office/drawing/2014/main" id="{A46BD05B-C97C-4C55-BDD1-338CC09984CF}"/>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424255BA-9CCD-409D-9467-C29888EE1BE9}"/>
              </a:ext>
            </a:extLst>
          </p:cNvPr>
          <p:cNvSpPr>
            <a:spLocks noGrp="1"/>
          </p:cNvSpPr>
          <p:nvPr>
            <p:ph type="sldNum" sz="quarter" idx="12"/>
          </p:nvPr>
        </p:nvSpPr>
        <p:spPr/>
        <p:txBody>
          <a:bodyPr/>
          <a:lstStyle/>
          <a:p>
            <a:fld id="{549F4DE7-C950-4329-B4C1-1CE8DE46E1A7}" type="slidenum">
              <a:rPr lang="en-GB" smtClean="0"/>
              <a:pPr/>
              <a:t>‹#›</a:t>
            </a:fld>
            <a:endParaRPr lang="en-GB" dirty="0"/>
          </a:p>
        </p:txBody>
      </p:sp>
    </p:spTree>
    <p:extLst>
      <p:ext uri="{BB962C8B-B14F-4D97-AF65-F5344CB8AC3E}">
        <p14:creationId xmlns:p14="http://schemas.microsoft.com/office/powerpoint/2010/main" val="42466490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E5994E-E2D9-4284-8711-81476458049F}"/>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DBB2DBE-06BC-409E-82E5-36A4FA4C23AF}"/>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dirty="0"/>
          </a:p>
        </p:txBody>
      </p:sp>
      <p:sp>
        <p:nvSpPr>
          <p:cNvPr id="4" name="Text Placeholder 3">
            <a:extLst>
              <a:ext uri="{FF2B5EF4-FFF2-40B4-BE49-F238E27FC236}">
                <a16:creationId xmlns:a16="http://schemas.microsoft.com/office/drawing/2014/main" id="{548FE9DF-7CD6-4142-A8F9-F5B712E66D0C}"/>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47DC176C-0B2B-4007-ACA3-8DA6EF545D46}"/>
              </a:ext>
            </a:extLst>
          </p:cNvPr>
          <p:cNvSpPr>
            <a:spLocks noGrp="1"/>
          </p:cNvSpPr>
          <p:nvPr>
            <p:ph type="dt" sz="half" idx="10"/>
          </p:nvPr>
        </p:nvSpPr>
        <p:spPr/>
        <p:txBody>
          <a:bodyPr/>
          <a:lstStyle/>
          <a:p>
            <a:endParaRPr lang="en-GB" dirty="0"/>
          </a:p>
        </p:txBody>
      </p:sp>
      <p:sp>
        <p:nvSpPr>
          <p:cNvPr id="6" name="Footer Placeholder 5">
            <a:extLst>
              <a:ext uri="{FF2B5EF4-FFF2-40B4-BE49-F238E27FC236}">
                <a16:creationId xmlns:a16="http://schemas.microsoft.com/office/drawing/2014/main" id="{62A91C16-3D5D-464B-9842-620BB2CE158D}"/>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DE9AF9F9-5BC2-474A-A985-8EE117A50D2B}"/>
              </a:ext>
            </a:extLst>
          </p:cNvPr>
          <p:cNvSpPr>
            <a:spLocks noGrp="1"/>
          </p:cNvSpPr>
          <p:nvPr>
            <p:ph type="sldNum" sz="quarter" idx="12"/>
          </p:nvPr>
        </p:nvSpPr>
        <p:spPr/>
        <p:txBody>
          <a:bodyPr/>
          <a:lstStyle/>
          <a:p>
            <a:fld id="{2115E025-84CB-4DF4-B67B-8DA5B3E9A930}" type="slidenum">
              <a:rPr lang="en-GB" smtClean="0"/>
              <a:pPr/>
              <a:t>‹#›</a:t>
            </a:fld>
            <a:endParaRPr lang="en-GB" dirty="0"/>
          </a:p>
        </p:txBody>
      </p:sp>
    </p:spTree>
    <p:extLst>
      <p:ext uri="{BB962C8B-B14F-4D97-AF65-F5344CB8AC3E}">
        <p14:creationId xmlns:p14="http://schemas.microsoft.com/office/powerpoint/2010/main" val="22035539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0FF10-9FF0-4842-BD62-835766942BC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894218B-C8D7-430B-8F78-937457F2280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A85D10-F23D-45CE-BB51-2A23BE914217}"/>
              </a:ext>
            </a:extLst>
          </p:cNvPr>
          <p:cNvSpPr>
            <a:spLocks noGrp="1"/>
          </p:cNvSpPr>
          <p:nvPr>
            <p:ph type="dt" sz="half" idx="10"/>
          </p:nvPr>
        </p:nvSpPr>
        <p:spPr/>
        <p:txBody>
          <a:bodyPr/>
          <a:lstStyle/>
          <a:p>
            <a:endParaRPr lang="en-GB" dirty="0"/>
          </a:p>
        </p:txBody>
      </p:sp>
      <p:sp>
        <p:nvSpPr>
          <p:cNvPr id="5" name="Footer Placeholder 4">
            <a:extLst>
              <a:ext uri="{FF2B5EF4-FFF2-40B4-BE49-F238E27FC236}">
                <a16:creationId xmlns:a16="http://schemas.microsoft.com/office/drawing/2014/main" id="{40D693EA-7FAE-4833-926A-FB5EB814B792}"/>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BE425A1-542D-4356-BB29-80436C11BBE7}"/>
              </a:ext>
            </a:extLst>
          </p:cNvPr>
          <p:cNvSpPr>
            <a:spLocks noGrp="1"/>
          </p:cNvSpPr>
          <p:nvPr>
            <p:ph type="sldNum" sz="quarter" idx="12"/>
          </p:nvPr>
        </p:nvSpPr>
        <p:spPr/>
        <p:txBody>
          <a:bodyPr/>
          <a:lstStyle/>
          <a:p>
            <a:fld id="{149A84A7-78B5-475C-AC2C-FE980E946A46}" type="slidenum">
              <a:rPr lang="en-GB" smtClean="0"/>
              <a:pPr/>
              <a:t>‹#›</a:t>
            </a:fld>
            <a:endParaRPr lang="en-GB" dirty="0"/>
          </a:p>
        </p:txBody>
      </p:sp>
    </p:spTree>
    <p:extLst>
      <p:ext uri="{BB962C8B-B14F-4D97-AF65-F5344CB8AC3E}">
        <p14:creationId xmlns:p14="http://schemas.microsoft.com/office/powerpoint/2010/main" val="33485718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1D7EB99-0FFD-4198-8F33-324667F5EB9D}"/>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5014748-2E0A-45DA-8633-68C41006BEEF}"/>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6F680A-1862-4090-93A2-4CCFD0891E7E}"/>
              </a:ext>
            </a:extLst>
          </p:cNvPr>
          <p:cNvSpPr>
            <a:spLocks noGrp="1"/>
          </p:cNvSpPr>
          <p:nvPr>
            <p:ph type="dt" sz="half" idx="10"/>
          </p:nvPr>
        </p:nvSpPr>
        <p:spPr/>
        <p:txBody>
          <a:bodyPr/>
          <a:lstStyle/>
          <a:p>
            <a:endParaRPr lang="en-GB" dirty="0"/>
          </a:p>
        </p:txBody>
      </p:sp>
      <p:sp>
        <p:nvSpPr>
          <p:cNvPr id="5" name="Footer Placeholder 4">
            <a:extLst>
              <a:ext uri="{FF2B5EF4-FFF2-40B4-BE49-F238E27FC236}">
                <a16:creationId xmlns:a16="http://schemas.microsoft.com/office/drawing/2014/main" id="{7CD0EC51-EE0E-4C94-B87F-AFBA5E526B33}"/>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96341AA-106B-472F-BD8E-A0A28C0DD747}"/>
              </a:ext>
            </a:extLst>
          </p:cNvPr>
          <p:cNvSpPr>
            <a:spLocks noGrp="1"/>
          </p:cNvSpPr>
          <p:nvPr>
            <p:ph type="sldNum" sz="quarter" idx="12"/>
          </p:nvPr>
        </p:nvSpPr>
        <p:spPr/>
        <p:txBody>
          <a:bodyPr/>
          <a:lstStyle/>
          <a:p>
            <a:fld id="{6A36B5DA-394C-4832-B9AC-9AB3187D11F4}" type="slidenum">
              <a:rPr lang="en-GB" smtClean="0"/>
              <a:pPr/>
              <a:t>‹#›</a:t>
            </a:fld>
            <a:endParaRPr lang="en-GB" dirty="0"/>
          </a:p>
        </p:txBody>
      </p:sp>
    </p:spTree>
    <p:extLst>
      <p:ext uri="{BB962C8B-B14F-4D97-AF65-F5344CB8AC3E}">
        <p14:creationId xmlns:p14="http://schemas.microsoft.com/office/powerpoint/2010/main" val="32733955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BF13C14-E510-4609-B40B-001ADC050A49}"/>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E31E6FD-49AB-40A9-BED9-E15E35548435}"/>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AAB663-5348-4AB5-9DC1-5BC74997EF5E}"/>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dirty="0"/>
          </a:p>
        </p:txBody>
      </p:sp>
      <p:sp>
        <p:nvSpPr>
          <p:cNvPr id="5" name="Footer Placeholder 4">
            <a:extLst>
              <a:ext uri="{FF2B5EF4-FFF2-40B4-BE49-F238E27FC236}">
                <a16:creationId xmlns:a16="http://schemas.microsoft.com/office/drawing/2014/main" id="{605C9559-9A3F-4F87-8F7B-D80D03FB9AD8}"/>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2C79A59A-91A4-4773-BA86-DC13F9490278}"/>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1B64AC6-29B1-40D1-8FCC-80BF534FDA83}" type="slidenum">
              <a:rPr lang="en-GB" smtClean="0"/>
              <a:pPr/>
              <a:t>‹#›</a:t>
            </a:fld>
            <a:endParaRPr lang="en-GB" dirty="0"/>
          </a:p>
        </p:txBody>
      </p:sp>
    </p:spTree>
    <p:extLst>
      <p:ext uri="{BB962C8B-B14F-4D97-AF65-F5344CB8AC3E}">
        <p14:creationId xmlns:p14="http://schemas.microsoft.com/office/powerpoint/2010/main" val="170560506"/>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a:extLst>
              <a:ext uri="{FF2B5EF4-FFF2-40B4-BE49-F238E27FC236}">
                <a16:creationId xmlns:a16="http://schemas.microsoft.com/office/drawing/2014/main" id="{D3DA7467-9A72-480E-9AD0-0B92809B156A}"/>
              </a:ext>
            </a:extLst>
          </p:cNvPr>
          <p:cNvSpPr>
            <a:spLocks noGrp="1" noChangeArrowheads="1"/>
          </p:cNvSpPr>
          <p:nvPr>
            <p:ph type="ctrTitle"/>
          </p:nvPr>
        </p:nvSpPr>
        <p:spPr>
          <a:xfrm>
            <a:off x="620266" y="404664"/>
            <a:ext cx="7903467" cy="3600400"/>
          </a:xfrm>
        </p:spPr>
        <p:txBody>
          <a:bodyPr>
            <a:normAutofit fontScale="90000"/>
          </a:bodyPr>
          <a:lstStyle/>
          <a:p>
            <a:br>
              <a:rPr lang="en-GB" altLang="en-US" sz="3800" dirty="0"/>
            </a:br>
            <a:r>
              <a:rPr lang="en-GB" altLang="en-US" sz="3800" dirty="0"/>
              <a:t>Knowledge and Information Management</a:t>
            </a:r>
            <a:br>
              <a:rPr lang="en-GB" altLang="en-US" sz="3800" dirty="0"/>
            </a:br>
            <a:br>
              <a:rPr lang="en-GB" altLang="en-US" sz="3800" dirty="0"/>
            </a:br>
            <a:r>
              <a:rPr lang="en-GB" altLang="en-US" sz="3800" dirty="0"/>
              <a:t>Module code: BMSW5106_SWAN</a:t>
            </a:r>
            <a:br>
              <a:rPr lang="en-GB" altLang="en-US" sz="3800" dirty="0"/>
            </a:br>
            <a:br>
              <a:rPr lang="en-GB" altLang="en-US" sz="3800" dirty="0"/>
            </a:br>
            <a:r>
              <a:rPr lang="en-GB" altLang="en-US" sz="3800" dirty="0"/>
              <a:t>Week 9 – Monday 21</a:t>
            </a:r>
            <a:r>
              <a:rPr lang="en-GB" altLang="en-US" sz="3800" baseline="30000" dirty="0"/>
              <a:t>st</a:t>
            </a:r>
            <a:r>
              <a:rPr lang="en-GB" altLang="en-US" sz="3800" dirty="0"/>
              <a:t> June 2021</a:t>
            </a:r>
          </a:p>
        </p:txBody>
      </p:sp>
      <p:pic>
        <p:nvPicPr>
          <p:cNvPr id="4099" name="Picture 2">
            <a:extLst>
              <a:ext uri="{FF2B5EF4-FFF2-40B4-BE49-F238E27FC236}">
                <a16:creationId xmlns:a16="http://schemas.microsoft.com/office/drawing/2014/main" id="{25115775-C2C6-4459-BC92-59891BE49E4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24200" y="4797152"/>
            <a:ext cx="2895600" cy="1077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474DA-24B6-40F1-AA90-00D7D03B7771}"/>
              </a:ext>
            </a:extLst>
          </p:cNvPr>
          <p:cNvSpPr>
            <a:spLocks noGrp="1"/>
          </p:cNvSpPr>
          <p:nvPr>
            <p:ph type="title"/>
          </p:nvPr>
        </p:nvSpPr>
        <p:spPr/>
        <p:txBody>
          <a:bodyPr>
            <a:normAutofit/>
          </a:bodyPr>
          <a:lstStyle/>
          <a:p>
            <a:pPr algn="ctr"/>
            <a:r>
              <a:rPr lang="en-GB" sz="4400" b="1" dirty="0"/>
              <a:t>Structure of Week 9</a:t>
            </a:r>
          </a:p>
        </p:txBody>
      </p:sp>
      <p:sp>
        <p:nvSpPr>
          <p:cNvPr id="3" name="Content Placeholder 2">
            <a:extLst>
              <a:ext uri="{FF2B5EF4-FFF2-40B4-BE49-F238E27FC236}">
                <a16:creationId xmlns:a16="http://schemas.microsoft.com/office/drawing/2014/main" id="{9CD6758A-FDAA-4877-976F-A8F09D680B61}"/>
              </a:ext>
            </a:extLst>
          </p:cNvPr>
          <p:cNvSpPr>
            <a:spLocks noGrp="1"/>
          </p:cNvSpPr>
          <p:nvPr>
            <p:ph idx="1"/>
          </p:nvPr>
        </p:nvSpPr>
        <p:spPr/>
        <p:txBody>
          <a:bodyPr>
            <a:normAutofit/>
          </a:bodyPr>
          <a:lstStyle/>
          <a:p>
            <a:r>
              <a:rPr lang="en-GB" sz="4000" dirty="0"/>
              <a:t>The resource-based view of the firm</a:t>
            </a:r>
          </a:p>
          <a:p>
            <a:r>
              <a:rPr lang="en-GB" sz="4000" dirty="0"/>
              <a:t>Recap anything you would like to</a:t>
            </a:r>
          </a:p>
        </p:txBody>
      </p:sp>
    </p:spTree>
    <p:extLst>
      <p:ext uri="{BB962C8B-B14F-4D97-AF65-F5344CB8AC3E}">
        <p14:creationId xmlns:p14="http://schemas.microsoft.com/office/powerpoint/2010/main" val="5894516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5D8AF77-8B1B-4730-AD17-843B38046B7F}"/>
              </a:ext>
            </a:extLst>
          </p:cNvPr>
          <p:cNvPicPr>
            <a:picLocks noChangeAspect="1"/>
          </p:cNvPicPr>
          <p:nvPr/>
        </p:nvPicPr>
        <p:blipFill rotWithShape="1">
          <a:blip r:embed="rId3"/>
          <a:srcRect l="7660" t="23387" r="58661" b="24788"/>
          <a:stretch/>
        </p:blipFill>
        <p:spPr>
          <a:xfrm>
            <a:off x="971600" y="44624"/>
            <a:ext cx="7792018" cy="6741368"/>
          </a:xfrm>
          <a:prstGeom prst="rect">
            <a:avLst/>
          </a:prstGeom>
        </p:spPr>
      </p:pic>
    </p:spTree>
    <p:extLst>
      <p:ext uri="{BB962C8B-B14F-4D97-AF65-F5344CB8AC3E}">
        <p14:creationId xmlns:p14="http://schemas.microsoft.com/office/powerpoint/2010/main" val="13209549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B51B79E-B590-4D77-9357-08E701ADD51D}"/>
              </a:ext>
            </a:extLst>
          </p:cNvPr>
          <p:cNvPicPr>
            <a:picLocks noChangeAspect="1"/>
          </p:cNvPicPr>
          <p:nvPr/>
        </p:nvPicPr>
        <p:blipFill rotWithShape="1">
          <a:blip r:embed="rId3"/>
          <a:srcRect l="9051" t="10353" r="61812" b="13582"/>
          <a:stretch/>
        </p:blipFill>
        <p:spPr>
          <a:xfrm>
            <a:off x="3491880" y="116632"/>
            <a:ext cx="4464496" cy="6552728"/>
          </a:xfrm>
          <a:prstGeom prst="rect">
            <a:avLst/>
          </a:prstGeom>
        </p:spPr>
      </p:pic>
      <p:sp>
        <p:nvSpPr>
          <p:cNvPr id="7" name="Title 1">
            <a:extLst>
              <a:ext uri="{FF2B5EF4-FFF2-40B4-BE49-F238E27FC236}">
                <a16:creationId xmlns:a16="http://schemas.microsoft.com/office/drawing/2014/main" id="{9E948131-E813-4777-B766-2DF4EBE416A1}"/>
              </a:ext>
            </a:extLst>
          </p:cNvPr>
          <p:cNvSpPr>
            <a:spLocks noGrp="1"/>
          </p:cNvSpPr>
          <p:nvPr>
            <p:ph type="title"/>
          </p:nvPr>
        </p:nvSpPr>
        <p:spPr>
          <a:xfrm>
            <a:off x="539552" y="2331102"/>
            <a:ext cx="3007246" cy="1119658"/>
          </a:xfrm>
        </p:spPr>
        <p:txBody>
          <a:bodyPr/>
          <a:lstStyle/>
          <a:p>
            <a:r>
              <a:rPr lang="en-GB" b="1" dirty="0"/>
              <a:t>VRIO Framework</a:t>
            </a:r>
          </a:p>
        </p:txBody>
      </p:sp>
    </p:spTree>
    <p:extLst>
      <p:ext uri="{BB962C8B-B14F-4D97-AF65-F5344CB8AC3E}">
        <p14:creationId xmlns:p14="http://schemas.microsoft.com/office/powerpoint/2010/main" val="6624739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3B717B-B0A8-4C92-9158-B0DB7588245B}"/>
              </a:ext>
            </a:extLst>
          </p:cNvPr>
          <p:cNvSpPr>
            <a:spLocks noGrp="1"/>
          </p:cNvSpPr>
          <p:nvPr>
            <p:ph type="title"/>
          </p:nvPr>
        </p:nvSpPr>
        <p:spPr/>
        <p:txBody>
          <a:bodyPr>
            <a:normAutofit/>
          </a:bodyPr>
          <a:lstStyle/>
          <a:p>
            <a:pPr algn="ctr"/>
            <a:r>
              <a:rPr lang="en-GB" sz="4400" b="1" dirty="0"/>
              <a:t>Topic recap</a:t>
            </a:r>
          </a:p>
        </p:txBody>
      </p:sp>
      <p:sp>
        <p:nvSpPr>
          <p:cNvPr id="3" name="Content Placeholder 2">
            <a:extLst>
              <a:ext uri="{FF2B5EF4-FFF2-40B4-BE49-F238E27FC236}">
                <a16:creationId xmlns:a16="http://schemas.microsoft.com/office/drawing/2014/main" id="{F07995EB-9210-4D9E-8D9D-26BC2B69B7A7}"/>
              </a:ext>
            </a:extLst>
          </p:cNvPr>
          <p:cNvSpPr>
            <a:spLocks noGrp="1"/>
          </p:cNvSpPr>
          <p:nvPr>
            <p:ph idx="1"/>
          </p:nvPr>
        </p:nvSpPr>
        <p:spPr/>
        <p:txBody>
          <a:bodyPr>
            <a:normAutofit/>
          </a:bodyPr>
          <a:lstStyle/>
          <a:p>
            <a:r>
              <a:rPr lang="en-GB" sz="4000" dirty="0"/>
              <a:t>What do you want to recap?</a:t>
            </a:r>
          </a:p>
        </p:txBody>
      </p:sp>
    </p:spTree>
    <p:extLst>
      <p:ext uri="{BB962C8B-B14F-4D97-AF65-F5344CB8AC3E}">
        <p14:creationId xmlns:p14="http://schemas.microsoft.com/office/powerpoint/2010/main" val="20483410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474DA-24B6-40F1-AA90-00D7D03B7771}"/>
              </a:ext>
            </a:extLst>
          </p:cNvPr>
          <p:cNvSpPr>
            <a:spLocks noGrp="1"/>
          </p:cNvSpPr>
          <p:nvPr>
            <p:ph type="title"/>
          </p:nvPr>
        </p:nvSpPr>
        <p:spPr/>
        <p:txBody>
          <a:bodyPr>
            <a:normAutofit/>
          </a:bodyPr>
          <a:lstStyle/>
          <a:p>
            <a:pPr algn="ctr"/>
            <a:r>
              <a:rPr lang="en-GB" sz="3600" b="1" dirty="0"/>
              <a:t>Summary of Week 9</a:t>
            </a:r>
          </a:p>
        </p:txBody>
      </p:sp>
      <p:sp>
        <p:nvSpPr>
          <p:cNvPr id="3" name="Content Placeholder 2">
            <a:extLst>
              <a:ext uri="{FF2B5EF4-FFF2-40B4-BE49-F238E27FC236}">
                <a16:creationId xmlns:a16="http://schemas.microsoft.com/office/drawing/2014/main" id="{9CD6758A-FDAA-4877-976F-A8F09D680B61}"/>
              </a:ext>
            </a:extLst>
          </p:cNvPr>
          <p:cNvSpPr>
            <a:spLocks noGrp="1"/>
          </p:cNvSpPr>
          <p:nvPr>
            <p:ph idx="1"/>
          </p:nvPr>
        </p:nvSpPr>
        <p:spPr/>
        <p:txBody>
          <a:bodyPr>
            <a:normAutofit/>
          </a:bodyPr>
          <a:lstStyle/>
          <a:p>
            <a:r>
              <a:rPr lang="en-GB" sz="4000" dirty="0"/>
              <a:t>The resource-based view of the firm</a:t>
            </a:r>
          </a:p>
          <a:p>
            <a:r>
              <a:rPr lang="en-GB" sz="4000" dirty="0"/>
              <a:t>Recap anything you would like to</a:t>
            </a:r>
          </a:p>
          <a:p>
            <a:endParaRPr lang="en-GB" sz="4000" dirty="0"/>
          </a:p>
        </p:txBody>
      </p:sp>
    </p:spTree>
    <p:extLst>
      <p:ext uri="{BB962C8B-B14F-4D97-AF65-F5344CB8AC3E}">
        <p14:creationId xmlns:p14="http://schemas.microsoft.com/office/powerpoint/2010/main" val="16158400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6397</TotalTime>
  <Words>696</Words>
  <Application>Microsoft Office PowerPoint</Application>
  <PresentationFormat>On-screen Show (4:3)</PresentationFormat>
  <Paragraphs>47</Paragraphs>
  <Slides>6</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Calibri</vt:lpstr>
      <vt:lpstr>Calibri Light</vt:lpstr>
      <vt:lpstr>Office Theme</vt:lpstr>
      <vt:lpstr> Knowledge and Information Management  Module code: BMSW5106_SWAN  Week 9 – Monday 21st June 2021</vt:lpstr>
      <vt:lpstr>Structure of Week 9</vt:lpstr>
      <vt:lpstr>PowerPoint Presentation</vt:lpstr>
      <vt:lpstr>VRIO Framework</vt:lpstr>
      <vt:lpstr>Topic recap</vt:lpstr>
      <vt:lpstr>Summary of Week 9</vt:lpstr>
    </vt:vector>
  </TitlesOfParts>
  <Company>University of Glamorgan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Resource based view of the firm</dc:title>
  <dc:creator>Haydn Blackey</dc:creator>
  <cp:lastModifiedBy>Rachel Cook</cp:lastModifiedBy>
  <cp:revision>94</cp:revision>
  <cp:lastPrinted>2019-10-07T10:15:30Z</cp:lastPrinted>
  <dcterms:created xsi:type="dcterms:W3CDTF">2005-01-11T13:44:05Z</dcterms:created>
  <dcterms:modified xsi:type="dcterms:W3CDTF">2021-05-14T09:10:58Z</dcterms:modified>
</cp:coreProperties>
</file>