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352" r:id="rId2"/>
    <p:sldId id="354" r:id="rId3"/>
    <p:sldId id="355" r:id="rId4"/>
    <p:sldId id="356" r:id="rId5"/>
    <p:sldId id="357" r:id="rId6"/>
    <p:sldId id="358" r:id="rId7"/>
    <p:sldId id="359" r:id="rId8"/>
    <p:sldId id="326" r:id="rId9"/>
    <p:sldId id="257" r:id="rId10"/>
    <p:sldId id="258" r:id="rId11"/>
    <p:sldId id="349" r:id="rId12"/>
    <p:sldId id="331" r:id="rId13"/>
    <p:sldId id="332" r:id="rId14"/>
    <p:sldId id="313" r:id="rId15"/>
    <p:sldId id="327" r:id="rId16"/>
    <p:sldId id="351" r:id="rId17"/>
    <p:sldId id="269" r:id="rId18"/>
    <p:sldId id="348" r:id="rId19"/>
    <p:sldId id="270" r:id="rId20"/>
    <p:sldId id="321" r:id="rId21"/>
    <p:sldId id="339" r:id="rId22"/>
    <p:sldId id="273" r:id="rId23"/>
    <p:sldId id="347" r:id="rId24"/>
    <p:sldId id="342" r:id="rId25"/>
    <p:sldId id="360" r:id="rId26"/>
    <p:sldId id="346" r:id="rId27"/>
    <p:sldId id="337" r:id="rId28"/>
    <p:sldId id="334" r:id="rId29"/>
    <p:sldId id="280" r:id="rId30"/>
  </p:sldIdLst>
  <p:sldSz cx="12188825" cy="6858000"/>
  <p:notesSz cx="6797675" cy="9926638"/>
  <p:custDataLst>
    <p:tags r:id="rId3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034E78-7F5D-4C2E-B375-FC64B27BC917}" styleName="深色樣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深色樣式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44" autoAdjust="0"/>
    <p:restoredTop sz="94629" autoAdjust="0"/>
  </p:normalViewPr>
  <p:slideViewPr>
    <p:cSldViewPr showGuides="1">
      <p:cViewPr varScale="1">
        <p:scale>
          <a:sx n="114" d="100"/>
          <a:sy n="114" d="100"/>
        </p:scale>
        <p:origin x="174" y="114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HK" dirty="0"/>
              <a:t>Revenue</a:t>
            </a:r>
            <a:r>
              <a:rPr lang="en-US" altLang="zh-HK" baseline="0" dirty="0"/>
              <a:t> (Million HKD)</a:t>
            </a:r>
            <a:endParaRPr lang="zh-HK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167468649752114"/>
          <c:y val="0.11353204443959027"/>
          <c:w val="0.82286235053951584"/>
          <c:h val="0.762606585059556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Chow Tai Fook</c:v>
                </c:pt>
              </c:strCache>
            </c:strRef>
          </c:tx>
          <c:spPr>
            <a:gradFill flip="none" rotWithShape="1">
              <a:gsLst>
                <a:gs pos="0">
                  <a:schemeClr val="tx2">
                    <a:lumMod val="50000"/>
                    <a:shade val="30000"/>
                    <a:satMod val="115000"/>
                  </a:schemeClr>
                </a:gs>
                <a:gs pos="50000">
                  <a:schemeClr val="tx2">
                    <a:lumMod val="50000"/>
                    <a:shade val="67500"/>
                    <a:satMod val="115000"/>
                  </a:schemeClr>
                </a:gs>
                <a:gs pos="100000">
                  <a:schemeClr val="tx2">
                    <a:lumMod val="5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 cap="flat" cmpd="sng" algn="ctr">
              <a:solidFill>
                <a:schemeClr val="tx2">
                  <a:lumMod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1"/>
              <c:showPercent val="0"/>
              <c:showBubbleSize val="0"/>
              <c:separator>,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A78-AD48-9EF4-08F561A045F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1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</c:f>
              <c:strCache>
                <c:ptCount val="1"/>
                <c:pt idx="0">
                  <c:v>Revenue (Million)</c:v>
                </c:pt>
              </c:strCache>
            </c:strRef>
          </c:cat>
          <c:val>
            <c:numRef>
              <c:f>工作表1!$B$2</c:f>
              <c:numCache>
                <c:formatCode>General</c:formatCode>
                <c:ptCount val="1"/>
                <c:pt idx="0">
                  <c:v>24229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78-AD48-9EF4-08F561A045FA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TSL</c:v>
                </c:pt>
              </c:strCache>
            </c:strRef>
          </c:tx>
          <c:spPr>
            <a:solidFill>
              <a:schemeClr val="bg2">
                <a:lumMod val="75000"/>
                <a:lumOff val="25000"/>
              </a:schemeClr>
            </a:soli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1.6666666666666666E-2"/>
                </c:manualLayout>
              </c:layout>
              <c:tx>
                <c:rich>
                  <a:bodyPr/>
                  <a:lstStyle/>
                  <a:p>
                    <a:r>
                      <a:rPr lang="en-US" altLang="zh-HK" dirty="0"/>
                      <a:t>TSL 4,065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3077-604B-B8EE-A5BFB14FAB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</c:f>
              <c:strCache>
                <c:ptCount val="1"/>
                <c:pt idx="0">
                  <c:v>Revenue (Million)</c:v>
                </c:pt>
              </c:strCache>
            </c:strRef>
          </c:cat>
          <c:val>
            <c:numRef>
              <c:f>工作表1!$C$2</c:f>
              <c:numCache>
                <c:formatCode>General</c:formatCode>
                <c:ptCount val="1"/>
                <c:pt idx="0">
                  <c:v>4065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A78-AD48-9EF4-08F561A045FA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My Jewlery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3.2740190404629652E-8"/>
                  <c:y val="-4.947494933152278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HK" dirty="0"/>
                      <a:t>My</a:t>
                    </a:r>
                    <a:r>
                      <a:rPr lang="en-US" altLang="zh-HK" baseline="0" dirty="0"/>
                      <a:t> Jewelry 1,000</a:t>
                    </a:r>
                    <a:endParaRPr lang="en-US" altLang="zh-HK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183336880187271"/>
                      <c:h val="8.8189393479477796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3077-604B-B8EE-A5BFB14FAB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</c:f>
              <c:strCache>
                <c:ptCount val="1"/>
                <c:pt idx="0">
                  <c:v>Revenue (Million)</c:v>
                </c:pt>
              </c:strCache>
            </c:strRef>
          </c:cat>
          <c:val>
            <c:numRef>
              <c:f>工作表1!$D$2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A78-AD48-9EF4-08F561A045F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131273472"/>
        <c:axId val="131273856"/>
      </c:barChart>
      <c:catAx>
        <c:axId val="131273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1273856"/>
        <c:crosses val="autoZero"/>
        <c:auto val="1"/>
        <c:lblAlgn val="ctr"/>
        <c:lblOffset val="100"/>
        <c:noMultiLvlLbl val="0"/>
      </c:catAx>
      <c:valAx>
        <c:axId val="131273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cap="all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HK" dirty="0"/>
                  <a:t>Revenue</a:t>
                </a:r>
                <a:r>
                  <a:rPr lang="en-US" altLang="zh-HK" baseline="0" dirty="0"/>
                  <a:t> (Million HKD)</a:t>
                </a:r>
                <a:endParaRPr lang="zh-HK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cap="all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1273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167151221481933"/>
          <c:y val="0.91364195100612411"/>
          <c:w val="0.67693587288075474"/>
          <c:h val="6.1618607344784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HK" dirty="0"/>
              <a:t>No</a:t>
            </a:r>
            <a:r>
              <a:rPr lang="en-US" altLang="zh-HK" baseline="0" dirty="0"/>
              <a:t> Of Shops</a:t>
            </a:r>
            <a:endParaRPr lang="zh-HK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657298606904905"/>
          <c:y val="0.11676399825021873"/>
          <c:w val="0.83009368059761757"/>
          <c:h val="0.710898731408573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Chow Tai Fook</c:v>
                </c:pt>
              </c:strCache>
            </c:strRef>
          </c:tx>
          <c:spPr>
            <a:gradFill flip="none" rotWithShape="1">
              <a:gsLst>
                <a:gs pos="0">
                  <a:schemeClr val="tx2">
                    <a:lumMod val="50000"/>
                    <a:shade val="30000"/>
                    <a:satMod val="115000"/>
                  </a:schemeClr>
                </a:gs>
                <a:gs pos="50000">
                  <a:schemeClr val="tx2">
                    <a:lumMod val="50000"/>
                    <a:shade val="67500"/>
                    <a:satMod val="115000"/>
                  </a:schemeClr>
                </a:gs>
                <a:gs pos="100000">
                  <a:schemeClr val="tx2">
                    <a:lumMod val="5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</c:f>
              <c:strCache>
                <c:ptCount val="1"/>
                <c:pt idx="0">
                  <c:v>No Of Shops</c:v>
                </c:pt>
              </c:strCache>
            </c:strRef>
          </c:cat>
          <c:val>
            <c:numRef>
              <c:f>工作表1!$B$2</c:f>
              <c:numCache>
                <c:formatCode>General</c:formatCode>
                <c:ptCount val="1"/>
                <c:pt idx="0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31-7144-8450-F69490CDB11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TSL</c:v>
                </c:pt>
              </c:strCache>
            </c:strRef>
          </c:tx>
          <c:spPr>
            <a:solidFill>
              <a:schemeClr val="bg2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</c:f>
              <c:strCache>
                <c:ptCount val="1"/>
                <c:pt idx="0">
                  <c:v>No Of Shops</c:v>
                </c:pt>
              </c:strCache>
            </c:strRef>
          </c:cat>
          <c:val>
            <c:numRef>
              <c:f>工作表1!$C$2</c:f>
              <c:numCache>
                <c:formatCode>General</c:formatCode>
                <c:ptCount val="1"/>
                <c:pt idx="0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31-7144-8450-F69490CDB11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My Jewlery</c:v>
                </c:pt>
              </c:strCache>
            </c:strRef>
          </c:tx>
          <c:spPr>
            <a:solidFill>
              <a:schemeClr val="bg1">
                <a:lumMod val="50000"/>
                <a:lumOff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</c:f>
              <c:strCache>
                <c:ptCount val="1"/>
                <c:pt idx="0">
                  <c:v>No Of Shops</c:v>
                </c:pt>
              </c:strCache>
            </c:strRef>
          </c:cat>
          <c:val>
            <c:numRef>
              <c:f>工作表1!$D$2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331-7144-8450-F69490CDB11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161790592"/>
        <c:axId val="161796480"/>
      </c:barChart>
      <c:catAx>
        <c:axId val="161790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1796480"/>
        <c:crosses val="autoZero"/>
        <c:auto val="1"/>
        <c:lblAlgn val="ctr"/>
        <c:lblOffset val="100"/>
        <c:noMultiLvlLbl val="0"/>
      </c:catAx>
      <c:valAx>
        <c:axId val="161796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HK" dirty="0"/>
                  <a:t>No</a:t>
                </a:r>
                <a:r>
                  <a:rPr lang="en-US" altLang="zh-HK" baseline="0" dirty="0"/>
                  <a:t> Of Shops</a:t>
                </a:r>
                <a:endParaRPr lang="zh-HK" alt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1790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020452251160912"/>
          <c:y val="0.9216205161854768"/>
          <c:w val="0.79361007505640746"/>
          <c:h val="7.837940827618566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5796775403074617E-2"/>
          <c:y val="0.20426800816564597"/>
          <c:w val="0.67645562552856076"/>
          <c:h val="0.68342398172450669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銷售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dk1">
                      <a:tint val="885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dk1">
                      <a:tint val="885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dk1">
                      <a:tint val="885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2-C3FF-7145-B2F6-518DD7254AB6}"/>
              </c:ext>
            </c:extLst>
          </c:dPt>
          <c:dPt>
            <c:idx val="1"/>
            <c:bubble3D val="0"/>
            <c:explosion val="14"/>
            <c:spPr>
              <a:gradFill rotWithShape="1">
                <a:gsLst>
                  <a:gs pos="0">
                    <a:schemeClr val="dk1">
                      <a:tint val="55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dk1">
                      <a:tint val="55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dk1">
                      <a:tint val="55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C3FF-7145-B2F6-518DD7254AB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dk1">
                      <a:tint val="75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dk1">
                      <a:tint val="75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dk1">
                      <a:tint val="75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4-C3FF-7145-B2F6-518DD7254AB6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dk1">
                      <a:tint val="985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dk1">
                      <a:tint val="985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dk1">
                      <a:tint val="985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C3FF-7145-B2F6-518DD7254AB6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E9696ED8-AB31-4044-AACF-2A21B969B8D0}" type="PERCENTAGE">
                      <a:rPr lang="en-US" altLang="zh-HK" sz="2000"/>
                      <a:pPr/>
                      <a:t>[PERCENTAGE]</a:t>
                    </a:fld>
                    <a:endParaRPr lang="en-HK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C3FF-7145-B2F6-518DD7254AB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C2DE70B9-8FF4-514B-9878-B3D9BE7B16D5}" type="PERCENTAGE">
                      <a:rPr lang="en-US" altLang="zh-HK" sz="2400"/>
                      <a:pPr/>
                      <a:t>[PERCENTAGE]</a:t>
                    </a:fld>
                    <a:endParaRPr lang="en-HK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3FF-7145-B2F6-518DD7254AB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5E4891FD-C320-6141-A6BC-BD580F85F3DF}" type="PERCENTAGE">
                      <a:rPr lang="en-US" altLang="zh-HK" sz="2400"/>
                      <a:pPr/>
                      <a:t>[PERCENTAGE]</a:t>
                    </a:fld>
                    <a:endParaRPr lang="en-HK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C3FF-7145-B2F6-518DD7254AB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7E083C57-E5FE-6349-9A63-1E36FDD167DD}" type="PERCENTAGE">
                      <a:rPr lang="en-US" altLang="zh-HK" sz="2000"/>
                      <a:pPr/>
                      <a:t>[PERCENTAGE]</a:t>
                    </a:fld>
                    <a:endParaRPr lang="en-HK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3FF-7145-B2F6-518DD7254A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lt1">
                      <a:lumMod val="95000"/>
                      <a:alpha val="54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工作表1!$A$2:$A$5</c:f>
              <c:strCache>
                <c:ptCount val="4"/>
                <c:pt idx="0">
                  <c:v>Age &lt; 20</c:v>
                </c:pt>
                <c:pt idx="1">
                  <c:v>Age 20-35</c:v>
                </c:pt>
                <c:pt idx="2">
                  <c:v>Age 35-45</c:v>
                </c:pt>
                <c:pt idx="3">
                  <c:v>Age 45 &lt;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10</c:v>
                </c:pt>
                <c:pt idx="1">
                  <c:v>40</c:v>
                </c:pt>
                <c:pt idx="2">
                  <c:v>30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FF-7145-B2F6-518DD7254AB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7633679001803602"/>
          <c:y val="0.31475211431904349"/>
          <c:w val="0.21532118704140082"/>
          <c:h val="0.382208612812287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8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0.66216</cdr:x>
      <cdr:y>0.83948</cdr:y>
    </cdr:from>
    <cdr:to>
      <cdr:x>0.86486</cdr:x>
      <cdr:y>0.88326</cdr:y>
    </cdr:to>
    <cdr:sp macro="" textlink="">
      <cdr:nvSpPr>
        <cdr:cNvPr id="2" name="文字方塊 1">
          <a:extLst xmlns:a="http://schemas.openxmlformats.org/drawingml/2006/main">
            <a:ext uri="{FF2B5EF4-FFF2-40B4-BE49-F238E27FC236}">
              <a16:creationId xmlns:a16="http://schemas.microsoft.com/office/drawing/2014/main" id="{7DC83AF7-1EC0-A241-9910-7B406C17D0D6}"/>
            </a:ext>
          </a:extLst>
        </cdr:cNvPr>
        <cdr:cNvSpPr txBox="1"/>
      </cdr:nvSpPr>
      <cdr:spPr>
        <a:xfrm xmlns:a="http://schemas.openxmlformats.org/drawingml/2006/main">
          <a:off x="3733800" y="4383437"/>
          <a:ext cx="1143000" cy="2286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50000"/>
            <a:lumOff val="5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HK" alt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0.45881</cdr:x>
      <cdr:y>0.16667</cdr:y>
    </cdr:from>
    <cdr:to>
      <cdr:x>0.58394</cdr:x>
      <cdr:y>0.24074</cdr:y>
    </cdr:to>
    <cdr:sp macro="" textlink="">
      <cdr:nvSpPr>
        <cdr:cNvPr id="2" name="文字方塊 1">
          <a:extLst xmlns:a="http://schemas.openxmlformats.org/drawingml/2006/main">
            <a:ext uri="{FF2B5EF4-FFF2-40B4-BE49-F238E27FC236}">
              <a16:creationId xmlns:a16="http://schemas.microsoft.com/office/drawing/2014/main" id="{FBE11E18-4DBE-DD41-85D6-1CD8DB39633F}"/>
            </a:ext>
          </a:extLst>
        </cdr:cNvPr>
        <cdr:cNvSpPr txBox="1"/>
      </cdr:nvSpPr>
      <cdr:spPr>
        <a:xfrm xmlns:a="http://schemas.openxmlformats.org/drawingml/2006/main">
          <a:off x="4190999" y="685800"/>
          <a:ext cx="11430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HK" altLang="en-US" sz="1100" dirty="0"/>
        </a:p>
      </cdr:txBody>
    </cdr:sp>
  </cdr:relSizeAnchor>
  <cdr:relSizeAnchor xmlns:cdr="http://schemas.openxmlformats.org/drawingml/2006/chartDrawing">
    <cdr:from>
      <cdr:x>0.43326</cdr:x>
      <cdr:y>0.12963</cdr:y>
    </cdr:from>
    <cdr:to>
      <cdr:x>0.56674</cdr:x>
      <cdr:y>0.22222</cdr:y>
    </cdr:to>
    <cdr:sp macro="" textlink="">
      <cdr:nvSpPr>
        <cdr:cNvPr id="3" name="文字方塊 2">
          <a:extLst xmlns:a="http://schemas.openxmlformats.org/drawingml/2006/main">
            <a:ext uri="{FF2B5EF4-FFF2-40B4-BE49-F238E27FC236}">
              <a16:creationId xmlns:a16="http://schemas.microsoft.com/office/drawing/2014/main" id="{9728C927-BB8A-9547-8812-3A69B5166FC5}"/>
            </a:ext>
          </a:extLst>
        </cdr:cNvPr>
        <cdr:cNvSpPr txBox="1"/>
      </cdr:nvSpPr>
      <cdr:spPr>
        <a:xfrm xmlns:a="http://schemas.openxmlformats.org/drawingml/2006/main">
          <a:off x="3957637" y="533400"/>
          <a:ext cx="1219200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HK" sz="1800" dirty="0">
              <a:solidFill>
                <a:schemeClr val="tx1"/>
              </a:solidFill>
            </a:rPr>
            <a:t>Age &lt;20</a:t>
          </a:r>
          <a:endParaRPr lang="zh-HK" altLang="en-US" sz="18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0.63399</cdr:x>
      <cdr:y>0.28997</cdr:y>
    </cdr:from>
    <cdr:to>
      <cdr:x>0.79249</cdr:x>
      <cdr:y>0.40108</cdr:y>
    </cdr:to>
    <cdr:sp macro="" textlink="">
      <cdr:nvSpPr>
        <cdr:cNvPr id="4" name="文字方塊 3">
          <a:extLst xmlns:a="http://schemas.openxmlformats.org/drawingml/2006/main">
            <a:ext uri="{FF2B5EF4-FFF2-40B4-BE49-F238E27FC236}">
              <a16:creationId xmlns:a16="http://schemas.microsoft.com/office/drawing/2014/main" id="{C2EA52A1-8944-BC4D-8440-62E021268360}"/>
            </a:ext>
          </a:extLst>
        </cdr:cNvPr>
        <cdr:cNvSpPr txBox="1"/>
      </cdr:nvSpPr>
      <cdr:spPr>
        <a:xfrm xmlns:a="http://schemas.openxmlformats.org/drawingml/2006/main">
          <a:off x="5791200" y="1193180"/>
          <a:ext cx="1447800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HK" sz="2000" dirty="0">
              <a:solidFill>
                <a:schemeClr val="tx1"/>
              </a:solidFill>
            </a:rPr>
            <a:t>Age 20-35</a:t>
          </a:r>
          <a:endParaRPr lang="zh-HK" altLang="en-US" sz="2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0.02503</cdr:x>
      <cdr:y>0.58627</cdr:y>
    </cdr:from>
    <cdr:to>
      <cdr:x>0.16684</cdr:x>
      <cdr:y>0.69738</cdr:y>
    </cdr:to>
    <cdr:sp macro="" textlink="">
      <cdr:nvSpPr>
        <cdr:cNvPr id="5" name="文字方塊 4">
          <a:extLst xmlns:a="http://schemas.openxmlformats.org/drawingml/2006/main">
            <a:ext uri="{FF2B5EF4-FFF2-40B4-BE49-F238E27FC236}">
              <a16:creationId xmlns:a16="http://schemas.microsoft.com/office/drawing/2014/main" id="{DCFBC29A-8035-154D-9E69-56F484A5396C}"/>
            </a:ext>
          </a:extLst>
        </cdr:cNvPr>
        <cdr:cNvSpPr txBox="1"/>
      </cdr:nvSpPr>
      <cdr:spPr>
        <a:xfrm xmlns:a="http://schemas.openxmlformats.org/drawingml/2006/main">
          <a:off x="228600" y="2412380"/>
          <a:ext cx="1295400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HK" sz="2000" dirty="0">
              <a:solidFill>
                <a:schemeClr val="tx1"/>
              </a:solidFill>
            </a:rPr>
            <a:t>Age 35-45</a:t>
          </a:r>
          <a:endParaRPr lang="zh-HK" altLang="en-US" sz="2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0.15016</cdr:x>
      <cdr:y>0.14815</cdr:y>
    </cdr:from>
    <cdr:to>
      <cdr:x>0.30031</cdr:x>
      <cdr:y>0.25926</cdr:y>
    </cdr:to>
    <cdr:sp macro="" textlink="">
      <cdr:nvSpPr>
        <cdr:cNvPr id="6" name="文字方塊 5">
          <a:extLst xmlns:a="http://schemas.openxmlformats.org/drawingml/2006/main">
            <a:ext uri="{FF2B5EF4-FFF2-40B4-BE49-F238E27FC236}">
              <a16:creationId xmlns:a16="http://schemas.microsoft.com/office/drawing/2014/main" id="{509DE2A4-CC4D-2541-A0D5-72EF058AEF69}"/>
            </a:ext>
          </a:extLst>
        </cdr:cNvPr>
        <cdr:cNvSpPr txBox="1"/>
      </cdr:nvSpPr>
      <cdr:spPr>
        <a:xfrm xmlns:a="http://schemas.openxmlformats.org/drawingml/2006/main">
          <a:off x="1371600" y="609600"/>
          <a:ext cx="1371600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HK" sz="2000" dirty="0">
              <a:solidFill>
                <a:schemeClr val="tx1"/>
              </a:solidFill>
            </a:rPr>
            <a:t>Age &lt; 45</a:t>
          </a:r>
          <a:endParaRPr lang="zh-HK" altLang="en-US" sz="2000" dirty="0">
            <a:solidFill>
              <a:schemeClr val="tx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19/06/20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19/06/20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6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6165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7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2911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7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6570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19/06/20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19/06/20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1C87-7AD9-4845-A077-840E4A0F3F06}" type="datetimeFigureOut">
              <a:rPr lang="en-US" smtClean="0"/>
              <a:pPr/>
              <a:t>19/06/20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kwongsart.com/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myjewelryeshop.com/pages/about-u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www.bud.hkpc.org/en.html" TargetMode="External"/><Relationship Id="rId3" Type="http://schemas.openxmlformats.org/officeDocument/2006/relationships/hyperlink" Target="https://www.coronavirus.gov.hk/chi/anti-epidemic-fund.html" TargetMode="External"/><Relationship Id="rId7" Type="http://schemas.openxmlformats.org/officeDocument/2006/relationships/hyperlink" Target="https://www.smefund.tid.gov.hk/english/emf/files/EMF_Guide_Eng.pdf" TargetMode="External"/><Relationship Id="rId12" Type="http://schemas.openxmlformats.org/officeDocument/2006/relationships/hyperlink" Target="https://www.retaas.hkpc.org/tc/index.aspx" TargetMode="External"/><Relationship Id="rId17" Type="http://schemas.openxmlformats.org/officeDocument/2006/relationships/hyperlink" Target="https://www.hkpc.org/zh-HK/distance-business-programme" TargetMode="External"/><Relationship Id="rId2" Type="http://schemas.openxmlformats.org/officeDocument/2006/relationships/image" Target="../media/image9.jpeg"/><Relationship Id="rId16" Type="http://schemas.openxmlformats.org/officeDocument/2006/relationships/hyperlink" Target="https://www.retailsubsidy.gov.hk/zh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5" Type="http://schemas.openxmlformats.org/officeDocument/2006/relationships/hyperlink" Target="https://tvp.itf.gov.hk/" TargetMode="External"/><Relationship Id="rId10" Type="http://schemas.openxmlformats.org/officeDocument/2006/relationships/image" Target="../media/image15.jpeg"/><Relationship Id="rId4" Type="http://schemas.openxmlformats.org/officeDocument/2006/relationships/image" Target="../media/image10.jpeg"/><Relationship Id="rId9" Type="http://schemas.openxmlformats.org/officeDocument/2006/relationships/image" Target="../media/image14.png"/><Relationship Id="rId14" Type="http://schemas.openxmlformats.org/officeDocument/2006/relationships/hyperlink" Target="https://www.ess.gov.hk/zh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doc.irasia.com/listco/hk/tsesuiluen/annual/ar215560-e00417_annualreport2018_19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1.hkexnews.hk/listedco/listconews/sehk/2019/0614/ltn20190614020_c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My Jewelry </a:t>
            </a:r>
            <a:br>
              <a:rPr lang="en-US" dirty="0"/>
            </a:br>
            <a:r>
              <a:rPr lang="en-US" dirty="0"/>
              <a:t>Marketing plan – new horizon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Prepared by Chan pak yip jeffery, CHAN SHUK YAN and </a:t>
            </a:r>
          </a:p>
          <a:p>
            <a:r>
              <a:rPr lang="it-IT" dirty="0"/>
              <a:t>ho </a:t>
            </a:r>
            <a:r>
              <a:rPr lang="it-IT" dirty="0" err="1"/>
              <a:t>choi</a:t>
            </a:r>
            <a:r>
              <a:rPr lang="it-IT" dirty="0"/>
              <a:t> </a:t>
            </a:r>
            <a:r>
              <a:rPr lang="it-IT" dirty="0" err="1"/>
              <a:t>hei</a:t>
            </a:r>
            <a:r>
              <a:rPr lang="it-IT" dirty="0"/>
              <a:t> </a:t>
            </a:r>
            <a:r>
              <a:rPr lang="it-IT" dirty="0" err="1"/>
              <a:t>lizbeth</a:t>
            </a:r>
            <a:endParaRPr lang="it-IT" dirty="0"/>
          </a:p>
          <a:p>
            <a:r>
              <a:rPr lang="it-IT" dirty="0"/>
              <a:t>Assignment 2 of Hkbm7012 marketing managment</a:t>
            </a:r>
          </a:p>
          <a:p>
            <a:r>
              <a:rPr lang="it-IT" dirty="0"/>
              <a:t>June 2020</a:t>
            </a:r>
          </a:p>
        </p:txBody>
      </p:sp>
    </p:spTree>
    <p:extLst>
      <p:ext uri="{BB962C8B-B14F-4D97-AF65-F5344CB8AC3E}">
        <p14:creationId xmlns:p14="http://schemas.microsoft.com/office/powerpoint/2010/main" val="34209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and Content Layout with List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22413" y="1904999"/>
            <a:ext cx="9372599" cy="434340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Company General Information</a:t>
            </a:r>
          </a:p>
          <a:p>
            <a:r>
              <a:rPr lang="en-US" dirty="0"/>
              <a:t>Review of the market and what we are doing. </a:t>
            </a:r>
          </a:p>
          <a:p>
            <a:r>
              <a:rPr lang="en-US" dirty="0"/>
              <a:t>Competitors’ analysis</a:t>
            </a:r>
          </a:p>
          <a:p>
            <a:r>
              <a:rPr lang="en-US" dirty="0"/>
              <a:t>Traditional Advert vs Digital Advert</a:t>
            </a:r>
          </a:p>
          <a:p>
            <a:r>
              <a:rPr lang="en-US" dirty="0"/>
              <a:t>New marketing Plan </a:t>
            </a:r>
          </a:p>
          <a:p>
            <a:pPr lvl="1"/>
            <a:r>
              <a:rPr lang="en-US" dirty="0"/>
              <a:t>Segmentation</a:t>
            </a:r>
          </a:p>
          <a:p>
            <a:pPr lvl="1"/>
            <a:r>
              <a:rPr lang="en-US" dirty="0"/>
              <a:t>Targeting</a:t>
            </a:r>
          </a:p>
          <a:p>
            <a:pPr lvl="1"/>
            <a:r>
              <a:rPr lang="en-US" dirty="0"/>
              <a:t>Positioning</a:t>
            </a:r>
          </a:p>
          <a:p>
            <a:pPr lvl="1"/>
            <a:r>
              <a:rPr lang="en-US" dirty="0"/>
              <a:t>Marketing Mix –  4 “P” </a:t>
            </a:r>
          </a:p>
          <a:p>
            <a:pPr lvl="1"/>
            <a:r>
              <a:rPr lang="en-US" dirty="0"/>
              <a:t>Milestones and measurement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88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212" y="152400"/>
            <a:ext cx="6096000" cy="1143000"/>
          </a:xfrm>
        </p:spPr>
        <p:txBody>
          <a:bodyPr anchor="b">
            <a:normAutofit/>
          </a:bodyPr>
          <a:lstStyle/>
          <a:p>
            <a:r>
              <a:rPr lang="en-US" dirty="0"/>
              <a:t>Kwong’s Art Jewellery</a:t>
            </a:r>
            <a:br>
              <a:rPr lang="en-US" dirty="0"/>
            </a:br>
            <a:r>
              <a:rPr lang="en-US" dirty="0"/>
              <a:t>Company Profile</a:t>
            </a:r>
          </a:p>
        </p:txBody>
      </p:sp>
      <p:sp>
        <p:nvSpPr>
          <p:cNvPr id="71" name="Text Placeholder 2">
            <a:extLst>
              <a:ext uri="{FF2B5EF4-FFF2-40B4-BE49-F238E27FC236}">
                <a16:creationId xmlns:a16="http://schemas.microsoft.com/office/drawing/2014/main" id="{266B8E62-F42F-47A0-B89B-BF1F34F2D9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8280" y="1019493"/>
            <a:ext cx="5644397" cy="557844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	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Milestones: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Jewellery Manufacturer &amp; Wholesaler.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Founded in 1983.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Focus on Export Jewellery Worldwide Business.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 1994, opened its first retail outlet in Hong Kong which is known as “My Jewelry”.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Mission:</a:t>
            </a:r>
          </a:p>
          <a:p>
            <a:r>
              <a:rPr lang="en-US" dirty="0"/>
              <a:t>Dedicated to bringing complete satisfaction to customers by delivering best quality jewelry and service.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1200" dirty="0">
                <a:hlinkClick r:id="rId2"/>
              </a:rPr>
              <a:t>https://www.kwongsart.com/</a:t>
            </a:r>
            <a:endParaRPr lang="en-US" sz="1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4E469ED-9172-4A89-B25A-718FE6E6E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0212" y="886764"/>
            <a:ext cx="4800600" cy="53340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9445C586-8FAA-46CE-9723-A29F8CB7A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80" y="1295400"/>
            <a:ext cx="20669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56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D4BC00-C135-8F4F-B1BC-1E72A8901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511" y="-135631"/>
            <a:ext cx="9144001" cy="1371600"/>
          </a:xfrm>
        </p:spPr>
        <p:txBody>
          <a:bodyPr/>
          <a:lstStyle/>
          <a:p>
            <a:r>
              <a:rPr kumimoji="1" lang="en-US" altLang="zh-HK" dirty="0"/>
              <a:t>Brand Information</a:t>
            </a:r>
            <a:endParaRPr kumimoji="1" lang="zh-HK" altLang="en-US" dirty="0"/>
          </a:p>
        </p:txBody>
      </p:sp>
      <p:sp>
        <p:nvSpPr>
          <p:cNvPr id="9" name="內容版面配置區 8">
            <a:extLst>
              <a:ext uri="{FF2B5EF4-FFF2-40B4-BE49-F238E27FC236}">
                <a16:creationId xmlns:a16="http://schemas.microsoft.com/office/drawing/2014/main" id="{FACC0C3B-05F9-D244-B1FB-D48306962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4412" y="1371601"/>
            <a:ext cx="5334000" cy="5134186"/>
          </a:xfrm>
        </p:spPr>
        <p:txBody>
          <a:bodyPr>
            <a:normAutofit lnSpcReduction="10000"/>
          </a:bodyPr>
          <a:lstStyle/>
          <a:p>
            <a:r>
              <a:rPr kumimoji="1" lang="en-US" altLang="zh-HK" dirty="0"/>
              <a:t>Founded in 1994.</a:t>
            </a:r>
          </a:p>
          <a:p>
            <a:r>
              <a:rPr kumimoji="1" lang="en-US" altLang="zh-HK" dirty="0"/>
              <a:t>Aim to provide better services “style-at-affordable-cost Jewelry”</a:t>
            </a:r>
          </a:p>
          <a:p>
            <a:r>
              <a:rPr kumimoji="1" lang="en-US" altLang="zh-HK" dirty="0"/>
              <a:t>Products focus on Simple and Classic Design.</a:t>
            </a:r>
          </a:p>
          <a:p>
            <a:r>
              <a:rPr kumimoji="1" lang="en-US" altLang="zh-HK" dirty="0"/>
              <a:t>Cost on raw materials &amp; production.</a:t>
            </a:r>
          </a:p>
          <a:p>
            <a:r>
              <a:rPr kumimoji="1" lang="en-US" altLang="zh-HK" dirty="0"/>
              <a:t>Shop allocated over HK Island, Kowloon and New Territories. </a:t>
            </a:r>
          </a:p>
          <a:p>
            <a:r>
              <a:rPr kumimoji="1" lang="en-US" altLang="zh-HK" dirty="0"/>
              <a:t>VIP members 100,000.- </a:t>
            </a:r>
          </a:p>
          <a:p>
            <a:pPr marL="0" indent="0">
              <a:buNone/>
            </a:pPr>
            <a:endParaRPr kumimoji="1" lang="en-US" altLang="zh-HK" dirty="0"/>
          </a:p>
          <a:p>
            <a:pPr marL="0" indent="0">
              <a:buNone/>
            </a:pPr>
            <a:r>
              <a:rPr lang="en-US" sz="1300" dirty="0">
                <a:hlinkClick r:id="rId2"/>
              </a:rPr>
              <a:t>https://www.myjewelryeshop.com/pages/about-us</a:t>
            </a:r>
            <a:endParaRPr kumimoji="1" lang="zh-HK" altLang="en-US" sz="1300" dirty="0"/>
          </a:p>
        </p:txBody>
      </p:sp>
      <p:pic>
        <p:nvPicPr>
          <p:cNvPr id="10" name="內容版面配置區 7">
            <a:extLst>
              <a:ext uri="{FF2B5EF4-FFF2-40B4-BE49-F238E27FC236}">
                <a16:creationId xmlns:a16="http://schemas.microsoft.com/office/drawing/2014/main" id="{0FD62053-8119-8044-9B18-B75E5D29E1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403" t="26110" r="42983" b="35185"/>
          <a:stretch/>
        </p:blipFill>
        <p:spPr>
          <a:xfrm>
            <a:off x="0" y="1828800"/>
            <a:ext cx="4419600" cy="4343400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A20212F-B838-4B4A-AF4D-38C2A722D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127" y="1"/>
            <a:ext cx="5527677" cy="153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75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12" y="428673"/>
            <a:ext cx="9525000" cy="762000"/>
          </a:xfrm>
        </p:spPr>
        <p:txBody>
          <a:bodyPr>
            <a:normAutofit fontScale="90000"/>
          </a:bodyPr>
          <a:lstStyle/>
          <a:p>
            <a:r>
              <a:rPr lang="en-US" dirty="0"/>
              <a:t>Current Segmentation &amp; Marketing Mix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2A74B490-AD99-B849-992A-D58799209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423539"/>
              </p:ext>
            </p:extLst>
          </p:nvPr>
        </p:nvGraphicFramePr>
        <p:xfrm>
          <a:off x="1827212" y="1752600"/>
          <a:ext cx="8763000" cy="402336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200400">
                  <a:extLst>
                    <a:ext uri="{9D8B030D-6E8A-4147-A177-3AD203B41FA5}">
                      <a16:colId xmlns:a16="http://schemas.microsoft.com/office/drawing/2014/main" val="2103065905"/>
                    </a:ext>
                  </a:extLst>
                </a:gridCol>
                <a:gridCol w="5562600">
                  <a:extLst>
                    <a:ext uri="{9D8B030D-6E8A-4147-A177-3AD203B41FA5}">
                      <a16:colId xmlns:a16="http://schemas.microsoft.com/office/drawing/2014/main" val="671898691"/>
                    </a:ext>
                  </a:extLst>
                </a:gridCol>
              </a:tblGrid>
              <a:tr h="7844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HK" altLang="zh-HK" sz="2400" dirty="0"/>
                        <a:t>Segmentation :</a:t>
                      </a:r>
                    </a:p>
                    <a:p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en-HK" altLang="zh-HK" sz="2400" dirty="0"/>
                        <a:t>Age</a:t>
                      </a:r>
                    </a:p>
                    <a:p>
                      <a:pPr marL="457200" indent="-4572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en-HK" altLang="zh-HK" sz="2400" dirty="0"/>
                        <a:t>Gender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108332"/>
                  </a:ext>
                </a:extLst>
              </a:tr>
              <a:tr h="784412">
                <a:tc>
                  <a:txBody>
                    <a:bodyPr/>
                    <a:lstStyle/>
                    <a:p>
                      <a:r>
                        <a:rPr lang="en-HK" altLang="zh-HK" sz="2400" dirty="0"/>
                        <a:t>Target Market </a:t>
                      </a:r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HK" altLang="zh-HK" sz="2400" dirty="0"/>
                        <a:t>Young Female </a:t>
                      </a:r>
                    </a:p>
                    <a:p>
                      <a:endParaRPr lang="zh-HK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7673294"/>
                  </a:ext>
                </a:extLst>
              </a:tr>
              <a:tr h="784412">
                <a:tc>
                  <a:txBody>
                    <a:bodyPr/>
                    <a:lstStyle/>
                    <a:p>
                      <a:r>
                        <a:rPr lang="en-HK" altLang="zh-HK" sz="2400" dirty="0"/>
                        <a:t>Brand Positioning </a:t>
                      </a:r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en-HK" altLang="zh-HK" sz="2400" dirty="0"/>
                        <a:t>Common Brand</a:t>
                      </a:r>
                    </a:p>
                    <a:p>
                      <a:pPr marL="342900" indent="-342900">
                        <a:buClr>
                          <a:schemeClr val="tx1"/>
                        </a:buClr>
                        <a:buFont typeface="+mj-lt"/>
                        <a:buAutoNum type="arabicPeriod"/>
                      </a:pPr>
                      <a:r>
                        <a:rPr lang="en-HK" altLang="zh-HK" sz="2400" dirty="0"/>
                        <a:t>Medium Price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8767025"/>
                  </a:ext>
                </a:extLst>
              </a:tr>
              <a:tr h="1456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HK" altLang="zh-HK" sz="2400" dirty="0"/>
                        <a:t>Market Mix (4P) : </a:t>
                      </a:r>
                    </a:p>
                    <a:p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Clr>
                          <a:schemeClr val="tx1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HK" altLang="zh-HK" sz="2400" dirty="0"/>
                        <a:t>Product - Design </a:t>
                      </a:r>
                      <a:r>
                        <a:rPr lang="en-HK" altLang="zh-HK" sz="2400" dirty="0" err="1"/>
                        <a:t>Jewelry</a:t>
                      </a:r>
                      <a:endParaRPr lang="en-HK" altLang="zh-HK" sz="2400" dirty="0"/>
                    </a:p>
                    <a:p>
                      <a:pPr marL="342900" indent="-342900">
                        <a:buClr>
                          <a:schemeClr val="tx1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HK" altLang="zh-HK" sz="2400" dirty="0"/>
                        <a:t>Price – Medium Price</a:t>
                      </a:r>
                    </a:p>
                    <a:p>
                      <a:pPr marL="342900" indent="-342900">
                        <a:buClr>
                          <a:schemeClr val="tx1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HK" altLang="zh-HK" sz="2400" dirty="0"/>
                        <a:t>Promotion – Shops &amp; Online </a:t>
                      </a:r>
                    </a:p>
                    <a:p>
                      <a:pPr marL="342900" indent="-342900">
                        <a:buClr>
                          <a:schemeClr val="tx1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HK" altLang="zh-HK" sz="2400" dirty="0"/>
                        <a:t>Place – Shopping mall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4152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487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E2E185C-400F-904A-8D88-8B8E5D093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143000"/>
          </a:xfrm>
        </p:spPr>
        <p:txBody>
          <a:bodyPr>
            <a:normAutofit fontScale="90000"/>
          </a:bodyPr>
          <a:lstStyle/>
          <a:p>
            <a:pPr algn="ctr"/>
            <a:br>
              <a:rPr lang="en-US" altLang="zh-TW" dirty="0">
                <a:solidFill>
                  <a:schemeClr val="accent2">
                    <a:lumMod val="75000"/>
                  </a:schemeClr>
                </a:solidFill>
                <a:latin typeface="Tw Cen MT" panose="020B0602020104020603" pitchFamily="34" charset="0"/>
              </a:rPr>
            </a:br>
            <a:br>
              <a:rPr lang="en-US" altLang="zh-TW" sz="7200" dirty="0">
                <a:solidFill>
                  <a:schemeClr val="accent1">
                    <a:lumMod val="20000"/>
                    <a:lumOff val="80000"/>
                  </a:schemeClr>
                </a:solidFill>
                <a:latin typeface="Tw Cen MT" panose="020B0602020104020603" pitchFamily="34" charset="0"/>
              </a:rPr>
            </a:br>
            <a:endParaRPr kumimoji="1" lang="zh-HK" alt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8E1660-46F8-4F54-BB26-8F0CF3D08078}"/>
              </a:ext>
            </a:extLst>
          </p:cNvPr>
          <p:cNvSpPr/>
          <p:nvPr/>
        </p:nvSpPr>
        <p:spPr>
          <a:xfrm>
            <a:off x="607507" y="2362200"/>
            <a:ext cx="2057400" cy="449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chemeClr val="bg1"/>
                </a:solidFill>
              </a:rPr>
              <a:t>Political Environment</a:t>
            </a:r>
          </a:p>
          <a:p>
            <a:endParaRPr lang="en-US" altLang="zh-TW" sz="2000" dirty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GBA (Greater Bay Area) </a:t>
            </a: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CEPA</a:t>
            </a: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Government Funding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dirty="0">
                <a:solidFill>
                  <a:schemeClr val="bg1"/>
                </a:solidFill>
              </a:rPr>
              <a:t>EMF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dirty="0">
                <a:solidFill>
                  <a:schemeClr val="bg1"/>
                </a:solidFill>
              </a:rPr>
              <a:t>BUD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dirty="0" err="1">
                <a:solidFill>
                  <a:schemeClr val="bg1"/>
                </a:solidFill>
              </a:rPr>
              <a:t>ReTAAS</a:t>
            </a:r>
            <a:endParaRPr lang="en-US" altLang="zh-TW" sz="2000" dirty="0">
              <a:solidFill>
                <a:schemeClr val="bg1"/>
              </a:solidFill>
            </a:endParaRPr>
          </a:p>
          <a:p>
            <a:r>
              <a:rPr lang="en-US" altLang="zh-TW" sz="2000" dirty="0">
                <a:solidFill>
                  <a:schemeClr val="bg1"/>
                </a:solidFill>
              </a:rPr>
              <a:t>4.   TDC (Trade developing Council)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6D51C5-6859-49BE-97DC-172B935E1E0B}"/>
              </a:ext>
            </a:extLst>
          </p:cNvPr>
          <p:cNvSpPr/>
          <p:nvPr/>
        </p:nvSpPr>
        <p:spPr>
          <a:xfrm>
            <a:off x="3492018" y="2387485"/>
            <a:ext cx="2221394" cy="449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chemeClr val="bg1"/>
                </a:solidFill>
              </a:rPr>
              <a:t>Economic Environment</a:t>
            </a:r>
          </a:p>
          <a:p>
            <a:r>
              <a:rPr lang="en-US" altLang="zh-TW" sz="2000" dirty="0">
                <a:solidFill>
                  <a:schemeClr val="bg1"/>
                </a:solidFill>
              </a:rPr>
              <a:t>     </a:t>
            </a:r>
          </a:p>
          <a:p>
            <a:pPr marL="342900" indent="-3429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Covid-19</a:t>
            </a:r>
          </a:p>
          <a:p>
            <a:pPr marL="342900" indent="-3429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Gold price</a:t>
            </a:r>
          </a:p>
          <a:p>
            <a:pPr marL="342900" indent="-3429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Low demand on Jewellery products</a:t>
            </a:r>
          </a:p>
          <a:p>
            <a:pPr marL="342900" indent="-3429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Working Capital &amp;Cash Flow</a:t>
            </a:r>
          </a:p>
          <a:p>
            <a:pPr marL="342900" indent="-3429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Tariff - Trade War</a:t>
            </a:r>
          </a:p>
          <a:p>
            <a:pPr marL="342900" indent="-342900">
              <a:buAutoNum type="arabicPeriod"/>
            </a:pPr>
            <a:endParaRPr lang="en-US" altLang="zh-TW" sz="2000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751D6A-3BD2-4363-9D4C-4F7D34C96BB7}"/>
              </a:ext>
            </a:extLst>
          </p:cNvPr>
          <p:cNvSpPr/>
          <p:nvPr/>
        </p:nvSpPr>
        <p:spPr>
          <a:xfrm>
            <a:off x="6463818" y="2362200"/>
            <a:ext cx="2221394" cy="449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chemeClr val="bg1"/>
                </a:solidFill>
              </a:rPr>
              <a:t>Social  Environment</a:t>
            </a:r>
          </a:p>
          <a:p>
            <a:endParaRPr lang="en-US" altLang="zh-TW" sz="2000" dirty="0">
              <a:solidFill>
                <a:schemeClr val="bg1"/>
              </a:solidFill>
            </a:endParaRPr>
          </a:p>
          <a:p>
            <a:endParaRPr lang="en-US" altLang="zh-TW" sz="2000" dirty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Branding</a:t>
            </a: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Digital marketing</a:t>
            </a: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Online purchase    </a:t>
            </a: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E-Commerce</a:t>
            </a:r>
          </a:p>
          <a:p>
            <a:pPr marL="457200" indent="-457200">
              <a:buAutoNum type="arabicPeriod"/>
            </a:pPr>
            <a:r>
              <a:rPr lang="en-US" altLang="zh-TW" sz="2000" dirty="0">
                <a:solidFill>
                  <a:schemeClr val="bg1"/>
                </a:solidFill>
              </a:rPr>
              <a:t>Compensatory Consumption</a:t>
            </a:r>
            <a:endParaRPr lang="en-US" dirty="0">
              <a:latin typeface="Tw Cen MT" panose="020B06020201040206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70D4E2-4131-4E18-81FF-33AFE273B415}"/>
              </a:ext>
            </a:extLst>
          </p:cNvPr>
          <p:cNvSpPr/>
          <p:nvPr/>
        </p:nvSpPr>
        <p:spPr>
          <a:xfrm>
            <a:off x="9589606" y="2387484"/>
            <a:ext cx="1991711" cy="449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chemeClr val="bg1"/>
                </a:solidFill>
              </a:rPr>
              <a:t>Technology</a:t>
            </a:r>
          </a:p>
          <a:p>
            <a:endParaRPr lang="en-US" altLang="zh-TW" sz="2000" dirty="0">
              <a:solidFill>
                <a:schemeClr val="bg1"/>
              </a:solidFill>
            </a:endParaRPr>
          </a:p>
          <a:p>
            <a:r>
              <a:rPr lang="en-US" altLang="zh-TW" sz="2000" dirty="0">
                <a:solidFill>
                  <a:schemeClr val="bg1"/>
                </a:solidFill>
              </a:rPr>
              <a:t>1.    I.O.T.          </a:t>
            </a:r>
          </a:p>
          <a:p>
            <a:r>
              <a:rPr lang="en-US" altLang="zh-TW" sz="2000" dirty="0">
                <a:solidFill>
                  <a:schemeClr val="bg1"/>
                </a:solidFill>
              </a:rPr>
              <a:t>       (Internet of</a:t>
            </a:r>
          </a:p>
          <a:p>
            <a:r>
              <a:rPr lang="en-US" altLang="zh-TW" sz="2000" dirty="0">
                <a:solidFill>
                  <a:schemeClr val="bg1"/>
                </a:solidFill>
              </a:rPr>
              <a:t>         Thing)</a:t>
            </a:r>
          </a:p>
          <a:p>
            <a:pPr marL="457200" indent="-457200">
              <a:buAutoNum type="arabicPeriod" startAt="2"/>
            </a:pPr>
            <a:r>
              <a:rPr lang="en-US" altLang="zh-TW" sz="2000" dirty="0">
                <a:solidFill>
                  <a:schemeClr val="bg1"/>
                </a:solidFill>
              </a:rPr>
              <a:t>RFID</a:t>
            </a:r>
          </a:p>
          <a:p>
            <a:pPr marL="457200" indent="-457200">
              <a:buAutoNum type="arabicPeriod" startAt="2"/>
            </a:pPr>
            <a:r>
              <a:rPr lang="en-US" altLang="zh-TW" sz="2000" dirty="0">
                <a:solidFill>
                  <a:schemeClr val="bg1"/>
                </a:solidFill>
              </a:rPr>
              <a:t>ERP</a:t>
            </a:r>
          </a:p>
          <a:p>
            <a:pPr marL="457200" indent="-457200">
              <a:buAutoNum type="arabicPeriod" startAt="2"/>
            </a:pPr>
            <a:r>
              <a:rPr lang="en-US" altLang="zh-TW" sz="2000" dirty="0">
                <a:solidFill>
                  <a:schemeClr val="bg1"/>
                </a:solidFill>
              </a:rPr>
              <a:t>A.I.</a:t>
            </a:r>
          </a:p>
          <a:p>
            <a:pPr marL="457200" indent="-457200">
              <a:buAutoNum type="arabicPeriod" startAt="2"/>
            </a:pPr>
            <a:r>
              <a:rPr lang="en-US" altLang="zh-TW" sz="2000" dirty="0">
                <a:solidFill>
                  <a:schemeClr val="bg1"/>
                </a:solidFill>
              </a:rPr>
              <a:t>Digital marketing</a:t>
            </a:r>
          </a:p>
          <a:p>
            <a:pPr marL="457200" indent="-457200">
              <a:buAutoNum type="arabicPeriod" startAt="2"/>
            </a:pPr>
            <a:r>
              <a:rPr lang="en-US" altLang="zh-TW" sz="2000" dirty="0">
                <a:solidFill>
                  <a:schemeClr val="bg1"/>
                </a:solidFill>
              </a:rPr>
              <a:t>CNC production</a:t>
            </a:r>
          </a:p>
          <a:p>
            <a:pPr marL="457200" indent="-457200">
              <a:buAutoNum type="arabicPeriod" startAt="2"/>
            </a:pPr>
            <a:r>
              <a:rPr lang="en-US" altLang="zh-TW" sz="2000" dirty="0">
                <a:solidFill>
                  <a:schemeClr val="bg1"/>
                </a:solidFill>
              </a:rPr>
              <a:t>3D design rendering </a:t>
            </a:r>
          </a:p>
          <a:p>
            <a:pPr marL="457200" indent="-457200">
              <a:buAutoNum type="arabicPeriod" startAt="2"/>
            </a:pPr>
            <a:endParaRPr lang="en-US" altLang="zh-TW" sz="2000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A33E9D0-AD3B-4471-9454-C2FFE821E56E}"/>
              </a:ext>
            </a:extLst>
          </p:cNvPr>
          <p:cNvSpPr/>
          <p:nvPr/>
        </p:nvSpPr>
        <p:spPr>
          <a:xfrm>
            <a:off x="966989" y="952500"/>
            <a:ext cx="1349406" cy="12961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1E52BB8-8D1E-4422-980F-0F77EF23119E}"/>
              </a:ext>
            </a:extLst>
          </p:cNvPr>
          <p:cNvSpPr/>
          <p:nvPr/>
        </p:nvSpPr>
        <p:spPr>
          <a:xfrm>
            <a:off x="3851812" y="973521"/>
            <a:ext cx="1349406" cy="12961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E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C3CF832-59E7-42D6-BC03-63081BD5B92E}"/>
              </a:ext>
            </a:extLst>
          </p:cNvPr>
          <p:cNvSpPr/>
          <p:nvPr/>
        </p:nvSpPr>
        <p:spPr>
          <a:xfrm>
            <a:off x="6899812" y="973521"/>
            <a:ext cx="1349406" cy="12961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FAB610-3AF9-4C0C-B4C7-84B9DE3B0AB6}"/>
              </a:ext>
            </a:extLst>
          </p:cNvPr>
          <p:cNvSpPr/>
          <p:nvPr/>
        </p:nvSpPr>
        <p:spPr>
          <a:xfrm>
            <a:off x="9991709" y="990689"/>
            <a:ext cx="1349406" cy="12961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282141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C43BC-30D9-45C6-97EA-F54A6E059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92" y="336233"/>
            <a:ext cx="9144001" cy="548250"/>
          </a:xfrm>
        </p:spPr>
        <p:txBody>
          <a:bodyPr>
            <a:normAutofit fontScale="90000"/>
          </a:bodyPr>
          <a:lstStyle/>
          <a:p>
            <a:r>
              <a:rPr lang="en-US" dirty="0"/>
              <a:t>Government Funding $$$</a:t>
            </a:r>
          </a:p>
        </p:txBody>
      </p:sp>
      <p:pic>
        <p:nvPicPr>
          <p:cNvPr id="4" name="Content Placeholder 3" descr="同心抗疫">
            <a:extLst>
              <a:ext uri="{FF2B5EF4-FFF2-40B4-BE49-F238E27FC236}">
                <a16:creationId xmlns:a16="http://schemas.microsoft.com/office/drawing/2014/main" id="{CA2B7500-38B7-4599-A89E-9F7F7E9324A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89" y="1394667"/>
            <a:ext cx="3187931" cy="79802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B33CA57-40EA-4152-81BE-FCC110EBFD58}"/>
              </a:ext>
            </a:extLst>
          </p:cNvPr>
          <p:cNvSpPr/>
          <p:nvPr/>
        </p:nvSpPr>
        <p:spPr>
          <a:xfrm>
            <a:off x="78701" y="953909"/>
            <a:ext cx="3633815" cy="374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u="sng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Anti-epidemic Fund</a:t>
            </a:r>
            <a:r>
              <a:rPr lang="en-US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(</a:t>
            </a:r>
            <a:r>
              <a:rPr lang="zh-TW" altLang="en-US" u="sng" dirty="0">
                <a:solidFill>
                  <a:srgbClr val="0000FF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  <a:hlinkClick r:id="rId3"/>
              </a:rPr>
              <a:t>防疫抗疫基金</a:t>
            </a:r>
            <a:r>
              <a:rPr lang="en-US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1CB8B5-0093-4DBF-8DF8-E93DA3EEFED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486" y="3948764"/>
            <a:ext cx="2781300" cy="278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FF5A50-7B05-43DE-AA25-7B6F6A78F1C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09" y="4035050"/>
            <a:ext cx="2743200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8A634D-7AC7-4CB7-B2B4-CD5BCF6FFB5E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914" y="633318"/>
            <a:ext cx="2828925" cy="282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hlinkClick r:id="rId7"/>
            <a:extLst>
              <a:ext uri="{FF2B5EF4-FFF2-40B4-BE49-F238E27FC236}">
                <a16:creationId xmlns:a16="http://schemas.microsoft.com/office/drawing/2014/main" id="{F8BF2897-D76D-4BF1-8E61-172C53E36F08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92" y="2752090"/>
            <a:ext cx="5015417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零售業人力需求管理科技應用支援計劃">
            <a:extLst>
              <a:ext uri="{FF2B5EF4-FFF2-40B4-BE49-F238E27FC236}">
                <a16:creationId xmlns:a16="http://schemas.microsoft.com/office/drawing/2014/main" id="{2A1A86E2-455A-4E32-A381-4E60A4299E6E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265" y="2157976"/>
            <a:ext cx="3562350" cy="18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echnology Voucher Programme (TVP) · KBPLUS SYSTEM">
            <a:extLst>
              <a:ext uri="{FF2B5EF4-FFF2-40B4-BE49-F238E27FC236}">
                <a16:creationId xmlns:a16="http://schemas.microsoft.com/office/drawing/2014/main" id="{B434ACCF-581D-4E57-9A5E-83CD4B15327F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04" y="754574"/>
            <a:ext cx="3971925" cy="1018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Slideshow 5">
            <a:extLst>
              <a:ext uri="{FF2B5EF4-FFF2-40B4-BE49-F238E27FC236}">
                <a16:creationId xmlns:a16="http://schemas.microsoft.com/office/drawing/2014/main" id="{8224DD75-F520-4008-AE33-E281419644B3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392" y="4390059"/>
            <a:ext cx="5838825" cy="234000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0475F88-BEBD-4A20-AA9B-F779834AB1FC}"/>
              </a:ext>
            </a:extLst>
          </p:cNvPr>
          <p:cNvSpPr/>
          <p:nvPr/>
        </p:nvSpPr>
        <p:spPr>
          <a:xfrm>
            <a:off x="78701" y="2370256"/>
            <a:ext cx="4415511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u="sng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SME Funding</a:t>
            </a:r>
            <a:endParaRPr lang="en-US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23EBC0A-9C26-4B19-8DDA-D67942F4E7AB}"/>
              </a:ext>
            </a:extLst>
          </p:cNvPr>
          <p:cNvSpPr/>
          <p:nvPr/>
        </p:nvSpPr>
        <p:spPr>
          <a:xfrm>
            <a:off x="4494212" y="1887704"/>
            <a:ext cx="6092825" cy="2654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8585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b="1" u="sng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RETAAS – Retail Technology Adoption Assistance Scheme</a:t>
            </a:r>
            <a:endParaRPr lang="en-US" sz="1100" b="1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4DB9AE-C732-4E96-8B5B-FC14AC219D9D}"/>
              </a:ext>
            </a:extLst>
          </p:cNvPr>
          <p:cNvSpPr/>
          <p:nvPr/>
        </p:nvSpPr>
        <p:spPr>
          <a:xfrm>
            <a:off x="3968061" y="4087773"/>
            <a:ext cx="3286477" cy="2654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u="sng" dirty="0">
                <a:solidFill>
                  <a:srgbClr val="F8B004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1100" b="1" u="sng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BUD – Branding, Upgrading &amp; Domestic Sales</a:t>
            </a:r>
            <a:endParaRPr lang="en-US" sz="1100" b="1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1F8034-4E7F-4365-AE47-AF4FF0EBF1E3}"/>
              </a:ext>
            </a:extLst>
          </p:cNvPr>
          <p:cNvSpPr/>
          <p:nvPr/>
        </p:nvSpPr>
        <p:spPr>
          <a:xfrm>
            <a:off x="-1012720" y="3732464"/>
            <a:ext cx="4488729" cy="264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2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     </a:t>
            </a:r>
            <a:r>
              <a:rPr lang="en-US" sz="1100" b="1" u="sng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ESS - Employment Support Scheme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(</a:t>
            </a:r>
            <a:r>
              <a:rPr lang="zh-TW" altLang="en-US" sz="1100" b="1" u="sng" dirty="0">
                <a:solidFill>
                  <a:srgbClr val="212529"/>
                </a:solidFill>
                <a:latin typeface="Calibri" panose="020F0502020204030204" pitchFamily="34" charset="0"/>
                <a:ea typeface="Microsoft JhengHei" panose="020B0604030504040204" pitchFamily="34" charset="-120"/>
                <a:cs typeface="Times New Roman" panose="02020603050405020304" pitchFamily="18" charset="0"/>
                <a:hlinkClick r:id="rId14" tooltip="「保就業」計劃"/>
              </a:rPr>
              <a:t>「保就業」計劃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)</a:t>
            </a:r>
            <a:endParaRPr lang="en-US" sz="1100" b="1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B87BFD8-47F2-43B5-90A5-48D142EAB946}"/>
              </a:ext>
            </a:extLst>
          </p:cNvPr>
          <p:cNvSpPr/>
          <p:nvPr/>
        </p:nvSpPr>
        <p:spPr>
          <a:xfrm>
            <a:off x="6246812" y="275209"/>
            <a:ext cx="6092825" cy="4465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716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 </a:t>
            </a:r>
          </a:p>
          <a:p>
            <a:pPr marR="0"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b="1" u="sng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TVP – Technology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</a:t>
            </a:r>
            <a:endParaRPr lang="en-US" sz="1100" b="1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5529F69-E7A2-4D31-9583-F70AF8B55A99}"/>
              </a:ext>
            </a:extLst>
          </p:cNvPr>
          <p:cNvSpPr/>
          <p:nvPr/>
        </p:nvSpPr>
        <p:spPr>
          <a:xfrm>
            <a:off x="8196251" y="3639506"/>
            <a:ext cx="3932487" cy="264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2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b="1" u="sng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Retail Sector Subsidy Scheme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(</a:t>
            </a:r>
            <a:r>
              <a:rPr lang="zh-TW" altLang="en-US" sz="1100" b="1" u="sng" dirty="0">
                <a:solidFill>
                  <a:srgbClr val="212529"/>
                </a:solidFill>
                <a:latin typeface="Calibri" panose="020F0502020204030204" pitchFamily="34" charset="0"/>
                <a:ea typeface="Microsoft JhengHei" panose="020B0604030504040204" pitchFamily="34" charset="-120"/>
                <a:cs typeface="Times New Roman" panose="02020603050405020304" pitchFamily="18" charset="0"/>
                <a:hlinkClick r:id="rId16" tooltip="零售業資助計劃"/>
              </a:rPr>
              <a:t>零售業資助計劃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)</a:t>
            </a:r>
            <a:endParaRPr lang="en-US" sz="1100" b="1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5B6FF28-0E47-4416-BEEA-AA13FEA87CB8}"/>
              </a:ext>
            </a:extLst>
          </p:cNvPr>
          <p:cNvSpPr/>
          <p:nvPr/>
        </p:nvSpPr>
        <p:spPr>
          <a:xfrm>
            <a:off x="7751392" y="312483"/>
            <a:ext cx="4509568" cy="264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2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       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D-BIZ - Distance Business </a:t>
            </a:r>
            <a:r>
              <a:rPr lang="en-US" sz="1100" b="1" dirty="0" err="1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Programme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(</a:t>
            </a:r>
            <a:r>
              <a:rPr lang="zh-TW" altLang="en-US" sz="1100" b="1" u="sng" dirty="0">
                <a:solidFill>
                  <a:srgbClr val="212529"/>
                </a:solidFill>
                <a:latin typeface="Calibri" panose="020F0502020204030204" pitchFamily="34" charset="0"/>
                <a:ea typeface="Microsoft JhengHei" panose="020B0604030504040204" pitchFamily="34" charset="-120"/>
                <a:cs typeface="Times New Roman" panose="02020603050405020304" pitchFamily="18" charset="0"/>
                <a:hlinkClick r:id="rId17" tooltip="遙距營商計劃"/>
              </a:rPr>
              <a:t>遙距營商計劃</a:t>
            </a:r>
            <a:r>
              <a:rPr lang="en-US" sz="1100" b="1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)</a:t>
            </a:r>
            <a:endParaRPr lang="en-US" sz="1100" b="1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78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Competitive Analysis</a:t>
            </a:r>
          </a:p>
        </p:txBody>
      </p:sp>
    </p:spTree>
    <p:extLst>
      <p:ext uri="{BB962C8B-B14F-4D97-AF65-F5344CB8AC3E}">
        <p14:creationId xmlns:p14="http://schemas.microsoft.com/office/powerpoint/2010/main" val="26484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AF90A0C-936F-DC47-A4EB-6FB152D2B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HK" dirty="0"/>
              <a:t>Chow Tai Fook</a:t>
            </a:r>
            <a:endParaRPr kumimoji="1" lang="zh-HK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6D8012E-2CFB-AA49-8F0C-3158B28732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en-US" altLang="zh-HK" dirty="0"/>
              <a:t>Branch Networking Jewelry Store in Hong Kong</a:t>
            </a:r>
          </a:p>
          <a:p>
            <a:r>
              <a:rPr kumimoji="1" lang="en-US" altLang="zh-HK" dirty="0"/>
              <a:t>With about 80-100 branch stores in Hong Kong</a:t>
            </a:r>
          </a:p>
          <a:p>
            <a:r>
              <a:rPr kumimoji="1" lang="en-US" altLang="zh-HK" dirty="0"/>
              <a:t>Target Customers : Mature Women, Age between 30-60</a:t>
            </a:r>
          </a:p>
          <a:p>
            <a:endParaRPr kumimoji="1" lang="en-US" altLang="zh-HK" dirty="0"/>
          </a:p>
          <a:p>
            <a:pPr marL="0" indent="0">
              <a:buNone/>
            </a:pPr>
            <a:r>
              <a:rPr kumimoji="1" lang="en-US" altLang="zh-HK" dirty="0"/>
              <a:t>The Market Mix</a:t>
            </a:r>
          </a:p>
          <a:p>
            <a:pPr lvl="1"/>
            <a:r>
              <a:rPr kumimoji="1" lang="en-US" altLang="zh-HK" sz="2799" dirty="0"/>
              <a:t>Product Offer : Common Luxury Jewelry </a:t>
            </a:r>
          </a:p>
          <a:p>
            <a:pPr lvl="1"/>
            <a:r>
              <a:rPr kumimoji="1" lang="en-US" altLang="zh-HK" sz="2799" dirty="0"/>
              <a:t>Pricing : About $2000-$100,000</a:t>
            </a:r>
          </a:p>
          <a:p>
            <a:pPr lvl="1"/>
            <a:r>
              <a:rPr kumimoji="1" lang="en-US" altLang="zh-HK" sz="2799" dirty="0"/>
              <a:t>Promotion : Traditional Advertising Ads and Posters </a:t>
            </a:r>
          </a:p>
          <a:p>
            <a:pPr lvl="1"/>
            <a:r>
              <a:rPr kumimoji="1" lang="en-US" altLang="zh-HK" sz="2799" dirty="0"/>
              <a:t>Place : Location with crowd allocate</a:t>
            </a:r>
            <a:endParaRPr kumimoji="1" lang="zh-HK" altLang="en-US" sz="2799" dirty="0"/>
          </a:p>
        </p:txBody>
      </p:sp>
    </p:spTree>
    <p:extLst>
      <p:ext uri="{BB962C8B-B14F-4D97-AF65-F5344CB8AC3E}">
        <p14:creationId xmlns:p14="http://schemas.microsoft.com/office/powerpoint/2010/main" val="389786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7B6526F-B384-3044-8224-D62D3C169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HK" dirty="0"/>
              <a:t>TSL</a:t>
            </a:r>
            <a:endParaRPr kumimoji="1" lang="zh-HK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5DAE790-5563-4D4D-B9FD-0FC4992F0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en-US" altLang="zh-HK" dirty="0"/>
              <a:t>High End Jewelry</a:t>
            </a:r>
          </a:p>
          <a:p>
            <a:r>
              <a:rPr kumimoji="1" lang="en-US" altLang="zh-HK" dirty="0"/>
              <a:t>Brach Networking and Online Store</a:t>
            </a:r>
          </a:p>
          <a:p>
            <a:r>
              <a:rPr kumimoji="1" lang="en-US" altLang="zh-HK" dirty="0"/>
              <a:t>Target Customer : Workforce Lady / Mature women (Age 20-50) </a:t>
            </a:r>
          </a:p>
          <a:p>
            <a:endParaRPr kumimoji="1" lang="en-US" altLang="zh-HK" dirty="0"/>
          </a:p>
          <a:p>
            <a:pPr marL="0" indent="0">
              <a:buNone/>
            </a:pPr>
            <a:r>
              <a:rPr kumimoji="1" lang="en-US" altLang="zh-HK" dirty="0"/>
              <a:t>Market Mix Strategy</a:t>
            </a:r>
          </a:p>
          <a:p>
            <a:pPr lvl="1"/>
            <a:r>
              <a:rPr kumimoji="1" lang="en-US" altLang="zh-HK" sz="2799" dirty="0"/>
              <a:t>Product Offer : Luxury Design Jewelry </a:t>
            </a:r>
          </a:p>
          <a:p>
            <a:pPr lvl="1"/>
            <a:r>
              <a:rPr kumimoji="1" lang="en-US" altLang="zh-HK" sz="2799" dirty="0"/>
              <a:t>Pricing : About $2000-$100,000</a:t>
            </a:r>
          </a:p>
          <a:p>
            <a:pPr lvl="1"/>
            <a:r>
              <a:rPr kumimoji="1" lang="en-US" altLang="zh-HK" sz="2799" dirty="0"/>
              <a:t>Promotion : Online Promotion and Traditional Advertising</a:t>
            </a:r>
          </a:p>
          <a:p>
            <a:pPr lvl="1"/>
            <a:r>
              <a:rPr kumimoji="1" lang="en-US" altLang="zh-HK" sz="2799" dirty="0"/>
              <a:t>Place : High End Shopping Location</a:t>
            </a:r>
          </a:p>
          <a:p>
            <a:pPr marL="0" indent="0">
              <a:buNone/>
            </a:pPr>
            <a:endParaRPr kumimoji="1"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194928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19E901-E058-B445-B567-D34E4F78D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012" y="30117"/>
            <a:ext cx="9144001" cy="685800"/>
          </a:xfrm>
        </p:spPr>
        <p:txBody>
          <a:bodyPr/>
          <a:lstStyle/>
          <a:p>
            <a:r>
              <a:rPr kumimoji="1" lang="en-US" altLang="zh-HK" dirty="0"/>
              <a:t>Comparison of Brand</a:t>
            </a:r>
            <a:endParaRPr kumimoji="1" lang="zh-HK" altLang="en-US" dirty="0"/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30222BE1-5114-764F-98FA-875098DECE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2100745"/>
              </p:ext>
            </p:extLst>
          </p:nvPr>
        </p:nvGraphicFramePr>
        <p:xfrm>
          <a:off x="684212" y="715917"/>
          <a:ext cx="10972800" cy="609503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534714405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55444497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4174246173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4107981229"/>
                    </a:ext>
                  </a:extLst>
                </a:gridCol>
              </a:tblGrid>
              <a:tr h="358085">
                <a:tc>
                  <a:txBody>
                    <a:bodyPr/>
                    <a:lstStyle/>
                    <a:p>
                      <a:endParaRPr lang="zh-HK" altLang="en-US" sz="2400" b="1" dirty="0">
                        <a:solidFill>
                          <a:schemeClr val="bg2">
                            <a:lumMod val="10000"/>
                            <a:lumOff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sz="2400" dirty="0">
                          <a:solidFill>
                            <a:schemeClr val="bg2">
                              <a:lumMod val="10000"/>
                              <a:lumOff val="90000"/>
                            </a:schemeClr>
                          </a:solidFill>
                          <a:effectLst>
                            <a:glow rad="1397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Chow Tai Fook</a:t>
                      </a:r>
                      <a:endParaRPr lang="zh-HK" altLang="en-US" sz="2400" dirty="0">
                        <a:solidFill>
                          <a:schemeClr val="bg2">
                            <a:lumMod val="10000"/>
                            <a:lumOff val="90000"/>
                          </a:schemeClr>
                        </a:solidFill>
                        <a:effectLst>
                          <a:glow rad="1397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sz="2400" dirty="0">
                          <a:solidFill>
                            <a:schemeClr val="bg2">
                              <a:lumMod val="10000"/>
                              <a:lumOff val="90000"/>
                            </a:schemeClr>
                          </a:solidFill>
                          <a:effectLst>
                            <a:glow rad="1397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TSL</a:t>
                      </a:r>
                      <a:endParaRPr lang="zh-HK" altLang="en-US" sz="2400" dirty="0">
                        <a:solidFill>
                          <a:schemeClr val="bg2">
                            <a:lumMod val="10000"/>
                            <a:lumOff val="90000"/>
                          </a:schemeClr>
                        </a:solidFill>
                        <a:effectLst>
                          <a:glow rad="1397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sz="2400" dirty="0">
                          <a:solidFill>
                            <a:schemeClr val="bg2">
                              <a:lumMod val="10000"/>
                              <a:lumOff val="90000"/>
                            </a:schemeClr>
                          </a:solidFill>
                          <a:effectLst>
                            <a:glow rad="1397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My Jewelry</a:t>
                      </a:r>
                      <a:endParaRPr lang="zh-HK" altLang="en-US" sz="2400" dirty="0">
                        <a:solidFill>
                          <a:schemeClr val="bg2">
                            <a:lumMod val="10000"/>
                            <a:lumOff val="90000"/>
                          </a:schemeClr>
                        </a:solidFill>
                        <a:effectLst>
                          <a:glow rad="1397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5528441"/>
                  </a:ext>
                </a:extLst>
              </a:tr>
              <a:tr h="882950">
                <a:tc>
                  <a:txBody>
                    <a:bodyPr/>
                    <a:lstStyle/>
                    <a:p>
                      <a:r>
                        <a:rPr lang="en-US" altLang="zh-HK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Segmentation</a:t>
                      </a:r>
                      <a:endParaRPr lang="zh-HK" altLang="en-US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1.  Age</a:t>
                      </a:r>
                    </a:p>
                    <a:p>
                      <a:r>
                        <a:rPr lang="en-US" altLang="zh-HK" dirty="0"/>
                        <a:t>2. Class of Income</a:t>
                      </a:r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 Class of Income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Age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Age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Gender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51442933"/>
                  </a:ext>
                </a:extLst>
              </a:tr>
              <a:tr h="882950">
                <a:tc>
                  <a:txBody>
                    <a:bodyPr/>
                    <a:lstStyle/>
                    <a:p>
                      <a:r>
                        <a:rPr lang="en-US" altLang="zh-HK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Target Market</a:t>
                      </a:r>
                      <a:endParaRPr lang="zh-HK" altLang="en-US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Mature Average Income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Mature </a:t>
                      </a:r>
                    </a:p>
                    <a:p>
                      <a:r>
                        <a:rPr lang="en-US" altLang="zh-HK" dirty="0"/>
                        <a:t>Middle Class Income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Young Female</a:t>
                      </a:r>
                      <a:endParaRPr lang="zh-HK" altLang="en-US" dirty="0"/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626037737"/>
                  </a:ext>
                </a:extLst>
              </a:tr>
              <a:tr h="618065">
                <a:tc>
                  <a:txBody>
                    <a:bodyPr/>
                    <a:lstStyle/>
                    <a:p>
                      <a:r>
                        <a:rPr lang="en-US" altLang="zh-HK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Brand Positioning</a:t>
                      </a:r>
                      <a:endParaRPr lang="zh-HK" altLang="en-US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Common Brand,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Average Price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High Brand,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Medium Price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Common Brand,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Medium Price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987505790"/>
                  </a:ext>
                </a:extLst>
              </a:tr>
              <a:tr h="358085">
                <a:tc>
                  <a:txBody>
                    <a:bodyPr/>
                    <a:lstStyle/>
                    <a:p>
                      <a:r>
                        <a:rPr lang="en-US" altLang="zh-HK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Market Mix (4P)</a:t>
                      </a:r>
                      <a:endParaRPr lang="zh-HK" altLang="en-US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614500301"/>
                  </a:ext>
                </a:extLst>
              </a:tr>
              <a:tr h="618065">
                <a:tc>
                  <a:txBody>
                    <a:bodyPr/>
                    <a:lstStyle/>
                    <a:p>
                      <a:pPr algn="l"/>
                      <a:r>
                        <a:rPr lang="en-US" altLang="zh-HK" sz="2000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                    Product</a:t>
                      </a:r>
                      <a:endParaRPr lang="zh-HK" altLang="en-US" sz="2000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Wide Range of Jewelry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High End Design Jewelry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Design Jewelry</a:t>
                      </a:r>
                      <a:endParaRPr lang="zh-HK" altLang="en-US" dirty="0"/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520720214"/>
                  </a:ext>
                </a:extLst>
              </a:tr>
              <a:tr h="618065">
                <a:tc>
                  <a:txBody>
                    <a:bodyPr/>
                    <a:lstStyle/>
                    <a:p>
                      <a:pPr algn="l"/>
                      <a:r>
                        <a:rPr lang="en-US" altLang="zh-HK" sz="2000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                    Price</a:t>
                      </a:r>
                      <a:endParaRPr lang="zh-HK" altLang="en-US" sz="2000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Wide Price Range</a:t>
                      </a:r>
                      <a:endParaRPr lang="zh-HK" altLang="en-US" dirty="0"/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High Price</a:t>
                      </a:r>
                      <a:endParaRPr lang="zh-HK" altLang="en-US" dirty="0"/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Medium Price</a:t>
                      </a:r>
                      <a:endParaRPr lang="zh-HK" altLang="en-US" dirty="0"/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560708684"/>
                  </a:ext>
                </a:extLst>
              </a:tr>
              <a:tr h="882950">
                <a:tc>
                  <a:txBody>
                    <a:bodyPr/>
                    <a:lstStyle/>
                    <a:p>
                      <a:pPr algn="l"/>
                      <a:r>
                        <a:rPr lang="en-US" altLang="zh-HK" sz="2000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                           </a:t>
                      </a:r>
                    </a:p>
                    <a:p>
                      <a:pPr algn="l"/>
                      <a:r>
                        <a:rPr lang="en-US" altLang="zh-HK" sz="2000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                   Promotion</a:t>
                      </a:r>
                      <a:endParaRPr lang="zh-HK" altLang="en-US" sz="2000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1. Shops</a:t>
                      </a:r>
                    </a:p>
                    <a:p>
                      <a:r>
                        <a:rPr lang="en-US" altLang="zh-HK" dirty="0"/>
                        <a:t>2. Online Store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Shops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Online Selling Platform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Shops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altLang="zh-HK" dirty="0"/>
                        <a:t>Online Store</a:t>
                      </a:r>
                      <a:endParaRPr lang="zh-HK" altLang="en-US" dirty="0"/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406345264"/>
                  </a:ext>
                </a:extLst>
              </a:tr>
              <a:tr h="618065">
                <a:tc>
                  <a:txBody>
                    <a:bodyPr/>
                    <a:lstStyle/>
                    <a:p>
                      <a:pPr algn="l"/>
                      <a:r>
                        <a:rPr lang="en-US" altLang="zh-HK" sz="2000" b="1" dirty="0">
                          <a:solidFill>
                            <a:schemeClr val="tx2">
                              <a:lumMod val="90000"/>
                            </a:schemeClr>
                          </a:solidFill>
                        </a:rPr>
                        <a:t>                    Place</a:t>
                      </a:r>
                      <a:endParaRPr lang="zh-HK" altLang="en-US" sz="2000" b="1" dirty="0">
                        <a:solidFill>
                          <a:schemeClr val="tx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Diverse Districts of Hong Kong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Place with High Crowd 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dirty="0"/>
                        <a:t>Crowd District and several place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080980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217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798860" y="36163"/>
            <a:ext cx="10058401" cy="1371600"/>
          </a:xfrm>
        </p:spPr>
        <p:txBody>
          <a:bodyPr>
            <a:normAutofit/>
          </a:bodyPr>
          <a:lstStyle/>
          <a:p>
            <a:r>
              <a:rPr lang="en-US" sz="4400" dirty="0"/>
              <a:t>Comparison of Revenue</a:t>
            </a: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ABF1186E-95D9-0943-A60E-2EE51E0B15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8421623"/>
              </p:ext>
            </p:extLst>
          </p:nvPr>
        </p:nvGraphicFramePr>
        <p:xfrm>
          <a:off x="608012" y="1407763"/>
          <a:ext cx="5638800" cy="52216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80334F1E-18D0-4942-8797-1517FC5DA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436299"/>
              </p:ext>
            </p:extLst>
          </p:nvPr>
        </p:nvGraphicFramePr>
        <p:xfrm>
          <a:off x="6323012" y="2362200"/>
          <a:ext cx="5638800" cy="2743199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09700">
                  <a:extLst>
                    <a:ext uri="{9D8B030D-6E8A-4147-A177-3AD203B41FA5}">
                      <a16:colId xmlns:a16="http://schemas.microsoft.com/office/drawing/2014/main" val="1384703876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602060760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3522040339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53093048"/>
                    </a:ext>
                  </a:extLst>
                </a:gridCol>
              </a:tblGrid>
              <a:tr h="838199"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Chow Tai Fook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TSL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My Jewelry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98368045"/>
                  </a:ext>
                </a:extLst>
              </a:tr>
              <a:tr h="1316891">
                <a:tc>
                  <a:txBody>
                    <a:bodyPr/>
                    <a:lstStyle/>
                    <a:p>
                      <a:r>
                        <a:rPr lang="en-US" altLang="zh-HK" dirty="0"/>
                        <a:t>Revenue</a:t>
                      </a:r>
                    </a:p>
                    <a:p>
                      <a:r>
                        <a:rPr lang="en-US" altLang="zh-HK" dirty="0"/>
                        <a:t>(Million HKD)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24,229 (million HKD) #1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4,065 (million HKD)</a:t>
                      </a:r>
                    </a:p>
                    <a:p>
                      <a:r>
                        <a:rPr lang="en-US" altLang="zh-HK" dirty="0"/>
                        <a:t>#2</a:t>
                      </a:r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1000</a:t>
                      </a:r>
                    </a:p>
                    <a:p>
                      <a:r>
                        <a:rPr lang="en-US" altLang="zh-HK" dirty="0"/>
                        <a:t>(million HKD)</a:t>
                      </a:r>
                    </a:p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62568122"/>
                  </a:ext>
                </a:extLst>
              </a:tr>
              <a:tr h="588109">
                <a:tc gridSpan="4">
                  <a:txBody>
                    <a:bodyPr/>
                    <a:lstStyle/>
                    <a:p>
                      <a:r>
                        <a:rPr lang="en-US" altLang="zh-HK" sz="1200" dirty="0"/>
                        <a:t>#1. Chow</a:t>
                      </a:r>
                      <a:r>
                        <a:rPr lang="en-US" altLang="zh-HK" sz="1200" baseline="0" dirty="0"/>
                        <a:t> Tai Fook Annual Report 2018/19 (Chow Tai Fook Jewellery  Group,2019)</a:t>
                      </a:r>
                    </a:p>
                    <a:p>
                      <a:r>
                        <a:rPr lang="en-US" altLang="zh-HK" sz="1200" dirty="0"/>
                        <a:t>#2. TSL</a:t>
                      </a:r>
                      <a:r>
                        <a:rPr lang="en-US" altLang="zh-HK" sz="1200" baseline="0" dirty="0"/>
                        <a:t> 2018/19 Annual Report (TSL,2019)</a:t>
                      </a:r>
                      <a:endParaRPr lang="zh-HK" alt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7508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624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798860" y="36163"/>
            <a:ext cx="10058401" cy="1371600"/>
          </a:xfrm>
        </p:spPr>
        <p:txBody>
          <a:bodyPr>
            <a:normAutofit/>
          </a:bodyPr>
          <a:lstStyle/>
          <a:p>
            <a:r>
              <a:rPr lang="en-US" sz="4400" dirty="0"/>
              <a:t>Comparison of Number of Shops</a:t>
            </a:r>
          </a:p>
        </p:txBody>
      </p:sp>
      <p:graphicFrame>
        <p:nvGraphicFramePr>
          <p:cNvPr id="2" name="圖表 1">
            <a:extLst>
              <a:ext uri="{FF2B5EF4-FFF2-40B4-BE49-F238E27FC236}">
                <a16:creationId xmlns:a16="http://schemas.microsoft.com/office/drawing/2014/main" id="{6DBA75C8-4506-3A4D-B0D3-ABCCC3753A18}"/>
              </a:ext>
            </a:extLst>
          </p:cNvPr>
          <p:cNvGraphicFramePr/>
          <p:nvPr/>
        </p:nvGraphicFramePr>
        <p:xfrm>
          <a:off x="760412" y="1676400"/>
          <a:ext cx="49530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E0B5D4F0-7F95-CD44-9891-B5C74AA082A3}"/>
              </a:ext>
            </a:extLst>
          </p:cNvPr>
          <p:cNvGraphicFramePr>
            <a:graphicFrameLocks noGrp="1"/>
          </p:cNvGraphicFramePr>
          <p:nvPr/>
        </p:nvGraphicFramePr>
        <p:xfrm>
          <a:off x="6094412" y="2743200"/>
          <a:ext cx="5638800" cy="2672473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09700">
                  <a:extLst>
                    <a:ext uri="{9D8B030D-6E8A-4147-A177-3AD203B41FA5}">
                      <a16:colId xmlns:a16="http://schemas.microsoft.com/office/drawing/2014/main" val="3975165755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1548282939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1079839742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1637900200"/>
                    </a:ext>
                  </a:extLst>
                </a:gridCol>
              </a:tblGrid>
              <a:tr h="843673">
                <a:tc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Chow Tai Fook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TSL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My Jewelry</a:t>
                      </a:r>
                      <a:endParaRPr lang="zh-HK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258362"/>
                  </a:ext>
                </a:extLst>
              </a:tr>
              <a:tr h="756527">
                <a:tc>
                  <a:txBody>
                    <a:bodyPr/>
                    <a:lstStyle/>
                    <a:p>
                      <a:r>
                        <a:rPr lang="en-US" altLang="zh-HK" dirty="0"/>
                        <a:t>No Of Shops</a:t>
                      </a:r>
                    </a:p>
                    <a:p>
                      <a:r>
                        <a:rPr lang="en-US" altLang="zh-HK" dirty="0"/>
                        <a:t>[Local Stores In Hong Kong]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800" dirty="0"/>
                        <a:t>80</a:t>
                      </a:r>
                    </a:p>
                    <a:p>
                      <a:r>
                        <a:rPr lang="en-US" altLang="zh-HK" sz="1400" dirty="0"/>
                        <a:t>#3</a:t>
                      </a:r>
                      <a:endParaRPr lang="zh-HK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800" dirty="0"/>
                        <a:t>29</a:t>
                      </a:r>
                    </a:p>
                    <a:p>
                      <a:r>
                        <a:rPr lang="en-US" altLang="zh-HK" sz="1600" dirty="0"/>
                        <a:t>#4</a:t>
                      </a:r>
                      <a:endParaRPr lang="zh-HK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800" dirty="0"/>
                        <a:t>10</a:t>
                      </a:r>
                    </a:p>
                    <a:p>
                      <a:r>
                        <a:rPr lang="en-US" altLang="zh-HK" sz="1600" dirty="0"/>
                        <a:t>#5</a:t>
                      </a:r>
                      <a:endParaRPr lang="zh-HK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66858"/>
                  </a:ext>
                </a:extLst>
              </a:tr>
              <a:tr h="482207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200" dirty="0"/>
                        <a:t>#3.</a:t>
                      </a:r>
                      <a:r>
                        <a:rPr lang="en-US" altLang="zh-HK" sz="1200" baseline="0" dirty="0"/>
                        <a:t> </a:t>
                      </a:r>
                      <a:r>
                        <a:rPr lang="en-US" altLang="zh-HK" sz="1200" dirty="0"/>
                        <a:t>Retail Network (Chow Tai Fook,2020)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200" dirty="0"/>
                        <a:t>#4. Boutique Finder (TSL,2020)</a:t>
                      </a:r>
                      <a:endParaRPr lang="zh-HK" altLang="en-US" sz="1200" dirty="0"/>
                    </a:p>
                    <a:p>
                      <a:r>
                        <a:rPr lang="en-US" altLang="zh-HK" sz="1200" dirty="0"/>
                        <a:t>#5. Shop</a:t>
                      </a:r>
                      <a:r>
                        <a:rPr lang="en-US" altLang="zh-HK" sz="1200" baseline="0" dirty="0"/>
                        <a:t> Location (My Jewelry,2020)</a:t>
                      </a:r>
                      <a:endParaRPr lang="zh-HK" alt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 altLang="en-US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 altLang="en-US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978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10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228600"/>
            <a:ext cx="9144001" cy="1371600"/>
          </a:xfrm>
        </p:spPr>
        <p:txBody>
          <a:bodyPr/>
          <a:lstStyle/>
          <a:p>
            <a:r>
              <a:rPr lang="en-US" dirty="0"/>
              <a:t>Comparison of Selling Platform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89601969"/>
              </p:ext>
            </p:extLst>
          </p:nvPr>
        </p:nvGraphicFramePr>
        <p:xfrm>
          <a:off x="608012" y="1828800"/>
          <a:ext cx="11289092" cy="4846162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61193918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63246744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17154089"/>
                    </a:ext>
                  </a:extLst>
                </a:gridCol>
                <a:gridCol w="3364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7453">
                <a:tc rowSpan="2">
                  <a:txBody>
                    <a:bodyPr/>
                    <a:lstStyle/>
                    <a:p>
                      <a:r>
                        <a:rPr lang="en-US" dirty="0"/>
                        <a:t>Brand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Local</a:t>
                      </a:r>
                      <a:r>
                        <a:rPr lang="en-US" sz="2400" baseline="0" dirty="0"/>
                        <a:t> Stores</a:t>
                      </a:r>
                      <a:endParaRPr lang="en-US" sz="2400" dirty="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Media Platform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Online</a:t>
                      </a:r>
                      <a:r>
                        <a:rPr lang="en-US" sz="2000" baseline="0" dirty="0"/>
                        <a:t> Platform</a:t>
                      </a:r>
                      <a:endParaRPr lang="en-US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453">
                <a:tc vMerge="1"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Facebook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WeChat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Instagram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YouTube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HK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5648672"/>
                  </a:ext>
                </a:extLst>
              </a:tr>
              <a:tr h="1200308">
                <a:tc>
                  <a:txBody>
                    <a:bodyPr/>
                    <a:lstStyle/>
                    <a:p>
                      <a:r>
                        <a:rPr lang="en-US" dirty="0"/>
                        <a:t>Chow Tai Fook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Yes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Yes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Online</a:t>
                      </a:r>
                      <a:r>
                        <a:rPr lang="en-US" sz="2000" baseline="0" dirty="0"/>
                        <a:t> Purchase Store</a:t>
                      </a:r>
                      <a:endParaRPr lang="en-US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0308">
                <a:tc>
                  <a:txBody>
                    <a:bodyPr/>
                    <a:lstStyle/>
                    <a:p>
                      <a:r>
                        <a:rPr lang="en-US" dirty="0"/>
                        <a:t>TSL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altLang="zh-TW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altLang="zh-TW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Yes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Yes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en-US" sz="2000" dirty="0"/>
                        <a:t>HKTV Mall</a:t>
                      </a:r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en-US" sz="2000" dirty="0" err="1"/>
                        <a:t>Tmall</a:t>
                      </a:r>
                      <a:endParaRPr lang="en-US" sz="2000" dirty="0"/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en-US" sz="2000" dirty="0"/>
                        <a:t>JD</a:t>
                      </a:r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en-US" sz="2000" dirty="0" err="1"/>
                        <a:t>TaoBao</a:t>
                      </a:r>
                      <a:endParaRPr lang="en-US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0308">
                <a:tc>
                  <a:txBody>
                    <a:bodyPr/>
                    <a:lstStyle/>
                    <a:p>
                      <a:r>
                        <a:rPr lang="en-US" altLang="zh-TW" dirty="0"/>
                        <a:t>My</a:t>
                      </a:r>
                      <a:r>
                        <a:rPr lang="en-US" altLang="zh-TW" baseline="0" dirty="0"/>
                        <a:t> Jewelry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altLang="zh-TW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Yes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Yes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Yes</a:t>
                      </a:r>
                      <a:endParaRPr lang="zh-HK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Online Purchase Store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698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 Jewelry </a:t>
            </a:r>
            <a:br>
              <a:rPr lang="en-US" dirty="0"/>
            </a:br>
            <a:r>
              <a:rPr lang="en-US" dirty="0"/>
              <a:t>Current Marketing Solution</a:t>
            </a:r>
          </a:p>
        </p:txBody>
      </p:sp>
    </p:spTree>
    <p:extLst>
      <p:ext uri="{BB962C8B-B14F-4D97-AF65-F5344CB8AC3E}">
        <p14:creationId xmlns:p14="http://schemas.microsoft.com/office/powerpoint/2010/main" val="228519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12" y="105427"/>
            <a:ext cx="8692399" cy="838200"/>
          </a:xfrm>
        </p:spPr>
        <p:txBody>
          <a:bodyPr/>
          <a:lstStyle/>
          <a:p>
            <a:r>
              <a:rPr lang="en-US" dirty="0"/>
              <a:t>Current Marketing Solution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06DAD7-382C-4A1C-BCFF-A675E0F81A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7744" y="476554"/>
            <a:ext cx="3048521" cy="5366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C49E3F-26F7-4A6F-B020-5C5F1B6019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7744" y="1213057"/>
            <a:ext cx="3041853" cy="28912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FEAE4D-89EA-4740-95A9-6DA7F50B51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12" y="4267200"/>
            <a:ext cx="4463308" cy="22965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7392C1-38B7-4601-BE37-D425D60462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7612" y="4267200"/>
            <a:ext cx="4344842" cy="22098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D8AA1618-349B-C142-B623-6667A4B57C16}"/>
              </a:ext>
            </a:extLst>
          </p:cNvPr>
          <p:cNvSpPr/>
          <p:nvPr/>
        </p:nvSpPr>
        <p:spPr>
          <a:xfrm>
            <a:off x="858470" y="1055129"/>
            <a:ext cx="6858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HK" sz="2000" dirty="0"/>
              <a:t>Product driven advertising on all social media </a:t>
            </a:r>
            <a:r>
              <a:rPr lang="en-HK" altLang="zh-HK" sz="2000" dirty="0"/>
              <a:t>including Facebook, Instagram, WeChat, </a:t>
            </a:r>
            <a:r>
              <a:rPr lang="en-HK" altLang="zh-HK" sz="2000" dirty="0" err="1"/>
              <a:t>Youtube</a:t>
            </a:r>
            <a:r>
              <a:rPr lang="en-HK" altLang="zh-HK" sz="2000" dirty="0"/>
              <a:t> &amp; etc. </a:t>
            </a:r>
          </a:p>
          <a:p>
            <a:pPr marL="285750" indent="-28575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HK" altLang="zh-HK" sz="2000" dirty="0"/>
              <a:t>Physical shops for walk-in customer – no poster</a:t>
            </a:r>
          </a:p>
          <a:p>
            <a:pPr marL="285750" indent="-28575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HK" sz="2000" dirty="0"/>
              <a:t>Advertisement on newspaper and magazine have been stopped since May 2017</a:t>
            </a:r>
          </a:p>
          <a:p>
            <a:pPr marL="285750" indent="-28575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HK" sz="2000" dirty="0"/>
              <a:t>My Jewelry is not active in pursuing Advertising for the time being </a:t>
            </a:r>
          </a:p>
          <a:p>
            <a:pPr marL="285750" indent="-28575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HK" sz="2000" dirty="0"/>
              <a:t>They are primally doing promotion in its own website.</a:t>
            </a:r>
          </a:p>
          <a:p>
            <a:pPr marL="285750" indent="-28575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HK" sz="2000" dirty="0"/>
              <a:t>Source:  https://</a:t>
            </a:r>
            <a:r>
              <a:rPr lang="en-US" altLang="zh-HK" sz="2000" dirty="0" err="1"/>
              <a:t>www.myjewelry.com.hk</a:t>
            </a:r>
            <a:r>
              <a:rPr lang="en-US" altLang="zh-HK" sz="2000" dirty="0"/>
              <a:t>/2MJWebProfile/</a:t>
            </a:r>
            <a:r>
              <a:rPr lang="en-US" altLang="zh-HK" sz="2000" dirty="0" err="1"/>
              <a:t>Promo.asp</a:t>
            </a:r>
            <a:endParaRPr lang="en-US" altLang="zh-HK" sz="2000" dirty="0"/>
          </a:p>
        </p:txBody>
      </p:sp>
    </p:spTree>
    <p:extLst>
      <p:ext uri="{BB962C8B-B14F-4D97-AF65-F5344CB8AC3E}">
        <p14:creationId xmlns:p14="http://schemas.microsoft.com/office/powerpoint/2010/main" val="265731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6"/>
          <p:cNvSpPr txBox="1"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orbel"/>
              <a:buNone/>
            </a:pPr>
            <a:r>
              <a:rPr lang="en-US"/>
              <a:t>Analysis of STP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6616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39245-811F-4BD7-92D4-407FDE552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96" y="-228600"/>
            <a:ext cx="9200268" cy="1371600"/>
          </a:xfrm>
        </p:spPr>
        <p:txBody>
          <a:bodyPr/>
          <a:lstStyle/>
          <a:p>
            <a:r>
              <a:rPr lang="en-US" dirty="0"/>
              <a:t>The new 4 Ps</a:t>
            </a:r>
            <a:endParaRPr lang="en-HK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6D985F-223F-4068-AC5B-6A9F94874DAD}"/>
              </a:ext>
            </a:extLst>
          </p:cNvPr>
          <p:cNvSpPr txBox="1"/>
          <p:nvPr/>
        </p:nvSpPr>
        <p:spPr>
          <a:xfrm>
            <a:off x="2945863" y="254170"/>
            <a:ext cx="1883572" cy="4154984"/>
          </a:xfrm>
          <a:prstGeom prst="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Product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Reputable quality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Affordable price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Fashionable design for young peoples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Limited Edition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Fit to purpose packaging (e.g. proposal, birthday &amp; any other events)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Guarantee for return on ay defect within 7 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Warranty to repair within 2 years of purchase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Express Delivery  Program</a:t>
            </a:r>
          </a:p>
          <a:p>
            <a:endParaRPr lang="en-US" sz="1200" dirty="0">
              <a:solidFill>
                <a:schemeClr val="bg2"/>
              </a:solidFill>
            </a:endParaRPr>
          </a:p>
          <a:p>
            <a:endParaRPr lang="en-US" sz="1200" dirty="0">
              <a:solidFill>
                <a:schemeClr val="bg2"/>
              </a:solidFill>
            </a:endParaRPr>
          </a:p>
          <a:p>
            <a:endParaRPr lang="en-HK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58E49A-E4A1-46FD-AC2F-A25C62EA8089}"/>
              </a:ext>
            </a:extLst>
          </p:cNvPr>
          <p:cNvSpPr txBox="1"/>
          <p:nvPr/>
        </p:nvSpPr>
        <p:spPr>
          <a:xfrm>
            <a:off x="8075612" y="254169"/>
            <a:ext cx="1584846" cy="4062651"/>
          </a:xfrm>
          <a:prstGeom prst="rect">
            <a:avLst/>
          </a:prstGeom>
          <a:solidFill>
            <a:srgbClr val="FFFF00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/>
                </a:solidFill>
              </a:rPr>
              <a:t>Place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10 Comfortable shops located in HK Island, KLN &amp; N.T.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Own Website Online Purchase Platform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Other Popular Online Platform e.g.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HKTV mail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Big </a:t>
            </a:r>
            <a:r>
              <a:rPr lang="en-US" sz="1200" dirty="0" err="1">
                <a:solidFill>
                  <a:schemeClr val="bg2"/>
                </a:solidFill>
              </a:rPr>
              <a:t>Big</a:t>
            </a:r>
            <a:r>
              <a:rPr lang="en-US" sz="1200" dirty="0">
                <a:solidFill>
                  <a:schemeClr val="bg2"/>
                </a:solidFill>
              </a:rPr>
              <a:t> Channel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2"/>
                </a:solidFill>
              </a:rPr>
              <a:t>Tmall</a:t>
            </a:r>
            <a:endParaRPr lang="en-US" sz="1200" dirty="0">
              <a:solidFill>
                <a:schemeClr val="bg2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JD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2"/>
                </a:solidFill>
              </a:rPr>
              <a:t>TaoBao</a:t>
            </a:r>
            <a:endParaRPr lang="en-US" sz="1200" dirty="0">
              <a:solidFill>
                <a:schemeClr val="bg2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HK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77EE28-D8B7-42C1-8CD8-2242BBED89C2}"/>
              </a:ext>
            </a:extLst>
          </p:cNvPr>
          <p:cNvSpPr txBox="1"/>
          <p:nvPr/>
        </p:nvSpPr>
        <p:spPr>
          <a:xfrm>
            <a:off x="3046555" y="5177712"/>
            <a:ext cx="1584845" cy="1600438"/>
          </a:xfrm>
          <a:prstGeom prst="rect">
            <a:avLst/>
          </a:prstGeom>
          <a:solidFill>
            <a:srgbClr val="FFC000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Price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2"/>
                </a:solidFill>
              </a:rPr>
              <a:t>Young below HK$5,000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2"/>
                </a:solidFill>
              </a:rPr>
              <a:t>Middle Class : HK$10,000 to HK$20,000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2"/>
                </a:solidFill>
              </a:rPr>
              <a:t>Working Woman : HK$10,000 to HK$30,000</a:t>
            </a:r>
            <a:endParaRPr lang="en-HK" sz="1000" dirty="0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4E3DB3-BB66-4FAA-8D03-C6A4A493194E}"/>
              </a:ext>
            </a:extLst>
          </p:cNvPr>
          <p:cNvSpPr txBox="1"/>
          <p:nvPr/>
        </p:nvSpPr>
        <p:spPr>
          <a:xfrm>
            <a:off x="8075612" y="4648200"/>
            <a:ext cx="1447800" cy="21236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innerShdw blurRad="635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/>
                </a:solidFill>
              </a:rPr>
              <a:t>Promotion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Lifestyle and story mode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2"/>
                </a:solidFill>
              </a:rPr>
              <a:t>Online Advert on FB, WeChat, Instagram, YouTube, </a:t>
            </a:r>
            <a:r>
              <a:rPr lang="en-US" sz="1200" dirty="0" err="1">
                <a:solidFill>
                  <a:schemeClr val="bg2"/>
                </a:solidFill>
              </a:rPr>
              <a:t>Linkedin</a:t>
            </a:r>
            <a:r>
              <a:rPr lang="en-US" sz="1200" dirty="0">
                <a:solidFill>
                  <a:schemeClr val="bg2"/>
                </a:solidFill>
              </a:rPr>
              <a:t> &amp;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2"/>
              </a:solidFill>
            </a:endParaRPr>
          </a:p>
          <a:p>
            <a:endParaRPr lang="en-HK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FECDD6-1D7E-41C3-B8DD-A77225452F3F}"/>
              </a:ext>
            </a:extLst>
          </p:cNvPr>
          <p:cNvSpPr txBox="1"/>
          <p:nvPr/>
        </p:nvSpPr>
        <p:spPr>
          <a:xfrm>
            <a:off x="5103812" y="3733800"/>
            <a:ext cx="2398695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2"/>
                </a:solidFill>
              </a:rPr>
              <a:t>Target Customers</a:t>
            </a:r>
            <a:endParaRPr lang="en-HK" dirty="0">
              <a:solidFill>
                <a:schemeClr val="bg2"/>
              </a:solidFill>
            </a:endParaRPr>
          </a:p>
        </p:txBody>
      </p:sp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F0AC32B2-276B-46FC-9809-E46DF4858EFE}"/>
              </a:ext>
            </a:extLst>
          </p:cNvPr>
          <p:cNvCxnSpPr>
            <a:stCxn id="8" idx="3"/>
          </p:cNvCxnSpPr>
          <p:nvPr/>
        </p:nvCxnSpPr>
        <p:spPr>
          <a:xfrm flipV="1">
            <a:off x="4631400" y="4115163"/>
            <a:ext cx="960178" cy="1862768"/>
          </a:xfrm>
          <a:prstGeom prst="bentConnector2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>
            <a:extLst>
              <a:ext uri="{FF2B5EF4-FFF2-40B4-BE49-F238E27FC236}">
                <a16:creationId xmlns:a16="http://schemas.microsoft.com/office/drawing/2014/main" id="{A1297C6B-B456-4BDB-852F-41DD4C700E20}"/>
              </a:ext>
            </a:extLst>
          </p:cNvPr>
          <p:cNvCxnSpPr>
            <a:cxnSpLocks/>
            <a:stCxn id="10" idx="1"/>
          </p:cNvCxnSpPr>
          <p:nvPr/>
        </p:nvCxnSpPr>
        <p:spPr>
          <a:xfrm rot="10800000">
            <a:off x="6704012" y="4103133"/>
            <a:ext cx="1371600" cy="1606897"/>
          </a:xfrm>
          <a:prstGeom prst="bentConnector2">
            <a:avLst/>
          </a:prstGeom>
          <a:ln w="2857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or: Elbow 31">
            <a:extLst>
              <a:ext uri="{FF2B5EF4-FFF2-40B4-BE49-F238E27FC236}">
                <a16:creationId xmlns:a16="http://schemas.microsoft.com/office/drawing/2014/main" id="{C6E0D4AB-AFB5-4A90-B788-1DAE46BB696A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4829435" y="2331662"/>
            <a:ext cx="953827" cy="1408488"/>
          </a:xfrm>
          <a:prstGeom prst="bent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or: Elbow 49">
            <a:extLst>
              <a:ext uri="{FF2B5EF4-FFF2-40B4-BE49-F238E27FC236}">
                <a16:creationId xmlns:a16="http://schemas.microsoft.com/office/drawing/2014/main" id="{604324A2-2F82-491A-82D5-2D475DF4DEC7}"/>
              </a:ext>
            </a:extLst>
          </p:cNvPr>
          <p:cNvCxnSpPr>
            <a:cxnSpLocks/>
            <a:endCxn id="11" idx="0"/>
          </p:cNvCxnSpPr>
          <p:nvPr/>
        </p:nvCxnSpPr>
        <p:spPr>
          <a:xfrm rot="10800000" flipV="1">
            <a:off x="6303160" y="2331662"/>
            <a:ext cx="1696252" cy="1402138"/>
          </a:xfrm>
          <a:prstGeom prst="bentConnector2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6803B713-E658-462D-9FF7-95714B2ED358}"/>
              </a:ext>
            </a:extLst>
          </p:cNvPr>
          <p:cNvSpPr/>
          <p:nvPr/>
        </p:nvSpPr>
        <p:spPr>
          <a:xfrm>
            <a:off x="42696" y="1238070"/>
            <a:ext cx="24856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The 4 P is a set of controllable variables that the company can use to influence the buyers responses(Singh, 2012). </a:t>
            </a:r>
            <a:endParaRPr lang="en-HK" sz="1600" dirty="0"/>
          </a:p>
        </p:txBody>
      </p:sp>
    </p:spTree>
    <p:extLst>
      <p:ext uri="{BB962C8B-B14F-4D97-AF65-F5344CB8AC3E}">
        <p14:creationId xmlns:p14="http://schemas.microsoft.com/office/powerpoint/2010/main" val="252987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7"/>
          <p:cNvSpPr txBox="1"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orbel"/>
              <a:buNone/>
            </a:pPr>
            <a:r>
              <a:rPr lang="en-US"/>
              <a:t>New Segmentation &amp;  Marketing Mix</a:t>
            </a:r>
            <a:endParaRPr/>
          </a:p>
        </p:txBody>
      </p:sp>
      <p:sp>
        <p:nvSpPr>
          <p:cNvPr id="174" name="Google Shape;174;p17"/>
          <p:cNvSpPr txBox="1"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/>
              <a:t>SEGMENTATION</a:t>
            </a:r>
            <a:endParaRPr/>
          </a:p>
        </p:txBody>
      </p:sp>
      <p:sp>
        <p:nvSpPr>
          <p:cNvPr id="175" name="Google Shape;175;p17"/>
          <p:cNvSpPr txBox="1">
            <a:spLocks noGrp="1"/>
          </p:cNvSpPr>
          <p:nvPr>
            <p:ph type="body" idx="2"/>
          </p:nvPr>
        </p:nvSpPr>
        <p:spPr>
          <a:xfrm>
            <a:off x="1522411" y="2743201"/>
            <a:ext cx="4416552" cy="32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3838" lvl="0" indent="-22383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en-US" sz="3200"/>
              <a:t>Gender  </a:t>
            </a:r>
            <a:endParaRPr/>
          </a:p>
          <a:p>
            <a:pPr marL="223838" lvl="0" indent="-22383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•"/>
            </a:pPr>
            <a:r>
              <a:rPr lang="en-US" sz="3200"/>
              <a:t>Age Group / Purchasing Power </a:t>
            </a:r>
            <a:endParaRPr/>
          </a:p>
          <a:p>
            <a:pPr marL="223838" lvl="0" indent="-7143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176" name="Google Shape;176;p17"/>
          <p:cNvSpPr txBox="1">
            <a:spLocks noGrp="1"/>
          </p:cNvSpPr>
          <p:nvPr>
            <p:ph type="body" idx="4"/>
          </p:nvPr>
        </p:nvSpPr>
        <p:spPr>
          <a:xfrm>
            <a:off x="6249861" y="2743201"/>
            <a:ext cx="4416552" cy="32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95300" indent="-342900">
              <a:spcBef>
                <a:spcPts val="0"/>
              </a:spcBef>
            </a:pPr>
            <a:r>
              <a:rPr lang="en-US" dirty="0"/>
              <a:t>Young Couples/ Male / Female</a:t>
            </a:r>
          </a:p>
          <a:p>
            <a:pPr marL="495300" indent="-342900">
              <a:spcBef>
                <a:spcPts val="0"/>
              </a:spcBef>
            </a:pPr>
            <a:endParaRPr lang="en-US" dirty="0"/>
          </a:p>
          <a:p>
            <a:pPr marL="495300" indent="-342900">
              <a:spcBef>
                <a:spcPts val="0"/>
              </a:spcBef>
            </a:pPr>
            <a:r>
              <a:rPr lang="en-US" dirty="0"/>
              <a:t>From 25 to 40 from new working group to </a:t>
            </a:r>
            <a:r>
              <a:rPr lang="en-US"/>
              <a:t>middle class </a:t>
            </a:r>
            <a:endParaRPr lang="en-US" dirty="0"/>
          </a:p>
          <a:p>
            <a:pPr marL="223838" lvl="0" indent="-7143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dirty="0"/>
          </a:p>
          <a:p>
            <a:pPr marL="223838" lvl="0" indent="-7143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177" name="Google Shape;177;p17"/>
          <p:cNvSpPr txBox="1">
            <a:spLocks noGrp="1"/>
          </p:cNvSpPr>
          <p:nvPr>
            <p:ph type="body" idx="3"/>
          </p:nvPr>
        </p:nvSpPr>
        <p:spPr>
          <a:xfrm>
            <a:off x="6249861" y="1905000"/>
            <a:ext cx="4416552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 dirty="0"/>
              <a:t>New target customers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1332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4000" dirty="0"/>
              <a:t>New Target Customer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/>
              <a:t>Age Range between 20 – 40</a:t>
            </a:r>
          </a:p>
          <a:p>
            <a:pPr lvl="1"/>
            <a:r>
              <a:rPr lang="en-US" altLang="zh-TW" sz="2400" dirty="0"/>
              <a:t>Design item from $5,000 to $10,000 HKD </a:t>
            </a:r>
          </a:p>
          <a:p>
            <a:pPr lvl="1"/>
            <a:r>
              <a:rPr lang="en-US" altLang="zh-TW" sz="2400" dirty="0"/>
              <a:t>Target young audience with buying power</a:t>
            </a:r>
          </a:p>
          <a:p>
            <a:r>
              <a:rPr lang="en-US" altLang="zh-TW" sz="2800" dirty="0"/>
              <a:t>Middle Class</a:t>
            </a:r>
          </a:p>
          <a:p>
            <a:pPr lvl="1"/>
            <a:r>
              <a:rPr lang="en-US" altLang="zh-TW" sz="2400" dirty="0"/>
              <a:t>The Design Jewelry with Luxury items like Diamonds</a:t>
            </a:r>
          </a:p>
          <a:p>
            <a:pPr lvl="1"/>
            <a:r>
              <a:rPr lang="en-US" altLang="zh-TW" sz="2400" dirty="0"/>
              <a:t>Target on Middle Class</a:t>
            </a:r>
          </a:p>
          <a:p>
            <a:r>
              <a:rPr lang="en-US" altLang="zh-TW" sz="2800" dirty="0"/>
              <a:t>Women in Workforce</a:t>
            </a:r>
          </a:p>
          <a:p>
            <a:pPr lvl="1"/>
            <a:r>
              <a:rPr lang="en-US" altLang="zh-TW" sz="2400" dirty="0"/>
              <a:t>Women with ability to purchase accessories 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64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B7CE7BA-67D2-9044-AA04-DD8939B6C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HK" dirty="0"/>
              <a:t>Expect Customer Age Distribution</a:t>
            </a:r>
            <a:endParaRPr kumimoji="1" lang="zh-HK" altLang="en-US" dirty="0"/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1AF900BB-0FA7-C04E-9135-12B36157D2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6417364"/>
              </p:ext>
            </p:extLst>
          </p:nvPr>
        </p:nvGraphicFramePr>
        <p:xfrm>
          <a:off x="1065212" y="1752600"/>
          <a:ext cx="9134475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3943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0"/>
          <p:cNvSpPr txBox="1"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orbel"/>
              <a:buNone/>
            </a:pPr>
            <a:r>
              <a:rPr lang="en-US" dirty="0"/>
              <a:t>New Brand Positioning</a:t>
            </a:r>
            <a:endParaRPr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837B8208-F39F-4010-ADAF-0111AD2974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" t="11797" r="4788" b="11815"/>
          <a:stretch/>
        </p:blipFill>
        <p:spPr bwMode="auto">
          <a:xfrm>
            <a:off x="2360612" y="1981200"/>
            <a:ext cx="6698308" cy="3870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69B499F8-94F0-4B0B-934B-B2B1488886A5}"/>
              </a:ext>
            </a:extLst>
          </p:cNvPr>
          <p:cNvSpPr/>
          <p:nvPr/>
        </p:nvSpPr>
        <p:spPr>
          <a:xfrm>
            <a:off x="5290666" y="3048000"/>
            <a:ext cx="905948" cy="449795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bg2"/>
                </a:solidFill>
              </a:rPr>
              <a:t>OUR BRAND</a:t>
            </a:r>
            <a:endParaRPr lang="en-HK" sz="1000" dirty="0">
              <a:solidFill>
                <a:schemeClr val="bg2"/>
              </a:solidFill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85E232F-B603-4EA1-8FD2-1BD64855A12F}"/>
              </a:ext>
            </a:extLst>
          </p:cNvPr>
          <p:cNvCxnSpPr/>
          <p:nvPr/>
        </p:nvCxnSpPr>
        <p:spPr>
          <a:xfrm>
            <a:off x="4494212" y="3276600"/>
            <a:ext cx="796454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5">
            <a:extLst>
              <a:ext uri="{FF2B5EF4-FFF2-40B4-BE49-F238E27FC236}">
                <a16:creationId xmlns:a16="http://schemas.microsoft.com/office/drawing/2014/main" id="{9E68E270-C037-AB46-B468-99C573C1C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2600" dirty="0"/>
              <a:t>Product Offer : Design Jewelry</a:t>
            </a:r>
          </a:p>
          <a:p>
            <a:r>
              <a:rPr lang="en-US" altLang="zh-TW" sz="2600" dirty="0"/>
              <a:t>Pricing               : Range from $2000-$90000</a:t>
            </a:r>
          </a:p>
          <a:p>
            <a:r>
              <a:rPr lang="en-US" altLang="zh-TW" sz="2600" dirty="0"/>
              <a:t>Promotion       : Everyday wearing Luxury</a:t>
            </a:r>
          </a:p>
          <a:p>
            <a:r>
              <a:rPr lang="en-US" altLang="zh-TW" sz="2600" dirty="0"/>
              <a:t>Place                   : Branch Stores and Website</a:t>
            </a:r>
          </a:p>
          <a:p>
            <a:endParaRPr lang="zh-TW" altLang="en-US" dirty="0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3F32973-DC53-C347-A7FF-E4A874B09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New Marketing mix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1218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Marketing Plan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87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FFBFF90-72F0-6746-9390-2ECD5AC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HK" dirty="0"/>
              <a:t>Planning of Social Media Cooperation Platform</a:t>
            </a:r>
            <a:endParaRPr kumimoji="1" lang="zh-HK" altLang="en-US" dirty="0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96D2BDCD-FA4A-9043-8C0A-B19FAAC23A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062252"/>
              </p:ext>
            </p:extLst>
          </p:nvPr>
        </p:nvGraphicFramePr>
        <p:xfrm>
          <a:off x="1338374" y="1752600"/>
          <a:ext cx="9512076" cy="47244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170692">
                  <a:extLst>
                    <a:ext uri="{9D8B030D-6E8A-4147-A177-3AD203B41FA5}">
                      <a16:colId xmlns:a16="http://schemas.microsoft.com/office/drawing/2014/main" val="3576888526"/>
                    </a:ext>
                  </a:extLst>
                </a:gridCol>
                <a:gridCol w="3170692">
                  <a:extLst>
                    <a:ext uri="{9D8B030D-6E8A-4147-A177-3AD203B41FA5}">
                      <a16:colId xmlns:a16="http://schemas.microsoft.com/office/drawing/2014/main" val="4202046435"/>
                    </a:ext>
                  </a:extLst>
                </a:gridCol>
                <a:gridCol w="3170692">
                  <a:extLst>
                    <a:ext uri="{9D8B030D-6E8A-4147-A177-3AD203B41FA5}">
                      <a16:colId xmlns:a16="http://schemas.microsoft.com/office/drawing/2014/main" val="638982975"/>
                    </a:ext>
                  </a:extLst>
                </a:gridCol>
              </a:tblGrid>
              <a:tr h="7688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HK" sz="18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Strategy</a:t>
                      </a:r>
                      <a:endParaRPr kumimoji="1" lang="zh-HK" altLang="en-US" sz="18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endParaRPr lang="zh-HK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Online Platform</a:t>
                      </a:r>
                      <a:endParaRPr lang="zh-HK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Expect Effect</a:t>
                      </a:r>
                      <a:endParaRPr lang="zh-HK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987042"/>
                  </a:ext>
                </a:extLst>
              </a:tr>
              <a:tr h="1098417">
                <a:tc>
                  <a:txBody>
                    <a:bodyPr/>
                    <a:lstStyle/>
                    <a:p>
                      <a:r>
                        <a:rPr kumimoji="1" lang="en-US" altLang="zh-HK" dirty="0"/>
                        <a:t>1. Social Media Platform Advertising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Facebook, Instagram, </a:t>
                      </a:r>
                      <a:r>
                        <a:rPr lang="en-US" altLang="zh-HK" dirty="0" err="1"/>
                        <a:t>Youtube</a:t>
                      </a:r>
                      <a:r>
                        <a:rPr lang="en-US" altLang="zh-HK" dirty="0"/>
                        <a:t>, Yahoo, </a:t>
                      </a:r>
                      <a:r>
                        <a:rPr lang="en-US" altLang="zh-HK" dirty="0" err="1"/>
                        <a:t>Linkedin</a:t>
                      </a:r>
                      <a:r>
                        <a:rPr lang="en-US" altLang="zh-HK" dirty="0"/>
                        <a:t> 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HK" dirty="0"/>
                        <a:t>Online Advertising for more Target Audiences</a:t>
                      </a:r>
                    </a:p>
                    <a:p>
                      <a:endParaRPr lang="zh-HK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4074699"/>
                  </a:ext>
                </a:extLst>
              </a:tr>
              <a:tr h="1098417">
                <a:tc>
                  <a:txBody>
                    <a:bodyPr/>
                    <a:lstStyle/>
                    <a:p>
                      <a:r>
                        <a:rPr kumimoji="1" lang="en-US" altLang="zh-HK" dirty="0"/>
                        <a:t>2. Special Sales Events 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Company Online Purchasing Platform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HK" dirty="0"/>
                        <a:t>Online Holiday Season Boost of Sales</a:t>
                      </a:r>
                    </a:p>
                    <a:p>
                      <a:endParaRPr lang="zh-HK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6146891"/>
                  </a:ext>
                </a:extLst>
              </a:tr>
              <a:tr h="989782">
                <a:tc>
                  <a:txBody>
                    <a:bodyPr/>
                    <a:lstStyle/>
                    <a:p>
                      <a:r>
                        <a:rPr kumimoji="1" lang="en-US" altLang="zh-HK" dirty="0"/>
                        <a:t>3. Advance Online Sales Platform 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Company Online Purchasing Platform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HK" dirty="0"/>
                        <a:t>Advance Develop  Online Purchasing  Stores to boost Sales</a:t>
                      </a:r>
                      <a:endParaRPr lang="zh-HK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0006605"/>
                  </a:ext>
                </a:extLst>
              </a:tr>
              <a:tr h="768892">
                <a:tc>
                  <a:txBody>
                    <a:bodyPr/>
                    <a:lstStyle/>
                    <a:p>
                      <a:r>
                        <a:rPr kumimoji="1" lang="en-US" altLang="zh-HK" dirty="0"/>
                        <a:t>4. Develop Online Business Client Group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HK" dirty="0"/>
                        <a:t>Professional Group Purchasing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dirty="0"/>
                        <a:t>Develop Source of Client Network</a:t>
                      </a:r>
                      <a:endParaRPr lang="zh-HK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46428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06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71E8C5-5C58-1841-BBC3-B5BA1A7C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0"/>
            <a:ext cx="9144001" cy="1371600"/>
          </a:xfrm>
        </p:spPr>
        <p:txBody>
          <a:bodyPr/>
          <a:lstStyle/>
          <a:p>
            <a:r>
              <a:rPr kumimoji="1" lang="en-US" altLang="zh-HK" dirty="0"/>
              <a:t>Promotion Mix Perspective</a:t>
            </a:r>
            <a:endParaRPr kumimoji="1" lang="zh-HK" altLang="en-US" dirty="0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98E4D388-F95D-E846-90E7-9915C2CE50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976073"/>
              </p:ext>
            </p:extLst>
          </p:nvPr>
        </p:nvGraphicFramePr>
        <p:xfrm>
          <a:off x="760412" y="1676400"/>
          <a:ext cx="10668000" cy="4413069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205534">
                  <a:extLst>
                    <a:ext uri="{9D8B030D-6E8A-4147-A177-3AD203B41FA5}">
                      <a16:colId xmlns:a16="http://schemas.microsoft.com/office/drawing/2014/main" val="1545045593"/>
                    </a:ext>
                  </a:extLst>
                </a:gridCol>
                <a:gridCol w="4804866">
                  <a:extLst>
                    <a:ext uri="{9D8B030D-6E8A-4147-A177-3AD203B41FA5}">
                      <a16:colId xmlns:a16="http://schemas.microsoft.com/office/drawing/2014/main" val="2827596455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3602852717"/>
                    </a:ext>
                  </a:extLst>
                </a:gridCol>
              </a:tblGrid>
              <a:tr h="70212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zh-HK" altLang="en-US" sz="2800" dirty="0">
                        <a:solidFill>
                          <a:schemeClr val="accent1"/>
                        </a:solidFill>
                        <a:effectLst>
                          <a:glow rad="1016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400" dirty="0">
                          <a:effectLst>
                            <a:glow rad="1016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Action Plan</a:t>
                      </a:r>
                      <a:endParaRPr lang="zh-HK" altLang="en-US" sz="2400" dirty="0">
                        <a:effectLst>
                          <a:glow rad="1016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400" dirty="0">
                          <a:effectLst>
                            <a:glow rad="1016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Expectation Effect</a:t>
                      </a:r>
                      <a:endParaRPr lang="zh-HK" altLang="en-US" sz="2400" dirty="0">
                        <a:effectLst>
                          <a:glow rad="1016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36601"/>
                  </a:ext>
                </a:extLst>
              </a:tr>
              <a:tr h="87630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altLang="zh-HK" sz="2800" dirty="0">
                          <a:solidFill>
                            <a:schemeClr val="accent1"/>
                          </a:solidFill>
                        </a:rPr>
                        <a:t>Advertising </a:t>
                      </a:r>
                      <a:endParaRPr lang="zh-HK" altLang="en-US" sz="2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400" dirty="0"/>
                        <a:t>Online Media Advertising</a:t>
                      </a:r>
                    </a:p>
                    <a:p>
                      <a:r>
                        <a:rPr lang="en-US" altLang="zh-HK" sz="2400" dirty="0"/>
                        <a:t>e.g. Facebook</a:t>
                      </a:r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400" dirty="0"/>
                        <a:t>Purchase Prime Time of Customer Awareness</a:t>
                      </a:r>
                      <a:endParaRPr lang="zh-HK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016172"/>
                  </a:ext>
                </a:extLst>
              </a:tr>
              <a:tr h="79811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altLang="zh-HK" sz="2800" dirty="0">
                          <a:solidFill>
                            <a:schemeClr val="accent1"/>
                          </a:solidFill>
                        </a:rPr>
                        <a:t>Personal Selling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400" dirty="0"/>
                        <a:t>Develop Online Client Group Personal Selling to Business Client</a:t>
                      </a:r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2400" dirty="0"/>
                        <a:t>Effective but Costly</a:t>
                      </a:r>
                      <a:endParaRPr lang="zh-HK" altLang="en-US" sz="2400" dirty="0"/>
                    </a:p>
                    <a:p>
                      <a:endParaRPr lang="zh-HK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7965313"/>
                  </a:ext>
                </a:extLst>
              </a:tr>
              <a:tr h="79811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altLang="zh-HK" sz="2800" dirty="0">
                          <a:solidFill>
                            <a:schemeClr val="accent1"/>
                          </a:solidFill>
                        </a:rPr>
                        <a:t>Public Relation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400" dirty="0"/>
                        <a:t>Develop New Online Website and Media Platform</a:t>
                      </a:r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2400" dirty="0"/>
                        <a:t>Building Positive Image</a:t>
                      </a:r>
                      <a:endParaRPr lang="zh-HK" altLang="en-US" sz="2400" dirty="0"/>
                    </a:p>
                    <a:p>
                      <a:endParaRPr lang="zh-HK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9314544"/>
                  </a:ext>
                </a:extLst>
              </a:tr>
              <a:tr h="79811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altLang="zh-HK" sz="2800" dirty="0">
                          <a:solidFill>
                            <a:schemeClr val="accent1"/>
                          </a:solidFill>
                        </a:rPr>
                        <a:t>Sales Promotion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HK" sz="2400" dirty="0"/>
                        <a:t>Product Package Sales Offer</a:t>
                      </a:r>
                    </a:p>
                    <a:p>
                      <a:endParaRPr lang="zh-HK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2400" dirty="0"/>
                        <a:t>Short Term Boost Sales Target</a:t>
                      </a:r>
                      <a:endParaRPr lang="zh-HK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78015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88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FFBFF90-72F0-6746-9390-2ECD5AC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HK" dirty="0"/>
              <a:t>Planning of Social Media Cooperation Platform</a:t>
            </a:r>
            <a:endParaRPr kumimoji="1" lang="zh-HK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7038464-3540-8147-84CE-A21B6320D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5601" y="2360022"/>
            <a:ext cx="9134391" cy="4114801"/>
          </a:xfrm>
        </p:spPr>
        <p:txBody>
          <a:bodyPr/>
          <a:lstStyle/>
          <a:p>
            <a:endParaRPr kumimoji="1" lang="en-US" altLang="zh-HK" dirty="0"/>
          </a:p>
          <a:p>
            <a:r>
              <a:rPr kumimoji="1" lang="en-US" altLang="zh-HK" dirty="0"/>
              <a:t>Amazon        :      Global Platform For Online Purchasing</a:t>
            </a:r>
          </a:p>
          <a:p>
            <a:r>
              <a:rPr kumimoji="1" lang="en-US" altLang="zh-HK" dirty="0"/>
              <a:t>Zalora            :      Office Lady Target Group</a:t>
            </a:r>
          </a:p>
          <a:p>
            <a:r>
              <a:rPr kumimoji="1" lang="en-US" altLang="zh-HK" dirty="0" err="1"/>
              <a:t>TaoBao</a:t>
            </a:r>
            <a:r>
              <a:rPr kumimoji="1" lang="en-US" altLang="zh-HK" dirty="0"/>
              <a:t>         :      Mainland Dominant Online Purchasing Store</a:t>
            </a:r>
          </a:p>
          <a:p>
            <a:r>
              <a:rPr kumimoji="1" lang="en-US" altLang="zh-HK" dirty="0"/>
              <a:t>HKTV Mall  :      Hong Kong Biggest Online Purchase Store</a:t>
            </a:r>
          </a:p>
          <a:p>
            <a:r>
              <a:rPr kumimoji="1" lang="en-US" altLang="zh-HK" dirty="0" err="1"/>
              <a:t>Linkedin</a:t>
            </a:r>
            <a:r>
              <a:rPr kumimoji="1" lang="en-US" altLang="zh-HK" dirty="0"/>
              <a:t>       :     Professional Group</a:t>
            </a:r>
          </a:p>
          <a:p>
            <a:endParaRPr kumimoji="1" lang="zh-HK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381054B-327F-4C48-B449-13035E7EBA32}"/>
              </a:ext>
            </a:extLst>
          </p:cNvPr>
          <p:cNvSpPr txBox="1"/>
          <p:nvPr/>
        </p:nvSpPr>
        <p:spPr>
          <a:xfrm>
            <a:off x="3639920" y="1981200"/>
            <a:ext cx="7053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HK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Reason of Choice of Social Media Cooperation</a:t>
            </a:r>
            <a:endParaRPr kumimoji="1" lang="zh-HK" altLang="en-US" sz="2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6B836D2-CF47-D744-892E-35D2C73C17A3}"/>
              </a:ext>
            </a:extLst>
          </p:cNvPr>
          <p:cNvSpPr txBox="1"/>
          <p:nvPr/>
        </p:nvSpPr>
        <p:spPr>
          <a:xfrm>
            <a:off x="1555068" y="1944523"/>
            <a:ext cx="175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HK" sz="2400" dirty="0">
                <a:solidFill>
                  <a:schemeClr val="accent1"/>
                </a:solidFill>
              </a:rPr>
              <a:t>Online Platform</a:t>
            </a:r>
            <a:endParaRPr kumimoji="1" lang="zh-HK" altLang="en-US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05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6BA0EF3-0072-7C43-9141-651EB6AAD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650" y="-599948"/>
            <a:ext cx="9144001" cy="1371600"/>
          </a:xfrm>
        </p:spPr>
        <p:txBody>
          <a:bodyPr/>
          <a:lstStyle/>
          <a:p>
            <a:r>
              <a:rPr kumimoji="1" lang="en-US" altLang="zh-HK" dirty="0"/>
              <a:t>Time Schedule of Action Planning</a:t>
            </a:r>
            <a:endParaRPr kumimoji="1" lang="zh-HK" altLang="en-US" dirty="0"/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F3FFE512-F54B-CF4B-B6CC-315F2BF3D4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6265314"/>
              </p:ext>
            </p:extLst>
          </p:nvPr>
        </p:nvGraphicFramePr>
        <p:xfrm>
          <a:off x="646112" y="784715"/>
          <a:ext cx="10896599" cy="5857748"/>
        </p:xfrm>
        <a:graphic>
          <a:graphicData uri="http://schemas.openxmlformats.org/drawingml/2006/table">
            <a:tbl>
              <a:tblPr firstRow="1" firstCol="1" bandRow="1">
                <a:tableStyleId>{125E5076-3810-47DD-B79F-674D7AD40C01}</a:tableStyleId>
              </a:tblPr>
              <a:tblGrid>
                <a:gridCol w="5562599">
                  <a:extLst>
                    <a:ext uri="{9D8B030D-6E8A-4147-A177-3AD203B41FA5}">
                      <a16:colId xmlns:a16="http://schemas.microsoft.com/office/drawing/2014/main" val="15711714"/>
                    </a:ext>
                  </a:extLst>
                </a:gridCol>
                <a:gridCol w="3140215">
                  <a:extLst>
                    <a:ext uri="{9D8B030D-6E8A-4147-A177-3AD203B41FA5}">
                      <a16:colId xmlns:a16="http://schemas.microsoft.com/office/drawing/2014/main" val="2937050975"/>
                    </a:ext>
                  </a:extLst>
                </a:gridCol>
                <a:gridCol w="2193785">
                  <a:extLst>
                    <a:ext uri="{9D8B030D-6E8A-4147-A177-3AD203B41FA5}">
                      <a16:colId xmlns:a16="http://schemas.microsoft.com/office/drawing/2014/main" val="1000025980"/>
                    </a:ext>
                  </a:extLst>
                </a:gridCol>
              </a:tblGrid>
              <a:tr h="563729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Duty</a:t>
                      </a:r>
                      <a:endParaRPr lang="zh-TW" sz="18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Person in Charge</a:t>
                      </a:r>
                      <a:endParaRPr lang="zh-TW" sz="18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Schedule</a:t>
                      </a:r>
                      <a:endParaRPr lang="zh-TW" sz="18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(Finish date)</a:t>
                      </a:r>
                      <a:endParaRPr lang="zh-TW" sz="18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9880194"/>
                  </a:ext>
                </a:extLst>
              </a:tr>
              <a:tr h="397134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Confirm launching Online Platform shop in Zalora, 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Lane Crawford, </a:t>
                      </a:r>
                      <a:r>
                        <a:rPr lang="en-US" sz="1600" dirty="0" err="1">
                          <a:effectLst/>
                        </a:rPr>
                        <a:t>Shein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Lizbeth Ho</a:t>
                      </a: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19 Nov 2020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8853561"/>
                  </a:ext>
                </a:extLst>
              </a:tr>
              <a:tr h="50719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Model selection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Confirm Online shop layout 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dirty="0">
                          <a:effectLst/>
                        </a:rPr>
                        <a:t>Gloria Chan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17 Sep 2020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26 Sep 2020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411136"/>
                  </a:ext>
                </a:extLst>
              </a:tr>
              <a:tr h="77548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Contract &amp; Payment:</a:t>
                      </a:r>
                      <a:endParaRPr lang="zh-TW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          - Review and confirm Online Platform contract terms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 Prepare payment for Online Platform</a:t>
                      </a:r>
                      <a:endParaRPr lang="zh-TW" sz="1600" dirty="0">
                        <a:effectLst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Jeffery Chan</a:t>
                      </a:r>
                      <a:endParaRPr lang="zh-TW" sz="1600" dirty="0">
                        <a:effectLst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 Sep 2020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 Sep 2020</a:t>
                      </a:r>
                      <a:endParaRPr lang="zh-TW" sz="1600" dirty="0">
                        <a:effectLst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9623624"/>
                  </a:ext>
                </a:extLst>
              </a:tr>
              <a:tr h="13233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Products: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 Product selection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 Prepare products for photo shooting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 Draft product specifications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 Product stock ready at warehouse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Packaging:</a:t>
                      </a:r>
                      <a:endParaRPr lang="zh-TW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 Packaging ready 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4875" algn="l"/>
                        </a:tabLst>
                      </a:pPr>
                      <a:r>
                        <a:rPr lang="en-US" sz="1600" dirty="0">
                          <a:effectLst/>
                        </a:rPr>
                        <a:t>Gloria Chan,</a:t>
                      </a: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4875" algn="l"/>
                        </a:tabLst>
                      </a:pPr>
                      <a:r>
                        <a:rPr lang="en-US" sz="1600" dirty="0">
                          <a:effectLst/>
                        </a:rPr>
                        <a:t>Jeffery Chan 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4875" algn="l"/>
                        </a:tabLs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zh-TW" sz="1600" dirty="0">
                        <a:effectLst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13 Aug 2020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12 Sep 2020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12 Sep 2020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 Nov 2020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zh-TW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 Nov 2020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5845003"/>
                  </a:ext>
                </a:extLst>
              </a:tr>
              <a:tr h="13233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Customer Services: 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- Prepare Q&amp;A for customer service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Logistic: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- Confirm logistic arrangement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-Shop layout, photo shooting and graphic design:</a:t>
                      </a:r>
                      <a:endParaRPr lang="zh-TW" altLang="zh-HK" sz="1600" dirty="0">
                        <a:effectLst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4875" algn="l"/>
                        </a:tabLst>
                      </a:pPr>
                      <a:r>
                        <a:rPr lang="en-US" altLang="zh-TW" sz="16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Lizbeth Ho</a:t>
                      </a:r>
                      <a:endParaRPr lang="zh-TW" sz="16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 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26 Sep 2020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 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26 Sep 2020</a:t>
                      </a:r>
                      <a:endParaRPr lang="zh-TW" altLang="zh-HK" sz="16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zh-HK" sz="1600" dirty="0">
                          <a:effectLst/>
                        </a:rPr>
                        <a:t>26 Sep 2020</a:t>
                      </a:r>
                      <a:endParaRPr lang="zh-TW" altLang="zh-HK" sz="1600" dirty="0">
                        <a:effectLst/>
                      </a:endParaRPr>
                    </a:p>
                  </a:txBody>
                  <a:tcPr marL="30126" marR="301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2355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222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7"/>
          <p:cNvSpPr txBox="1">
            <a:spLocks noGrp="1"/>
          </p:cNvSpPr>
          <p:nvPr>
            <p:ph type="title"/>
          </p:nvPr>
        </p:nvSpPr>
        <p:spPr>
          <a:xfrm>
            <a:off x="1522413" y="381000"/>
            <a:ext cx="9144001" cy="826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orbel"/>
              <a:buNone/>
            </a:pPr>
            <a:r>
              <a:rPr lang="en-US" dirty="0"/>
              <a:t>Reference</a:t>
            </a:r>
            <a:endParaRPr dirty="0"/>
          </a:p>
        </p:txBody>
      </p:sp>
      <p:sp>
        <p:nvSpPr>
          <p:cNvPr id="237" name="Google Shape;237;p27"/>
          <p:cNvSpPr txBox="1">
            <a:spLocks noGrp="1"/>
          </p:cNvSpPr>
          <p:nvPr>
            <p:ph type="body" idx="1"/>
          </p:nvPr>
        </p:nvSpPr>
        <p:spPr>
          <a:xfrm>
            <a:off x="807869" y="1340529"/>
            <a:ext cx="9848936" cy="4679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223838" lvl="0" indent="-22383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 dirty="0"/>
              <a:t>TSL (2019) </a:t>
            </a:r>
            <a:r>
              <a:rPr lang="en-US" i="1" dirty="0"/>
              <a:t>Annual Report</a:t>
            </a:r>
            <a:r>
              <a:rPr lang="en-US" dirty="0"/>
              <a:t>, Available at 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https://doc.irasia.com/listco/hk/tsesuiluen/annual/ar215560-e00417_annualreport2018_19.pdf</a:t>
            </a:r>
            <a:r>
              <a:rPr lang="en-US" dirty="0"/>
              <a:t> (Accessed 10 June 2020)</a:t>
            </a:r>
            <a:endParaRPr u="sng" dirty="0">
              <a:solidFill>
                <a:schemeClr val="hlink"/>
              </a:solidFill>
              <a:hlinkClick r:id="rId4"/>
            </a:endParaRPr>
          </a:p>
          <a:p>
            <a:pPr marL="223838" lvl="0" indent="-22383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2400"/>
              <a:buChar char="•"/>
            </a:pPr>
            <a:r>
              <a:rPr lang="en-US" dirty="0"/>
              <a:t>Chow Tai Fook (2019) </a:t>
            </a:r>
            <a:r>
              <a:rPr lang="en-US" i="1" dirty="0"/>
              <a:t>Annual Report</a:t>
            </a:r>
            <a:r>
              <a:rPr lang="en-US" dirty="0"/>
              <a:t>, Available at </a:t>
            </a:r>
            <a:r>
              <a:rPr lang="en-US" u="sng" dirty="0">
                <a:solidFill>
                  <a:schemeClr val="hlink"/>
                </a:solidFill>
                <a:hlinkClick r:id="rId4"/>
              </a:rPr>
              <a:t>https://www1.hkexnews.hk/listedco/listconews/sehk/2019/0614/ltn20190614020_c.pdf</a:t>
            </a:r>
            <a:r>
              <a:rPr lang="en-US" dirty="0"/>
              <a:t> (Access Date 10 June 2020)</a:t>
            </a:r>
            <a:endParaRPr dirty="0"/>
          </a:p>
          <a:p>
            <a:pPr marL="223838" lvl="0" indent="-22383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2400"/>
              <a:buChar char="•"/>
            </a:pPr>
            <a:r>
              <a:rPr lang="en-US" dirty="0"/>
              <a:t>Four Steps to Client Segmentation. 2017. Wealth Management, .</a:t>
            </a:r>
            <a:endParaRPr dirty="0"/>
          </a:p>
          <a:p>
            <a:pPr marL="223838" lvl="0" indent="-22383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2400"/>
              <a:buChar char="•"/>
            </a:pPr>
            <a:r>
              <a:rPr lang="en-US" dirty="0"/>
              <a:t>R, K.B. and GUPTA, D., 2018. Essentials of Marketing Management in LIS. Library Philosophy and Practice, , pp. 1.</a:t>
            </a:r>
          </a:p>
          <a:p>
            <a:pPr marL="223838" lvl="0" indent="-223838">
              <a:buSzPts val="2400"/>
            </a:pPr>
            <a:r>
              <a:rPr lang="en-US" dirty="0"/>
              <a:t>Singh, M. (2012). Marketing mix of 4P'S for competitive advantage. IOSR Journal of Business and Management, 3(6), 40-45.</a:t>
            </a:r>
          </a:p>
          <a:p>
            <a:pPr marL="223838" lvl="0" indent="-223838">
              <a:buSzPts val="2400"/>
            </a:pPr>
            <a:r>
              <a:rPr lang="en-US" dirty="0"/>
              <a:t>VERMA, Y. and SINGH, M.R.P., 2017. MARKETING MIX, CUSTOMER SATISFACTION AND LOYALTY: AN EMPIRICAL STUDY OF TELECOM SECTOR IN BHUTAN. Indian Journal of Commerce and Management Studies, 8(2), pp. 121-129.</a:t>
            </a:r>
          </a:p>
          <a:p>
            <a:pPr marL="223838" lvl="0" indent="-223838">
              <a:buSzPts val="2400"/>
            </a:pPr>
            <a:r>
              <a:rPr lang="en-US" dirty="0" err="1"/>
              <a:t>Londhe</a:t>
            </a:r>
            <a:r>
              <a:rPr lang="en-US" dirty="0"/>
              <a:t>, B. R. (2014). Marketing mix for next generation marketing. Procedia Economics and Finance, 11(1964), 335-40.</a:t>
            </a:r>
          </a:p>
          <a:p>
            <a:pPr marL="223838" lvl="0" indent="-22383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2400"/>
              <a:buChar char="•"/>
            </a:pPr>
            <a:endParaRPr dirty="0"/>
          </a:p>
          <a:p>
            <a:pPr marL="223838" lvl="0" indent="-7143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875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95261.potx" id="{4CBF9558-C12D-4F51-9AA3-9D0796951DBC}" vid="{FFC159E6-A134-46E7-B1A0-C306E39FC295}"/>
    </a:ext>
  </a:extLst>
</a:theme>
</file>

<file path=ppt/theme/theme2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{2D78D5DD-3995-4764-8547-472F3C030892}tf02895261</Template>
  <TotalTime>1702</TotalTime>
  <Words>1768</Words>
  <Application>Microsoft Office PowerPoint</Application>
  <PresentationFormat>Custom</PresentationFormat>
  <Paragraphs>409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Corbel</vt:lpstr>
      <vt:lpstr>Tw Cen MT</vt:lpstr>
      <vt:lpstr>Wingdings</vt:lpstr>
      <vt:lpstr>Digital Blue Tunnel 16x9</vt:lpstr>
      <vt:lpstr>My Jewelry  Marketing plan – new horizon</vt:lpstr>
      <vt:lpstr>Title and Content Layout with List</vt:lpstr>
      <vt:lpstr>Kwong’s Art Jewellery Company Profile</vt:lpstr>
      <vt:lpstr>Brand Information</vt:lpstr>
      <vt:lpstr>Current Segmentation &amp; Marketing Mix</vt:lpstr>
      <vt:lpstr>  </vt:lpstr>
      <vt:lpstr>Government Funding $$$</vt:lpstr>
      <vt:lpstr>Competitive Analysis</vt:lpstr>
      <vt:lpstr>Chow Tai Fook</vt:lpstr>
      <vt:lpstr>TSL</vt:lpstr>
      <vt:lpstr>Comparison of Brand</vt:lpstr>
      <vt:lpstr>Comparison of Revenue</vt:lpstr>
      <vt:lpstr>Comparison of Number of Shops</vt:lpstr>
      <vt:lpstr>Comparison of Selling Platform</vt:lpstr>
      <vt:lpstr>My Jewelry  Current Marketing Solution</vt:lpstr>
      <vt:lpstr>Current Marketing Solution</vt:lpstr>
      <vt:lpstr>Analysis of STP</vt:lpstr>
      <vt:lpstr>The new 4 Ps</vt:lpstr>
      <vt:lpstr>New Segmentation &amp;  Marketing Mix</vt:lpstr>
      <vt:lpstr>New Target Customer</vt:lpstr>
      <vt:lpstr>Expect Customer Age Distribution</vt:lpstr>
      <vt:lpstr>New Brand Positioning</vt:lpstr>
      <vt:lpstr>New Marketing mix</vt:lpstr>
      <vt:lpstr>New Marketing Plan</vt:lpstr>
      <vt:lpstr>Planning of Social Media Cooperation Platform</vt:lpstr>
      <vt:lpstr>Promotion Mix Perspective</vt:lpstr>
      <vt:lpstr>Planning of Social Media Cooperation Platform</vt:lpstr>
      <vt:lpstr>Time Schedule of Action Planning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Jewelry  Marketing plan – new horizon</dc:title>
  <dc:creator>Jeffery Chan</dc:creator>
  <cp:lastModifiedBy>Jeffery Chan</cp:lastModifiedBy>
  <cp:revision>88</cp:revision>
  <cp:lastPrinted>2020-06-18T02:58:50Z</cp:lastPrinted>
  <dcterms:created xsi:type="dcterms:W3CDTF">2020-06-10T01:08:18Z</dcterms:created>
  <dcterms:modified xsi:type="dcterms:W3CDTF">2020-06-19T02:13:45Z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