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3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6" roundtripDataSignature="AMtx7mi0Orms3QeZsQOjPRhy/hEpvDuISA=="/>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74"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theme" Target="theme/theme1.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8"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notesMaster" Target="notesMasters/notesMaster1.xml" /><Relationship Id="rId37" Type="http://schemas.openxmlformats.org/officeDocument/2006/relationships/presProps" Target="presProps.xml" /><Relationship Id="rId40"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customschemas.google.com/relationships/presentationmetadata" Target="metadata"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 /><Relationship Id="rId1" Type="http://schemas.openxmlformats.org/officeDocument/2006/relationships/notesMaster" Target="../notesMasters/notesMaster1.xml" /></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988892911e_0_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988892911e_0_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8" name="Google Shape;98;g3988892911e_0_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4" name="Google Shape;104;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marR="0" lvl="0" indent="0" algn="just" rtl="0">
              <a:lnSpc>
                <a:spcPct val="150000"/>
              </a:lnSpc>
              <a:spcBef>
                <a:spcPts val="0"/>
              </a:spcBef>
              <a:spcAft>
                <a:spcPts val="0"/>
              </a:spcAft>
              <a:buClr>
                <a:schemeClr val="dk1"/>
              </a:buClr>
              <a:buSzPts val="1110"/>
              <a:buFont typeface="Arial"/>
              <a:buNone/>
            </a:pPr>
            <a:r>
              <a:rPr lang="en-GB" sz="1110">
                <a:solidFill>
                  <a:schemeClr val="dk1"/>
                </a:solidFill>
                <a:latin typeface="Arial"/>
                <a:ea typeface="Arial"/>
                <a:cs typeface="Arial"/>
                <a:sym typeface="Arial"/>
              </a:rPr>
              <a:t>The campaign is focused on increasing the public awareness about PAD along with its risk factors to ensure health promotion, especially the age group between 50 and 80. As per Kyle </a:t>
            </a:r>
            <a:r>
              <a:rPr lang="en-GB" sz="1110" i="1">
                <a:solidFill>
                  <a:schemeClr val="dk1"/>
                </a:solidFill>
                <a:latin typeface="Arial"/>
                <a:ea typeface="Arial"/>
                <a:cs typeface="Arial"/>
                <a:sym typeface="Arial"/>
              </a:rPr>
              <a:t>et al., </a:t>
            </a:r>
            <a:r>
              <a:rPr lang="en-GB" sz="1110">
                <a:solidFill>
                  <a:schemeClr val="dk1"/>
                </a:solidFill>
                <a:latin typeface="Arial"/>
                <a:ea typeface="Arial"/>
                <a:cs typeface="Arial"/>
                <a:sym typeface="Arial"/>
              </a:rPr>
              <a:t>(2020), around 20% of the UK's total population belonging to the age group between 55 and 75 years have experienced PAD. Additionally, the health disease reduces the quality of health as well as life expectancy when it cannot be diagnosed on time. Considering this aspect, the campaign idea has been selected which can alert the UK population about the mandatory on time screening for developing healthy behaviour accordingly. Hair loss, weakness or numbness, ulcers and brittle are common symptoms of PAD which develop over time (NHS, 2025). On the other hand, CHD or Coronary heart disease, CLI or Critical limb ischaemia and heart attack are major health complications of PAD which needs immediate care. However, the lack of knowledge can reduce the public awareness towards the mitigation of this health issue. Therefore, this campaign can support health promotion through increasing public awareness and screening behaviour. </a:t>
            </a:r>
            <a:endParaRPr sz="1110">
              <a:solidFill>
                <a:schemeClr val="dk1"/>
              </a:solidFill>
              <a:latin typeface="Arial"/>
              <a:ea typeface="Arial"/>
              <a:cs typeface="Arial"/>
              <a:sym typeface="Arial"/>
            </a:endParaRPr>
          </a:p>
        </p:txBody>
      </p:sp>
      <p:sp>
        <p:nvSpPr>
          <p:cNvPr id="105" name="Google Shape;105;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4" name="Google Shape;114;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fontScale="92500"/>
          </a:bodyPr>
          <a:lstStyle/>
          <a:p>
            <a:pPr marL="0" lvl="0" indent="0" algn="just" rtl="0">
              <a:lnSpc>
                <a:spcPct val="150000"/>
              </a:lnSpc>
              <a:spcBef>
                <a:spcPts val="0"/>
              </a:spcBef>
              <a:spcAft>
                <a:spcPts val="0"/>
              </a:spcAft>
              <a:buNone/>
            </a:pPr>
            <a:r>
              <a:rPr lang="en-GB" sz="1387">
                <a:solidFill>
                  <a:schemeClr val="dk1"/>
                </a:solidFill>
                <a:latin typeface="Arial"/>
                <a:ea typeface="Arial"/>
                <a:cs typeface="Arial"/>
                <a:sym typeface="Arial"/>
              </a:rPr>
              <a:t>The main focus of the campaign is to develop public health behaviour by increasing the tendency of screening on a regular basis, especially after reaching 50 years old. The UK's National Health Services (NHS) is focused on the reduction of healthcare service inequality through the Core20PLUS5 approach (Parliament, 2025). However, there is limited specification about target population which will be covered through this campaign. The campaign will target the age group between 50 and 80 to enhance the healthcare service effectiveness for the older people with PAD. Regular-based screening or diagnosis of health conditions is highly effective to reduce the risk of developing PAD among the adults at their older age. Moreover, this campaign will reduce the risk of PAD among the older adults of the UK through engaging them with healthy behaviour with regular screening practices.</a:t>
            </a:r>
            <a:endParaRPr sz="1387">
              <a:solidFill>
                <a:schemeClr val="dk1"/>
              </a:solidFill>
              <a:latin typeface="Arial"/>
              <a:ea typeface="Arial"/>
              <a:cs typeface="Arial"/>
              <a:sym typeface="Arial"/>
            </a:endParaRPr>
          </a:p>
        </p:txBody>
      </p:sp>
      <p:sp>
        <p:nvSpPr>
          <p:cNvPr id="115" name="Google Shape;115;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3988892911e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3988892911e_0_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The poor lifestyle behaviors such as smoking, inactivities and non-manageable blood pressures in the 50 to 80 age group precipitate early vascular damage in the legs. The statistics show that approximately 20% of the individuals from the UK aged over 60 have the PAD prevalence (Conrad </a:t>
            </a:r>
            <a:r>
              <a:rPr lang="en-GB" i="1">
                <a:solidFill>
                  <a:srgbClr val="1F1F1F"/>
                </a:solidFill>
                <a:latin typeface="Arial"/>
                <a:ea typeface="Arial"/>
                <a:cs typeface="Arial"/>
                <a:sym typeface="Arial"/>
              </a:rPr>
              <a:t>et al.,</a:t>
            </a:r>
            <a:r>
              <a:rPr lang="en-GB">
                <a:solidFill>
                  <a:srgbClr val="1F1F1F"/>
                </a:solidFill>
                <a:latin typeface="Arial"/>
                <a:ea typeface="Arial"/>
                <a:cs typeface="Arial"/>
                <a:sym typeface="Arial"/>
              </a:rPr>
              <a:t> 2024). These habits enhance clinically as calf pain or exertion, slow gait and reducing independence. The early detection and behavioural changes are crucial to avoid these short-term impacts on daily life quality and mobility.</a:t>
            </a:r>
            <a:endParaRPr/>
          </a:p>
        </p:txBody>
      </p:sp>
      <p:sp>
        <p:nvSpPr>
          <p:cNvPr id="123" name="Google Shape;123;g3988892911e_0_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3988892911e_0_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3988892911e_0_1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The long-term failure helps to change the risk behaviours in the PAD which are showing the disease enhances to critical limb-threatening ischaemia, ulceration and possible amputations. For example, the statistics reveal that approximately 11 major amputations per 100,000 population are related to PAD. Furthermore, PAD substantially increases the cardiovascular death risks even when asymptomatic. Thus, this has addressed the behavior in early stage is crucial for the more precisely for the life expectancies and minimising the healthcare issues than limb salvage.</a:t>
            </a:r>
            <a:endParaRPr/>
          </a:p>
        </p:txBody>
      </p:sp>
      <p:sp>
        <p:nvSpPr>
          <p:cNvPr id="131" name="Google Shape;131;g3988892911e_0_1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3988892911e_0_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3988892911e_0_1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The context with clear measurable aims shows the accountability and support for the evaluations. The first key aim targets the screening uptaking by showing the evidence with several PAD cases remaining undiagnosed to improve essential screenings. Furthermore, the second aim addresses the awareness with education on risk factors empowering the behavioural changes. Moreover the third key aim helps to link with  the UK guidelines suggesting the active lifestyle and early detections. Combinedly, these three key aims develop the basis of the strong behavioural change for the campaign.</a:t>
            </a:r>
            <a:endParaRPr>
              <a:solidFill>
                <a:srgbClr val="1F1F1F"/>
              </a:solidFill>
              <a:latin typeface="Arial"/>
              <a:ea typeface="Arial"/>
              <a:cs typeface="Arial"/>
              <a:sym typeface="Arial"/>
            </a:endParaRPr>
          </a:p>
          <a:p>
            <a:pPr marL="0" lvl="0" indent="0" algn="l" rtl="0">
              <a:spcBef>
                <a:spcPts val="0"/>
              </a:spcBef>
              <a:spcAft>
                <a:spcPts val="0"/>
              </a:spcAft>
              <a:buNone/>
            </a:pPr>
            <a:endParaRPr/>
          </a:p>
        </p:txBody>
      </p:sp>
      <p:sp>
        <p:nvSpPr>
          <p:cNvPr id="139" name="Google Shape;139;g3988892911e_0_1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3988892911e_0_2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3988892911e_0_2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The task 1 has expected measurable benefits with early PAD detection minimising the limb loss and improving survival if the campaign meets their key aims. Furthemore, the enhanced awareness leads to more timely care-seeking to increase physical activities to improve vascular health and regular functioning. The monitoring of these outcomes through screening rates, awareness surveys and activity trackers will provide evaluation data suitable with the process by affecting the measures. This measurable framework supports accountability by describing the stakeholders values.</a:t>
            </a:r>
            <a:endParaRPr>
              <a:solidFill>
                <a:srgbClr val="1F1F1F"/>
              </a:solidFill>
              <a:latin typeface="Arial"/>
              <a:ea typeface="Arial"/>
              <a:cs typeface="Arial"/>
              <a:sym typeface="Arial"/>
            </a:endParaRPr>
          </a:p>
          <a:p>
            <a:pPr marL="0" lvl="0" indent="0" algn="l" rtl="0">
              <a:spcBef>
                <a:spcPts val="0"/>
              </a:spcBef>
              <a:spcAft>
                <a:spcPts val="0"/>
              </a:spcAft>
              <a:buNone/>
            </a:pPr>
            <a:endParaRPr/>
          </a:p>
        </p:txBody>
      </p:sp>
      <p:sp>
        <p:nvSpPr>
          <p:cNvPr id="147" name="Google Shape;147;g3988892911e_0_2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3988892911e_0_3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3988892911e_0_3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The evaluation is crucial to determine the campaign's success by justifying findings. The process evaluation assures the campaign is incorporated as designed to identify implementation issues in the early stage. The outcome evaluation measures behavioral and intermediate changes such as awareness, activity, screening. This has the impact the evaluation focuses on longer term health outcomes like reduced PAD-related amputations and cardiovascular events.</a:t>
            </a:r>
            <a:endParaRPr>
              <a:solidFill>
                <a:srgbClr val="1F1F1F"/>
              </a:solidFill>
              <a:latin typeface="Arial"/>
              <a:ea typeface="Arial"/>
              <a:cs typeface="Arial"/>
              <a:sym typeface="Arial"/>
            </a:endParaRPr>
          </a:p>
          <a:p>
            <a:pPr marL="0" lvl="0" indent="0" algn="l" rtl="0">
              <a:spcBef>
                <a:spcPts val="0"/>
              </a:spcBef>
              <a:spcAft>
                <a:spcPts val="0"/>
              </a:spcAft>
              <a:buNone/>
            </a:pPr>
            <a:endParaRPr/>
          </a:p>
        </p:txBody>
      </p:sp>
      <p:sp>
        <p:nvSpPr>
          <p:cNvPr id="155" name="Google Shape;155;g3988892911e_0_3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3988892911e_0_3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3988892911e_0_3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This has enhanced the evaluation methods by introducing the data types required such as quantitative indicators support measurable can modify while qualitative methods can provide depth on the reason begging behaviour changes or not. The comparative analysis between the baseline and post-intervention and between communities has enhanced the strengths of data validations on the findings of campaigns. The combination of data types can increase data triangulations by supporting the campaign’s credibility to stakeholders.</a:t>
            </a:r>
            <a:endParaRPr/>
          </a:p>
        </p:txBody>
      </p:sp>
      <p:sp>
        <p:nvSpPr>
          <p:cNvPr id="163" name="Google Shape;163;g3988892911e_0_3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3988892911e_0_4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3988892911e_0_4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This campaign for Peripheral Artery Disease (PAD), the process evaluation helps to ensure the fidelity of delivery by monitoring whether planned screenings, partner activations and community events reached the target adults group. The outcome evaluation measures the behavioral change factors such as screening update, awareness of PAD, minutes of moderate activities. Thus, the impact of evaluation enhances the long-term health outcomes if the PAD progression slows amputations decrease and cardiovascular mortality enhancements. This layered evaluation model is associated with the best practice for public health programs.</a:t>
            </a:r>
            <a:endParaRPr/>
          </a:p>
        </p:txBody>
      </p:sp>
      <p:sp>
        <p:nvSpPr>
          <p:cNvPr id="171" name="Google Shape;171;g3988892911e_0_4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g3988892911e_0_4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 name="Google Shape;178;g3988892911e_0_4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This group activity has collected the partner referral data and even attendance as the part of process and outcome monitoring associated with measurable evaluations types with the three aims. The screening uptake aligns with the first aim, the improving awareness aligns with the second aim and the physical activities enhancement aligns with the third aim as well. These data can connect directly to the potential outcomes evaluations.</a:t>
            </a:r>
            <a:endParaRPr>
              <a:solidFill>
                <a:srgbClr val="1F1F1F"/>
              </a:solidFill>
              <a:latin typeface="Arial"/>
              <a:ea typeface="Arial"/>
              <a:cs typeface="Arial"/>
              <a:sym typeface="Arial"/>
            </a:endParaRPr>
          </a:p>
          <a:p>
            <a:pPr marL="0" lvl="0" indent="0" algn="l" rtl="0">
              <a:spcBef>
                <a:spcPts val="0"/>
              </a:spcBef>
              <a:spcAft>
                <a:spcPts val="0"/>
              </a:spcAft>
              <a:buNone/>
            </a:pPr>
            <a:endParaRPr/>
          </a:p>
        </p:txBody>
      </p:sp>
      <p:sp>
        <p:nvSpPr>
          <p:cNvPr id="179" name="Google Shape;179;g3988892911e_0_4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3988892911e_0_5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 name="Google Shape;186;g3988892911e_0_5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This poster will serve as the campaign’s visual communication tool highlighting the awareness of Peripheral artery disease across the adults aged 50-80. The design will utilise the concise text, bold headlines and accessible graphics following NHS and Public Health England branding. This will encourage the people to book a free ankle-brachial index test through GP practices or pharmacies. The statistics and links from trusted sources add credibility to reinforcing the significance of early screening for PAD preventions.</a:t>
            </a:r>
            <a:endParaRPr>
              <a:solidFill>
                <a:srgbClr val="1F1F1F"/>
              </a:solidFill>
              <a:latin typeface="Arial"/>
              <a:ea typeface="Arial"/>
              <a:cs typeface="Arial"/>
              <a:sym typeface="Arial"/>
            </a:endParaRPr>
          </a:p>
          <a:p>
            <a:pPr marL="0" lvl="0" indent="0" algn="l" rtl="0">
              <a:spcBef>
                <a:spcPts val="0"/>
              </a:spcBef>
              <a:spcAft>
                <a:spcPts val="0"/>
              </a:spcAft>
              <a:buNone/>
            </a:pPr>
            <a:endParaRPr/>
          </a:p>
        </p:txBody>
      </p:sp>
      <p:sp>
        <p:nvSpPr>
          <p:cNvPr id="187" name="Google Shape;187;g3988892911e_0_5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g3988892911e_0_6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 name="Google Shape;194;g3988892911e_0_6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The local partnerships enhance the strengths of campaign reach and credibility in which the Bedfordshire NHS Trust ensured clinical accuracy and access to provide strained staff for community screenings (Black, 2025). Furthermore, the Bedford Borough Council shows venue access and publicity through the existing ageing-well programmes (Bedford Borough Council, 2025). The Age UK Bedfordshire engages the older adults by peer networks for screening (Age UK, 2024). These multi-agency collaborations reflect the national health promotion frameworks enhancing the combinedly working to manage inequalities and enhance the preventive screening update in vulnerable populations such as aged 50-80.</a:t>
            </a:r>
            <a:endParaRPr>
              <a:solidFill>
                <a:srgbClr val="1F1F1F"/>
              </a:solidFill>
              <a:latin typeface="Arial"/>
              <a:ea typeface="Arial"/>
              <a:cs typeface="Arial"/>
              <a:sym typeface="Arial"/>
            </a:endParaRPr>
          </a:p>
          <a:p>
            <a:pPr marL="0" lvl="0" indent="0" algn="l" rtl="0">
              <a:spcBef>
                <a:spcPts val="0"/>
              </a:spcBef>
              <a:spcAft>
                <a:spcPts val="0"/>
              </a:spcAft>
              <a:buNone/>
            </a:pPr>
            <a:endParaRPr/>
          </a:p>
        </p:txBody>
      </p:sp>
      <p:sp>
        <p:nvSpPr>
          <p:cNvPr id="195" name="Google Shape;195;g3988892911e_0_6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3988892911e_0_6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3988892911e_0_6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The national partnerships will provide authority and resources for campaign dissemination. The BHF’s reputation enhances the credibility by providing access to the data repositories. Furthermore, NHS England ensures messaging consistency with cardiovascular disease prevention strategies including the Core20PLUS5 strategy (NHS England, 2021). Diabetes UK connects with the PAD campaign for diabetic care pathways for the population as higher risk. This voluntary model supports sustainability and knowledge translation over Bedfordshire by showing the national standards for integrated public-health practices.</a:t>
            </a:r>
            <a:endParaRPr/>
          </a:p>
        </p:txBody>
      </p:sp>
      <p:sp>
        <p:nvSpPr>
          <p:cNvPr id="205" name="Google Shape;205;g3988892911e_0_6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3988892911e_0_7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3988892911e_0_7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The campaign aims to align with the NHS Long term plan priorities on prevention and unequal reductions. The campaign shows early detection gaps in the older adults to enhance screening opportunities. The educational workshops and digital media support health literacy and self-management. This introduces walking groups and peer coaching motivates sustained behavioral change consistent with the Public Health England’s ‘Moving healthcare professionals’ initiative.</a:t>
            </a:r>
            <a:endParaRPr>
              <a:solidFill>
                <a:srgbClr val="1F1F1F"/>
              </a:solidFill>
              <a:latin typeface="Arial"/>
              <a:ea typeface="Arial"/>
              <a:cs typeface="Arial"/>
              <a:sym typeface="Arial"/>
            </a:endParaRPr>
          </a:p>
          <a:p>
            <a:pPr marL="0" lvl="0" indent="0" algn="l" rtl="0">
              <a:spcBef>
                <a:spcPts val="0"/>
              </a:spcBef>
              <a:spcAft>
                <a:spcPts val="0"/>
              </a:spcAft>
              <a:buNone/>
            </a:pPr>
            <a:endParaRPr/>
          </a:p>
        </p:txBody>
      </p:sp>
      <p:sp>
        <p:nvSpPr>
          <p:cNvPr id="215" name="Google Shape;215;g3988892911e_0_7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g3988892911e_0_7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 name="Google Shape;222;g3988892911e_0_7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The continued campaign objectives focus on implementation sustainable and clinical integration. The digital tools simplify bookings and help to track attendance while creating data for process evaluations. The multidisciplinary collaboration enhances referral accuracy and continuity of care. The follow-up mechanisms through calls or rehabilitation services sustain behavioral change to reduce drop-out rates. This element shows the evidence-based leadership and innovation expected at postgraduate level aligning with projects to national digital health and preventive care strategies.</a:t>
            </a:r>
            <a:endParaRPr>
              <a:solidFill>
                <a:srgbClr val="1F1F1F"/>
              </a:solidFill>
              <a:latin typeface="Arial"/>
              <a:ea typeface="Arial"/>
              <a:cs typeface="Arial"/>
              <a:sym typeface="Arial"/>
            </a:endParaRPr>
          </a:p>
          <a:p>
            <a:pPr marL="0" lvl="0" indent="0" algn="l" rtl="0">
              <a:spcBef>
                <a:spcPts val="0"/>
              </a:spcBef>
              <a:spcAft>
                <a:spcPts val="0"/>
              </a:spcAft>
              <a:buNone/>
            </a:pPr>
            <a:endParaRPr/>
          </a:p>
        </p:txBody>
      </p:sp>
      <p:sp>
        <p:nvSpPr>
          <p:cNvPr id="223" name="Google Shape;223;g3988892911e_0_7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g3988892911e_0_8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0" name="Google Shape;230;g3988892911e_0_8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The existing national resources can reduce the cost by enhancing message consistency. NHS Health checks have already involved the vascular risk screening elements which can be extended to PAD. BHF provides downloadable materials that have been tailored to circulatory health by enhancing visual impact. The Change4Life campaign’s positive behavioural messaging and graphics can be adapted to older audiences to encourage active living as a preventive measure. Such resources can replicate by describing efficacy and aligning with the established evidence-based health promotion frameworks.</a:t>
            </a:r>
            <a:endParaRPr>
              <a:solidFill>
                <a:srgbClr val="1F1F1F"/>
              </a:solidFill>
              <a:latin typeface="Arial"/>
              <a:ea typeface="Arial"/>
              <a:cs typeface="Arial"/>
              <a:sym typeface="Arial"/>
            </a:endParaRPr>
          </a:p>
          <a:p>
            <a:pPr marL="0" lvl="0" indent="0" algn="l" rtl="0">
              <a:spcBef>
                <a:spcPts val="0"/>
              </a:spcBef>
              <a:spcAft>
                <a:spcPts val="0"/>
              </a:spcAft>
              <a:buNone/>
            </a:pPr>
            <a:endParaRPr/>
          </a:p>
        </p:txBody>
      </p:sp>
      <p:sp>
        <p:nvSpPr>
          <p:cNvPr id="231" name="Google Shape;231;g3988892911e_0_8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3988892911e_0_9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3988892911e_0_9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This has utilized the standardised resources improving clinical governance and data comparabilities. NICE QS52 provides benchmarks for assessment and management of PAD in primary care. ABI testing is a simple non-invasive diagnostic validated for population screening. The integration of local data sets with ONS population health statistics can enable strong impact in tracking. These resources can ensure methodological to align the campaign with national standards for quality and evaluation.</a:t>
            </a:r>
            <a:endParaRPr>
              <a:solidFill>
                <a:srgbClr val="1F1F1F"/>
              </a:solidFill>
              <a:latin typeface="Arial"/>
              <a:ea typeface="Arial"/>
              <a:cs typeface="Arial"/>
              <a:sym typeface="Arial"/>
            </a:endParaRPr>
          </a:p>
          <a:p>
            <a:pPr marL="0" lvl="0" indent="0" algn="l" rtl="0">
              <a:spcBef>
                <a:spcPts val="0"/>
              </a:spcBef>
              <a:spcAft>
                <a:spcPts val="0"/>
              </a:spcAft>
              <a:buNone/>
            </a:pPr>
            <a:endParaRPr/>
          </a:p>
        </p:txBody>
      </p:sp>
      <p:sp>
        <p:nvSpPr>
          <p:cNvPr id="241" name="Google Shape;241;g3988892911e_0_9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g3988892911e_0_9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3988892911e_0_9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The physiological changes form the behavioural modification such as enhanced arterial flow, reduced atherosclerosis and enhanced leg strengths. This shows the structured exercise programs enhance ankle-brachial index and mobility in PAD patients. These adaptations minimised the progression to enhance functional independence across the older adults.</a:t>
            </a:r>
            <a:endParaRPr/>
          </a:p>
        </p:txBody>
      </p:sp>
      <p:sp>
        <p:nvSpPr>
          <p:cNvPr id="249" name="Google Shape;249;g3988892911e_0_9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g3988892911e_0_10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6" name="Google Shape;256;g3988892911e_0_10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The group exercises and community screening develop social capital across the older adults. The social support enhances the motivation by reducing loneliness aligned to chronic illness. The NHS has reported that active social engagement improves mental health by preventing decrease in independent living across those with long-term conditions like PAD.</a:t>
            </a:r>
            <a:endParaRPr/>
          </a:p>
        </p:txBody>
      </p:sp>
      <p:sp>
        <p:nvSpPr>
          <p:cNvPr id="257" name="Google Shape;257;g3988892911e_0_10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21</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g3988892911e_0_10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4" name="Google Shape;264;g3988892911e_0_10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The behavioral change can enhance mental health by minimising the stress to enhance perceived control. Active living enhances  dopamine and serotonin levels to lower anxiety and depression. The regular exercise correlated with better adherence in treatment and positive health beliefs are crucial for sustained PAD managements.</a:t>
            </a:r>
            <a:endParaRPr>
              <a:solidFill>
                <a:srgbClr val="1F1F1F"/>
              </a:solidFill>
              <a:latin typeface="Arial"/>
              <a:ea typeface="Arial"/>
              <a:cs typeface="Arial"/>
              <a:sym typeface="Arial"/>
            </a:endParaRPr>
          </a:p>
          <a:p>
            <a:pPr marL="0" lvl="0" indent="0" algn="l" rtl="0">
              <a:spcBef>
                <a:spcPts val="0"/>
              </a:spcBef>
              <a:spcAft>
                <a:spcPts val="0"/>
              </a:spcAft>
              <a:buNone/>
            </a:pPr>
            <a:endParaRPr/>
          </a:p>
        </p:txBody>
      </p:sp>
      <p:sp>
        <p:nvSpPr>
          <p:cNvPr id="265" name="Google Shape;265;g3988892911e_0_10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22</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g3988892911e_0_1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2" name="Google Shape;272;g3988892911e_0_11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The HBM recommends people to change their behaviour when they believe they are susceptible to PAD in which screening is highly needed. The educational messages highlight the risks and benefits more to motivate engagements. The cues like community reminders and GP advice enhances strengths of response to improve screening attendance.</a:t>
            </a:r>
            <a:endParaRPr>
              <a:solidFill>
                <a:srgbClr val="1F1F1F"/>
              </a:solidFill>
              <a:latin typeface="Arial"/>
              <a:ea typeface="Arial"/>
              <a:cs typeface="Arial"/>
              <a:sym typeface="Arial"/>
            </a:endParaRPr>
          </a:p>
          <a:p>
            <a:pPr marL="0" lvl="0" indent="0" algn="l" rtl="0">
              <a:spcBef>
                <a:spcPts val="0"/>
              </a:spcBef>
              <a:spcAft>
                <a:spcPts val="0"/>
              </a:spcAft>
              <a:buNone/>
            </a:pPr>
            <a:endParaRPr/>
          </a:p>
        </p:txBody>
      </p:sp>
      <p:sp>
        <p:nvSpPr>
          <p:cNvPr id="273" name="Google Shape;273;g3988892911e_0_11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23</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3988892911e_0_12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 name="Google Shape;280;g3988892911e_0_12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TPB explains the way beliefs and social expectations shape health actions. The positive attitudes towards the screening and social encouragement can improve intention to attend PAD checks. This can improve perceived behavioral control through accessible appointments and peer support enhances long-term exercise and self-care habits.</a:t>
            </a:r>
            <a:endParaRPr>
              <a:solidFill>
                <a:srgbClr val="1F1F1F"/>
              </a:solidFill>
              <a:latin typeface="Arial"/>
              <a:ea typeface="Arial"/>
              <a:cs typeface="Arial"/>
              <a:sym typeface="Arial"/>
            </a:endParaRPr>
          </a:p>
          <a:p>
            <a:pPr marL="0" lvl="0" indent="0" algn="l" rtl="0">
              <a:spcBef>
                <a:spcPts val="0"/>
              </a:spcBef>
              <a:spcAft>
                <a:spcPts val="0"/>
              </a:spcAft>
              <a:buNone/>
            </a:pPr>
            <a:endParaRPr/>
          </a:p>
        </p:txBody>
      </p:sp>
      <p:sp>
        <p:nvSpPr>
          <p:cNvPr id="281" name="Google Shape;281;g3988892911e_0_12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24</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3988892911e_0_12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3988892911e_0_126: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The TTM can identify that PAD patients adopt healthy habits gradually. The counselling can support the person’s readiness for changing behaviours. Thai can also provide the feedback and reinforce to prevent relapse. This stage-based framework is highly effective for sustained behaviour modificaiton in screening and physical activity inetrventions.</a:t>
            </a:r>
            <a:endParaRPr>
              <a:solidFill>
                <a:srgbClr val="1F1F1F"/>
              </a:solidFill>
              <a:latin typeface="Arial"/>
              <a:ea typeface="Arial"/>
              <a:cs typeface="Arial"/>
              <a:sym typeface="Arial"/>
            </a:endParaRPr>
          </a:p>
          <a:p>
            <a:pPr marL="0" lvl="0" indent="0" algn="l" rtl="0">
              <a:spcBef>
                <a:spcPts val="0"/>
              </a:spcBef>
              <a:spcAft>
                <a:spcPts val="0"/>
              </a:spcAft>
              <a:buNone/>
            </a:pPr>
            <a:endParaRPr/>
          </a:p>
        </p:txBody>
      </p:sp>
      <p:sp>
        <p:nvSpPr>
          <p:cNvPr id="289" name="Google Shape;289;g3988892911e_0_126: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g3988892911e_0_13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6" name="Google Shape;296;g3988892911e_0_13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The behavioral barriers in PAD include fear, denial, mobility issues and financial constraints. The low-income groups delay the care for issues of transport and cost barriers. Thai has addressed the specific determinants by local support and accessible services as major equitable health promotions.</a:t>
            </a:r>
            <a:endParaRPr>
              <a:solidFill>
                <a:srgbClr val="1F1F1F"/>
              </a:solidFill>
              <a:latin typeface="Arial"/>
              <a:ea typeface="Arial"/>
              <a:cs typeface="Arial"/>
              <a:sym typeface="Arial"/>
            </a:endParaRPr>
          </a:p>
          <a:p>
            <a:pPr marL="0" lvl="0" indent="0" algn="l" rtl="0">
              <a:spcBef>
                <a:spcPts val="0"/>
              </a:spcBef>
              <a:spcAft>
                <a:spcPts val="0"/>
              </a:spcAft>
              <a:buNone/>
            </a:pPr>
            <a:endParaRPr/>
          </a:p>
        </p:txBody>
      </p:sp>
      <p:sp>
        <p:nvSpPr>
          <p:cNvPr id="297" name="Google Shape;297;g3988892911e_0_132: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26</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g3988892911e_0_13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4" name="Google Shape;304;g3988892911e_0_13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The practical solutions can enhance the campaign equity and participation. As per the solutions the mobile screening can be beneficial to overcome transport costs. The motivational interviewing can enhance people to reframe their fear of changing behaviours, The free session can result in increased inclusion and physical rehabilitation in low-income areas.</a:t>
            </a:r>
            <a:endParaRPr>
              <a:solidFill>
                <a:srgbClr val="1F1F1F"/>
              </a:solidFill>
              <a:latin typeface="Arial"/>
              <a:ea typeface="Arial"/>
              <a:cs typeface="Arial"/>
              <a:sym typeface="Arial"/>
            </a:endParaRPr>
          </a:p>
          <a:p>
            <a:pPr marL="0" lvl="0" indent="0" algn="l" rtl="0">
              <a:spcBef>
                <a:spcPts val="0"/>
              </a:spcBef>
              <a:spcAft>
                <a:spcPts val="0"/>
              </a:spcAft>
              <a:buNone/>
            </a:pPr>
            <a:endParaRPr/>
          </a:p>
        </p:txBody>
      </p:sp>
      <p:sp>
        <p:nvSpPr>
          <p:cNvPr id="305" name="Google Shape;305;g3988892911e_0_138: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27</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Google Shape;311;g3988892911e_0_14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2" name="Google Shape;312;g3988892911e_0_14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The digital reminders can increase the screening attendance to operate seamless booking of the slots. The upskilling of nurses can ensure quality assessment and continuity of care. Furthermore, the peer groups can motivate others by shared experiences to encourage confidence and community ownership of health portions. Thus, these initiatives can enhance sustainable behavioral changes.</a:t>
            </a:r>
            <a:endParaRPr>
              <a:solidFill>
                <a:srgbClr val="1F1F1F"/>
              </a:solidFill>
              <a:latin typeface="Arial"/>
              <a:ea typeface="Arial"/>
              <a:cs typeface="Arial"/>
              <a:sym typeface="Arial"/>
            </a:endParaRPr>
          </a:p>
          <a:p>
            <a:pPr marL="0" lvl="0" indent="0" algn="l" rtl="0">
              <a:spcBef>
                <a:spcPts val="0"/>
              </a:spcBef>
              <a:spcAft>
                <a:spcPts val="0"/>
              </a:spcAft>
              <a:buNone/>
            </a:pPr>
            <a:endParaRPr/>
          </a:p>
        </p:txBody>
      </p:sp>
      <p:sp>
        <p:nvSpPr>
          <p:cNvPr id="313" name="Google Shape;313;g3988892911e_0_144: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28</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3988892911e_0_15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g3988892911e_0_15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rgbClr val="1F1F1F"/>
                </a:solidFill>
                <a:latin typeface="Arial"/>
                <a:ea typeface="Arial"/>
                <a:cs typeface="Arial"/>
                <a:sym typeface="Arial"/>
              </a:rPr>
              <a:t>This campaign can enhance strengths of screening behaviour by reducing PAD burden across the older adults aged 50-80. This can describe the leadership in collaborative, evidence-based practices also. This can also apply the strong evaluation and behavioral theories to ensure  the population which will be beneficial and supportive for NHS goals to be preventive and person-centred public health interventions.</a:t>
            </a:r>
            <a:endParaRPr/>
          </a:p>
        </p:txBody>
      </p:sp>
      <p:sp>
        <p:nvSpPr>
          <p:cNvPr id="321" name="Google Shape;321;g3988892911e_0_150:notes"/>
          <p:cNvSpPr txBox="1">
            <a:spLocks noGrp="1"/>
          </p:cNvSpPr>
          <p:nvPr>
            <p:ph type="sldNum" idx="12"/>
          </p:nvPr>
        </p:nvSpPr>
        <p:spPr>
          <a:xfrm>
            <a:off x="3884613" y="8685213"/>
            <a:ext cx="2971800" cy="4572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29</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p4: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8" name="Google Shape;328;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6"/>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6"/>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7"/>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8"/>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8"/>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9"/>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9"/>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0"/>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10"/>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10"/>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10"/>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13"/>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13"/>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1" name="Google Shape;61;p13"/>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4"/>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4"/>
          <p:cNvSpPr>
            <a:spLocks noGrp="1"/>
          </p:cNvSpPr>
          <p:nvPr>
            <p:ph type="pic" idx="2"/>
          </p:nvPr>
        </p:nvSpPr>
        <p:spPr>
          <a:xfrm>
            <a:off x="1792288" y="612775"/>
            <a:ext cx="5486400" cy="4114800"/>
          </a:xfrm>
          <a:prstGeom prst="rect">
            <a:avLst/>
          </a:prstGeom>
          <a:noFill/>
          <a:ln>
            <a:noFill/>
          </a:ln>
        </p:spPr>
      </p:sp>
      <p:sp>
        <p:nvSpPr>
          <p:cNvPr id="68" name="Google Shape;68;p14"/>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5"/>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6"/>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6"/>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1000"/>
            <a:lum/>
          </a:blip>
          <a:srcRect/>
          <a:stretch>
            <a:fillRect t="-37000" b="-37000"/>
          </a:stretch>
        </a:blipFill>
        <a:effectLst/>
      </p:bgPr>
    </p:bg>
    <p:spTree>
      <p:nvGrpSpPr>
        <p:cNvPr id="1" name="Shape 9"/>
        <p:cNvGrpSpPr/>
        <p:nvPr/>
      </p:nvGrpSpPr>
      <p:grpSpPr>
        <a:xfrm>
          <a:off x="0" y="0"/>
          <a:ext cx="0" cy="0"/>
          <a:chOff x="0" y="0"/>
          <a:chExt cx="0" cy="0"/>
        </a:xfrm>
      </p:grpSpPr>
      <p:sp>
        <p:nvSpPr>
          <p:cNvPr id="10" name="Google Shape;10;p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5"/>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image" Target="../media/image5.png" /><Relationship Id="rId5" Type="http://schemas.openxmlformats.org/officeDocument/2006/relationships/image" Target="../media/image4.png" /><Relationship Id="rId4" Type="http://schemas.openxmlformats.org/officeDocument/2006/relationships/image" Target="../media/image3.png"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14.xml" /><Relationship Id="rId1" Type="http://schemas.openxmlformats.org/officeDocument/2006/relationships/slideLayout" Target="../slideLayouts/slideLayout2.xml" /><Relationship Id="rId5" Type="http://schemas.openxmlformats.org/officeDocument/2006/relationships/image" Target="../media/image19.png" /><Relationship Id="rId4" Type="http://schemas.openxmlformats.org/officeDocument/2006/relationships/image" Target="../media/image18.png" /></Relationships>
</file>

<file path=ppt/slides/_rels/slide15.xml.rels><?xml version="1.0" encoding="UTF-8" standalone="yes"?>
<Relationships xmlns="http://schemas.openxmlformats.org/package/2006/relationships"><Relationship Id="rId3" Type="http://schemas.openxmlformats.org/officeDocument/2006/relationships/image" Target="../media/image20.png" /><Relationship Id="rId2" Type="http://schemas.openxmlformats.org/officeDocument/2006/relationships/notesSlide" Target="../notesSlides/notesSlide15.xml" /><Relationship Id="rId1" Type="http://schemas.openxmlformats.org/officeDocument/2006/relationships/slideLayout" Target="../slideLayouts/slideLayout2.xml" /><Relationship Id="rId5" Type="http://schemas.openxmlformats.org/officeDocument/2006/relationships/image" Target="../media/image22.png" /><Relationship Id="rId4" Type="http://schemas.openxmlformats.org/officeDocument/2006/relationships/image" Target="../media/image21.png" /></Relationships>
</file>

<file path=ppt/slides/_rels/slide16.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image" Target="../media/image25.png" /><Relationship Id="rId2" Type="http://schemas.openxmlformats.org/officeDocument/2006/relationships/notesSlide" Target="../notesSlides/notesSlide18.xml" /><Relationship Id="rId1" Type="http://schemas.openxmlformats.org/officeDocument/2006/relationships/slideLayout" Target="../slideLayouts/slideLayout2.xml" /><Relationship Id="rId5" Type="http://schemas.openxmlformats.org/officeDocument/2006/relationships/image" Target="../media/image27.png" /><Relationship Id="rId4" Type="http://schemas.openxmlformats.org/officeDocument/2006/relationships/image" Target="../media/image26.png" /></Relationships>
</file>

<file path=ppt/slides/_rels/slide19.xml.rels><?xml version="1.0" encoding="UTF-8" standalone="yes"?>
<Relationships xmlns="http://schemas.openxmlformats.org/package/2006/relationships"><Relationship Id="rId3" Type="http://schemas.openxmlformats.org/officeDocument/2006/relationships/image" Target="../media/image28.png" /><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3" Type="http://schemas.openxmlformats.org/officeDocument/2006/relationships/image" Target="../media/image29.png" /><Relationship Id="rId2" Type="http://schemas.openxmlformats.org/officeDocument/2006/relationships/notesSlide" Target="../notesSlides/notesSlide20.xml" /><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3" Type="http://schemas.openxmlformats.org/officeDocument/2006/relationships/image" Target="../media/image30.png" /><Relationship Id="rId2" Type="http://schemas.openxmlformats.org/officeDocument/2006/relationships/notesSlide" Target="../notesSlides/notesSlide21.xml" /><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3" Type="http://schemas.openxmlformats.org/officeDocument/2006/relationships/image" Target="../media/image31.png" /><Relationship Id="rId2" Type="http://schemas.openxmlformats.org/officeDocument/2006/relationships/notesSlide" Target="../notesSlides/notesSlide22.xml" /><Relationship Id="rId1" Type="http://schemas.openxmlformats.org/officeDocument/2006/relationships/slideLayout" Target="../slideLayouts/slideLayout2.xml" /></Relationships>
</file>

<file path=ppt/slides/_rels/slide23.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notesSlide" Target="../notesSlides/notesSlide23.xml" /><Relationship Id="rId1" Type="http://schemas.openxmlformats.org/officeDocument/2006/relationships/slideLayout" Target="../slideLayouts/slideLayout2.xml" /></Relationships>
</file>

<file path=ppt/slides/_rels/slide24.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notesSlide" Target="../notesSlides/notesSlide24.xml" /><Relationship Id="rId1" Type="http://schemas.openxmlformats.org/officeDocument/2006/relationships/slideLayout" Target="../slideLayouts/slideLayout2.xml" /></Relationships>
</file>

<file path=ppt/slides/_rels/slide25.xml.rels><?xml version="1.0" encoding="UTF-8" standalone="yes"?>
<Relationships xmlns="http://schemas.openxmlformats.org/package/2006/relationships"><Relationship Id="rId3" Type="http://schemas.openxmlformats.org/officeDocument/2006/relationships/image" Target="../media/image34.png" /><Relationship Id="rId2" Type="http://schemas.openxmlformats.org/officeDocument/2006/relationships/notesSlide" Target="../notesSlides/notesSlide25.xml" /><Relationship Id="rId1" Type="http://schemas.openxmlformats.org/officeDocument/2006/relationships/slideLayout" Target="../slideLayouts/slideLayout2.xml" /></Relationships>
</file>

<file path=ppt/slides/_rels/slide26.xml.rels><?xml version="1.0" encoding="UTF-8" standalone="yes"?>
<Relationships xmlns="http://schemas.openxmlformats.org/package/2006/relationships"><Relationship Id="rId3" Type="http://schemas.openxmlformats.org/officeDocument/2006/relationships/image" Target="../media/image35.png" /><Relationship Id="rId2" Type="http://schemas.openxmlformats.org/officeDocument/2006/relationships/notesSlide" Target="../notesSlides/notesSlide26.xml" /><Relationship Id="rId1" Type="http://schemas.openxmlformats.org/officeDocument/2006/relationships/slideLayout" Target="../slideLayouts/slideLayout2.xml" /></Relationships>
</file>

<file path=ppt/slides/_rels/slide27.xml.rels><?xml version="1.0" encoding="UTF-8" standalone="yes"?>
<Relationships xmlns="http://schemas.openxmlformats.org/package/2006/relationships"><Relationship Id="rId3" Type="http://schemas.openxmlformats.org/officeDocument/2006/relationships/image" Target="../media/image36.png" /><Relationship Id="rId2" Type="http://schemas.openxmlformats.org/officeDocument/2006/relationships/notesSlide" Target="../notesSlides/notesSlide27.xml" /><Relationship Id="rId1" Type="http://schemas.openxmlformats.org/officeDocument/2006/relationships/slideLayout" Target="../slideLayouts/slideLayout2.xml" /></Relationships>
</file>

<file path=ppt/slides/_rels/slide28.xml.rels><?xml version="1.0" encoding="UTF-8" standalone="yes"?>
<Relationships xmlns="http://schemas.openxmlformats.org/package/2006/relationships"><Relationship Id="rId3" Type="http://schemas.openxmlformats.org/officeDocument/2006/relationships/image" Target="../media/image37.png" /><Relationship Id="rId2" Type="http://schemas.openxmlformats.org/officeDocument/2006/relationships/notesSlide" Target="../notesSlides/notesSlide28.xml" /><Relationship Id="rId1" Type="http://schemas.openxmlformats.org/officeDocument/2006/relationships/slideLayout" Target="../slideLayouts/slideLayout2.xml" /></Relationships>
</file>

<file path=ppt/slides/_rels/slide29.xml.rels><?xml version="1.0" encoding="UTF-8" standalone="yes"?>
<Relationships xmlns="http://schemas.openxmlformats.org/package/2006/relationships"><Relationship Id="rId3" Type="http://schemas.openxmlformats.org/officeDocument/2006/relationships/image" Target="../media/image38.png" /><Relationship Id="rId2" Type="http://schemas.openxmlformats.org/officeDocument/2006/relationships/notesSlide" Target="../notesSlides/notesSlide29.xml" /><Relationship Id="rId1" Type="http://schemas.openxmlformats.org/officeDocument/2006/relationships/slideLayout" Target="../slideLayouts/slideLayout2.xml" /></Relationships>
</file>

<file path=ppt/slides/_rels/slide30.xml.rels><?xml version="1.0" encoding="UTF-8" standalone="yes"?>
<Relationships xmlns="http://schemas.openxmlformats.org/package/2006/relationships"><Relationship Id="rId8" Type="http://schemas.openxmlformats.org/officeDocument/2006/relationships/hyperlink" Target="https://www.bhf.org.uk/informationsupport/heart-matters-magazine/medical/peripheral-arterial-disease" TargetMode="External" /><Relationship Id="rId13" Type="http://schemas.openxmlformats.org/officeDocument/2006/relationships/hyperlink" Target="https://www.ncbi.nlm.nih.gov/books/NBK587139/" TargetMode="External" /><Relationship Id="rId18" Type="http://schemas.openxmlformats.org/officeDocument/2006/relationships/hyperlink" Target="https://www.diabetes.org.uk/about-us/about-the-charity/our-areas-of-work" TargetMode="External" /><Relationship Id="rId26" Type="http://schemas.openxmlformats.org/officeDocument/2006/relationships/hyperlink" Target="https://www.nhs.uk/conditions/peripheral-arterial-disease-pad/" TargetMode="External" /><Relationship Id="rId3" Type="http://schemas.openxmlformats.org/officeDocument/2006/relationships/hyperlink" Target="https://www.ageuk.org.uk/bedfordshire/" TargetMode="External" /><Relationship Id="rId21" Type="http://schemas.openxmlformats.org/officeDocument/2006/relationships/hyperlink" Target="https://doi.org/10.1016/j.atherosclerosis.2025.119200" TargetMode="External" /><Relationship Id="rId34" Type="http://schemas.openxmlformats.org/officeDocument/2006/relationships/image" Target="../media/image39.emf" /><Relationship Id="rId7" Type="http://schemas.openxmlformats.org/officeDocument/2006/relationships/hyperlink" Target="https://www.bhf.org.uk/what-we-do/our-research/circulatory-conditions-research/peripheral-artery-disease-research" TargetMode="External" /><Relationship Id="rId12" Type="http://schemas.openxmlformats.org/officeDocument/2006/relationships/hyperlink" Target="https://doi.org/10.3390/ijms231810814" TargetMode="External" /><Relationship Id="rId17" Type="http://schemas.openxmlformats.org/officeDocument/2006/relationships/hyperlink" Target="https://doi.org/10.1186/s12889-022-12789-7" TargetMode="External" /><Relationship Id="rId25" Type="http://schemas.openxmlformats.org/officeDocument/2006/relationships/hyperlink" Target="https://www.england.nhs.uk/about/equality/equality-hub/national-healthcare-inequalities-improvement-programme/core20plus5/" TargetMode="External" /><Relationship Id="rId33" Type="http://schemas.openxmlformats.org/officeDocument/2006/relationships/hyperlink" Target="https://doi.org/10.1093/jnci/djab100" TargetMode="External" /><Relationship Id="rId2" Type="http://schemas.openxmlformats.org/officeDocument/2006/relationships/notesSlide" Target="../notesSlides/notesSlide30.xml" /><Relationship Id="rId16" Type="http://schemas.openxmlformats.org/officeDocument/2006/relationships/hyperlink" Target="https://iris.uniroma1.it/handle/11573/1736099" TargetMode="External" /><Relationship Id="rId20" Type="http://schemas.openxmlformats.org/officeDocument/2006/relationships/hyperlink" Target="https://resdojournals.com/index.php/JEEPO/article/view/269" TargetMode="External" /><Relationship Id="rId29" Type="http://schemas.openxmlformats.org/officeDocument/2006/relationships/hyperlink" Target="https://www.professionalevents.co.uk/_images/_products2downloads/205_839.pdf" TargetMode="External" /><Relationship Id="rId1" Type="http://schemas.openxmlformats.org/officeDocument/2006/relationships/slideLayout" Target="../slideLayouts/slideLayout2.xml" /><Relationship Id="rId6" Type="http://schemas.openxmlformats.org/officeDocument/2006/relationships/hyperlink" Target="https://www.bhf.org.uk/informationsupport/heart-matters-magazine" TargetMode="External" /><Relationship Id="rId11" Type="http://schemas.openxmlformats.org/officeDocument/2006/relationships/hyperlink" Target="https://doi.org/10.1093/fampra/cmad048" TargetMode="External" /><Relationship Id="rId24" Type="http://schemas.openxmlformats.org/officeDocument/2006/relationships/hyperlink" Target="https://doi.org/10.1016/j.jvn.2020.10.001" TargetMode="External" /><Relationship Id="rId32" Type="http://schemas.openxmlformats.org/officeDocument/2006/relationships/hyperlink" Target="https://ascnhighered.org/ASCN/change_theories/collection/planned_behavior.html" TargetMode="External" /><Relationship Id="rId5" Type="http://schemas.openxmlformats.org/officeDocument/2006/relationships/hyperlink" Target="https://www.bedford.gov.uk/news/2025/ageing-well-exhibition-returns-bedford-corn-exchange-support-residents-over-50" TargetMode="External" /><Relationship Id="rId15" Type="http://schemas.openxmlformats.org/officeDocument/2006/relationships/hyperlink" Target="https://doi.org/10.1136/bmj-2023-078523" TargetMode="External" /><Relationship Id="rId23" Type="http://schemas.openxmlformats.org/officeDocument/2006/relationships/hyperlink" Target="https://doi.org/10.1093/bjsopen/zrad140" TargetMode="External" /><Relationship Id="rId28" Type="http://schemas.openxmlformats.org/officeDocument/2006/relationships/hyperlink" Target="https://questions-statements.parliament.uk/written-questions/detail/2025-07-21/HL9726" TargetMode="External" /><Relationship Id="rId10" Type="http://schemas.openxmlformats.org/officeDocument/2006/relationships/hyperlink" Target="https://www.bedfordshirehospitals.nhs.uk/news/university-of-bedfordshire-and-bedfordshire-hospitals-nhs-foundation-trust-announce-official-partnership/" TargetMode="External" /><Relationship Id="rId19" Type="http://schemas.openxmlformats.org/officeDocument/2006/relationships/hyperlink" Target="https://doi.org/10.1136/bmjopen-2021-048937" TargetMode="External" /><Relationship Id="rId31" Type="http://schemas.openxmlformats.org/officeDocument/2006/relationships/hyperlink" Target="https://doi.org/10.3390/bios14050251" TargetMode="External" /><Relationship Id="rId4" Type="http://schemas.openxmlformats.org/officeDocument/2006/relationships/hyperlink" Target="https://www.ncbi.nlm.nih.gov/books/NBK606120/" TargetMode="External" /><Relationship Id="rId9" Type="http://schemas.openxmlformats.org/officeDocument/2006/relationships/hyperlink" Target="https://www.medical.theclinics.com/article/S0025-7125(23)00067-6/abstract" TargetMode="External" /><Relationship Id="rId14" Type="http://schemas.openxmlformats.org/officeDocument/2006/relationships/hyperlink" Target="https://my.clevelandclinic.org/health/diseases/17357-peripheral-artery-disease-pad" TargetMode="External" /><Relationship Id="rId22" Type="http://schemas.openxmlformats.org/officeDocument/2006/relationships/hyperlink" Target="https://doi.org/10.1177/2150132720946148" TargetMode="External" /><Relationship Id="rId27" Type="http://schemas.openxmlformats.org/officeDocument/2006/relationships/hyperlink" Target="https://www.nhs.uk/conditions/peripheral-arterial-disease-pad/treatment/" TargetMode="External" /><Relationship Id="rId30" Type="http://schemas.openxmlformats.org/officeDocument/2006/relationships/hyperlink" Target="https://www.ncbi.nlm.nih.gov/books/NBK556005/"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
          <p:cNvSpPr txBox="1">
            <a:spLocks noGrp="1"/>
          </p:cNvSpPr>
          <p:nvPr>
            <p:ph type="ctrTitle"/>
          </p:nvPr>
        </p:nvSpPr>
        <p:spPr>
          <a:xfrm>
            <a:off x="685800" y="152400"/>
            <a:ext cx="7772400" cy="2209800"/>
          </a:xfrm>
          <a:prstGeom prst="rect">
            <a:avLst/>
          </a:prstGeom>
          <a:noFill/>
          <a:ln>
            <a:noFill/>
          </a:ln>
        </p:spPr>
        <p:txBody>
          <a:bodyPr spcFirstLastPara="1" wrap="square" lIns="91425" tIns="45700" rIns="91425" bIns="45700" anchor="ctr" anchorCtr="0">
            <a:noAutofit/>
          </a:bodyPr>
          <a:lstStyle/>
          <a:p>
            <a:pPr marL="0" lvl="0" indent="0" algn="ctr" rtl="0">
              <a:lnSpc>
                <a:spcPct val="150000"/>
              </a:lnSpc>
              <a:spcBef>
                <a:spcPts val="0"/>
              </a:spcBef>
              <a:spcAft>
                <a:spcPts val="0"/>
              </a:spcAft>
              <a:buClr>
                <a:schemeClr val="dk1"/>
              </a:buClr>
              <a:buSzPts val="2000"/>
              <a:buFont typeface="Arial"/>
              <a:buNone/>
            </a:pPr>
            <a:r>
              <a:rPr lang="en-GB" sz="2000" b="1">
                <a:latin typeface="Arial"/>
                <a:ea typeface="Arial"/>
                <a:cs typeface="Arial"/>
                <a:sym typeface="Arial"/>
              </a:rPr>
              <a:t>MSc Public Health and Social Care in Practice</a:t>
            </a:r>
            <a:br>
              <a:rPr lang="en-GB" sz="2000" b="1">
                <a:latin typeface="Arial"/>
                <a:ea typeface="Arial"/>
                <a:cs typeface="Arial"/>
                <a:sym typeface="Arial"/>
              </a:rPr>
            </a:br>
            <a:r>
              <a:rPr lang="en-GB" sz="2000" b="1">
                <a:latin typeface="Arial"/>
                <a:ea typeface="Arial"/>
                <a:cs typeface="Arial"/>
                <a:sym typeface="Arial"/>
              </a:rPr>
              <a:t>Social Epidemiology and Public Health Development</a:t>
            </a:r>
            <a:br>
              <a:rPr lang="en-GB" sz="2000">
                <a:latin typeface="Arial"/>
                <a:ea typeface="Arial"/>
                <a:cs typeface="Arial"/>
                <a:sym typeface="Arial"/>
              </a:rPr>
            </a:br>
            <a:r>
              <a:rPr lang="en-GB" sz="2000" b="1">
                <a:latin typeface="Arial"/>
                <a:ea typeface="Arial"/>
                <a:cs typeface="Arial"/>
                <a:sym typeface="Arial"/>
              </a:rPr>
              <a:t>LCHS7000</a:t>
            </a:r>
            <a:br>
              <a:rPr lang="en-GB" sz="2000">
                <a:latin typeface="Arial"/>
                <a:ea typeface="Arial"/>
                <a:cs typeface="Arial"/>
                <a:sym typeface="Arial"/>
              </a:rPr>
            </a:br>
            <a:r>
              <a:rPr lang="en-GB" sz="2000" b="1">
                <a:latin typeface="Arial"/>
                <a:ea typeface="Arial"/>
                <a:cs typeface="Arial"/>
                <a:sym typeface="Arial"/>
              </a:rPr>
              <a:t>Component 1 Group Presentation</a:t>
            </a:r>
            <a:endParaRPr sz="2000">
              <a:latin typeface="Arial"/>
              <a:ea typeface="Arial"/>
              <a:cs typeface="Arial"/>
              <a:sym typeface="Arial"/>
            </a:endParaRPr>
          </a:p>
        </p:txBody>
      </p:sp>
      <p:sp>
        <p:nvSpPr>
          <p:cNvPr id="89" name="Google Shape;89;p1"/>
          <p:cNvSpPr txBox="1">
            <a:spLocks noGrp="1"/>
          </p:cNvSpPr>
          <p:nvPr>
            <p:ph type="subTitle" idx="1"/>
          </p:nvPr>
        </p:nvSpPr>
        <p:spPr>
          <a:xfrm>
            <a:off x="533400" y="4038600"/>
            <a:ext cx="7848600" cy="2438400"/>
          </a:xfrm>
          <a:prstGeom prst="rect">
            <a:avLst/>
          </a:prstGeom>
          <a:noFill/>
          <a:ln>
            <a:noFill/>
          </a:ln>
        </p:spPr>
        <p:txBody>
          <a:bodyPr spcFirstLastPara="1" wrap="square" lIns="91425" tIns="45700" rIns="91425" bIns="45700" anchor="t" anchorCtr="0">
            <a:noAutofit/>
          </a:bodyPr>
          <a:lstStyle/>
          <a:p>
            <a:pPr marL="0" lvl="0" indent="0" algn="ctr" rtl="0">
              <a:lnSpc>
                <a:spcPct val="150000"/>
              </a:lnSpc>
              <a:spcBef>
                <a:spcPts val="0"/>
              </a:spcBef>
              <a:spcAft>
                <a:spcPts val="0"/>
              </a:spcAft>
              <a:buClr>
                <a:schemeClr val="dk1"/>
              </a:buClr>
              <a:buSzPts val="2000"/>
              <a:buNone/>
            </a:pPr>
            <a:r>
              <a:rPr lang="en-GB" sz="1400" b="1" dirty="0">
                <a:solidFill>
                  <a:schemeClr val="dk1"/>
                </a:solidFill>
                <a:latin typeface="Arial"/>
                <a:ea typeface="Arial"/>
                <a:cs typeface="Arial"/>
                <a:sym typeface="Arial"/>
              </a:rPr>
              <a:t>Student 1:</a:t>
            </a:r>
            <a:r>
              <a:rPr lang="en-IN" sz="1400" b="1" dirty="0">
                <a:solidFill>
                  <a:schemeClr val="dk1"/>
                </a:solidFill>
                <a:latin typeface="Arial"/>
                <a:ea typeface="Arial"/>
                <a:cs typeface="Arial"/>
                <a:sym typeface="Arial"/>
              </a:rPr>
              <a:t> </a:t>
            </a:r>
            <a:r>
              <a:rPr lang="en-IN" sz="1400" b="1" dirty="0" err="1">
                <a:solidFill>
                  <a:schemeClr val="dk1"/>
                </a:solidFill>
                <a:latin typeface="Arial"/>
                <a:ea typeface="Arial"/>
                <a:cs typeface="Arial"/>
                <a:sym typeface="Arial"/>
              </a:rPr>
              <a:t>Meetkumar</a:t>
            </a:r>
            <a:r>
              <a:rPr lang="en-IN" sz="1400" b="1" dirty="0">
                <a:solidFill>
                  <a:schemeClr val="dk1"/>
                </a:solidFill>
                <a:latin typeface="Arial"/>
                <a:ea typeface="Arial"/>
                <a:cs typeface="Arial"/>
                <a:sym typeface="Arial"/>
              </a:rPr>
              <a:t> </a:t>
            </a:r>
            <a:r>
              <a:rPr lang="en-IN" sz="1400" b="1" dirty="0" err="1">
                <a:solidFill>
                  <a:schemeClr val="dk1"/>
                </a:solidFill>
                <a:latin typeface="Arial"/>
                <a:ea typeface="Arial"/>
                <a:cs typeface="Arial"/>
                <a:sym typeface="Arial"/>
              </a:rPr>
              <a:t>Vinodray</a:t>
            </a:r>
            <a:r>
              <a:rPr lang="en-IN" sz="1400" b="1" dirty="0">
                <a:solidFill>
                  <a:schemeClr val="dk1"/>
                </a:solidFill>
                <a:latin typeface="Arial"/>
                <a:ea typeface="Arial"/>
                <a:cs typeface="Arial"/>
                <a:sym typeface="Arial"/>
              </a:rPr>
              <a:t> </a:t>
            </a:r>
            <a:r>
              <a:rPr lang="en-IN" sz="1400" b="1" dirty="0" err="1">
                <a:solidFill>
                  <a:schemeClr val="dk1"/>
                </a:solidFill>
                <a:latin typeface="Arial"/>
                <a:ea typeface="Arial"/>
                <a:cs typeface="Arial"/>
                <a:sym typeface="Arial"/>
              </a:rPr>
              <a:t>Sangani</a:t>
            </a:r>
            <a:r>
              <a:rPr lang="en-IN" sz="1400" b="1" dirty="0">
                <a:solidFill>
                  <a:schemeClr val="dk1"/>
                </a:solidFill>
                <a:latin typeface="Arial"/>
                <a:ea typeface="Arial"/>
                <a:cs typeface="Arial"/>
                <a:sym typeface="Arial"/>
              </a:rPr>
              <a:t> (2435003)</a:t>
            </a:r>
            <a:endParaRPr sz="1400" b="1" dirty="0">
              <a:solidFill>
                <a:schemeClr val="dk1"/>
              </a:solidFill>
              <a:latin typeface="Arial"/>
              <a:ea typeface="Arial"/>
              <a:cs typeface="Arial"/>
              <a:sym typeface="Arial"/>
            </a:endParaRPr>
          </a:p>
          <a:p>
            <a:pPr marL="0" lvl="0" indent="0" algn="ctr" rtl="0">
              <a:lnSpc>
                <a:spcPct val="150000"/>
              </a:lnSpc>
              <a:spcBef>
                <a:spcPts val="0"/>
              </a:spcBef>
              <a:spcAft>
                <a:spcPts val="0"/>
              </a:spcAft>
              <a:buClr>
                <a:schemeClr val="dk1"/>
              </a:buClr>
              <a:buSzPts val="2000"/>
              <a:buNone/>
            </a:pPr>
            <a:r>
              <a:rPr lang="en-GB" sz="1400" b="1" dirty="0">
                <a:solidFill>
                  <a:schemeClr val="dk1"/>
                </a:solidFill>
                <a:latin typeface="Arial"/>
                <a:ea typeface="Arial"/>
                <a:cs typeface="Arial"/>
                <a:sym typeface="Arial"/>
              </a:rPr>
              <a:t>Student 2:</a:t>
            </a:r>
            <a:r>
              <a:rPr lang="en-IN" sz="1400" b="1" dirty="0">
                <a:solidFill>
                  <a:schemeClr val="dk1"/>
                </a:solidFill>
                <a:latin typeface="Arial"/>
                <a:ea typeface="Arial"/>
                <a:cs typeface="Arial"/>
                <a:sym typeface="Arial"/>
              </a:rPr>
              <a:t> </a:t>
            </a:r>
            <a:r>
              <a:rPr lang="en-IN" sz="1400" b="1" dirty="0" err="1">
                <a:solidFill>
                  <a:schemeClr val="dk1"/>
                </a:solidFill>
                <a:latin typeface="Arial"/>
                <a:ea typeface="Arial"/>
                <a:cs typeface="Arial"/>
                <a:sym typeface="Arial"/>
              </a:rPr>
              <a:t>Ashvinbhai</a:t>
            </a:r>
            <a:r>
              <a:rPr lang="en-IN" sz="1400" b="1" dirty="0">
                <a:solidFill>
                  <a:schemeClr val="dk1"/>
                </a:solidFill>
                <a:latin typeface="Arial"/>
                <a:ea typeface="Arial"/>
                <a:cs typeface="Arial"/>
                <a:sym typeface="Arial"/>
              </a:rPr>
              <a:t> </a:t>
            </a:r>
            <a:r>
              <a:rPr lang="en-IN" sz="1400" b="1" dirty="0" err="1">
                <a:solidFill>
                  <a:schemeClr val="dk1"/>
                </a:solidFill>
                <a:latin typeface="Arial"/>
                <a:ea typeface="Arial"/>
                <a:cs typeface="Arial"/>
                <a:sym typeface="Arial"/>
              </a:rPr>
              <a:t>Raymalbhai</a:t>
            </a:r>
            <a:r>
              <a:rPr lang="en-IN" sz="1400" b="1" dirty="0">
                <a:solidFill>
                  <a:schemeClr val="dk1"/>
                </a:solidFill>
                <a:latin typeface="Arial"/>
                <a:ea typeface="Arial"/>
                <a:cs typeface="Arial"/>
                <a:sym typeface="Arial"/>
              </a:rPr>
              <a:t> Chaudhary (2408901)</a:t>
            </a:r>
            <a:endParaRPr sz="1400" b="1" dirty="0">
              <a:solidFill>
                <a:schemeClr val="dk1"/>
              </a:solidFill>
              <a:latin typeface="Arial"/>
              <a:ea typeface="Arial"/>
              <a:cs typeface="Arial"/>
              <a:sym typeface="Arial"/>
            </a:endParaRPr>
          </a:p>
          <a:p>
            <a:pPr marL="0" indent="0">
              <a:lnSpc>
                <a:spcPct val="150000"/>
              </a:lnSpc>
              <a:spcBef>
                <a:spcPts val="0"/>
              </a:spcBef>
              <a:buClr>
                <a:schemeClr val="dk1"/>
              </a:buClr>
              <a:buSzPts val="2000"/>
            </a:pPr>
            <a:r>
              <a:rPr lang="en-GB" sz="1400" b="1" dirty="0">
                <a:solidFill>
                  <a:schemeClr val="dk1"/>
                </a:solidFill>
                <a:latin typeface="Arial"/>
                <a:ea typeface="Arial"/>
                <a:cs typeface="Arial"/>
                <a:sym typeface="Arial"/>
              </a:rPr>
              <a:t>Student 3:</a:t>
            </a:r>
            <a:r>
              <a:rPr lang="en-IN" sz="1400" b="1" dirty="0">
                <a:solidFill>
                  <a:schemeClr val="dk1"/>
                </a:solidFill>
                <a:latin typeface="Arial"/>
                <a:ea typeface="Arial"/>
                <a:cs typeface="Arial"/>
                <a:sym typeface="Arial"/>
              </a:rPr>
              <a:t> Solanki </a:t>
            </a:r>
            <a:r>
              <a:rPr lang="en-IN" sz="1400" b="1" dirty="0" err="1">
                <a:solidFill>
                  <a:schemeClr val="dk1"/>
                </a:solidFill>
                <a:latin typeface="Arial"/>
                <a:ea typeface="Arial"/>
                <a:cs typeface="Arial"/>
                <a:sym typeface="Arial"/>
              </a:rPr>
              <a:t>Prathamkumar</a:t>
            </a:r>
            <a:r>
              <a:rPr lang="en-IN" sz="1400" b="1" dirty="0">
                <a:solidFill>
                  <a:schemeClr val="dk1"/>
                </a:solidFill>
                <a:latin typeface="Arial"/>
                <a:ea typeface="Arial"/>
                <a:cs typeface="Arial"/>
                <a:sym typeface="Arial"/>
              </a:rPr>
              <a:t> </a:t>
            </a:r>
            <a:r>
              <a:rPr lang="en-IN" sz="1400" b="1" dirty="0" err="1">
                <a:solidFill>
                  <a:schemeClr val="dk1"/>
                </a:solidFill>
                <a:latin typeface="Arial"/>
                <a:ea typeface="Arial"/>
                <a:cs typeface="Arial"/>
                <a:sym typeface="Arial"/>
              </a:rPr>
              <a:t>Himmatlal</a:t>
            </a:r>
            <a:r>
              <a:rPr lang="en-IN" sz="1400" b="1" dirty="0">
                <a:solidFill>
                  <a:schemeClr val="dk1"/>
                </a:solidFill>
                <a:latin typeface="Arial"/>
                <a:ea typeface="Arial"/>
                <a:cs typeface="Arial"/>
                <a:sym typeface="Arial"/>
              </a:rPr>
              <a:t> (2430951)</a:t>
            </a:r>
            <a:endParaRPr sz="1400" b="1" dirty="0">
              <a:solidFill>
                <a:schemeClr val="dk1"/>
              </a:solidFill>
              <a:latin typeface="Arial"/>
              <a:ea typeface="Arial"/>
              <a:cs typeface="Arial"/>
              <a:sym typeface="Arial"/>
            </a:endParaRPr>
          </a:p>
          <a:p>
            <a:pPr marL="0" lvl="0" indent="0" algn="ctr" rtl="0">
              <a:lnSpc>
                <a:spcPct val="150000"/>
              </a:lnSpc>
              <a:spcBef>
                <a:spcPts val="0"/>
              </a:spcBef>
              <a:spcAft>
                <a:spcPts val="0"/>
              </a:spcAft>
              <a:buClr>
                <a:schemeClr val="dk1"/>
              </a:buClr>
              <a:buSzPts val="2000"/>
              <a:buNone/>
            </a:pPr>
            <a:r>
              <a:rPr lang="en-GB" sz="1400" b="1" dirty="0">
                <a:solidFill>
                  <a:schemeClr val="dk1"/>
                </a:solidFill>
                <a:latin typeface="Arial"/>
                <a:ea typeface="Arial"/>
                <a:cs typeface="Arial"/>
                <a:sym typeface="Arial"/>
              </a:rPr>
              <a:t>TOPIC: PERIPHERAL ARTERY DISEASE</a:t>
            </a:r>
            <a:endParaRPr sz="1400" dirty="0"/>
          </a:p>
          <a:p>
            <a:pPr marL="0" lvl="0" indent="0" algn="ctr" rtl="0">
              <a:lnSpc>
                <a:spcPct val="150000"/>
              </a:lnSpc>
              <a:spcBef>
                <a:spcPts val="400"/>
              </a:spcBef>
              <a:spcAft>
                <a:spcPts val="0"/>
              </a:spcAft>
              <a:buClr>
                <a:schemeClr val="dk1"/>
              </a:buClr>
              <a:buSzPts val="2000"/>
              <a:buNone/>
            </a:pPr>
            <a:r>
              <a:rPr lang="en-GB" sz="1400" b="1" dirty="0">
                <a:solidFill>
                  <a:schemeClr val="dk1"/>
                </a:solidFill>
                <a:latin typeface="Arial"/>
                <a:ea typeface="Arial"/>
                <a:cs typeface="Arial"/>
                <a:sym typeface="Arial"/>
              </a:rPr>
              <a:t>Title: Raising awareness of people with PAD or Peripheral Artery Disease for Screening Behaviour by targeting the age group of between 50 and 80 years old </a:t>
            </a:r>
            <a:endParaRPr sz="1400" b="1" dirty="0">
              <a:solidFill>
                <a:schemeClr val="dk1"/>
              </a:solidFill>
              <a:latin typeface="Arial"/>
              <a:ea typeface="Arial"/>
              <a:cs typeface="Arial"/>
              <a:sym typeface="Arial"/>
            </a:endParaRPr>
          </a:p>
          <a:p>
            <a:pPr marL="0" lvl="0" indent="0" algn="ctr" rtl="0">
              <a:lnSpc>
                <a:spcPct val="150000"/>
              </a:lnSpc>
              <a:spcBef>
                <a:spcPts val="400"/>
              </a:spcBef>
              <a:spcAft>
                <a:spcPts val="0"/>
              </a:spcAft>
              <a:buClr>
                <a:schemeClr val="dk1"/>
              </a:buClr>
              <a:buSzPts val="2000"/>
              <a:buNone/>
            </a:pPr>
            <a:r>
              <a:rPr lang="en-GB" sz="1400" b="1" dirty="0">
                <a:solidFill>
                  <a:schemeClr val="dk1"/>
                </a:solidFill>
                <a:latin typeface="Arial"/>
                <a:ea typeface="Arial"/>
                <a:cs typeface="Arial"/>
                <a:sym typeface="Arial"/>
              </a:rPr>
              <a:t>Images </a:t>
            </a:r>
            <a:endParaRPr sz="1400" b="1" dirty="0">
              <a:solidFill>
                <a:schemeClr val="dk1"/>
              </a:solidFill>
              <a:latin typeface="Arial"/>
              <a:ea typeface="Arial"/>
              <a:cs typeface="Arial"/>
              <a:sym typeface="Arial"/>
            </a:endParaRPr>
          </a:p>
        </p:txBody>
      </p:sp>
      <p:pic>
        <p:nvPicPr>
          <p:cNvPr id="90" name="Google Shape;90;p1"/>
          <p:cNvPicPr preferRelativeResize="0"/>
          <p:nvPr/>
        </p:nvPicPr>
        <p:blipFill rotWithShape="1">
          <a:blip r:embed="rId3">
            <a:alphaModFix/>
          </a:blip>
          <a:srcRect/>
          <a:stretch/>
        </p:blipFill>
        <p:spPr>
          <a:xfrm>
            <a:off x="3145625" y="2174475"/>
            <a:ext cx="2624100" cy="1559700"/>
          </a:xfrm>
          <a:prstGeom prst="ellipse">
            <a:avLst/>
          </a:prstGeom>
          <a:noFill/>
          <a:ln w="63500" cap="rnd" cmpd="sng">
            <a:solidFill>
              <a:srgbClr val="333333"/>
            </a:solidFill>
            <a:prstDash val="solid"/>
            <a:round/>
            <a:headEnd type="none" w="sm" len="sm"/>
            <a:tailEnd type="none" w="sm" len="sm"/>
          </a:ln>
          <a:effectLst>
            <a:outerShdw blurRad="381000" dist="292100" dir="5400000" sx="-80000" sy="-18000" rotWithShape="0">
              <a:srgbClr val="000000">
                <a:alpha val="21960"/>
              </a:srgbClr>
            </a:outerShdw>
          </a:effectLst>
        </p:spPr>
      </p:pic>
      <p:pic>
        <p:nvPicPr>
          <p:cNvPr id="91" name="Google Shape;91;p1" descr="Health Screening is transforming healthcare to preventative health"/>
          <p:cNvPicPr preferRelativeResize="0"/>
          <p:nvPr/>
        </p:nvPicPr>
        <p:blipFill rotWithShape="1">
          <a:blip r:embed="rId4">
            <a:alphaModFix/>
          </a:blip>
          <a:srcRect/>
          <a:stretch/>
        </p:blipFill>
        <p:spPr>
          <a:xfrm>
            <a:off x="7569450" y="152400"/>
            <a:ext cx="1409700" cy="713773"/>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92" name="Google Shape;92;p1" descr="9 Basic Health Checkup Tests Everyone Should Get regularly"/>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93" name="Google Shape;93;p1"/>
          <p:cNvPicPr preferRelativeResize="0"/>
          <p:nvPr/>
        </p:nvPicPr>
        <p:blipFill rotWithShape="1">
          <a:blip r:embed="rId5">
            <a:alphaModFix/>
          </a:blip>
          <a:srcRect/>
          <a:stretch/>
        </p:blipFill>
        <p:spPr>
          <a:xfrm>
            <a:off x="305750" y="6030650"/>
            <a:ext cx="1409700" cy="721241"/>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pic>
        <p:nvPicPr>
          <p:cNvPr id="94" name="Google Shape;94;p1"/>
          <p:cNvPicPr preferRelativeResize="0"/>
          <p:nvPr/>
        </p:nvPicPr>
        <p:blipFill>
          <a:blip r:embed="rId6">
            <a:alphaModFix/>
          </a:blip>
          <a:stretch>
            <a:fillRect/>
          </a:stretch>
        </p:blipFill>
        <p:spPr>
          <a:xfrm>
            <a:off x="65275" y="180175"/>
            <a:ext cx="1650175" cy="624891"/>
          </a:xfrm>
          <a:prstGeom prst="rect">
            <a:avLst/>
          </a:prstGeom>
          <a:noFill/>
          <a:ln w="38100" cap="sq" cmpd="sng">
            <a:solidFill>
              <a:srgbClr val="000000"/>
            </a:solidFill>
            <a:prstDash val="solid"/>
            <a:miter lim="8000"/>
            <a:headEnd type="none" w="sm" len="sm"/>
            <a:tailEnd type="none" w="sm" len="sm"/>
          </a:ln>
          <a:effectLst>
            <a:outerShdw blurRad="50800" dist="38100" dir="2700000" algn="tl" rotWithShape="0">
              <a:srgbClr val="000000">
                <a:alpha val="42750"/>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g3988892911e_0_6"/>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Detail the activity</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a:p>
        </p:txBody>
      </p:sp>
      <p:sp>
        <p:nvSpPr>
          <p:cNvPr id="101" name="Google Shape;101;g3988892911e_0_6"/>
          <p:cNvSpPr txBox="1">
            <a:spLocks noGrp="1"/>
          </p:cNvSpPr>
          <p:nvPr>
            <p:ph type="body" idx="1"/>
          </p:nvPr>
        </p:nvSpPr>
        <p:spPr>
          <a:xfrm>
            <a:off x="457200" y="1600200"/>
            <a:ext cx="8229600" cy="4526100"/>
          </a:xfrm>
          <a:prstGeom prst="rect">
            <a:avLst/>
          </a:prstGeom>
        </p:spPr>
        <p:txBody>
          <a:bodyPr spcFirstLastPara="1" wrap="square" lIns="91425" tIns="45700" rIns="91425" bIns="45700" anchor="t" anchorCtr="0">
            <a:normAutofit/>
          </a:bodyPr>
          <a:lstStyle/>
          <a:p>
            <a:pPr marL="457200" lvl="0" indent="-342900" algn="l" rtl="0">
              <a:spcBef>
                <a:spcPts val="360"/>
              </a:spcBef>
              <a:spcAft>
                <a:spcPts val="0"/>
              </a:spcAft>
              <a:buSzPts val="1800"/>
              <a:buFont typeface="Arial"/>
              <a:buChar char="•"/>
            </a:pPr>
            <a:r>
              <a:rPr lang="en-GB" sz="1800" b="1">
                <a:latin typeface="Arial"/>
                <a:ea typeface="Arial"/>
                <a:cs typeface="Arial"/>
                <a:sym typeface="Arial"/>
              </a:rPr>
              <a:t>Week 6- 8 sessions:</a:t>
            </a:r>
            <a:endParaRPr sz="1800" b="1">
              <a:latin typeface="Arial"/>
              <a:ea typeface="Arial"/>
              <a:cs typeface="Arial"/>
              <a:sym typeface="Arial"/>
            </a:endParaRPr>
          </a:p>
          <a:p>
            <a:pPr marL="457200" lvl="0" indent="-342900" algn="l" rtl="0">
              <a:spcBef>
                <a:spcPts val="0"/>
              </a:spcBef>
              <a:spcAft>
                <a:spcPts val="0"/>
              </a:spcAft>
              <a:buSzPts val="1800"/>
              <a:buFont typeface="Arial"/>
              <a:buChar char="•"/>
            </a:pPr>
            <a:r>
              <a:rPr lang="en-GB" sz="1800" b="1">
                <a:latin typeface="Arial"/>
                <a:ea typeface="Arial"/>
                <a:cs typeface="Arial"/>
                <a:sym typeface="Arial"/>
              </a:rPr>
              <a:t>Aims of the content: </a:t>
            </a:r>
            <a:r>
              <a:rPr lang="en-GB" sz="1800">
                <a:solidFill>
                  <a:srgbClr val="1F1F1F"/>
                </a:solidFill>
                <a:latin typeface="Arial"/>
                <a:ea typeface="Arial"/>
                <a:cs typeface="Arial"/>
                <a:sym typeface="Arial"/>
              </a:rPr>
              <a:t>The first key aim is to increase screening uptake for PAD across the adults aged 50-80 by approximately 20% within the next 6 months through community GP and pharmacy pathways. The second key aim is to improve the awareness of PAD risk factors such as smoking, diabetes and inactivity by approximately 30% in the target group by education and media. The third key aim is to enhance 150 minutes per week of moderate physical activity following across at-risk adults by approximately 25% in the target populations.</a:t>
            </a:r>
            <a:endParaRPr sz="1800" b="1">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150000"/>
              </a:lnSpc>
              <a:spcBef>
                <a:spcPts val="0"/>
              </a:spcBef>
              <a:spcAft>
                <a:spcPts val="0"/>
              </a:spcAft>
              <a:buClr>
                <a:schemeClr val="dk1"/>
              </a:buClr>
              <a:buSzPct val="100000"/>
              <a:buFont typeface="Arial"/>
              <a:buNone/>
            </a:pPr>
            <a:r>
              <a:rPr lang="en-GB" sz="2500" b="1">
                <a:latin typeface="Arial"/>
                <a:ea typeface="Arial"/>
                <a:cs typeface="Arial"/>
                <a:sym typeface="Arial"/>
              </a:rPr>
              <a:t>Task 1 Rationale: State the rationale for your campaign</a:t>
            </a:r>
            <a:endParaRPr sz="2750" b="1">
              <a:latin typeface="Arial"/>
              <a:ea typeface="Arial"/>
              <a:cs typeface="Arial"/>
              <a:sym typeface="Arial"/>
            </a:endParaRPr>
          </a:p>
        </p:txBody>
      </p:sp>
      <p:sp>
        <p:nvSpPr>
          <p:cNvPr id="108" name="Google Shape;108;p2"/>
          <p:cNvSpPr txBox="1">
            <a:spLocks noGrp="1"/>
          </p:cNvSpPr>
          <p:nvPr>
            <p:ph type="body" idx="1"/>
          </p:nvPr>
        </p:nvSpPr>
        <p:spPr>
          <a:xfrm>
            <a:off x="457200" y="1600200"/>
            <a:ext cx="4114800" cy="4525963"/>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Clr>
                <a:schemeClr val="dk1"/>
              </a:buClr>
              <a:buSzPts val="1500"/>
              <a:buChar char="•"/>
            </a:pPr>
            <a:r>
              <a:rPr lang="en-GB" sz="1500">
                <a:latin typeface="Arial"/>
                <a:ea typeface="Arial"/>
                <a:cs typeface="Arial"/>
                <a:sym typeface="Arial"/>
              </a:rPr>
              <a:t>PAD or Peripheral artery disease is a serious vascular condition where the cardiovascular system or arteries become blocked due to limited blood flows. </a:t>
            </a:r>
            <a:endParaRPr sz="1500">
              <a:latin typeface="Arial"/>
              <a:ea typeface="Arial"/>
              <a:cs typeface="Arial"/>
              <a:sym typeface="Arial"/>
            </a:endParaRPr>
          </a:p>
          <a:p>
            <a:pPr marL="342900" lvl="0" indent="-342900" algn="just" rtl="0">
              <a:lnSpc>
                <a:spcPct val="150000"/>
              </a:lnSpc>
              <a:spcBef>
                <a:spcPts val="300"/>
              </a:spcBef>
              <a:spcAft>
                <a:spcPts val="0"/>
              </a:spcAft>
              <a:buClr>
                <a:schemeClr val="dk1"/>
              </a:buClr>
              <a:buSzPts val="1500"/>
              <a:buChar char="•"/>
            </a:pPr>
            <a:r>
              <a:rPr lang="en-GB" sz="1500">
                <a:latin typeface="Arial"/>
                <a:ea typeface="Arial"/>
                <a:cs typeface="Arial"/>
                <a:sym typeface="Arial"/>
              </a:rPr>
              <a:t>High blood pressure, smoking history, diabetes and high cholesterol are major risk factors of people with PAD (Cleveland Clinic, 2025). </a:t>
            </a:r>
            <a:endParaRPr sz="1500">
              <a:latin typeface="Arial"/>
              <a:ea typeface="Arial"/>
              <a:cs typeface="Arial"/>
              <a:sym typeface="Arial"/>
            </a:endParaRPr>
          </a:p>
          <a:p>
            <a:pPr marL="342900" lvl="0" indent="-342900" algn="just" rtl="0">
              <a:lnSpc>
                <a:spcPct val="150000"/>
              </a:lnSpc>
              <a:spcBef>
                <a:spcPts val="300"/>
              </a:spcBef>
              <a:spcAft>
                <a:spcPts val="0"/>
              </a:spcAft>
              <a:buClr>
                <a:schemeClr val="dk1"/>
              </a:buClr>
              <a:buSzPts val="1500"/>
              <a:buChar char="•"/>
            </a:pPr>
            <a:r>
              <a:rPr lang="en-GB" sz="1500">
                <a:latin typeface="Arial"/>
                <a:ea typeface="Arial"/>
                <a:cs typeface="Arial"/>
                <a:sym typeface="Arial"/>
              </a:rPr>
              <a:t>Almost 1 in 5 UK populations over the age of 60 have some degree of PAD (BHF, 2024). </a:t>
            </a:r>
            <a:endParaRPr sz="1500">
              <a:latin typeface="Arial"/>
              <a:ea typeface="Arial"/>
              <a:cs typeface="Arial"/>
              <a:sym typeface="Arial"/>
            </a:endParaRPr>
          </a:p>
        </p:txBody>
      </p:sp>
      <p:sp>
        <p:nvSpPr>
          <p:cNvPr id="109" name="Google Shape;109;p2" descr="Peripheral Artery Disease (PAD)"/>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10" name="Google Shape;110;p2" descr="Peripheral Artery Disease (PAD)"/>
          <p:cNvSpPr/>
          <p:nvPr/>
        </p:nvSpPr>
        <p:spPr>
          <a:xfrm>
            <a:off x="155575" y="-144463"/>
            <a:ext cx="304800" cy="304801"/>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111" name="Google Shape;111;p2"/>
          <p:cNvPicPr preferRelativeResize="0"/>
          <p:nvPr/>
        </p:nvPicPr>
        <p:blipFill rotWithShape="1">
          <a:blip r:embed="rId3">
            <a:alphaModFix/>
          </a:blip>
          <a:srcRect/>
          <a:stretch/>
        </p:blipFill>
        <p:spPr>
          <a:xfrm>
            <a:off x="4953000" y="1752600"/>
            <a:ext cx="3811281" cy="3657600"/>
          </a:xfrm>
          <a:prstGeom prst="rect">
            <a:avLst/>
          </a:prstGeom>
          <a:noFill/>
          <a:ln w="88900" cap="sq" cmpd="thickThin">
            <a:solidFill>
              <a:srgbClr val="000000"/>
            </a:solidFill>
            <a:prstDash val="solid"/>
            <a:miter lim="800000"/>
            <a:headEnd type="none" w="sm" len="sm"/>
            <a:tailEnd type="none" w="sm" len="sm"/>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150000"/>
              </a:lnSpc>
              <a:spcBef>
                <a:spcPts val="0"/>
              </a:spcBef>
              <a:spcAft>
                <a:spcPts val="0"/>
              </a:spcAft>
              <a:buClr>
                <a:schemeClr val="dk1"/>
              </a:buClr>
              <a:buSzPts val="2500"/>
              <a:buFont typeface="Arial"/>
              <a:buNone/>
            </a:pPr>
            <a:r>
              <a:rPr lang="en-GB" sz="2500" b="1">
                <a:latin typeface="Arial"/>
                <a:ea typeface="Arial"/>
                <a:cs typeface="Arial"/>
                <a:sym typeface="Arial"/>
              </a:rPr>
              <a:t>Task 1 Rationale: State the rationale for your campaign</a:t>
            </a:r>
            <a:endParaRPr sz="2500" b="1">
              <a:latin typeface="Arial"/>
              <a:ea typeface="Arial"/>
              <a:cs typeface="Arial"/>
              <a:sym typeface="Arial"/>
            </a:endParaRPr>
          </a:p>
        </p:txBody>
      </p:sp>
      <p:sp>
        <p:nvSpPr>
          <p:cNvPr id="118" name="Google Shape;118;p3"/>
          <p:cNvSpPr txBox="1">
            <a:spLocks noGrp="1"/>
          </p:cNvSpPr>
          <p:nvPr>
            <p:ph type="body" idx="1"/>
          </p:nvPr>
        </p:nvSpPr>
        <p:spPr>
          <a:xfrm>
            <a:off x="457200" y="1600200"/>
            <a:ext cx="4343400" cy="4525963"/>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Clr>
                <a:schemeClr val="dk1"/>
              </a:buClr>
              <a:buSzPts val="1500"/>
              <a:buChar char="•"/>
            </a:pPr>
            <a:r>
              <a:rPr lang="en-GB" sz="1500">
                <a:latin typeface="Arial"/>
                <a:ea typeface="Arial"/>
                <a:cs typeface="Arial"/>
                <a:sym typeface="Arial"/>
              </a:rPr>
              <a:t>Globally, 200 million people are living with PAD among which, 12 million people are at the age of 40 and above in the US (Cleveland Clinic, 2025). </a:t>
            </a:r>
            <a:endParaRPr sz="1500">
              <a:latin typeface="Arial"/>
              <a:ea typeface="Arial"/>
              <a:cs typeface="Arial"/>
              <a:sym typeface="Arial"/>
            </a:endParaRPr>
          </a:p>
          <a:p>
            <a:pPr marL="342900" lvl="0" indent="-342900" algn="just" rtl="0">
              <a:lnSpc>
                <a:spcPct val="150000"/>
              </a:lnSpc>
              <a:spcBef>
                <a:spcPts val="300"/>
              </a:spcBef>
              <a:spcAft>
                <a:spcPts val="0"/>
              </a:spcAft>
              <a:buClr>
                <a:schemeClr val="dk1"/>
              </a:buClr>
              <a:buSzPts val="1500"/>
              <a:buChar char="•"/>
            </a:pPr>
            <a:r>
              <a:rPr lang="en-GB" sz="1500">
                <a:latin typeface="Arial"/>
                <a:ea typeface="Arial"/>
                <a:cs typeface="Arial"/>
                <a:sym typeface="Arial"/>
              </a:rPr>
              <a:t>Generally, people experience PAD at their older age which needs proper screening and healthy behaviour. </a:t>
            </a:r>
            <a:endParaRPr sz="1500">
              <a:latin typeface="Arial"/>
              <a:ea typeface="Arial"/>
              <a:cs typeface="Arial"/>
              <a:sym typeface="Arial"/>
            </a:endParaRPr>
          </a:p>
          <a:p>
            <a:pPr marL="342900" lvl="0" indent="-342900" algn="just" rtl="0">
              <a:lnSpc>
                <a:spcPct val="150000"/>
              </a:lnSpc>
              <a:spcBef>
                <a:spcPts val="300"/>
              </a:spcBef>
              <a:spcAft>
                <a:spcPts val="0"/>
              </a:spcAft>
              <a:buClr>
                <a:schemeClr val="dk1"/>
              </a:buClr>
              <a:buSzPts val="1500"/>
              <a:buChar char="•"/>
            </a:pPr>
            <a:r>
              <a:rPr lang="en-GB" sz="1500">
                <a:latin typeface="Arial"/>
                <a:ea typeface="Arial"/>
                <a:cs typeface="Arial"/>
                <a:sym typeface="Arial"/>
              </a:rPr>
              <a:t>PAD cannot be cured completely, whereas effective treatment can only reduce its effects with healthy lifestyle and medicines (NHS, 2025).</a:t>
            </a:r>
            <a:endParaRPr sz="1500">
              <a:latin typeface="Arial"/>
              <a:ea typeface="Arial"/>
              <a:cs typeface="Arial"/>
              <a:sym typeface="Arial"/>
            </a:endParaRPr>
          </a:p>
        </p:txBody>
      </p:sp>
      <p:pic>
        <p:nvPicPr>
          <p:cNvPr id="119" name="Google Shape;119;p3"/>
          <p:cNvPicPr preferRelativeResize="0"/>
          <p:nvPr/>
        </p:nvPicPr>
        <p:blipFill rotWithShape="1">
          <a:blip r:embed="rId3">
            <a:alphaModFix/>
          </a:blip>
          <a:srcRect/>
          <a:stretch/>
        </p:blipFill>
        <p:spPr>
          <a:xfrm>
            <a:off x="5329089" y="1752600"/>
            <a:ext cx="3357711" cy="3738563"/>
          </a:xfrm>
          <a:prstGeom prst="rect">
            <a:avLst/>
          </a:prstGeom>
          <a:noFill/>
          <a:ln w="88900" cap="sq" cmpd="thickThin">
            <a:solidFill>
              <a:srgbClr val="000000"/>
            </a:solidFill>
            <a:prstDash val="solid"/>
            <a:miter lim="800000"/>
            <a:headEnd type="none" w="sm" len="sm"/>
            <a:tailEnd type="none" w="sm" len="s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g3988892911e_0_0"/>
          <p:cNvSpPr txBox="1">
            <a:spLocks noGrp="1"/>
          </p:cNvSpPr>
          <p:nvPr>
            <p:ph type="title"/>
          </p:nvPr>
        </p:nvSpPr>
        <p:spPr>
          <a:xfrm>
            <a:off x="457200" y="574988"/>
            <a:ext cx="8229600" cy="1143000"/>
          </a:xfrm>
          <a:prstGeom prst="rect">
            <a:avLst/>
          </a:prstGeom>
        </p:spPr>
        <p:txBody>
          <a:bodyPr spcFirstLastPara="1" wrap="square" lIns="91425" tIns="45700" rIns="91425" bIns="45700" anchor="ctr" anchorCtr="0">
            <a:noAutofit/>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1 Rationale: Short term and long term consequences of poor habits for chosen focus: short term = daily life</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a:p>
        </p:txBody>
      </p:sp>
      <p:sp>
        <p:nvSpPr>
          <p:cNvPr id="126" name="Google Shape;126;g3988892911e_0_0"/>
          <p:cNvSpPr txBox="1">
            <a:spLocks noGrp="1"/>
          </p:cNvSpPr>
          <p:nvPr>
            <p:ph type="body" idx="1"/>
          </p:nvPr>
        </p:nvSpPr>
        <p:spPr>
          <a:xfrm>
            <a:off x="222300" y="2063250"/>
            <a:ext cx="4349700" cy="4526100"/>
          </a:xfrm>
          <a:prstGeom prst="rect">
            <a:avLst/>
          </a:prstGeom>
        </p:spPr>
        <p:txBody>
          <a:bodyPr spcFirstLastPara="1" wrap="square" lIns="91425" tIns="45700" rIns="91425" bIns="45700" anchor="t" anchorCtr="0">
            <a:normAutofit fontScale="92500" lnSpcReduction="20000"/>
          </a:bodyPr>
          <a:lstStyle/>
          <a:p>
            <a:pPr marL="457200" lvl="0" indent="-325755" algn="just" rtl="0">
              <a:lnSpc>
                <a:spcPct val="150000"/>
              </a:lnSpc>
              <a:spcBef>
                <a:spcPts val="0"/>
              </a:spcBef>
              <a:spcAft>
                <a:spcPts val="0"/>
              </a:spcAft>
              <a:buClr>
                <a:srgbClr val="1F1F1F"/>
              </a:buClr>
              <a:buSzPct val="100000"/>
              <a:buChar char="●"/>
            </a:pPr>
            <a:r>
              <a:rPr lang="en-GB" sz="1800">
                <a:solidFill>
                  <a:srgbClr val="1F1F1F"/>
                </a:solidFill>
                <a:latin typeface="Arial"/>
                <a:ea typeface="Arial"/>
                <a:cs typeface="Arial"/>
                <a:sym typeface="Arial"/>
              </a:rPr>
              <a:t>The inadequate physical activities engage the lower-limb atherosclerosis causing intermittent claudication by reducing walking capacity.</a:t>
            </a:r>
            <a:endParaRPr sz="1800">
              <a:solidFill>
                <a:srgbClr val="1F1F1F"/>
              </a:solidFill>
              <a:latin typeface="Arial"/>
              <a:ea typeface="Arial"/>
              <a:cs typeface="Arial"/>
              <a:sym typeface="Arial"/>
            </a:endParaRPr>
          </a:p>
          <a:p>
            <a:pPr marL="457200" lvl="0" indent="-325755" algn="just" rtl="0">
              <a:lnSpc>
                <a:spcPct val="150000"/>
              </a:lnSpc>
              <a:spcBef>
                <a:spcPts val="0"/>
              </a:spcBef>
              <a:spcAft>
                <a:spcPts val="0"/>
              </a:spcAft>
              <a:buClr>
                <a:srgbClr val="1F1F1F"/>
              </a:buClr>
              <a:buSzPct val="100000"/>
              <a:buChar char="●"/>
            </a:pPr>
            <a:r>
              <a:rPr lang="en-GB" sz="1800">
                <a:solidFill>
                  <a:srgbClr val="1F1F1F"/>
                </a:solidFill>
                <a:latin typeface="Arial"/>
                <a:ea typeface="Arial"/>
                <a:cs typeface="Arial"/>
                <a:sym typeface="Arial"/>
              </a:rPr>
              <a:t>Poor dietary habits without control of hypertension enhance the arterial narrowing  resulting in leg pain and fatigue during the routine activities (Cecchini </a:t>
            </a:r>
            <a:r>
              <a:rPr lang="en-GB" sz="1800" i="1">
                <a:solidFill>
                  <a:srgbClr val="1F1F1F"/>
                </a:solidFill>
                <a:latin typeface="Arial"/>
                <a:ea typeface="Arial"/>
                <a:cs typeface="Arial"/>
                <a:sym typeface="Arial"/>
              </a:rPr>
              <a:t>et al.,</a:t>
            </a:r>
            <a:r>
              <a:rPr lang="en-GB" sz="1800">
                <a:solidFill>
                  <a:srgbClr val="1F1F1F"/>
                </a:solidFill>
                <a:latin typeface="Arial"/>
                <a:ea typeface="Arial"/>
                <a:cs typeface="Arial"/>
                <a:sym typeface="Arial"/>
              </a:rPr>
              <a:t> 2022).</a:t>
            </a:r>
            <a:endParaRPr sz="1800">
              <a:solidFill>
                <a:srgbClr val="1F1F1F"/>
              </a:solidFill>
              <a:latin typeface="Arial"/>
              <a:ea typeface="Arial"/>
              <a:cs typeface="Arial"/>
              <a:sym typeface="Arial"/>
            </a:endParaRPr>
          </a:p>
          <a:p>
            <a:pPr marL="457200" lvl="0" indent="-325755" algn="just" rtl="0">
              <a:lnSpc>
                <a:spcPct val="150000"/>
              </a:lnSpc>
              <a:spcBef>
                <a:spcPts val="0"/>
              </a:spcBef>
              <a:spcAft>
                <a:spcPts val="0"/>
              </a:spcAft>
              <a:buClr>
                <a:srgbClr val="1F1F1F"/>
              </a:buClr>
              <a:buSzPct val="100000"/>
              <a:buChar char="●"/>
            </a:pPr>
            <a:r>
              <a:rPr lang="en-GB" sz="1800">
                <a:solidFill>
                  <a:srgbClr val="1F1F1F"/>
                </a:solidFill>
                <a:latin typeface="Arial"/>
                <a:ea typeface="Arial"/>
                <a:cs typeface="Arial"/>
                <a:sym typeface="Arial"/>
              </a:rPr>
              <a:t>The lower screening enhances the progression of PAD without early detection by enhancing regular functional barriers and risk of falls.</a:t>
            </a:r>
            <a:endParaRPr sz="1800">
              <a:solidFill>
                <a:srgbClr val="1F1F1F"/>
              </a:solidFill>
              <a:latin typeface="Arial"/>
              <a:ea typeface="Arial"/>
              <a:cs typeface="Arial"/>
              <a:sym typeface="Arial"/>
            </a:endParaRPr>
          </a:p>
          <a:p>
            <a:pPr marL="0" lvl="0" indent="0" algn="l" rtl="0">
              <a:spcBef>
                <a:spcPts val="360"/>
              </a:spcBef>
              <a:spcAft>
                <a:spcPts val="0"/>
              </a:spcAft>
              <a:buNone/>
            </a:pPr>
            <a:endParaRPr sz="1800"/>
          </a:p>
        </p:txBody>
      </p:sp>
      <p:pic>
        <p:nvPicPr>
          <p:cNvPr id="127" name="Google Shape;127;g3988892911e_0_0"/>
          <p:cNvPicPr preferRelativeResize="0"/>
          <p:nvPr/>
        </p:nvPicPr>
        <p:blipFill>
          <a:blip r:embed="rId3">
            <a:alphaModFix/>
          </a:blip>
          <a:stretch>
            <a:fillRect/>
          </a:stretch>
        </p:blipFill>
        <p:spPr>
          <a:xfrm>
            <a:off x="5306675" y="2560279"/>
            <a:ext cx="3380125" cy="25318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g3988892911e_0_12"/>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1 Rationale: Short term and long term consequences of poor habits for chosen focus: long-term = future</a:t>
            </a:r>
            <a:endParaRPr sz="2500">
              <a:latin typeface="Arial"/>
              <a:ea typeface="Arial"/>
              <a:cs typeface="Arial"/>
              <a:sym typeface="Arial"/>
            </a:endParaRPr>
          </a:p>
        </p:txBody>
      </p:sp>
      <p:sp>
        <p:nvSpPr>
          <p:cNvPr id="134" name="Google Shape;134;g3988892911e_0_12"/>
          <p:cNvSpPr txBox="1">
            <a:spLocks noGrp="1"/>
          </p:cNvSpPr>
          <p:nvPr>
            <p:ph type="body" idx="1"/>
          </p:nvPr>
        </p:nvSpPr>
        <p:spPr>
          <a:xfrm>
            <a:off x="457200" y="1600200"/>
            <a:ext cx="4114800" cy="4526100"/>
          </a:xfrm>
          <a:prstGeom prst="rect">
            <a:avLst/>
          </a:prstGeom>
        </p:spPr>
        <p:txBody>
          <a:bodyPr spcFirstLastPara="1" wrap="square" lIns="91425" tIns="45700" rIns="91425" bIns="45700" anchor="t" anchorCtr="0">
            <a:no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unchecked PAD enhances the risk of major lower-limb amputations with UK major amputations rate approximately 11 per 100,000 for PAD-related cases (Maheswaran </a:t>
            </a:r>
            <a:r>
              <a:rPr lang="en-GB" sz="1500" i="1">
                <a:solidFill>
                  <a:srgbClr val="1F1F1F"/>
                </a:solidFill>
                <a:latin typeface="Arial"/>
                <a:ea typeface="Arial"/>
                <a:cs typeface="Arial"/>
                <a:sym typeface="Arial"/>
              </a:rPr>
              <a:t>et al.,</a:t>
            </a:r>
            <a:r>
              <a:rPr lang="en-GB" sz="1500">
                <a:solidFill>
                  <a:srgbClr val="1F1F1F"/>
                </a:solidFill>
                <a:latin typeface="Arial"/>
                <a:ea typeface="Arial"/>
                <a:cs typeface="Arial"/>
                <a:sym typeface="Arial"/>
              </a:rPr>
              <a:t> 2024).</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PAD is associated with the high cardiovascular mortality in which 10-year survival has been detected with symptomatic cohorts (Bierowski</a:t>
            </a:r>
            <a:r>
              <a:rPr lang="en-GB" sz="1500" i="1">
                <a:solidFill>
                  <a:srgbClr val="1F1F1F"/>
                </a:solidFill>
                <a:latin typeface="Arial"/>
                <a:ea typeface="Arial"/>
                <a:cs typeface="Arial"/>
                <a:sym typeface="Arial"/>
              </a:rPr>
              <a:t> et al.,</a:t>
            </a:r>
            <a:r>
              <a:rPr lang="en-GB" sz="1500">
                <a:solidFill>
                  <a:srgbClr val="1F1F1F"/>
                </a:solidFill>
                <a:latin typeface="Arial"/>
                <a:ea typeface="Arial"/>
                <a:cs typeface="Arial"/>
                <a:sym typeface="Arial"/>
              </a:rPr>
              <a:t> 2023).</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persistent vascular damage and chronic ischaemia result in ulceration, gangrene and deep functional declinations in the later life.</a:t>
            </a:r>
            <a:endParaRPr sz="1500">
              <a:solidFill>
                <a:srgbClr val="1F1F1F"/>
              </a:solidFill>
              <a:latin typeface="Arial"/>
              <a:ea typeface="Arial"/>
              <a:cs typeface="Arial"/>
              <a:sym typeface="Arial"/>
            </a:endParaRPr>
          </a:p>
          <a:p>
            <a:pPr marL="0" lvl="0" indent="0" algn="l" rtl="0">
              <a:spcBef>
                <a:spcPts val="360"/>
              </a:spcBef>
              <a:spcAft>
                <a:spcPts val="0"/>
              </a:spcAft>
              <a:buNone/>
            </a:pPr>
            <a:endParaRPr sz="1500"/>
          </a:p>
        </p:txBody>
      </p:sp>
      <p:pic>
        <p:nvPicPr>
          <p:cNvPr id="135" name="Google Shape;135;g3988892911e_0_12"/>
          <p:cNvPicPr preferRelativeResize="0"/>
          <p:nvPr/>
        </p:nvPicPr>
        <p:blipFill>
          <a:blip r:embed="rId3">
            <a:alphaModFix/>
          </a:blip>
          <a:stretch>
            <a:fillRect/>
          </a:stretch>
        </p:blipFill>
        <p:spPr>
          <a:xfrm>
            <a:off x="5132600" y="2522554"/>
            <a:ext cx="3713775" cy="20797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g3988892911e_0_18"/>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1 Rationale: Identify 3 key aims for your campaign</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a:p>
        </p:txBody>
      </p:sp>
      <p:sp>
        <p:nvSpPr>
          <p:cNvPr id="142" name="Google Shape;142;g3988892911e_0_18"/>
          <p:cNvSpPr txBox="1">
            <a:spLocks noGrp="1"/>
          </p:cNvSpPr>
          <p:nvPr>
            <p:ph type="body" idx="1"/>
          </p:nvPr>
        </p:nvSpPr>
        <p:spPr>
          <a:xfrm>
            <a:off x="457200" y="1600200"/>
            <a:ext cx="4114800" cy="4526100"/>
          </a:xfrm>
          <a:prstGeom prst="rect">
            <a:avLst/>
          </a:prstGeom>
        </p:spPr>
        <p:txBody>
          <a:bodyPr spcFirstLastPara="1" wrap="square" lIns="91425" tIns="45700" rIns="91425" bIns="45700" anchor="t" anchorCtr="0">
            <a:no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first key aim is to increase screening uptake for PAD across the adults aged 50-80 by approximately 20% within the next 6 months through community GP and pharmacy pathways.</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second key aim is to improve the awareness of PAD risk factors such as smoking, diabetes and inactivity by approximately 30% in the target group by education and media.</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third key aim is to enhance 150 minutes per week of moderate physical activity following across at-risk adults by approximately 25% in the target populations.</a:t>
            </a:r>
            <a:endParaRPr sz="1500">
              <a:solidFill>
                <a:srgbClr val="1F1F1F"/>
              </a:solidFill>
              <a:latin typeface="Arial"/>
              <a:ea typeface="Arial"/>
              <a:cs typeface="Arial"/>
              <a:sym typeface="Arial"/>
            </a:endParaRPr>
          </a:p>
          <a:p>
            <a:pPr marL="0" lvl="0" indent="0" algn="l" rtl="0">
              <a:spcBef>
                <a:spcPts val="360"/>
              </a:spcBef>
              <a:spcAft>
                <a:spcPts val="0"/>
              </a:spcAft>
              <a:buNone/>
            </a:pPr>
            <a:endParaRPr sz="1500"/>
          </a:p>
        </p:txBody>
      </p:sp>
      <p:pic>
        <p:nvPicPr>
          <p:cNvPr id="143" name="Google Shape;143;g3988892911e_0_18"/>
          <p:cNvPicPr preferRelativeResize="0"/>
          <p:nvPr/>
        </p:nvPicPr>
        <p:blipFill>
          <a:blip r:embed="rId3">
            <a:alphaModFix/>
          </a:blip>
          <a:stretch>
            <a:fillRect/>
          </a:stretch>
        </p:blipFill>
        <p:spPr>
          <a:xfrm>
            <a:off x="4833250" y="2699454"/>
            <a:ext cx="4114800" cy="191940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g3988892911e_0_24"/>
          <p:cNvSpPr txBox="1">
            <a:spLocks noGrp="1"/>
          </p:cNvSpPr>
          <p:nvPr>
            <p:ph type="title"/>
          </p:nvPr>
        </p:nvSpPr>
        <p:spPr>
          <a:xfrm>
            <a:off x="457200" y="457188"/>
            <a:ext cx="8229600" cy="1143000"/>
          </a:xfrm>
          <a:prstGeom prst="rect">
            <a:avLst/>
          </a:prstGeom>
        </p:spPr>
        <p:txBody>
          <a:bodyPr spcFirstLastPara="1" wrap="square" lIns="91425" tIns="45700" rIns="91425" bIns="45700" anchor="ctr" anchorCtr="0">
            <a:noAutofit/>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 Task 1 Rationale: Explaining the benefit of achieving those aims and ensuring with measuring aims</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a:p>
        </p:txBody>
      </p:sp>
      <p:sp>
        <p:nvSpPr>
          <p:cNvPr id="150" name="Google Shape;150;g3988892911e_0_24"/>
          <p:cNvSpPr txBox="1">
            <a:spLocks noGrp="1"/>
          </p:cNvSpPr>
          <p:nvPr>
            <p:ph type="body" idx="1"/>
          </p:nvPr>
        </p:nvSpPr>
        <p:spPr>
          <a:xfrm>
            <a:off x="457200" y="1600200"/>
            <a:ext cx="4114800" cy="4526100"/>
          </a:xfrm>
          <a:prstGeom prst="rect">
            <a:avLst/>
          </a:prstGeom>
        </p:spPr>
        <p:txBody>
          <a:bodyPr spcFirstLastPara="1" wrap="square" lIns="91425" tIns="45700" rIns="91425" bIns="45700" anchor="t" anchorCtr="0">
            <a:no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achievement in high screening uptake enables earlier intervention by minimising the progression to the major amputation and managing the costs.</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enhancing awareness drives self-monitoring, earlier presentation and better outcomes in PAD and cardiovascular diseases (McCallum </a:t>
            </a:r>
            <a:r>
              <a:rPr lang="en-GB" sz="1500" i="1">
                <a:solidFill>
                  <a:srgbClr val="1F1F1F"/>
                </a:solidFill>
                <a:latin typeface="Arial"/>
                <a:ea typeface="Arial"/>
                <a:cs typeface="Arial"/>
                <a:sym typeface="Arial"/>
              </a:rPr>
              <a:t>et al., </a:t>
            </a:r>
            <a:r>
              <a:rPr lang="en-GB" sz="1500">
                <a:solidFill>
                  <a:srgbClr val="1F1F1F"/>
                </a:solidFill>
                <a:latin typeface="Arial"/>
                <a:ea typeface="Arial"/>
                <a:cs typeface="Arial"/>
                <a:sym typeface="Arial"/>
              </a:rPr>
              <a:t>2021).</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high physical activity levels increase leg perfusion, delay PAD progression by promoting independence and quality of life.</a:t>
            </a:r>
            <a:endParaRPr sz="1500">
              <a:solidFill>
                <a:srgbClr val="1F1F1F"/>
              </a:solidFill>
              <a:latin typeface="Arial"/>
              <a:ea typeface="Arial"/>
              <a:cs typeface="Arial"/>
              <a:sym typeface="Arial"/>
            </a:endParaRPr>
          </a:p>
          <a:p>
            <a:pPr marL="0" lvl="0" indent="0" algn="l" rtl="0">
              <a:spcBef>
                <a:spcPts val="360"/>
              </a:spcBef>
              <a:spcAft>
                <a:spcPts val="0"/>
              </a:spcAft>
              <a:buNone/>
            </a:pPr>
            <a:endParaRPr sz="1500"/>
          </a:p>
        </p:txBody>
      </p:sp>
      <p:pic>
        <p:nvPicPr>
          <p:cNvPr id="151" name="Google Shape;151;g3988892911e_0_24"/>
          <p:cNvPicPr preferRelativeResize="0"/>
          <p:nvPr/>
        </p:nvPicPr>
        <p:blipFill>
          <a:blip r:embed="rId3">
            <a:alphaModFix/>
          </a:blip>
          <a:stretch>
            <a:fillRect/>
          </a:stretch>
        </p:blipFill>
        <p:spPr>
          <a:xfrm>
            <a:off x="5146225" y="2181080"/>
            <a:ext cx="3798650" cy="24958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g3988892911e_0_30"/>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fontScale="90000"/>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 Task 2 Campaign: Identification of evaluation types</a:t>
            </a:r>
            <a:endParaRPr sz="2500"/>
          </a:p>
        </p:txBody>
      </p:sp>
      <p:sp>
        <p:nvSpPr>
          <p:cNvPr id="158" name="Google Shape;158;g3988892911e_0_30"/>
          <p:cNvSpPr txBox="1">
            <a:spLocks noGrp="1"/>
          </p:cNvSpPr>
          <p:nvPr>
            <p:ph type="body" idx="1"/>
          </p:nvPr>
        </p:nvSpPr>
        <p:spPr>
          <a:xfrm>
            <a:off x="457200" y="1600200"/>
            <a:ext cx="4114800" cy="4526100"/>
          </a:xfrm>
          <a:prstGeom prst="rect">
            <a:avLst/>
          </a:prstGeom>
        </p:spPr>
        <p:txBody>
          <a:bodyPr spcFirstLastPara="1" wrap="square" lIns="91425" tIns="45700" rIns="91425" bIns="45700" anchor="t" anchorCtr="0">
            <a:normAutofit/>
          </a:bodyPr>
          <a:lstStyle/>
          <a:p>
            <a:pPr marL="457200" lvl="0" indent="-323850" algn="just" rtl="0">
              <a:lnSpc>
                <a:spcPct val="150000"/>
              </a:lnSpc>
              <a:spcBef>
                <a:spcPts val="0"/>
              </a:spcBef>
              <a:spcAft>
                <a:spcPts val="0"/>
              </a:spcAft>
              <a:buClr>
                <a:srgbClr val="1F1F1F"/>
              </a:buClr>
              <a:buSzPts val="1500"/>
              <a:buChar char="●"/>
            </a:pPr>
            <a:r>
              <a:rPr lang="en-GB" sz="1500" b="1" i="1">
                <a:solidFill>
                  <a:srgbClr val="1F1F1F"/>
                </a:solidFill>
                <a:latin typeface="Arial"/>
                <a:ea typeface="Arial"/>
                <a:cs typeface="Arial"/>
                <a:sym typeface="Arial"/>
              </a:rPr>
              <a:t>Process evaluation:</a:t>
            </a:r>
            <a:r>
              <a:rPr lang="en-GB" sz="1500">
                <a:solidFill>
                  <a:srgbClr val="1F1F1F"/>
                </a:solidFill>
                <a:latin typeface="Arial"/>
                <a:ea typeface="Arial"/>
                <a:cs typeface="Arial"/>
                <a:sym typeface="Arial"/>
              </a:rPr>
              <a:t> This measures the campaign delivery, partner engagements and participant attendance in community screening events (Clemes </a:t>
            </a:r>
            <a:r>
              <a:rPr lang="en-GB" sz="1500" i="1">
                <a:solidFill>
                  <a:srgbClr val="1F1F1F"/>
                </a:solidFill>
                <a:latin typeface="Arial"/>
                <a:ea typeface="Arial"/>
                <a:cs typeface="Arial"/>
                <a:sym typeface="Arial"/>
              </a:rPr>
              <a:t>et al.,</a:t>
            </a:r>
            <a:r>
              <a:rPr lang="en-GB" sz="1500">
                <a:solidFill>
                  <a:srgbClr val="1F1F1F"/>
                </a:solidFill>
                <a:latin typeface="Arial"/>
                <a:ea typeface="Arial"/>
                <a:cs typeface="Arial"/>
                <a:sym typeface="Arial"/>
              </a:rPr>
              <a:t> 2022).</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b="1" i="1">
                <a:solidFill>
                  <a:srgbClr val="1F1F1F"/>
                </a:solidFill>
                <a:latin typeface="Arial"/>
                <a:ea typeface="Arial"/>
                <a:cs typeface="Arial"/>
                <a:sym typeface="Arial"/>
              </a:rPr>
              <a:t>Outcome evaluation:</a:t>
            </a:r>
            <a:r>
              <a:rPr lang="en-GB" sz="1500">
                <a:solidFill>
                  <a:srgbClr val="1F1F1F"/>
                </a:solidFill>
                <a:latin typeface="Arial"/>
                <a:ea typeface="Arial"/>
                <a:cs typeface="Arial"/>
                <a:sym typeface="Arial"/>
              </a:rPr>
              <a:t> This assesses the modifications in awareness, screening uptake and physical activity levels across the target populations.</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b="1" i="1">
                <a:solidFill>
                  <a:srgbClr val="1F1F1F"/>
                </a:solidFill>
                <a:latin typeface="Arial"/>
                <a:ea typeface="Arial"/>
                <a:cs typeface="Arial"/>
                <a:sym typeface="Arial"/>
              </a:rPr>
              <a:t>Impact evaluation:</a:t>
            </a:r>
            <a:r>
              <a:rPr lang="en-GB" sz="1500">
                <a:solidFill>
                  <a:srgbClr val="1F1F1F"/>
                </a:solidFill>
                <a:latin typeface="Arial"/>
                <a:ea typeface="Arial"/>
                <a:cs typeface="Arial"/>
                <a:sym typeface="Arial"/>
              </a:rPr>
              <a:t> This investigates long-term health outcomes such as low PAD progression, amputation rates and enhanced survivals.</a:t>
            </a:r>
            <a:endParaRPr sz="1500">
              <a:solidFill>
                <a:srgbClr val="1F1F1F"/>
              </a:solidFill>
              <a:latin typeface="Arial"/>
              <a:ea typeface="Arial"/>
              <a:cs typeface="Arial"/>
              <a:sym typeface="Arial"/>
            </a:endParaRPr>
          </a:p>
          <a:p>
            <a:pPr marL="0" lvl="0" indent="0" algn="l" rtl="0">
              <a:spcBef>
                <a:spcPts val="360"/>
              </a:spcBef>
              <a:spcAft>
                <a:spcPts val="0"/>
              </a:spcAft>
              <a:buNone/>
            </a:pPr>
            <a:endParaRPr sz="1500"/>
          </a:p>
        </p:txBody>
      </p:sp>
      <p:pic>
        <p:nvPicPr>
          <p:cNvPr id="159" name="Google Shape;159;g3988892911e_0_30"/>
          <p:cNvPicPr preferRelativeResize="0"/>
          <p:nvPr/>
        </p:nvPicPr>
        <p:blipFill>
          <a:blip r:embed="rId3">
            <a:alphaModFix/>
          </a:blip>
          <a:stretch>
            <a:fillRect/>
          </a:stretch>
        </p:blipFill>
        <p:spPr>
          <a:xfrm>
            <a:off x="5146225" y="1742819"/>
            <a:ext cx="3357400" cy="33723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g3988892911e_0_36"/>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 Task 2 Campaign: Identification of evaluation types (Contd.)</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a:p>
        </p:txBody>
      </p:sp>
      <p:sp>
        <p:nvSpPr>
          <p:cNvPr id="166" name="Google Shape;166;g3988892911e_0_36"/>
          <p:cNvSpPr txBox="1">
            <a:spLocks noGrp="1"/>
          </p:cNvSpPr>
          <p:nvPr>
            <p:ph type="body" idx="1"/>
          </p:nvPr>
        </p:nvSpPr>
        <p:spPr>
          <a:xfrm>
            <a:off x="457200" y="1600200"/>
            <a:ext cx="4062000" cy="4526100"/>
          </a:xfrm>
          <a:prstGeom prst="rect">
            <a:avLst/>
          </a:prstGeom>
        </p:spPr>
        <p:txBody>
          <a:bodyPr spcFirstLastPara="1" wrap="square" lIns="91425" tIns="45700" rIns="91425" bIns="45700" anchor="t" anchorCtr="0">
            <a:no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utilisation of quantitative indicators such as number of screenings, statistical measurements of target screening uptake, minutes of activity achieved for the outcome analysis.</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application of qualitative data such as  participant interviews , focus groups to enhance barriers and facilitators of changing behaviours.</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conduct of comparative analysis with pre and post campaigns, control and intervention communities can help to identify the campaign’s effectiveness and sustainability (Durbin and Filer, 2021).</a:t>
            </a:r>
            <a:endParaRPr sz="1500">
              <a:solidFill>
                <a:srgbClr val="1F1F1F"/>
              </a:solidFill>
              <a:latin typeface="Arial"/>
              <a:ea typeface="Arial"/>
              <a:cs typeface="Arial"/>
              <a:sym typeface="Arial"/>
            </a:endParaRPr>
          </a:p>
          <a:p>
            <a:pPr marL="0" lvl="0" indent="0" algn="l" rtl="0">
              <a:spcBef>
                <a:spcPts val="360"/>
              </a:spcBef>
              <a:spcAft>
                <a:spcPts val="0"/>
              </a:spcAft>
              <a:buNone/>
            </a:pPr>
            <a:endParaRPr sz="1500"/>
          </a:p>
        </p:txBody>
      </p:sp>
      <p:pic>
        <p:nvPicPr>
          <p:cNvPr id="167" name="Google Shape;167;g3988892911e_0_36"/>
          <p:cNvPicPr preferRelativeResize="0"/>
          <p:nvPr/>
        </p:nvPicPr>
        <p:blipFill>
          <a:blip r:embed="rId3">
            <a:alphaModFix/>
          </a:blip>
          <a:stretch>
            <a:fillRect/>
          </a:stretch>
        </p:blipFill>
        <p:spPr>
          <a:xfrm>
            <a:off x="4671600" y="1570057"/>
            <a:ext cx="4330850" cy="25423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g3988892911e_0_42"/>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2 Campaign: Explanation of the types of evaluations achieved in this campaign</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a:p>
        </p:txBody>
      </p:sp>
      <p:sp>
        <p:nvSpPr>
          <p:cNvPr id="174" name="Google Shape;174;g3988892911e_0_42"/>
          <p:cNvSpPr txBox="1">
            <a:spLocks noGrp="1"/>
          </p:cNvSpPr>
          <p:nvPr>
            <p:ph type="body" idx="1"/>
          </p:nvPr>
        </p:nvSpPr>
        <p:spPr>
          <a:xfrm>
            <a:off x="457200" y="1600200"/>
            <a:ext cx="4114800" cy="4526100"/>
          </a:xfrm>
          <a:prstGeom prst="rect">
            <a:avLst/>
          </a:prstGeom>
        </p:spPr>
        <p:txBody>
          <a:bodyPr spcFirstLastPara="1" wrap="square" lIns="91425" tIns="45700" rIns="91425" bIns="45700" anchor="t" anchorCtr="0">
            <a:normAutofit lnSpcReduction="10000"/>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Process evaluation will track the partner engagement, event attendance and screening sessions delivered to the target cohort aged 50-80.</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outcome evaluations will help to measure the increases in screening uptake awareness levels and physical activity across the participants post campaign.</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impact evaluation will be beneficial to reduce PAD progression, lower-limb amputation rates and cardiovascular events over the time.</a:t>
            </a:r>
            <a:endParaRPr sz="1500"/>
          </a:p>
        </p:txBody>
      </p:sp>
      <p:pic>
        <p:nvPicPr>
          <p:cNvPr id="175" name="Google Shape;175;g3988892911e_0_42"/>
          <p:cNvPicPr preferRelativeResize="0"/>
          <p:nvPr/>
        </p:nvPicPr>
        <p:blipFill>
          <a:blip r:embed="rId3">
            <a:alphaModFix/>
          </a:blip>
          <a:stretch>
            <a:fillRect/>
          </a:stretch>
        </p:blipFill>
        <p:spPr>
          <a:xfrm>
            <a:off x="4724400" y="2318457"/>
            <a:ext cx="4419600" cy="247497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g3988892911e_0_48"/>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2 Campaign: Measuring the aims aligning with the types of evaluations</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a:p>
        </p:txBody>
      </p:sp>
      <p:sp>
        <p:nvSpPr>
          <p:cNvPr id="182" name="Google Shape;182;g3988892911e_0_48"/>
          <p:cNvSpPr txBox="1">
            <a:spLocks noGrp="1"/>
          </p:cNvSpPr>
          <p:nvPr>
            <p:ph type="body" idx="1"/>
          </p:nvPr>
        </p:nvSpPr>
        <p:spPr>
          <a:xfrm>
            <a:off x="457200" y="1600200"/>
            <a:ext cx="4062000" cy="4526100"/>
          </a:xfrm>
          <a:prstGeom prst="rect">
            <a:avLst/>
          </a:prstGeom>
        </p:spPr>
        <p:txBody>
          <a:bodyPr spcFirstLastPara="1" wrap="square" lIns="91425" tIns="45700" rIns="91425" bIns="45700" anchor="t" anchorCtr="0">
            <a:no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first aim will be measured through screening logs, statistical data uptaking and patterns referral metrics evaluated during the process and outcome evaluations.</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second aim will use pre-and post-campaign surveys to identify the knowledge improvements of PAD risk factors within the target group.</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third aim will comprehend by direction of self-report activity minutes, validated by wearable data in which the feasible impact will be analysed.</a:t>
            </a:r>
            <a:endParaRPr sz="1500">
              <a:solidFill>
                <a:srgbClr val="1F1F1F"/>
              </a:solidFill>
              <a:latin typeface="Arial"/>
              <a:ea typeface="Arial"/>
              <a:cs typeface="Arial"/>
              <a:sym typeface="Arial"/>
            </a:endParaRPr>
          </a:p>
          <a:p>
            <a:pPr marL="0" lvl="0" indent="0" algn="l" rtl="0">
              <a:spcBef>
                <a:spcPts val="360"/>
              </a:spcBef>
              <a:spcAft>
                <a:spcPts val="0"/>
              </a:spcAft>
              <a:buNone/>
            </a:pPr>
            <a:endParaRPr sz="1500"/>
          </a:p>
        </p:txBody>
      </p:sp>
      <p:pic>
        <p:nvPicPr>
          <p:cNvPr id="183" name="Google Shape;183;g3988892911e_0_48"/>
          <p:cNvPicPr preferRelativeResize="0"/>
          <p:nvPr/>
        </p:nvPicPr>
        <p:blipFill>
          <a:blip r:embed="rId3">
            <a:alphaModFix/>
          </a:blip>
          <a:stretch>
            <a:fillRect/>
          </a:stretch>
        </p:blipFill>
        <p:spPr>
          <a:xfrm>
            <a:off x="4984550" y="1974144"/>
            <a:ext cx="3864725" cy="29097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g3988892911e_0_54"/>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2 Campaign: Poster for campaign</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a:p>
        </p:txBody>
      </p:sp>
      <p:sp>
        <p:nvSpPr>
          <p:cNvPr id="190" name="Google Shape;190;g3988892911e_0_54"/>
          <p:cNvSpPr txBox="1">
            <a:spLocks noGrp="1"/>
          </p:cNvSpPr>
          <p:nvPr>
            <p:ph type="body" idx="1"/>
          </p:nvPr>
        </p:nvSpPr>
        <p:spPr>
          <a:xfrm>
            <a:off x="457200" y="1600200"/>
            <a:ext cx="4114800" cy="4526100"/>
          </a:xfrm>
          <a:prstGeom prst="rect">
            <a:avLst/>
          </a:prstGeom>
        </p:spPr>
        <p:txBody>
          <a:bodyPr spcFirstLastPara="1" wrap="square" lIns="91425" tIns="45700" rIns="91425" bIns="45700" anchor="t" anchorCtr="0">
            <a:norm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poster will show the campaign title ‘Step Ahead- Check Your Circulation’ with colourful images of active adults aged 50-80 promoting PAD screening and mobility.</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included NHS and British Heart foundation logos, campaign  aims, local screening locations and contact details.</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feature shows the factors on PAD risk factors, early symptoms, screening benefits and QR code linked to NHS PAD resources.</a:t>
            </a:r>
            <a:endParaRPr sz="1500"/>
          </a:p>
        </p:txBody>
      </p:sp>
      <p:pic>
        <p:nvPicPr>
          <p:cNvPr id="191" name="Google Shape;191;g3988892911e_0_54"/>
          <p:cNvPicPr preferRelativeResize="0"/>
          <p:nvPr/>
        </p:nvPicPr>
        <p:blipFill>
          <a:blip r:embed="rId3">
            <a:alphaModFix/>
          </a:blip>
          <a:stretch>
            <a:fillRect/>
          </a:stretch>
        </p:blipFill>
        <p:spPr>
          <a:xfrm>
            <a:off x="5145025" y="1417638"/>
            <a:ext cx="3541767" cy="5135562"/>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g3988892911e_0_60"/>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fontScale="90000"/>
          </a:bodyPr>
          <a:lstStyle/>
          <a:p>
            <a:pPr marL="457200" lvl="0" indent="-228600" algn="just"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2 Campaign: Identification of the potential partners and organisation in the local area</a:t>
            </a:r>
            <a:endParaRPr sz="2500"/>
          </a:p>
        </p:txBody>
      </p:sp>
      <p:sp>
        <p:nvSpPr>
          <p:cNvPr id="198" name="Google Shape;198;g3988892911e_0_60"/>
          <p:cNvSpPr txBox="1">
            <a:spLocks noGrp="1"/>
          </p:cNvSpPr>
          <p:nvPr>
            <p:ph type="body" idx="1"/>
          </p:nvPr>
        </p:nvSpPr>
        <p:spPr>
          <a:xfrm>
            <a:off x="457200" y="1600200"/>
            <a:ext cx="4114800" cy="4526100"/>
          </a:xfrm>
          <a:prstGeom prst="rect">
            <a:avLst/>
          </a:prstGeom>
        </p:spPr>
        <p:txBody>
          <a:bodyPr spcFirstLastPara="1" wrap="square" lIns="91425" tIns="45700" rIns="91425" bIns="45700" anchor="t" anchorCtr="0">
            <a:norm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campaign will collaborate with Bedfordshire NHS Trust community services and local GP practices for PAD screening delivery and data sharing.</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will engage Bedford Borough Council public health team for promotion by community centres and older-adult networks. </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partner with the Age UK Bedfordshire can provide outreach and education sessions improving PAD risk awareness.</a:t>
            </a:r>
            <a:endParaRPr sz="1500">
              <a:solidFill>
                <a:srgbClr val="1F1F1F"/>
              </a:solidFill>
              <a:latin typeface="Arial"/>
              <a:ea typeface="Arial"/>
              <a:cs typeface="Arial"/>
              <a:sym typeface="Arial"/>
            </a:endParaRPr>
          </a:p>
          <a:p>
            <a:pPr marL="0" lvl="0" indent="0" algn="l" rtl="0">
              <a:spcBef>
                <a:spcPts val="360"/>
              </a:spcBef>
              <a:spcAft>
                <a:spcPts val="0"/>
              </a:spcAft>
              <a:buNone/>
            </a:pPr>
            <a:endParaRPr sz="1500"/>
          </a:p>
        </p:txBody>
      </p:sp>
      <p:pic>
        <p:nvPicPr>
          <p:cNvPr id="199" name="Google Shape;199;g3988892911e_0_60"/>
          <p:cNvPicPr preferRelativeResize="0"/>
          <p:nvPr/>
        </p:nvPicPr>
        <p:blipFill>
          <a:blip r:embed="rId3">
            <a:alphaModFix/>
          </a:blip>
          <a:stretch>
            <a:fillRect/>
          </a:stretch>
        </p:blipFill>
        <p:spPr>
          <a:xfrm>
            <a:off x="7051650" y="5082948"/>
            <a:ext cx="1776000" cy="1661175"/>
          </a:xfrm>
          <a:prstGeom prst="rect">
            <a:avLst/>
          </a:prstGeom>
          <a:noFill/>
          <a:ln>
            <a:noFill/>
          </a:ln>
        </p:spPr>
      </p:pic>
      <p:pic>
        <p:nvPicPr>
          <p:cNvPr id="200" name="Google Shape;200;g3988892911e_0_60"/>
          <p:cNvPicPr preferRelativeResize="0"/>
          <p:nvPr/>
        </p:nvPicPr>
        <p:blipFill>
          <a:blip r:embed="rId4">
            <a:alphaModFix/>
          </a:blip>
          <a:stretch>
            <a:fillRect/>
          </a:stretch>
        </p:blipFill>
        <p:spPr>
          <a:xfrm>
            <a:off x="5108150" y="1537488"/>
            <a:ext cx="2581275" cy="1771650"/>
          </a:xfrm>
          <a:prstGeom prst="rect">
            <a:avLst/>
          </a:prstGeom>
          <a:noFill/>
          <a:ln>
            <a:noFill/>
          </a:ln>
        </p:spPr>
      </p:pic>
      <p:pic>
        <p:nvPicPr>
          <p:cNvPr id="201" name="Google Shape;201;g3988892911e_0_60"/>
          <p:cNvPicPr preferRelativeResize="0"/>
          <p:nvPr/>
        </p:nvPicPr>
        <p:blipFill>
          <a:blip r:embed="rId5">
            <a:alphaModFix/>
          </a:blip>
          <a:stretch>
            <a:fillRect/>
          </a:stretch>
        </p:blipFill>
        <p:spPr>
          <a:xfrm>
            <a:off x="6339461" y="3429000"/>
            <a:ext cx="2347339" cy="154227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g3988892911e_0_66"/>
          <p:cNvSpPr txBox="1">
            <a:spLocks noGrp="1"/>
          </p:cNvSpPr>
          <p:nvPr>
            <p:ph type="title"/>
          </p:nvPr>
        </p:nvSpPr>
        <p:spPr>
          <a:xfrm>
            <a:off x="557325" y="537438"/>
            <a:ext cx="8229600" cy="1143000"/>
          </a:xfrm>
          <a:prstGeom prst="rect">
            <a:avLst/>
          </a:prstGeom>
        </p:spPr>
        <p:txBody>
          <a:bodyPr spcFirstLastPara="1" wrap="square" lIns="91425" tIns="45700" rIns="91425" bIns="45700" anchor="ctr" anchorCtr="0">
            <a:noAutofit/>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2 Campaign: Identification of the potential partners and organisation in the local area (Contd.)</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a:p>
        </p:txBody>
      </p:sp>
      <p:sp>
        <p:nvSpPr>
          <p:cNvPr id="208" name="Google Shape;208;g3988892911e_0_66"/>
          <p:cNvSpPr txBox="1">
            <a:spLocks noGrp="1"/>
          </p:cNvSpPr>
          <p:nvPr>
            <p:ph type="body" idx="1"/>
          </p:nvPr>
        </p:nvSpPr>
        <p:spPr>
          <a:xfrm>
            <a:off x="457200" y="1737850"/>
            <a:ext cx="4114800" cy="4526100"/>
          </a:xfrm>
          <a:prstGeom prst="rect">
            <a:avLst/>
          </a:prstGeom>
        </p:spPr>
        <p:txBody>
          <a:bodyPr spcFirstLastPara="1" wrap="square" lIns="91425" tIns="45700" rIns="91425" bIns="45700" anchor="t" anchorCtr="0">
            <a:no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British Heart Foundation (BHF) will support evidence resources, infographics and national media reach for PAD awareness (BHF, 2025).</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NHS England contributes guideline adherence, branding and evaluation frameworks ensuring campaign alignment with the national screening policy (NHS England, 2023).</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partnerships with the Diabetes UK targets high-risk diabetic adults who are predisposed to peripheral vascular issues (Diabetes UK, 2025).</a:t>
            </a:r>
            <a:endParaRPr sz="1500">
              <a:solidFill>
                <a:srgbClr val="1F1F1F"/>
              </a:solidFill>
              <a:latin typeface="Arial"/>
              <a:ea typeface="Arial"/>
              <a:cs typeface="Arial"/>
              <a:sym typeface="Arial"/>
            </a:endParaRPr>
          </a:p>
          <a:p>
            <a:pPr marL="0" lvl="0" indent="0" algn="l" rtl="0">
              <a:spcBef>
                <a:spcPts val="360"/>
              </a:spcBef>
              <a:spcAft>
                <a:spcPts val="0"/>
              </a:spcAft>
              <a:buNone/>
            </a:pPr>
            <a:endParaRPr sz="1500"/>
          </a:p>
        </p:txBody>
      </p:sp>
      <p:pic>
        <p:nvPicPr>
          <p:cNvPr id="209" name="Google Shape;209;g3988892911e_0_66"/>
          <p:cNvPicPr preferRelativeResize="0"/>
          <p:nvPr/>
        </p:nvPicPr>
        <p:blipFill>
          <a:blip r:embed="rId3">
            <a:alphaModFix/>
          </a:blip>
          <a:stretch>
            <a:fillRect/>
          </a:stretch>
        </p:blipFill>
        <p:spPr>
          <a:xfrm>
            <a:off x="4724400" y="1832847"/>
            <a:ext cx="1886750" cy="1413225"/>
          </a:xfrm>
          <a:prstGeom prst="rect">
            <a:avLst/>
          </a:prstGeom>
          <a:noFill/>
          <a:ln>
            <a:noFill/>
          </a:ln>
        </p:spPr>
      </p:pic>
      <p:pic>
        <p:nvPicPr>
          <p:cNvPr id="210" name="Google Shape;210;g3988892911e_0_66"/>
          <p:cNvPicPr preferRelativeResize="0"/>
          <p:nvPr/>
        </p:nvPicPr>
        <p:blipFill>
          <a:blip r:embed="rId4">
            <a:alphaModFix/>
          </a:blip>
          <a:stretch>
            <a:fillRect/>
          </a:stretch>
        </p:blipFill>
        <p:spPr>
          <a:xfrm>
            <a:off x="5405250" y="3559397"/>
            <a:ext cx="2466975" cy="1847850"/>
          </a:xfrm>
          <a:prstGeom prst="rect">
            <a:avLst/>
          </a:prstGeom>
          <a:noFill/>
          <a:ln>
            <a:noFill/>
          </a:ln>
        </p:spPr>
      </p:pic>
      <p:pic>
        <p:nvPicPr>
          <p:cNvPr id="211" name="Google Shape;211;g3988892911e_0_66"/>
          <p:cNvPicPr preferRelativeResize="0"/>
          <p:nvPr/>
        </p:nvPicPr>
        <p:blipFill>
          <a:blip r:embed="rId5">
            <a:alphaModFix/>
          </a:blip>
          <a:stretch>
            <a:fillRect/>
          </a:stretch>
        </p:blipFill>
        <p:spPr>
          <a:xfrm>
            <a:off x="6445425" y="5551122"/>
            <a:ext cx="2341490" cy="1306878"/>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g3988892911e_0_72"/>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2 Campaign: Stating the aims of the campaign</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a:p>
        </p:txBody>
      </p:sp>
      <p:sp>
        <p:nvSpPr>
          <p:cNvPr id="218" name="Google Shape;218;g3988892911e_0_72"/>
          <p:cNvSpPr txBox="1">
            <a:spLocks noGrp="1"/>
          </p:cNvSpPr>
          <p:nvPr>
            <p:ph type="body" idx="1"/>
          </p:nvPr>
        </p:nvSpPr>
        <p:spPr>
          <a:xfrm>
            <a:off x="457200" y="1600200"/>
            <a:ext cx="4049400" cy="4526100"/>
          </a:xfrm>
          <a:prstGeom prst="rect">
            <a:avLst/>
          </a:prstGeom>
        </p:spPr>
        <p:txBody>
          <a:bodyPr spcFirstLastPara="1" wrap="square" lIns="91425" tIns="45700" rIns="91425" bIns="45700" anchor="t" anchorCtr="0">
            <a:norm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promotes equal PAD screening access for adults 50-80 aged across Bedfordshire by enhancing local participation by 20%.</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empowers the people with knowledge of PAD risks by preventing behaviors through evidence-based education.</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enhances sustainable lifestyle change by community walking groups and health coaching to minimise sedentary behaviours.</a:t>
            </a:r>
            <a:endParaRPr sz="1500">
              <a:solidFill>
                <a:srgbClr val="1F1F1F"/>
              </a:solidFill>
              <a:latin typeface="Arial"/>
              <a:ea typeface="Arial"/>
              <a:cs typeface="Arial"/>
              <a:sym typeface="Arial"/>
            </a:endParaRPr>
          </a:p>
          <a:p>
            <a:pPr marL="0" lvl="0" indent="0" algn="l" rtl="0">
              <a:spcBef>
                <a:spcPts val="360"/>
              </a:spcBef>
              <a:spcAft>
                <a:spcPts val="0"/>
              </a:spcAft>
              <a:buNone/>
            </a:pPr>
            <a:endParaRPr sz="1500"/>
          </a:p>
        </p:txBody>
      </p:sp>
      <p:pic>
        <p:nvPicPr>
          <p:cNvPr id="219" name="Google Shape;219;g3988892911e_0_72"/>
          <p:cNvPicPr preferRelativeResize="0"/>
          <p:nvPr/>
        </p:nvPicPr>
        <p:blipFill>
          <a:blip r:embed="rId3">
            <a:alphaModFix/>
          </a:blip>
          <a:stretch>
            <a:fillRect/>
          </a:stretch>
        </p:blipFill>
        <p:spPr>
          <a:xfrm>
            <a:off x="4733275" y="2281518"/>
            <a:ext cx="4136475" cy="229497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g3988892911e_0_78"/>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2 Campaign: Stating the aims of the campaign (Contd.)</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a:p>
        </p:txBody>
      </p:sp>
      <p:sp>
        <p:nvSpPr>
          <p:cNvPr id="226" name="Google Shape;226;g3988892911e_0_78"/>
          <p:cNvSpPr txBox="1">
            <a:spLocks noGrp="1"/>
          </p:cNvSpPr>
          <p:nvPr>
            <p:ph type="body" idx="1"/>
          </p:nvPr>
        </p:nvSpPr>
        <p:spPr>
          <a:xfrm>
            <a:off x="457200" y="1600200"/>
            <a:ext cx="4011900" cy="4526100"/>
          </a:xfrm>
          <a:prstGeom prst="rect">
            <a:avLst/>
          </a:prstGeom>
        </p:spPr>
        <p:txBody>
          <a:bodyPr spcFirstLastPara="1" wrap="square" lIns="91425" tIns="45700" rIns="91425" bIns="45700" anchor="t" anchorCtr="0">
            <a:norm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will integrate the digital reminders and QR-code registrations for screening appointments to enhance access and monitor engagement.</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enhances inter-professional partnerships between the nurses, pharmacists and GPs for early PAD detection.</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supports post-screening follow-up by telephone check-ins and referrals to exercise rehabilitation programs.</a:t>
            </a:r>
            <a:endParaRPr sz="1500">
              <a:solidFill>
                <a:srgbClr val="1F1F1F"/>
              </a:solidFill>
              <a:latin typeface="Arial"/>
              <a:ea typeface="Arial"/>
              <a:cs typeface="Arial"/>
              <a:sym typeface="Arial"/>
            </a:endParaRPr>
          </a:p>
          <a:p>
            <a:pPr marL="0" lvl="0" indent="0" algn="l" rtl="0">
              <a:spcBef>
                <a:spcPts val="360"/>
              </a:spcBef>
              <a:spcAft>
                <a:spcPts val="0"/>
              </a:spcAft>
              <a:buNone/>
            </a:pPr>
            <a:endParaRPr sz="1500"/>
          </a:p>
        </p:txBody>
      </p:sp>
      <p:pic>
        <p:nvPicPr>
          <p:cNvPr id="227" name="Google Shape;227;g3988892911e_0_78"/>
          <p:cNvPicPr preferRelativeResize="0"/>
          <p:nvPr/>
        </p:nvPicPr>
        <p:blipFill>
          <a:blip r:embed="rId3">
            <a:alphaModFix/>
          </a:blip>
          <a:stretch>
            <a:fillRect/>
          </a:stretch>
        </p:blipFill>
        <p:spPr>
          <a:xfrm>
            <a:off x="5116650" y="1743354"/>
            <a:ext cx="2869200" cy="286920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sp>
        <p:nvSpPr>
          <p:cNvPr id="233" name="Google Shape;233;g3988892911e_0_84"/>
          <p:cNvSpPr txBox="1">
            <a:spLocks noGrp="1"/>
          </p:cNvSpPr>
          <p:nvPr>
            <p:ph type="title"/>
          </p:nvPr>
        </p:nvSpPr>
        <p:spPr>
          <a:xfrm>
            <a:off x="457200" y="537438"/>
            <a:ext cx="8229600" cy="1143000"/>
          </a:xfrm>
          <a:prstGeom prst="rect">
            <a:avLst/>
          </a:prstGeom>
        </p:spPr>
        <p:txBody>
          <a:bodyPr spcFirstLastPara="1" wrap="square" lIns="91425" tIns="45700" rIns="91425" bIns="45700" anchor="ctr" anchorCtr="0">
            <a:noAutofit/>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2 Campaign: Identification of the resources for using campaigns for replicating in the campaign</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a:p>
        </p:txBody>
      </p:sp>
      <p:sp>
        <p:nvSpPr>
          <p:cNvPr id="234" name="Google Shape;234;g3988892911e_0_84"/>
          <p:cNvSpPr txBox="1">
            <a:spLocks noGrp="1"/>
          </p:cNvSpPr>
          <p:nvPr>
            <p:ph type="body" idx="1"/>
          </p:nvPr>
        </p:nvSpPr>
        <p:spPr>
          <a:xfrm>
            <a:off x="457200" y="1600200"/>
            <a:ext cx="4114800" cy="4526100"/>
          </a:xfrm>
          <a:prstGeom prst="rect">
            <a:avLst/>
          </a:prstGeom>
        </p:spPr>
        <p:txBody>
          <a:bodyPr spcFirstLastPara="1" wrap="square" lIns="91425" tIns="45700" rIns="91425" bIns="45700" anchor="t" anchorCtr="0">
            <a:norm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will utilise the NHS Health Check program materials for assessing risks and prompting screenings (Duddy et al., 2021).</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replicates BHF Heart Matters infographics and toolkits for public awareness (BHF, 2024).</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will also adapt Change4Life campaign resources for physical activities motivating the older adults (Day, 2022).</a:t>
            </a:r>
            <a:endParaRPr sz="1500">
              <a:solidFill>
                <a:srgbClr val="1F1F1F"/>
              </a:solidFill>
              <a:latin typeface="Arial"/>
              <a:ea typeface="Arial"/>
              <a:cs typeface="Arial"/>
              <a:sym typeface="Arial"/>
            </a:endParaRPr>
          </a:p>
          <a:p>
            <a:pPr marL="0" lvl="0" indent="0" algn="l" rtl="0">
              <a:spcBef>
                <a:spcPts val="360"/>
              </a:spcBef>
              <a:spcAft>
                <a:spcPts val="0"/>
              </a:spcAft>
              <a:buNone/>
            </a:pPr>
            <a:endParaRPr sz="1500"/>
          </a:p>
        </p:txBody>
      </p:sp>
      <p:pic>
        <p:nvPicPr>
          <p:cNvPr id="235" name="Google Shape;235;g3988892911e_0_84"/>
          <p:cNvPicPr preferRelativeResize="0"/>
          <p:nvPr/>
        </p:nvPicPr>
        <p:blipFill>
          <a:blip r:embed="rId3">
            <a:alphaModFix/>
          </a:blip>
          <a:stretch>
            <a:fillRect/>
          </a:stretch>
        </p:blipFill>
        <p:spPr>
          <a:xfrm>
            <a:off x="5318600" y="2028823"/>
            <a:ext cx="2667000" cy="1143000"/>
          </a:xfrm>
          <a:prstGeom prst="rect">
            <a:avLst/>
          </a:prstGeom>
          <a:noFill/>
          <a:ln>
            <a:noFill/>
          </a:ln>
        </p:spPr>
      </p:pic>
      <p:pic>
        <p:nvPicPr>
          <p:cNvPr id="236" name="Google Shape;236;g3988892911e_0_84"/>
          <p:cNvPicPr preferRelativeResize="0"/>
          <p:nvPr/>
        </p:nvPicPr>
        <p:blipFill>
          <a:blip r:embed="rId4">
            <a:alphaModFix/>
          </a:blip>
          <a:stretch>
            <a:fillRect/>
          </a:stretch>
        </p:blipFill>
        <p:spPr>
          <a:xfrm>
            <a:off x="6014421" y="3655674"/>
            <a:ext cx="2571253" cy="1495525"/>
          </a:xfrm>
          <a:prstGeom prst="rect">
            <a:avLst/>
          </a:prstGeom>
          <a:noFill/>
          <a:ln>
            <a:noFill/>
          </a:ln>
        </p:spPr>
      </p:pic>
      <p:pic>
        <p:nvPicPr>
          <p:cNvPr id="237" name="Google Shape;237;g3988892911e_0_84"/>
          <p:cNvPicPr preferRelativeResize="0"/>
          <p:nvPr/>
        </p:nvPicPr>
        <p:blipFill>
          <a:blip r:embed="rId5">
            <a:alphaModFix/>
          </a:blip>
          <a:stretch>
            <a:fillRect/>
          </a:stretch>
        </p:blipFill>
        <p:spPr>
          <a:xfrm>
            <a:off x="6695050" y="5401900"/>
            <a:ext cx="2120000" cy="130462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g3988892911e_0_90"/>
          <p:cNvSpPr txBox="1">
            <a:spLocks noGrp="1"/>
          </p:cNvSpPr>
          <p:nvPr>
            <p:ph type="title"/>
          </p:nvPr>
        </p:nvSpPr>
        <p:spPr>
          <a:xfrm>
            <a:off x="457200" y="641021"/>
            <a:ext cx="8229600" cy="776700"/>
          </a:xfrm>
          <a:prstGeom prst="rect">
            <a:avLst/>
          </a:prstGeom>
        </p:spPr>
        <p:txBody>
          <a:bodyPr spcFirstLastPara="1" wrap="square" lIns="91425" tIns="45700" rIns="91425" bIns="45700" anchor="ctr" anchorCtr="0">
            <a:noAutofit/>
          </a:bodyPr>
          <a:lstStyle/>
          <a:p>
            <a:pPr marL="0" lvl="0" indent="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2 Campaign: Identification of the resources for using campaigns for replicating in the campaign (Contd.)</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b="1">
              <a:solidFill>
                <a:srgbClr val="1F1F1F"/>
              </a:solidFill>
              <a:latin typeface="Arial"/>
              <a:ea typeface="Arial"/>
              <a:cs typeface="Arial"/>
              <a:sym typeface="Arial"/>
            </a:endParaRPr>
          </a:p>
        </p:txBody>
      </p:sp>
      <p:sp>
        <p:nvSpPr>
          <p:cNvPr id="244" name="Google Shape;244;g3988892911e_0_90"/>
          <p:cNvSpPr txBox="1">
            <a:spLocks noGrp="1"/>
          </p:cNvSpPr>
          <p:nvPr>
            <p:ph type="body" idx="1"/>
          </p:nvPr>
        </p:nvSpPr>
        <p:spPr>
          <a:xfrm>
            <a:off x="457200" y="1600200"/>
            <a:ext cx="4114800" cy="4526100"/>
          </a:xfrm>
          <a:prstGeom prst="rect">
            <a:avLst/>
          </a:prstGeom>
        </p:spPr>
        <p:txBody>
          <a:bodyPr spcFirstLastPara="1" wrap="square" lIns="91425" tIns="45700" rIns="91425" bIns="45700" anchor="t" anchorCtr="0">
            <a:norm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implementation of NICE Quality Standard (QS52) guidelines to standardise PAD assessment and follow-up care (Professional Events UK, 2022).</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employs validated screening tools such as the Ankle-Brachial Index (ABI) and symptom questionnaires (Romero-Ante </a:t>
            </a:r>
            <a:r>
              <a:rPr lang="en-GB" sz="1500" i="1">
                <a:solidFill>
                  <a:srgbClr val="1F1F1F"/>
                </a:solidFill>
                <a:latin typeface="Arial"/>
                <a:ea typeface="Arial"/>
                <a:cs typeface="Arial"/>
                <a:sym typeface="Arial"/>
              </a:rPr>
              <a:t>et al.,</a:t>
            </a:r>
            <a:r>
              <a:rPr lang="en-GB" sz="1500">
                <a:solidFill>
                  <a:srgbClr val="1F1F1F"/>
                </a:solidFill>
                <a:latin typeface="Arial"/>
                <a:ea typeface="Arial"/>
                <a:cs typeface="Arial"/>
                <a:sym typeface="Arial"/>
              </a:rPr>
              <a:t> 2024).</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utilisation of local data dashboards and ONS statistics for continuous monitors and impacts evaluations.</a:t>
            </a:r>
            <a:endParaRPr sz="1500">
              <a:solidFill>
                <a:srgbClr val="1F1F1F"/>
              </a:solidFill>
              <a:latin typeface="Arial"/>
              <a:ea typeface="Arial"/>
              <a:cs typeface="Arial"/>
              <a:sym typeface="Arial"/>
            </a:endParaRPr>
          </a:p>
          <a:p>
            <a:pPr marL="0" lvl="0" indent="0" algn="l" rtl="0">
              <a:spcBef>
                <a:spcPts val="360"/>
              </a:spcBef>
              <a:spcAft>
                <a:spcPts val="0"/>
              </a:spcAft>
              <a:buNone/>
            </a:pPr>
            <a:endParaRPr sz="1500"/>
          </a:p>
        </p:txBody>
      </p:sp>
      <p:pic>
        <p:nvPicPr>
          <p:cNvPr id="245" name="Google Shape;245;g3988892911e_0_90"/>
          <p:cNvPicPr preferRelativeResize="0"/>
          <p:nvPr/>
        </p:nvPicPr>
        <p:blipFill>
          <a:blip r:embed="rId3">
            <a:alphaModFix/>
          </a:blip>
          <a:stretch>
            <a:fillRect/>
          </a:stretch>
        </p:blipFill>
        <p:spPr>
          <a:xfrm>
            <a:off x="5729100" y="2052900"/>
            <a:ext cx="2401225" cy="240122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50"/>
        <p:cNvGrpSpPr/>
        <p:nvPr/>
      </p:nvGrpSpPr>
      <p:grpSpPr>
        <a:xfrm>
          <a:off x="0" y="0"/>
          <a:ext cx="0" cy="0"/>
          <a:chOff x="0" y="0"/>
          <a:chExt cx="0" cy="0"/>
        </a:xfrm>
      </p:grpSpPr>
      <p:sp>
        <p:nvSpPr>
          <p:cNvPr id="251" name="Google Shape;251;g3988892911e_0_96"/>
          <p:cNvSpPr txBox="1">
            <a:spLocks noGrp="1"/>
          </p:cNvSpPr>
          <p:nvPr>
            <p:ph type="title"/>
          </p:nvPr>
        </p:nvSpPr>
        <p:spPr>
          <a:xfrm>
            <a:off x="457200" y="457188"/>
            <a:ext cx="8229600" cy="1143000"/>
          </a:xfrm>
          <a:prstGeom prst="rect">
            <a:avLst/>
          </a:prstGeom>
        </p:spPr>
        <p:txBody>
          <a:bodyPr spcFirstLastPara="1" wrap="square" lIns="91425" tIns="45700" rIns="91425" bIns="45700" anchor="ctr" anchorCtr="0">
            <a:noAutofit/>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3 Benefits and challenges: Outlining the physiological, sociological and psychological benefits</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a:p>
        </p:txBody>
      </p:sp>
      <p:sp>
        <p:nvSpPr>
          <p:cNvPr id="252" name="Google Shape;252;g3988892911e_0_96"/>
          <p:cNvSpPr txBox="1">
            <a:spLocks noGrp="1"/>
          </p:cNvSpPr>
          <p:nvPr>
            <p:ph type="body" idx="1"/>
          </p:nvPr>
        </p:nvSpPr>
        <p:spPr>
          <a:xfrm>
            <a:off x="457200" y="1600200"/>
            <a:ext cx="4114800" cy="4526100"/>
          </a:xfrm>
          <a:prstGeom prst="rect">
            <a:avLst/>
          </a:prstGeom>
        </p:spPr>
        <p:txBody>
          <a:bodyPr spcFirstLastPara="1" wrap="square" lIns="91425" tIns="45700" rIns="91425" bIns="45700" anchor="t" anchorCtr="0">
            <a:norm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improves arterial circulation and oxygen delivery.</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minimises inflammation and platelet aggregation (Heffron </a:t>
            </a:r>
            <a:r>
              <a:rPr lang="en-GB" sz="1500" i="1">
                <a:solidFill>
                  <a:srgbClr val="1F1F1F"/>
                </a:solidFill>
                <a:latin typeface="Arial"/>
                <a:ea typeface="Arial"/>
                <a:cs typeface="Arial"/>
                <a:sym typeface="Arial"/>
              </a:rPr>
              <a:t>et al.,</a:t>
            </a:r>
            <a:r>
              <a:rPr lang="en-GB" sz="1500">
                <a:solidFill>
                  <a:srgbClr val="1F1F1F"/>
                </a:solidFill>
                <a:latin typeface="Arial"/>
                <a:ea typeface="Arial"/>
                <a:cs typeface="Arial"/>
                <a:sym typeface="Arial"/>
              </a:rPr>
              <a:t> 2025).</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increases exercise tolerance and walking distance.</a:t>
            </a:r>
            <a:endParaRPr sz="1500">
              <a:solidFill>
                <a:srgbClr val="1F1F1F"/>
              </a:solidFill>
              <a:latin typeface="Arial"/>
              <a:ea typeface="Arial"/>
              <a:cs typeface="Arial"/>
              <a:sym typeface="Arial"/>
            </a:endParaRPr>
          </a:p>
          <a:p>
            <a:pPr marL="0" lvl="0" indent="0" algn="l" rtl="0">
              <a:spcBef>
                <a:spcPts val="360"/>
              </a:spcBef>
              <a:spcAft>
                <a:spcPts val="0"/>
              </a:spcAft>
              <a:buNone/>
            </a:pPr>
            <a:endParaRPr sz="1500"/>
          </a:p>
        </p:txBody>
      </p:sp>
      <p:pic>
        <p:nvPicPr>
          <p:cNvPr id="253" name="Google Shape;253;g3988892911e_0_96"/>
          <p:cNvPicPr preferRelativeResize="0"/>
          <p:nvPr/>
        </p:nvPicPr>
        <p:blipFill>
          <a:blip r:embed="rId3">
            <a:alphaModFix/>
          </a:blip>
          <a:stretch>
            <a:fillRect/>
          </a:stretch>
        </p:blipFill>
        <p:spPr>
          <a:xfrm>
            <a:off x="5119475" y="2108000"/>
            <a:ext cx="3945975" cy="1789325"/>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59" name="Google Shape;259;g3988892911e_0_102"/>
          <p:cNvSpPr txBox="1">
            <a:spLocks noGrp="1"/>
          </p:cNvSpPr>
          <p:nvPr>
            <p:ph type="title"/>
          </p:nvPr>
        </p:nvSpPr>
        <p:spPr>
          <a:xfrm>
            <a:off x="457200" y="741145"/>
            <a:ext cx="8229600" cy="676500"/>
          </a:xfrm>
          <a:prstGeom prst="rect">
            <a:avLst/>
          </a:prstGeom>
        </p:spPr>
        <p:txBody>
          <a:bodyPr spcFirstLastPara="1" wrap="square" lIns="91425" tIns="45700" rIns="91425" bIns="45700" anchor="ctr" anchorCtr="0">
            <a:noAutofit/>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3 Benefits and challenges: Outlining the physiological, sociological and psychological benefits (Contd.)</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a:p>
        </p:txBody>
      </p:sp>
      <p:sp>
        <p:nvSpPr>
          <p:cNvPr id="260" name="Google Shape;260;g3988892911e_0_102"/>
          <p:cNvSpPr txBox="1">
            <a:spLocks noGrp="1"/>
          </p:cNvSpPr>
          <p:nvPr>
            <p:ph type="body" idx="1"/>
          </p:nvPr>
        </p:nvSpPr>
        <p:spPr>
          <a:xfrm>
            <a:off x="457200" y="1600200"/>
            <a:ext cx="4062000" cy="4526100"/>
          </a:xfrm>
          <a:prstGeom prst="rect">
            <a:avLst/>
          </a:prstGeom>
        </p:spPr>
        <p:txBody>
          <a:bodyPr spcFirstLastPara="1" wrap="square" lIns="91425" tIns="45700" rIns="91425" bIns="45700" anchor="t" anchorCtr="0">
            <a:norm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encourages social participation and community bonding (Costa </a:t>
            </a:r>
            <a:r>
              <a:rPr lang="en-GB" sz="1500" i="1">
                <a:solidFill>
                  <a:srgbClr val="1F1F1F"/>
                </a:solidFill>
                <a:latin typeface="Arial"/>
                <a:ea typeface="Arial"/>
                <a:cs typeface="Arial"/>
                <a:sym typeface="Arial"/>
              </a:rPr>
              <a:t>et al.,</a:t>
            </a:r>
            <a:r>
              <a:rPr lang="en-GB" sz="1500">
                <a:solidFill>
                  <a:srgbClr val="1F1F1F"/>
                </a:solidFill>
                <a:latin typeface="Arial"/>
                <a:ea typeface="Arial"/>
                <a:cs typeface="Arial"/>
                <a:sym typeface="Arial"/>
              </a:rPr>
              <a:t> 2025).</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enhances the strengths of peer support across the activity groups.</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promotes intergenerational interaction and well-being.</a:t>
            </a:r>
            <a:endParaRPr sz="1500"/>
          </a:p>
        </p:txBody>
      </p:sp>
      <p:pic>
        <p:nvPicPr>
          <p:cNvPr id="261" name="Google Shape;261;g3988892911e_0_102"/>
          <p:cNvPicPr preferRelativeResize="0"/>
          <p:nvPr/>
        </p:nvPicPr>
        <p:blipFill>
          <a:blip r:embed="rId3">
            <a:alphaModFix/>
          </a:blip>
          <a:stretch>
            <a:fillRect/>
          </a:stretch>
        </p:blipFill>
        <p:spPr>
          <a:xfrm>
            <a:off x="5493600" y="2287677"/>
            <a:ext cx="3355425" cy="258210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Google Shape;267;g3988892911e_0_108"/>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fontScale="90000"/>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3 Benefits and challenges: Identifying the change behaviours through the benefits</a:t>
            </a:r>
            <a:endParaRPr sz="2500"/>
          </a:p>
        </p:txBody>
      </p:sp>
      <p:sp>
        <p:nvSpPr>
          <p:cNvPr id="268" name="Google Shape;268;g3988892911e_0_108"/>
          <p:cNvSpPr txBox="1">
            <a:spLocks noGrp="1"/>
          </p:cNvSpPr>
          <p:nvPr>
            <p:ph type="body" idx="1"/>
          </p:nvPr>
        </p:nvSpPr>
        <p:spPr>
          <a:xfrm>
            <a:off x="457200" y="1600200"/>
            <a:ext cx="4114800" cy="4526100"/>
          </a:xfrm>
          <a:prstGeom prst="rect">
            <a:avLst/>
          </a:prstGeom>
        </p:spPr>
        <p:txBody>
          <a:bodyPr spcFirstLastPara="1" wrap="square" lIns="91425" tIns="45700" rIns="91425" bIns="45700" anchor="t" anchorCtr="0">
            <a:norm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enhances the mood through endorphin release.</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improves self-efficacy and confidence.</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reduces anxiety related to PAD symptoms.</a:t>
            </a:r>
            <a:endParaRPr sz="1500"/>
          </a:p>
        </p:txBody>
      </p:sp>
      <p:pic>
        <p:nvPicPr>
          <p:cNvPr id="269" name="Google Shape;269;g3988892911e_0_108"/>
          <p:cNvPicPr preferRelativeResize="0"/>
          <p:nvPr/>
        </p:nvPicPr>
        <p:blipFill>
          <a:blip r:embed="rId3">
            <a:alphaModFix/>
          </a:blip>
          <a:stretch>
            <a:fillRect/>
          </a:stretch>
        </p:blipFill>
        <p:spPr>
          <a:xfrm>
            <a:off x="5192575" y="1989804"/>
            <a:ext cx="3589775" cy="2388825"/>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74"/>
        <p:cNvGrpSpPr/>
        <p:nvPr/>
      </p:nvGrpSpPr>
      <p:grpSpPr>
        <a:xfrm>
          <a:off x="0" y="0"/>
          <a:ext cx="0" cy="0"/>
          <a:chOff x="0" y="0"/>
          <a:chExt cx="0" cy="0"/>
        </a:xfrm>
      </p:grpSpPr>
      <p:sp>
        <p:nvSpPr>
          <p:cNvPr id="275" name="Google Shape;275;g3988892911e_0_114"/>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3 Benefits and challenges: Theory 1- Health belief model (HBM) for explaining the barriers</a:t>
            </a:r>
            <a:endParaRPr sz="2500"/>
          </a:p>
        </p:txBody>
      </p:sp>
      <p:sp>
        <p:nvSpPr>
          <p:cNvPr id="276" name="Google Shape;276;g3988892911e_0_114"/>
          <p:cNvSpPr txBox="1">
            <a:spLocks noGrp="1"/>
          </p:cNvSpPr>
          <p:nvPr>
            <p:ph type="body" idx="1"/>
          </p:nvPr>
        </p:nvSpPr>
        <p:spPr>
          <a:xfrm>
            <a:off x="457200" y="2149100"/>
            <a:ext cx="4174500" cy="4526100"/>
          </a:xfrm>
          <a:prstGeom prst="rect">
            <a:avLst/>
          </a:prstGeom>
        </p:spPr>
        <p:txBody>
          <a:bodyPr spcFirstLastPara="1" wrap="square" lIns="91425" tIns="45700" rIns="91425" bIns="45700" anchor="t" anchorCtr="0">
            <a:norm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explains the screening behaviors through perceived susceptibility.</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focuses on the benefits against the barriers to action (Alyafei and Carr, 2024).</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cues to action enhances the preventive behaviours.</a:t>
            </a:r>
            <a:endParaRPr sz="1500">
              <a:solidFill>
                <a:srgbClr val="1F1F1F"/>
              </a:solidFill>
              <a:latin typeface="Arial"/>
              <a:ea typeface="Arial"/>
              <a:cs typeface="Arial"/>
              <a:sym typeface="Arial"/>
            </a:endParaRPr>
          </a:p>
          <a:p>
            <a:pPr marL="0" lvl="0" indent="0" algn="l" rtl="0">
              <a:spcBef>
                <a:spcPts val="360"/>
              </a:spcBef>
              <a:spcAft>
                <a:spcPts val="0"/>
              </a:spcAft>
              <a:buNone/>
            </a:pPr>
            <a:endParaRPr sz="1500"/>
          </a:p>
        </p:txBody>
      </p:sp>
      <p:pic>
        <p:nvPicPr>
          <p:cNvPr id="277" name="Google Shape;277;g3988892911e_0_114"/>
          <p:cNvPicPr preferRelativeResize="0"/>
          <p:nvPr/>
        </p:nvPicPr>
        <p:blipFill>
          <a:blip r:embed="rId3">
            <a:alphaModFix/>
          </a:blip>
          <a:stretch>
            <a:fillRect/>
          </a:stretch>
        </p:blipFill>
        <p:spPr>
          <a:xfrm>
            <a:off x="5267925" y="2215830"/>
            <a:ext cx="3418875" cy="2641225"/>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g3988892911e_0_120"/>
          <p:cNvSpPr txBox="1">
            <a:spLocks noGrp="1"/>
          </p:cNvSpPr>
          <p:nvPr>
            <p:ph type="title"/>
          </p:nvPr>
        </p:nvSpPr>
        <p:spPr>
          <a:xfrm>
            <a:off x="457200" y="1003942"/>
            <a:ext cx="8229600" cy="413700"/>
          </a:xfrm>
          <a:prstGeom prst="rect">
            <a:avLst/>
          </a:prstGeom>
        </p:spPr>
        <p:txBody>
          <a:bodyPr spcFirstLastPara="1" wrap="square" lIns="91425" tIns="45700" rIns="91425" bIns="45700" anchor="ctr" anchorCtr="0">
            <a:noAutofit/>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3 Benefits and challenges: Theory 2- Theory of Planned Behvaiour (TPB) for explaining the barriers</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a:p>
        </p:txBody>
      </p:sp>
      <p:sp>
        <p:nvSpPr>
          <p:cNvPr id="284" name="Google Shape;284;g3988892911e_0_120"/>
          <p:cNvSpPr txBox="1">
            <a:spLocks noGrp="1"/>
          </p:cNvSpPr>
          <p:nvPr>
            <p:ph type="body" idx="1"/>
          </p:nvPr>
        </p:nvSpPr>
        <p:spPr>
          <a:xfrm>
            <a:off x="457200" y="2019950"/>
            <a:ext cx="4114800" cy="4526100"/>
          </a:xfrm>
          <a:prstGeom prst="rect">
            <a:avLst/>
          </a:prstGeom>
        </p:spPr>
        <p:txBody>
          <a:bodyPr spcFirstLastPara="1" wrap="square" lIns="91425" tIns="45700" rIns="91425" bIns="45700" anchor="t" anchorCtr="0">
            <a:norm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behaviour is driven by intentions and social norms (Sansom, 2021).</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attitude towards screening can affect participation.</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perceived control can influence adherence to activities.</a:t>
            </a:r>
            <a:endParaRPr sz="1500">
              <a:solidFill>
                <a:srgbClr val="1F1F1F"/>
              </a:solidFill>
              <a:latin typeface="Arial"/>
              <a:ea typeface="Arial"/>
              <a:cs typeface="Arial"/>
              <a:sym typeface="Arial"/>
            </a:endParaRPr>
          </a:p>
          <a:p>
            <a:pPr marL="0" lvl="0" indent="0" algn="l" rtl="0">
              <a:spcBef>
                <a:spcPts val="360"/>
              </a:spcBef>
              <a:spcAft>
                <a:spcPts val="0"/>
              </a:spcAft>
              <a:buNone/>
            </a:pPr>
            <a:endParaRPr sz="1500"/>
          </a:p>
        </p:txBody>
      </p:sp>
      <p:pic>
        <p:nvPicPr>
          <p:cNvPr id="285" name="Google Shape;285;g3988892911e_0_120"/>
          <p:cNvPicPr preferRelativeResize="0"/>
          <p:nvPr/>
        </p:nvPicPr>
        <p:blipFill>
          <a:blip r:embed="rId3">
            <a:alphaModFix/>
          </a:blip>
          <a:stretch>
            <a:fillRect/>
          </a:stretch>
        </p:blipFill>
        <p:spPr>
          <a:xfrm>
            <a:off x="4803200" y="2205879"/>
            <a:ext cx="4114800" cy="2446255"/>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g3988892911e_0_126"/>
          <p:cNvSpPr txBox="1">
            <a:spLocks noGrp="1"/>
          </p:cNvSpPr>
          <p:nvPr>
            <p:ph type="title"/>
          </p:nvPr>
        </p:nvSpPr>
        <p:spPr>
          <a:xfrm>
            <a:off x="457200" y="653546"/>
            <a:ext cx="8229600" cy="764100"/>
          </a:xfrm>
          <a:prstGeom prst="rect">
            <a:avLst/>
          </a:prstGeom>
        </p:spPr>
        <p:txBody>
          <a:bodyPr spcFirstLastPara="1" wrap="square" lIns="91425" tIns="45700" rIns="91425" bIns="45700" anchor="ctr" anchorCtr="0">
            <a:noAutofit/>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3 Benefits and challenges: Theory 3- Transtheoretical model (TTM) for explaining the barriers</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a:p>
        </p:txBody>
      </p:sp>
      <p:sp>
        <p:nvSpPr>
          <p:cNvPr id="292" name="Google Shape;292;g3988892911e_0_126"/>
          <p:cNvSpPr txBox="1">
            <a:spLocks noGrp="1"/>
          </p:cNvSpPr>
          <p:nvPr>
            <p:ph type="body" idx="1"/>
          </p:nvPr>
        </p:nvSpPr>
        <p:spPr>
          <a:xfrm>
            <a:off x="537925" y="1957500"/>
            <a:ext cx="4114800" cy="4526100"/>
          </a:xfrm>
          <a:prstGeom prst="rect">
            <a:avLst/>
          </a:prstGeom>
        </p:spPr>
        <p:txBody>
          <a:bodyPr spcFirstLastPara="1" wrap="square" lIns="91425" tIns="45700" rIns="91425" bIns="45700" anchor="t" anchorCtr="0">
            <a:no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change occurs by stages from precontemplation to maintenance (Raihan and Cogburn, 2023).</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can tailor the message's aid to stage-specific progression.</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This can relapse prevention support for long-term adherence.</a:t>
            </a:r>
            <a:endParaRPr sz="1500"/>
          </a:p>
        </p:txBody>
      </p:sp>
      <p:pic>
        <p:nvPicPr>
          <p:cNvPr id="293" name="Google Shape;293;g3988892911e_0_126"/>
          <p:cNvPicPr preferRelativeResize="0"/>
          <p:nvPr/>
        </p:nvPicPr>
        <p:blipFill>
          <a:blip r:embed="rId3">
            <a:alphaModFix/>
          </a:blip>
          <a:stretch>
            <a:fillRect/>
          </a:stretch>
        </p:blipFill>
        <p:spPr>
          <a:xfrm>
            <a:off x="5273300" y="1957502"/>
            <a:ext cx="3478575" cy="2619000"/>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sp>
        <p:nvSpPr>
          <p:cNvPr id="299" name="Google Shape;299;g3988892911e_0_132"/>
          <p:cNvSpPr txBox="1">
            <a:spLocks noGrp="1"/>
          </p:cNvSpPr>
          <p:nvPr>
            <p:ph type="title"/>
          </p:nvPr>
        </p:nvSpPr>
        <p:spPr>
          <a:xfrm>
            <a:off x="457200" y="853769"/>
            <a:ext cx="8229600" cy="564000"/>
          </a:xfrm>
          <a:prstGeom prst="rect">
            <a:avLst/>
          </a:prstGeom>
        </p:spPr>
        <p:txBody>
          <a:bodyPr spcFirstLastPara="1" wrap="square" lIns="91425" tIns="45700" rIns="91425" bIns="45700" anchor="ctr" anchorCtr="0">
            <a:noAutofit/>
          </a:bodyPr>
          <a:lstStyle/>
          <a:p>
            <a:pPr marL="0" lvl="0" indent="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3 Benefits and challenges: Explaining the barriers for change behaviors ensuring the models analysed</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a:p>
        </p:txBody>
      </p:sp>
      <p:sp>
        <p:nvSpPr>
          <p:cNvPr id="300" name="Google Shape;300;g3988892911e_0_132"/>
          <p:cNvSpPr txBox="1">
            <a:spLocks noGrp="1"/>
          </p:cNvSpPr>
          <p:nvPr>
            <p:ph type="body" idx="1"/>
          </p:nvPr>
        </p:nvSpPr>
        <p:spPr>
          <a:xfrm>
            <a:off x="457200" y="1600200"/>
            <a:ext cx="4114800" cy="4526100"/>
          </a:xfrm>
          <a:prstGeom prst="rect">
            <a:avLst/>
          </a:prstGeom>
        </p:spPr>
        <p:txBody>
          <a:bodyPr spcFirstLastPara="1" wrap="square" lIns="91425" tIns="45700" rIns="91425" bIns="45700" anchor="t" anchorCtr="0">
            <a:norm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fear of diagnosis minimises screening attendance.</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limited mobility inhibits exercise engagements.</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socio-economic factors can restrict the access to care.</a:t>
            </a:r>
            <a:endParaRPr sz="1500">
              <a:solidFill>
                <a:srgbClr val="1F1F1F"/>
              </a:solidFill>
              <a:latin typeface="Arial"/>
              <a:ea typeface="Arial"/>
              <a:cs typeface="Arial"/>
              <a:sym typeface="Arial"/>
            </a:endParaRPr>
          </a:p>
          <a:p>
            <a:pPr marL="0" lvl="0" indent="0" algn="l" rtl="0">
              <a:spcBef>
                <a:spcPts val="360"/>
              </a:spcBef>
              <a:spcAft>
                <a:spcPts val="0"/>
              </a:spcAft>
              <a:buNone/>
            </a:pPr>
            <a:endParaRPr sz="1500"/>
          </a:p>
        </p:txBody>
      </p:sp>
      <p:pic>
        <p:nvPicPr>
          <p:cNvPr id="301" name="Google Shape;301;g3988892911e_0_132"/>
          <p:cNvPicPr preferRelativeResize="0"/>
          <p:nvPr/>
        </p:nvPicPr>
        <p:blipFill>
          <a:blip r:embed="rId3">
            <a:alphaModFix/>
          </a:blip>
          <a:stretch>
            <a:fillRect/>
          </a:stretch>
        </p:blipFill>
        <p:spPr>
          <a:xfrm>
            <a:off x="5552050" y="1521755"/>
            <a:ext cx="3134743" cy="4526100"/>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307" name="Google Shape;307;g3988892911e_0_138"/>
          <p:cNvSpPr txBox="1">
            <a:spLocks noGrp="1"/>
          </p:cNvSpPr>
          <p:nvPr>
            <p:ph type="title"/>
          </p:nvPr>
        </p:nvSpPr>
        <p:spPr>
          <a:xfrm>
            <a:off x="457200" y="991417"/>
            <a:ext cx="8229600" cy="426300"/>
          </a:xfrm>
          <a:prstGeom prst="rect">
            <a:avLst/>
          </a:prstGeom>
        </p:spPr>
        <p:txBody>
          <a:bodyPr spcFirstLastPara="1" wrap="square" lIns="91425" tIns="45700" rIns="91425" bIns="45700" anchor="ctr" anchorCtr="0">
            <a:noAutofit/>
          </a:bodyPr>
          <a:lstStyle/>
          <a:p>
            <a:pPr marL="457200" lvl="0" indent="-228600" algn="ctr" rtl="0">
              <a:lnSpc>
                <a:spcPct val="150000"/>
              </a:lnSpc>
              <a:spcBef>
                <a:spcPts val="0"/>
              </a:spcBef>
              <a:spcAft>
                <a:spcPts val="0"/>
              </a:spcAft>
              <a:buClr>
                <a:schemeClr val="dk1"/>
              </a:buClr>
              <a:buSzPts val="1100"/>
              <a:buFont typeface="Arial"/>
              <a:buNone/>
            </a:pPr>
            <a:r>
              <a:rPr lang="en-GB" sz="2500" b="1" dirty="0">
                <a:solidFill>
                  <a:srgbClr val="1F1F1F"/>
                </a:solidFill>
                <a:latin typeface="Arial"/>
                <a:ea typeface="Arial"/>
                <a:cs typeface="Arial"/>
                <a:sym typeface="Arial"/>
              </a:rPr>
              <a:t>Task 3 Benefits and challenges: Identification of the solutions in the campaign to overcome individual challenges</a:t>
            </a:r>
            <a:endParaRPr sz="2500" b="1" dirty="0">
              <a:solidFill>
                <a:srgbClr val="1F1F1F"/>
              </a:solidFill>
              <a:latin typeface="Arial"/>
              <a:ea typeface="Arial"/>
              <a:cs typeface="Arial"/>
              <a:sym typeface="Arial"/>
            </a:endParaRPr>
          </a:p>
          <a:p>
            <a:pPr marL="0" lvl="0" indent="0" algn="ctr" rtl="0">
              <a:spcBef>
                <a:spcPts val="0"/>
              </a:spcBef>
              <a:spcAft>
                <a:spcPts val="0"/>
              </a:spcAft>
              <a:buNone/>
            </a:pPr>
            <a:endParaRPr sz="2500" dirty="0"/>
          </a:p>
        </p:txBody>
      </p:sp>
      <p:sp>
        <p:nvSpPr>
          <p:cNvPr id="308" name="Google Shape;308;g3988892911e_0_138"/>
          <p:cNvSpPr txBox="1">
            <a:spLocks noGrp="1"/>
          </p:cNvSpPr>
          <p:nvPr>
            <p:ph type="body" idx="1"/>
          </p:nvPr>
        </p:nvSpPr>
        <p:spPr>
          <a:xfrm>
            <a:off x="457200" y="2052225"/>
            <a:ext cx="4187100" cy="4526100"/>
          </a:xfrm>
          <a:prstGeom prst="rect">
            <a:avLst/>
          </a:prstGeom>
        </p:spPr>
        <p:txBody>
          <a:bodyPr spcFirstLastPara="1" wrap="square" lIns="91425" tIns="45700" rIns="91425" bIns="45700" anchor="t" anchorCtr="0">
            <a:norm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mobile screening units needs to be provided for the rural access,</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motivational interviewing can be offered to minimise the fear (Wagner </a:t>
            </a:r>
            <a:r>
              <a:rPr lang="en-GB" sz="1500" i="1">
                <a:solidFill>
                  <a:srgbClr val="1F1F1F"/>
                </a:solidFill>
                <a:latin typeface="Arial"/>
                <a:ea typeface="Arial"/>
                <a:cs typeface="Arial"/>
                <a:sym typeface="Arial"/>
              </a:rPr>
              <a:t>et al., </a:t>
            </a:r>
            <a:r>
              <a:rPr lang="en-GB" sz="1500">
                <a:solidFill>
                  <a:srgbClr val="1F1F1F"/>
                </a:solidFill>
                <a:latin typeface="Arial"/>
                <a:ea typeface="Arial"/>
                <a:cs typeface="Arial"/>
                <a:sym typeface="Arial"/>
              </a:rPr>
              <a:t>2021).</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free exercise sessions through community centres need to be delivered.</a:t>
            </a:r>
            <a:endParaRPr sz="1500">
              <a:solidFill>
                <a:srgbClr val="1F1F1F"/>
              </a:solidFill>
              <a:latin typeface="Arial"/>
              <a:ea typeface="Arial"/>
              <a:cs typeface="Arial"/>
              <a:sym typeface="Arial"/>
            </a:endParaRPr>
          </a:p>
          <a:p>
            <a:pPr marL="0" lvl="0" indent="0" algn="l" rtl="0">
              <a:spcBef>
                <a:spcPts val="360"/>
              </a:spcBef>
              <a:spcAft>
                <a:spcPts val="0"/>
              </a:spcAft>
              <a:buNone/>
            </a:pPr>
            <a:endParaRPr sz="1500"/>
          </a:p>
        </p:txBody>
      </p:sp>
      <p:pic>
        <p:nvPicPr>
          <p:cNvPr id="309" name="Google Shape;309;g3988892911e_0_138"/>
          <p:cNvPicPr preferRelativeResize="0"/>
          <p:nvPr/>
        </p:nvPicPr>
        <p:blipFill>
          <a:blip r:embed="rId3">
            <a:alphaModFix/>
          </a:blip>
          <a:stretch>
            <a:fillRect/>
          </a:stretch>
        </p:blipFill>
        <p:spPr>
          <a:xfrm>
            <a:off x="5538825" y="1780004"/>
            <a:ext cx="3147975" cy="3147975"/>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14"/>
        <p:cNvGrpSpPr/>
        <p:nvPr/>
      </p:nvGrpSpPr>
      <p:grpSpPr>
        <a:xfrm>
          <a:off x="0" y="0"/>
          <a:ext cx="0" cy="0"/>
          <a:chOff x="0" y="0"/>
          <a:chExt cx="0" cy="0"/>
        </a:xfrm>
      </p:grpSpPr>
      <p:sp>
        <p:nvSpPr>
          <p:cNvPr id="315" name="Google Shape;315;g3988892911e_0_144"/>
          <p:cNvSpPr txBox="1">
            <a:spLocks noGrp="1"/>
          </p:cNvSpPr>
          <p:nvPr>
            <p:ph type="title"/>
          </p:nvPr>
        </p:nvSpPr>
        <p:spPr>
          <a:xfrm>
            <a:off x="457200" y="578447"/>
            <a:ext cx="8229600" cy="839100"/>
          </a:xfrm>
          <a:prstGeom prst="rect">
            <a:avLst/>
          </a:prstGeom>
        </p:spPr>
        <p:txBody>
          <a:bodyPr spcFirstLastPara="1" wrap="square" lIns="91425" tIns="45700" rIns="91425" bIns="45700" anchor="ctr" anchorCtr="0">
            <a:noAutofit/>
          </a:bodyPr>
          <a:lstStyle/>
          <a:p>
            <a:pPr marL="0" lvl="0" indent="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Task 3 Benefits and challenges: Identification of the solutions in the campaign to overcome individual challenges (Contd.)</a:t>
            </a:r>
            <a:endParaRPr sz="2500" b="1">
              <a:solidFill>
                <a:srgbClr val="1F1F1F"/>
              </a:solidFill>
              <a:latin typeface="Arial"/>
              <a:ea typeface="Arial"/>
              <a:cs typeface="Arial"/>
              <a:sym typeface="Arial"/>
            </a:endParaRPr>
          </a:p>
          <a:p>
            <a:pPr marL="0" lvl="0" indent="0" algn="ctr" rtl="0">
              <a:spcBef>
                <a:spcPts val="0"/>
              </a:spcBef>
              <a:spcAft>
                <a:spcPts val="0"/>
              </a:spcAft>
              <a:buNone/>
            </a:pPr>
            <a:endParaRPr sz="2500"/>
          </a:p>
        </p:txBody>
      </p:sp>
      <p:sp>
        <p:nvSpPr>
          <p:cNvPr id="316" name="Google Shape;316;g3988892911e_0_144"/>
          <p:cNvSpPr txBox="1">
            <a:spLocks noGrp="1"/>
          </p:cNvSpPr>
          <p:nvPr>
            <p:ph type="body" idx="1"/>
          </p:nvPr>
        </p:nvSpPr>
        <p:spPr>
          <a:xfrm>
            <a:off x="457200" y="2213675"/>
            <a:ext cx="4199700" cy="4526100"/>
          </a:xfrm>
          <a:prstGeom prst="rect">
            <a:avLst/>
          </a:prstGeom>
        </p:spPr>
        <p:txBody>
          <a:bodyPr spcFirstLastPara="1" wrap="square" lIns="91425" tIns="45700" rIns="91425" bIns="45700" anchor="t" anchorCtr="0">
            <a:normAutofit/>
          </a:bodyPr>
          <a:lstStyle/>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digital reminders need to be implemented for booking appointments.</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community nurses need to be trained for PAD screening.</a:t>
            </a:r>
            <a:endParaRPr sz="150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a:solidFill>
                  <a:srgbClr val="1F1F1F"/>
                </a:solidFill>
                <a:latin typeface="Arial"/>
                <a:ea typeface="Arial"/>
                <a:cs typeface="Arial"/>
                <a:sym typeface="Arial"/>
              </a:rPr>
              <a:t>The peer support program can be developed for benefits.</a:t>
            </a:r>
            <a:endParaRPr sz="1500">
              <a:solidFill>
                <a:srgbClr val="1F1F1F"/>
              </a:solidFill>
              <a:latin typeface="Arial"/>
              <a:ea typeface="Arial"/>
              <a:cs typeface="Arial"/>
              <a:sym typeface="Arial"/>
            </a:endParaRPr>
          </a:p>
          <a:p>
            <a:pPr marL="0" lvl="0" indent="0" algn="l" rtl="0">
              <a:spcBef>
                <a:spcPts val="360"/>
              </a:spcBef>
              <a:spcAft>
                <a:spcPts val="0"/>
              </a:spcAft>
              <a:buNone/>
            </a:pPr>
            <a:endParaRPr sz="1500"/>
          </a:p>
        </p:txBody>
      </p:sp>
      <p:pic>
        <p:nvPicPr>
          <p:cNvPr id="317" name="Google Shape;317;g3988892911e_0_144"/>
          <p:cNvPicPr preferRelativeResize="0"/>
          <p:nvPr/>
        </p:nvPicPr>
        <p:blipFill>
          <a:blip r:embed="rId3">
            <a:alphaModFix/>
          </a:blip>
          <a:stretch>
            <a:fillRect/>
          </a:stretch>
        </p:blipFill>
        <p:spPr>
          <a:xfrm>
            <a:off x="4656900" y="2213676"/>
            <a:ext cx="4334700" cy="1857729"/>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sp>
        <p:nvSpPr>
          <p:cNvPr id="323" name="Google Shape;323;g3988892911e_0_150"/>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rmAutofit/>
          </a:bodyPr>
          <a:lstStyle/>
          <a:p>
            <a:pPr marL="457200" lvl="0" indent="-228600" algn="ctr" rtl="0">
              <a:lnSpc>
                <a:spcPct val="150000"/>
              </a:lnSpc>
              <a:spcBef>
                <a:spcPts val="0"/>
              </a:spcBef>
              <a:spcAft>
                <a:spcPts val="0"/>
              </a:spcAft>
              <a:buClr>
                <a:schemeClr val="dk1"/>
              </a:buClr>
              <a:buSzPts val="1100"/>
              <a:buFont typeface="Arial"/>
              <a:buNone/>
            </a:pPr>
            <a:r>
              <a:rPr lang="en-GB" sz="2500" b="1">
                <a:solidFill>
                  <a:srgbClr val="1F1F1F"/>
                </a:solidFill>
                <a:latin typeface="Arial"/>
                <a:ea typeface="Arial"/>
                <a:cs typeface="Arial"/>
                <a:sym typeface="Arial"/>
              </a:rPr>
              <a:t>Conclusion</a:t>
            </a:r>
            <a:endParaRPr sz="2500"/>
          </a:p>
        </p:txBody>
      </p:sp>
      <p:sp>
        <p:nvSpPr>
          <p:cNvPr id="324" name="Google Shape;324;g3988892911e_0_150"/>
          <p:cNvSpPr txBox="1">
            <a:spLocks noGrp="1"/>
          </p:cNvSpPr>
          <p:nvPr>
            <p:ph type="body" idx="1"/>
          </p:nvPr>
        </p:nvSpPr>
        <p:spPr>
          <a:xfrm>
            <a:off x="457200" y="1600200"/>
            <a:ext cx="4114800" cy="4526100"/>
          </a:xfrm>
          <a:prstGeom prst="rect">
            <a:avLst/>
          </a:prstGeom>
        </p:spPr>
        <p:txBody>
          <a:bodyPr spcFirstLastPara="1" wrap="square" lIns="91425" tIns="45700" rIns="91425" bIns="45700" anchor="t" anchorCtr="0">
            <a:normAutofit/>
          </a:bodyPr>
          <a:lstStyle/>
          <a:p>
            <a:pPr marL="457200" lvl="0" indent="-323850" algn="just" rtl="0">
              <a:lnSpc>
                <a:spcPct val="150000"/>
              </a:lnSpc>
              <a:spcBef>
                <a:spcPts val="0"/>
              </a:spcBef>
              <a:spcAft>
                <a:spcPts val="0"/>
              </a:spcAft>
              <a:buClr>
                <a:srgbClr val="1F1F1F"/>
              </a:buClr>
              <a:buSzPts val="1500"/>
              <a:buChar char="●"/>
            </a:pPr>
            <a:r>
              <a:rPr lang="en-GB" sz="1500" dirty="0">
                <a:solidFill>
                  <a:srgbClr val="1F1F1F"/>
                </a:solidFill>
                <a:latin typeface="Arial"/>
                <a:ea typeface="Arial"/>
                <a:cs typeface="Arial"/>
                <a:sym typeface="Arial"/>
              </a:rPr>
              <a:t>This group presentation of three group members can enhance PAD awareness with early detection.</a:t>
            </a:r>
            <a:endParaRPr sz="1500" dirty="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dirty="0">
                <a:solidFill>
                  <a:srgbClr val="1F1F1F"/>
                </a:solidFill>
                <a:latin typeface="Arial"/>
                <a:ea typeface="Arial"/>
                <a:cs typeface="Arial"/>
                <a:sym typeface="Arial"/>
              </a:rPr>
              <a:t>This can integrate the partnerships to ensure sustainable impact.</a:t>
            </a:r>
            <a:endParaRPr sz="1500" dirty="0">
              <a:solidFill>
                <a:srgbClr val="1F1F1F"/>
              </a:solidFill>
              <a:latin typeface="Arial"/>
              <a:ea typeface="Arial"/>
              <a:cs typeface="Arial"/>
              <a:sym typeface="Arial"/>
            </a:endParaRPr>
          </a:p>
          <a:p>
            <a:pPr marL="457200" lvl="0" indent="-323850" algn="just" rtl="0">
              <a:lnSpc>
                <a:spcPct val="150000"/>
              </a:lnSpc>
              <a:spcBef>
                <a:spcPts val="0"/>
              </a:spcBef>
              <a:spcAft>
                <a:spcPts val="0"/>
              </a:spcAft>
              <a:buClr>
                <a:srgbClr val="1F1F1F"/>
              </a:buClr>
              <a:buSzPts val="1500"/>
              <a:buChar char="●"/>
            </a:pPr>
            <a:r>
              <a:rPr lang="en-GB" sz="1500" dirty="0">
                <a:solidFill>
                  <a:srgbClr val="1F1F1F"/>
                </a:solidFill>
                <a:latin typeface="Arial"/>
                <a:ea typeface="Arial"/>
                <a:cs typeface="Arial"/>
                <a:sym typeface="Arial"/>
              </a:rPr>
              <a:t>Evidence-based evaluation can drive future health promotion innovations.</a:t>
            </a:r>
            <a:endParaRPr sz="1500" dirty="0">
              <a:solidFill>
                <a:srgbClr val="1F1F1F"/>
              </a:solidFill>
              <a:latin typeface="Arial"/>
              <a:ea typeface="Arial"/>
              <a:cs typeface="Arial"/>
              <a:sym typeface="Arial"/>
            </a:endParaRPr>
          </a:p>
          <a:p>
            <a:pPr marL="0" lvl="0" indent="0" algn="l" rtl="0">
              <a:spcBef>
                <a:spcPts val="360"/>
              </a:spcBef>
              <a:spcAft>
                <a:spcPts val="0"/>
              </a:spcAft>
              <a:buNone/>
            </a:pPr>
            <a:endParaRPr sz="1500" dirty="0"/>
          </a:p>
        </p:txBody>
      </p:sp>
      <p:pic>
        <p:nvPicPr>
          <p:cNvPr id="325" name="Google Shape;325;g3988892911e_0_150"/>
          <p:cNvPicPr preferRelativeResize="0"/>
          <p:nvPr/>
        </p:nvPicPr>
        <p:blipFill>
          <a:blip r:embed="rId3">
            <a:alphaModFix/>
          </a:blip>
          <a:stretch>
            <a:fillRect/>
          </a:stretch>
        </p:blipFill>
        <p:spPr>
          <a:xfrm>
            <a:off x="5450875" y="1796080"/>
            <a:ext cx="3010400" cy="3010400"/>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sp>
        <p:nvSpPr>
          <p:cNvPr id="330" name="Google Shape;330;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lnSpc>
                <a:spcPct val="150000"/>
              </a:lnSpc>
              <a:spcBef>
                <a:spcPts val="0"/>
              </a:spcBef>
              <a:spcAft>
                <a:spcPts val="0"/>
              </a:spcAft>
              <a:buClr>
                <a:schemeClr val="dk1"/>
              </a:buClr>
              <a:buSzPts val="2500"/>
              <a:buFont typeface="Arial"/>
              <a:buNone/>
            </a:pPr>
            <a:r>
              <a:rPr lang="en-GB" sz="2500" b="1">
                <a:latin typeface="Arial"/>
                <a:ea typeface="Arial"/>
                <a:cs typeface="Arial"/>
                <a:sym typeface="Arial"/>
              </a:rPr>
              <a:t>References </a:t>
            </a:r>
            <a:endParaRPr sz="2500" b="1">
              <a:latin typeface="Arial"/>
              <a:ea typeface="Arial"/>
              <a:cs typeface="Arial"/>
              <a:sym typeface="Arial"/>
            </a:endParaRPr>
          </a:p>
        </p:txBody>
      </p:sp>
      <p:sp>
        <p:nvSpPr>
          <p:cNvPr id="4" name="Google Shape;324;g3988892911e_0_150">
            <a:extLst>
              <a:ext uri="{FF2B5EF4-FFF2-40B4-BE49-F238E27FC236}">
                <a16:creationId xmlns:a16="http://schemas.microsoft.com/office/drawing/2014/main" id="{61B21AD5-6049-351C-5E53-AFE3FE7ED959}"/>
              </a:ext>
            </a:extLst>
          </p:cNvPr>
          <p:cNvSpPr txBox="1">
            <a:spLocks noGrp="1"/>
          </p:cNvSpPr>
          <p:nvPr>
            <p:ph type="body" idx="1"/>
          </p:nvPr>
        </p:nvSpPr>
        <p:spPr>
          <a:xfrm>
            <a:off x="184355" y="1165950"/>
            <a:ext cx="8775290" cy="4526100"/>
          </a:xfrm>
          <a:prstGeom prst="rect">
            <a:avLst/>
          </a:prstGeom>
        </p:spPr>
        <p:txBody>
          <a:bodyPr spcFirstLastPara="1" wrap="square" lIns="91425" tIns="45700" rIns="91425" bIns="45700" anchor="t" anchorCtr="0">
            <a:noAutofit/>
          </a:bodyPr>
          <a:lstStyle/>
          <a:p>
            <a:r>
              <a:rPr lang="en-IN" sz="600" dirty="0"/>
              <a:t>Age UK (2024). </a:t>
            </a:r>
            <a:r>
              <a:rPr lang="en-IN" sz="600" i="1" dirty="0"/>
              <a:t>Bedfordshire</a:t>
            </a:r>
            <a:r>
              <a:rPr lang="en-IN" sz="600" dirty="0"/>
              <a:t>. Available at:</a:t>
            </a:r>
            <a:r>
              <a:rPr lang="en-IN" sz="600" dirty="0">
                <a:hlinkClick r:id="rId3"/>
              </a:rPr>
              <a:t> </a:t>
            </a:r>
            <a:r>
              <a:rPr lang="en-IN" sz="600" u="sng" dirty="0">
                <a:hlinkClick r:id="rId3"/>
              </a:rPr>
              <a:t>https://www.ageuk.org.uk/bedfordshire/</a:t>
            </a:r>
            <a:r>
              <a:rPr lang="en-IN" sz="600" dirty="0"/>
              <a:t> (Accessed on 4 October 2025)</a:t>
            </a:r>
          </a:p>
          <a:p>
            <a:r>
              <a:rPr lang="en-IN" sz="600" dirty="0" err="1"/>
              <a:t>Alyafei</a:t>
            </a:r>
            <a:r>
              <a:rPr lang="en-IN" sz="600" dirty="0"/>
              <a:t>, A. and Carr, R.E. (2024). </a:t>
            </a:r>
            <a:r>
              <a:rPr lang="en-IN" sz="600" i="1" dirty="0"/>
              <a:t>The Health Belief Model of </a:t>
            </a:r>
            <a:r>
              <a:rPr lang="en-IN" sz="600" i="1" dirty="0" err="1"/>
              <a:t>Behavior</a:t>
            </a:r>
            <a:r>
              <a:rPr lang="en-IN" sz="600" i="1" dirty="0"/>
              <a:t> Change</a:t>
            </a:r>
            <a:r>
              <a:rPr lang="en-IN" sz="600" dirty="0"/>
              <a:t>. Available at:</a:t>
            </a:r>
            <a:r>
              <a:rPr lang="en-IN" sz="600" dirty="0">
                <a:hlinkClick r:id="rId4"/>
              </a:rPr>
              <a:t> </a:t>
            </a:r>
            <a:r>
              <a:rPr lang="en-IN" sz="600" u="sng" dirty="0">
                <a:hlinkClick r:id="rId4"/>
              </a:rPr>
              <a:t>https://www.ncbi.nlm.nih.gov/books/NBK606120/</a:t>
            </a:r>
            <a:r>
              <a:rPr lang="en-IN" sz="600" dirty="0"/>
              <a:t> (Accessed on 4 October 2025)</a:t>
            </a:r>
          </a:p>
          <a:p>
            <a:r>
              <a:rPr lang="en-IN" sz="600" dirty="0"/>
              <a:t>Bedford Borough Council (2025). </a:t>
            </a:r>
            <a:r>
              <a:rPr lang="en-IN" sz="600" i="1" dirty="0"/>
              <a:t>Ageing Well Exhibition returns to Bedford Corn Exchange to support residents over 50 | Bedford Borough Council</a:t>
            </a:r>
            <a:r>
              <a:rPr lang="en-IN" sz="600" dirty="0"/>
              <a:t>. Available at:</a:t>
            </a:r>
            <a:r>
              <a:rPr lang="en-IN" sz="600" dirty="0">
                <a:hlinkClick r:id="rId5"/>
              </a:rPr>
              <a:t> </a:t>
            </a:r>
            <a:r>
              <a:rPr lang="en-IN" sz="600" u="sng" dirty="0">
                <a:hlinkClick r:id="rId5"/>
              </a:rPr>
              <a:t>https://www.bedford.gov.uk/news/2025/ageing-well-exhibition-returns-bedford-corn-exchange-support-residents-over-50</a:t>
            </a:r>
            <a:r>
              <a:rPr lang="en-IN" sz="600" dirty="0"/>
              <a:t> (Accessed on 4 October 2025)</a:t>
            </a:r>
          </a:p>
          <a:p>
            <a:r>
              <a:rPr lang="en-IN" sz="600" dirty="0"/>
              <a:t>BHF (2024). </a:t>
            </a:r>
            <a:r>
              <a:rPr lang="en-IN" sz="600" i="1" dirty="0"/>
              <a:t>Heart Matters magazine</a:t>
            </a:r>
            <a:r>
              <a:rPr lang="en-IN" sz="600" dirty="0"/>
              <a:t>. Available at:</a:t>
            </a:r>
            <a:r>
              <a:rPr lang="en-IN" sz="600" dirty="0">
                <a:hlinkClick r:id="rId6"/>
              </a:rPr>
              <a:t> </a:t>
            </a:r>
            <a:r>
              <a:rPr lang="en-IN" sz="600" u="sng" dirty="0">
                <a:hlinkClick r:id="rId6"/>
              </a:rPr>
              <a:t>https://www.bhf.org.uk/informationsupport/heart-matters-magazine</a:t>
            </a:r>
            <a:r>
              <a:rPr lang="en-IN" sz="600" dirty="0"/>
              <a:t> (Accessed on 4 October 2025)</a:t>
            </a:r>
          </a:p>
          <a:p>
            <a:r>
              <a:rPr lang="en-IN" sz="600" dirty="0"/>
              <a:t>BHF (2025). </a:t>
            </a:r>
            <a:r>
              <a:rPr lang="en-IN" sz="600" i="1" dirty="0"/>
              <a:t>Peripheral artery disease research</a:t>
            </a:r>
            <a:r>
              <a:rPr lang="en-IN" sz="600" dirty="0"/>
              <a:t>. Available at:</a:t>
            </a:r>
            <a:r>
              <a:rPr lang="en-IN" sz="600" dirty="0">
                <a:hlinkClick r:id="rId7"/>
              </a:rPr>
              <a:t> </a:t>
            </a:r>
            <a:r>
              <a:rPr lang="en-IN" sz="600" u="sng" dirty="0">
                <a:hlinkClick r:id="rId7"/>
              </a:rPr>
              <a:t>https://www.bhf.org.uk/what-we-do/our-research/circulatory-conditions-research/peripheral-artery-disease-research</a:t>
            </a:r>
            <a:r>
              <a:rPr lang="en-IN" sz="600" dirty="0"/>
              <a:t> (Accessed on 4 October 2025)</a:t>
            </a:r>
          </a:p>
          <a:p>
            <a:r>
              <a:rPr lang="en-IN" sz="600" dirty="0"/>
              <a:t>BHF, (2024).</a:t>
            </a:r>
            <a:r>
              <a:rPr lang="en-IN" sz="600" i="1" dirty="0"/>
              <a:t> Focus on: Peripheral arterial disease.</a:t>
            </a:r>
            <a:r>
              <a:rPr lang="en-IN" sz="600" dirty="0"/>
              <a:t> Available at: </a:t>
            </a:r>
            <a:r>
              <a:rPr lang="en-IN" sz="600" u="sng" dirty="0">
                <a:hlinkClick r:id="rId8"/>
              </a:rPr>
              <a:t>https://www.bhf.org.uk/informationsupport/heart-matters-magazine/medical/peripheral-arterial-disease</a:t>
            </a:r>
            <a:r>
              <a:rPr lang="en-IN" sz="600" dirty="0"/>
              <a:t> (Accessed on 3 October 2025)</a:t>
            </a:r>
          </a:p>
          <a:p>
            <a:r>
              <a:rPr lang="en-IN" sz="600" dirty="0" err="1"/>
              <a:t>Bierowski</a:t>
            </a:r>
            <a:r>
              <a:rPr lang="en-IN" sz="600" dirty="0"/>
              <a:t>, M., Galanis, T., Majeed, A. and </a:t>
            </a:r>
            <a:r>
              <a:rPr lang="en-IN" sz="600" dirty="0" err="1"/>
              <a:t>Mofid</a:t>
            </a:r>
            <a:r>
              <a:rPr lang="en-IN" sz="600" dirty="0"/>
              <a:t>, A., (2023). Peripheral artery disease: overview of diagnosis and medical therapy. </a:t>
            </a:r>
            <a:r>
              <a:rPr lang="en-IN" sz="600" i="1" dirty="0"/>
              <a:t>Medical Clinics</a:t>
            </a:r>
            <a:r>
              <a:rPr lang="en-IN" sz="600" dirty="0"/>
              <a:t>, </a:t>
            </a:r>
            <a:r>
              <a:rPr lang="en-IN" sz="600" i="1" dirty="0"/>
              <a:t>107</a:t>
            </a:r>
            <a:r>
              <a:rPr lang="en-IN" sz="600" dirty="0"/>
              <a:t>(5), pp.807-822.</a:t>
            </a:r>
            <a:r>
              <a:rPr lang="en-IN" sz="600" dirty="0">
                <a:hlinkClick r:id="rId9"/>
              </a:rPr>
              <a:t> </a:t>
            </a:r>
            <a:r>
              <a:rPr lang="en-IN" sz="600" u="sng" dirty="0">
                <a:hlinkClick r:id="rId9"/>
              </a:rPr>
              <a:t>https://www.medical.theclinics.com/article/S0025-7125(23)00067-6/abstract</a:t>
            </a:r>
            <a:endParaRPr lang="en-IN" sz="600" dirty="0"/>
          </a:p>
          <a:p>
            <a:r>
              <a:rPr lang="en-IN" sz="600" dirty="0"/>
              <a:t>Black, C. (2025). </a:t>
            </a:r>
            <a:r>
              <a:rPr lang="en-IN" sz="600" i="1" dirty="0"/>
              <a:t>University of Bedfordshire and Bedfordshire Hospitals NHS Foundation Trust announce official partnership - Bedfordshire Hospitals NHS Trust</a:t>
            </a:r>
            <a:r>
              <a:rPr lang="en-IN" sz="600" dirty="0"/>
              <a:t>. Available at:</a:t>
            </a:r>
            <a:r>
              <a:rPr lang="en-IN" sz="600" dirty="0">
                <a:hlinkClick r:id="rId10"/>
              </a:rPr>
              <a:t> </a:t>
            </a:r>
            <a:r>
              <a:rPr lang="en-IN" sz="600" u="sng" dirty="0">
                <a:hlinkClick r:id="rId10"/>
              </a:rPr>
              <a:t>https://www.bedfordshirehospitals.nhs.uk/news/university-of-bedfordshire-and-bedfordshire-hospitals-nhs-foundation-trust-announce-official-partnership/</a:t>
            </a:r>
            <a:r>
              <a:rPr lang="en-IN" sz="600" dirty="0"/>
              <a:t> (Accessed on 4 October 2025)</a:t>
            </a:r>
          </a:p>
          <a:p>
            <a:r>
              <a:rPr lang="en-IN" sz="600" dirty="0"/>
              <a:t>Bridgwood, B.M. and Sayers, R.D., (2023). Peripheral artery disease (PAD) in primary care—educational experiences for PAD primary care in England—a mixed-method study. </a:t>
            </a:r>
            <a:r>
              <a:rPr lang="en-IN" sz="600" i="1" dirty="0"/>
              <a:t>Family Practice</a:t>
            </a:r>
            <a:r>
              <a:rPr lang="en-IN" sz="600" dirty="0"/>
              <a:t>, </a:t>
            </a:r>
            <a:r>
              <a:rPr lang="en-IN" sz="600" i="1" dirty="0"/>
              <a:t>40</a:t>
            </a:r>
            <a:r>
              <a:rPr lang="en-IN" sz="600" dirty="0"/>
              <a:t>(5-6), pp.820-826.</a:t>
            </a:r>
            <a:r>
              <a:rPr lang="en-IN" sz="600" dirty="0">
                <a:hlinkClick r:id="rId11"/>
              </a:rPr>
              <a:t> </a:t>
            </a:r>
            <a:r>
              <a:rPr lang="en-IN" sz="600" u="sng" dirty="0">
                <a:hlinkClick r:id="rId11"/>
              </a:rPr>
              <a:t>https://doi.org/10.1093/fampra/cmad048</a:t>
            </a:r>
            <a:endParaRPr lang="en-IN" sz="600" dirty="0"/>
          </a:p>
          <a:p>
            <a:r>
              <a:rPr lang="en-IN" sz="600" dirty="0"/>
              <a:t>Cecchini, A.L., </a:t>
            </a:r>
            <a:r>
              <a:rPr lang="en-IN" sz="600" dirty="0" err="1"/>
              <a:t>Biscetti</a:t>
            </a:r>
            <a:r>
              <a:rPr lang="en-IN" sz="600" dirty="0"/>
              <a:t>, F., Rando, M.M., Nardella, E., </a:t>
            </a:r>
            <a:r>
              <a:rPr lang="en-IN" sz="600" dirty="0" err="1"/>
              <a:t>Pecorini</a:t>
            </a:r>
            <a:r>
              <a:rPr lang="en-IN" sz="600" dirty="0"/>
              <a:t>, G., Eraso, L.H., Dimuzio, P.J., </a:t>
            </a:r>
            <a:r>
              <a:rPr lang="en-IN" sz="600" dirty="0" err="1"/>
              <a:t>Gasbarrini</a:t>
            </a:r>
            <a:r>
              <a:rPr lang="en-IN" sz="600" dirty="0"/>
              <a:t>, A., Massetti, M. and Flex, A., (2022). Dietary risk factors and eating </a:t>
            </a:r>
            <a:r>
              <a:rPr lang="en-IN" sz="600" dirty="0" err="1"/>
              <a:t>behaviors</a:t>
            </a:r>
            <a:r>
              <a:rPr lang="en-IN" sz="600" dirty="0"/>
              <a:t> in peripheral arterial disease (PAD). </a:t>
            </a:r>
            <a:r>
              <a:rPr lang="en-IN" sz="600" i="1" dirty="0"/>
              <a:t>International Journal of Molecular Sciences</a:t>
            </a:r>
            <a:r>
              <a:rPr lang="en-IN" sz="600" dirty="0"/>
              <a:t>, </a:t>
            </a:r>
            <a:r>
              <a:rPr lang="en-IN" sz="600" i="1" dirty="0"/>
              <a:t>23</a:t>
            </a:r>
            <a:r>
              <a:rPr lang="en-IN" sz="600" dirty="0"/>
              <a:t>(18), p.10814.  </a:t>
            </a:r>
            <a:r>
              <a:rPr lang="en-IN" sz="600" u="sng" dirty="0">
                <a:hlinkClick r:id="rId12"/>
              </a:rPr>
              <a:t>https://doi.org/10.3390/ijms231810814</a:t>
            </a:r>
            <a:endParaRPr lang="en-IN" sz="600" dirty="0"/>
          </a:p>
          <a:p>
            <a:r>
              <a:rPr lang="en-IN" sz="600" dirty="0"/>
              <a:t>Clemes, S.A., Varela-Mato, V., </a:t>
            </a:r>
            <a:r>
              <a:rPr lang="en-IN" sz="600" dirty="0" err="1"/>
              <a:t>Bodicoat</a:t>
            </a:r>
            <a:r>
              <a:rPr lang="en-IN" sz="600" dirty="0"/>
              <a:t>, D.H., Brookes, C.L., Chen, Y.-L., Cox, E., Edwardson, C.L., Gray, L.J., Guest, A., Johnson, V., Munir, F., Paine, N.J., Richardson, G., </a:t>
            </a:r>
            <a:r>
              <a:rPr lang="en-IN" sz="600" dirty="0" err="1"/>
              <a:t>Ruettger</a:t>
            </a:r>
            <a:r>
              <a:rPr lang="en-IN" sz="600" dirty="0"/>
              <a:t>, K., Sayyah, M., Sherry, A., Paola, A.S.D., Troughton, J., Walker, S. and Yates, T. (2022). </a:t>
            </a:r>
            <a:r>
              <a:rPr lang="en-IN" sz="600" i="1" dirty="0"/>
              <a:t>Process evaluation</a:t>
            </a:r>
            <a:r>
              <a:rPr lang="en-IN" sz="600" dirty="0"/>
              <a:t>. Available at:</a:t>
            </a:r>
            <a:r>
              <a:rPr lang="en-IN" sz="600" dirty="0">
                <a:hlinkClick r:id="rId13"/>
              </a:rPr>
              <a:t> </a:t>
            </a:r>
            <a:r>
              <a:rPr lang="en-IN" sz="600" u="sng" dirty="0">
                <a:hlinkClick r:id="rId13"/>
              </a:rPr>
              <a:t>https://www.ncbi.nlm.nih.gov/books/NBK587139/</a:t>
            </a:r>
            <a:r>
              <a:rPr lang="en-IN" sz="600" dirty="0"/>
              <a:t> (Accessed on 4 October 2025)</a:t>
            </a:r>
          </a:p>
          <a:p>
            <a:r>
              <a:rPr lang="en-IN" sz="600" dirty="0"/>
              <a:t>Cleveland Clinic, (2025).</a:t>
            </a:r>
            <a:r>
              <a:rPr lang="en-IN" sz="600" i="1" dirty="0"/>
              <a:t> Peripheral Artery Disease.</a:t>
            </a:r>
            <a:r>
              <a:rPr lang="en-IN" sz="600" dirty="0"/>
              <a:t> Available at: </a:t>
            </a:r>
            <a:r>
              <a:rPr lang="en-IN" sz="600" u="sng" dirty="0">
                <a:hlinkClick r:id="rId14"/>
              </a:rPr>
              <a:t>https://my.clevelandclinic.org/health/diseases/17357-peripheral-artery-disease-pad</a:t>
            </a:r>
            <a:r>
              <a:rPr lang="en-IN" sz="600" dirty="0"/>
              <a:t> (Accessed on 3 October 2025)</a:t>
            </a:r>
          </a:p>
          <a:p>
            <a:r>
              <a:rPr lang="en-IN" sz="600" dirty="0"/>
              <a:t>Conrad, N., </a:t>
            </a:r>
            <a:r>
              <a:rPr lang="en-IN" sz="600" dirty="0" err="1"/>
              <a:t>Molenberghs</a:t>
            </a:r>
            <a:r>
              <a:rPr lang="en-IN" sz="600" dirty="0"/>
              <a:t>, G., Verbeke, G., Zaccardi, F., Lawson, C., Friday, J.M., Su, H., </a:t>
            </a:r>
            <a:r>
              <a:rPr lang="en-IN" sz="600" dirty="0" err="1"/>
              <a:t>Jhund</a:t>
            </a:r>
            <a:r>
              <a:rPr lang="en-IN" sz="600" dirty="0"/>
              <a:t>, P.S., Sattar, N., Rahimi, K., Cleland, J.G., </a:t>
            </a:r>
            <a:r>
              <a:rPr lang="en-IN" sz="600" dirty="0" err="1"/>
              <a:t>Khunti</a:t>
            </a:r>
            <a:r>
              <a:rPr lang="en-IN" sz="600" dirty="0"/>
              <a:t>, K., </a:t>
            </a:r>
            <a:r>
              <a:rPr lang="en-IN" sz="600" dirty="0" err="1"/>
              <a:t>Budts</a:t>
            </a:r>
            <a:r>
              <a:rPr lang="en-IN" sz="600" dirty="0"/>
              <a:t>, W. and McMurray, J.J.V. (2024). Trends in cardiovascular disease incidence among 22 million people in the UK over 20 years: population based study. </a:t>
            </a:r>
            <a:r>
              <a:rPr lang="en-IN" sz="600" i="1" dirty="0"/>
              <a:t>BMJ</a:t>
            </a:r>
            <a:r>
              <a:rPr lang="en-IN" sz="600" dirty="0"/>
              <a:t>, 385(385), p.e078523.</a:t>
            </a:r>
            <a:r>
              <a:rPr lang="en-IN" sz="600" dirty="0">
                <a:hlinkClick r:id="rId15"/>
              </a:rPr>
              <a:t> </a:t>
            </a:r>
            <a:r>
              <a:rPr lang="en-IN" sz="600" u="sng" dirty="0">
                <a:hlinkClick r:id="rId15"/>
              </a:rPr>
              <a:t>https://doi.org/10.1136/bmj-2023-078523</a:t>
            </a:r>
            <a:endParaRPr lang="en-IN" sz="600" dirty="0"/>
          </a:p>
          <a:p>
            <a:r>
              <a:rPr lang="en-IN" sz="600" dirty="0"/>
              <a:t>Costa, D., </a:t>
            </a:r>
            <a:r>
              <a:rPr lang="en-IN" sz="600" dirty="0" err="1"/>
              <a:t>Ielapi</a:t>
            </a:r>
            <a:r>
              <a:rPr lang="en-IN" sz="600" dirty="0"/>
              <a:t>, N., Marino, P., </a:t>
            </a:r>
            <a:r>
              <a:rPr lang="en-IN" sz="600" dirty="0" err="1"/>
              <a:t>Minici</a:t>
            </a:r>
            <a:r>
              <a:rPr lang="en-IN" sz="600" dirty="0"/>
              <a:t>, R., </a:t>
            </a:r>
            <a:r>
              <a:rPr lang="en-IN" sz="600" dirty="0" err="1"/>
              <a:t>Accarino</a:t>
            </a:r>
            <a:r>
              <a:rPr lang="en-IN" sz="600" dirty="0"/>
              <a:t>, G., Michael, A., Faga, T., Bracale, U.M., Andreucci, M. and Serra, R., (2025). A qualitative study on the role of social determinants of health in patients with peripheral artery disease. </a:t>
            </a:r>
            <a:r>
              <a:rPr lang="en-IN" sz="600" i="1" dirty="0"/>
              <a:t>Societies</a:t>
            </a:r>
            <a:r>
              <a:rPr lang="en-IN" sz="600" dirty="0"/>
              <a:t>, </a:t>
            </a:r>
            <a:r>
              <a:rPr lang="en-IN" sz="600" i="1" dirty="0"/>
              <a:t>15</a:t>
            </a:r>
            <a:r>
              <a:rPr lang="en-IN" sz="600" dirty="0"/>
              <a:t>(4), pp.1-16.</a:t>
            </a:r>
            <a:r>
              <a:rPr lang="en-IN" sz="600" dirty="0">
                <a:hlinkClick r:id="rId16"/>
              </a:rPr>
              <a:t> </a:t>
            </a:r>
            <a:r>
              <a:rPr lang="en-IN" sz="600" u="sng" dirty="0">
                <a:hlinkClick r:id="rId16"/>
              </a:rPr>
              <a:t>https://iris.uniroma1.it/handle/11573/1736099</a:t>
            </a:r>
            <a:endParaRPr lang="en-IN" sz="600" dirty="0"/>
          </a:p>
          <a:p>
            <a:r>
              <a:rPr lang="en-IN" sz="600" dirty="0"/>
              <a:t>Day, R.E. (2022). Parents’ awareness and perceptions of the Change4Life 100 </a:t>
            </a:r>
            <a:r>
              <a:rPr lang="en-IN" sz="600" dirty="0" err="1"/>
              <a:t>cal</a:t>
            </a:r>
            <a:r>
              <a:rPr lang="en-IN" sz="600" dirty="0"/>
              <a:t> snack campaign, and perceived impact on snack consumption by children under 11 years. </a:t>
            </a:r>
            <a:r>
              <a:rPr lang="en-IN" sz="600" i="1" dirty="0"/>
              <a:t>BMC Public Health</a:t>
            </a:r>
            <a:r>
              <a:rPr lang="en-IN" sz="600" dirty="0"/>
              <a:t>, 22(1).</a:t>
            </a:r>
            <a:r>
              <a:rPr lang="en-IN" sz="600" dirty="0">
                <a:hlinkClick r:id="rId17"/>
              </a:rPr>
              <a:t> </a:t>
            </a:r>
            <a:r>
              <a:rPr lang="en-IN" sz="600" u="sng" dirty="0">
                <a:hlinkClick r:id="rId17"/>
              </a:rPr>
              <a:t>https://doi.org/10.1186/s12889-022-12789-7</a:t>
            </a:r>
            <a:endParaRPr lang="en-IN" sz="600" dirty="0"/>
          </a:p>
          <a:p>
            <a:r>
              <a:rPr lang="en-IN" sz="600" dirty="0"/>
              <a:t>Diabetes UK (2025). </a:t>
            </a:r>
            <a:r>
              <a:rPr lang="en-IN" sz="600" i="1" dirty="0"/>
              <a:t>our areas of work</a:t>
            </a:r>
            <a:r>
              <a:rPr lang="en-IN" sz="600" dirty="0"/>
              <a:t>. Available at:</a:t>
            </a:r>
            <a:r>
              <a:rPr lang="en-IN" sz="600" dirty="0">
                <a:hlinkClick r:id="rId18"/>
              </a:rPr>
              <a:t> </a:t>
            </a:r>
            <a:r>
              <a:rPr lang="en-IN" sz="600" u="sng" dirty="0">
                <a:hlinkClick r:id="rId18"/>
              </a:rPr>
              <a:t>https://www.diabetes.org.uk/about-us/about-the-charity/our-areas-of-work</a:t>
            </a:r>
            <a:r>
              <a:rPr lang="en-IN" sz="600" dirty="0"/>
              <a:t> (Accessed on 4 October 2025)</a:t>
            </a:r>
          </a:p>
          <a:p>
            <a:r>
              <a:rPr lang="en-IN" sz="600" dirty="0"/>
              <a:t>Duddy, C., Wong, G., Gadsby, E.W., Krska, J. and Hibberd, V. (2021). NHS Health Check programme: a protocol for a realist review. </a:t>
            </a:r>
            <a:r>
              <a:rPr lang="en-IN" sz="600" i="1" dirty="0"/>
              <a:t>BMJ Open</a:t>
            </a:r>
            <a:r>
              <a:rPr lang="en-IN" sz="600" dirty="0"/>
              <a:t>, 11(4), p.e048937.</a:t>
            </a:r>
            <a:r>
              <a:rPr lang="en-IN" sz="600" dirty="0">
                <a:hlinkClick r:id="rId19"/>
              </a:rPr>
              <a:t> </a:t>
            </a:r>
            <a:r>
              <a:rPr lang="en-IN" sz="600" u="sng" dirty="0">
                <a:hlinkClick r:id="rId19"/>
              </a:rPr>
              <a:t>https://doi.org/10.1136/bmjopen-2021-048937</a:t>
            </a:r>
            <a:endParaRPr lang="en-IN" sz="600" dirty="0"/>
          </a:p>
          <a:p>
            <a:r>
              <a:rPr lang="en-IN" sz="600" dirty="0"/>
              <a:t>Durbin, E. and Filer, J. (2021). Evaluating the Impact of Public Awareness Campaigns on Sustainable Practices. </a:t>
            </a:r>
            <a:r>
              <a:rPr lang="en-IN" sz="600" i="1" dirty="0"/>
              <a:t>Journal of Energy and Environmental Policy Options </a:t>
            </a:r>
            <a:r>
              <a:rPr lang="en-IN" sz="600" dirty="0"/>
              <a:t>, 4(4), pp.32–37.</a:t>
            </a:r>
            <a:r>
              <a:rPr lang="en-IN" sz="600" dirty="0">
                <a:hlinkClick r:id="rId20"/>
              </a:rPr>
              <a:t> </a:t>
            </a:r>
            <a:r>
              <a:rPr lang="en-IN" sz="600" u="sng" dirty="0">
                <a:hlinkClick r:id="rId20"/>
              </a:rPr>
              <a:t>https://resdojournals.com/index.php/JEEPO/article/view/269</a:t>
            </a:r>
            <a:endParaRPr lang="en-IN" sz="600" dirty="0"/>
          </a:p>
          <a:p>
            <a:r>
              <a:rPr lang="en-IN" sz="600" dirty="0"/>
              <a:t>Heffron, S.P., Muller, M., Xia, Y., Luttrell-Williams, E., Rockman, C.B., Newman, J.D., Rodriguez, C., Barrett, T.J. and Berger, J.S. (2025). Low functional capacity in peripheral artery disease is associated with increased platelet activity and cardiovascular events. </a:t>
            </a:r>
            <a:r>
              <a:rPr lang="en-IN" sz="600" i="1" dirty="0"/>
              <a:t>Atherosclerosis</a:t>
            </a:r>
            <a:r>
              <a:rPr lang="en-IN" sz="600" dirty="0"/>
              <a:t>, 405, p.119200.</a:t>
            </a:r>
            <a:r>
              <a:rPr lang="en-IN" sz="600" dirty="0">
                <a:hlinkClick r:id="rId21"/>
              </a:rPr>
              <a:t> </a:t>
            </a:r>
            <a:r>
              <a:rPr lang="en-IN" sz="600" u="sng" dirty="0">
                <a:hlinkClick r:id="rId21"/>
              </a:rPr>
              <a:t>https://doi.org/10.1016/j.atherosclerosis.2025.119200</a:t>
            </a:r>
            <a:endParaRPr lang="en-IN" sz="600" dirty="0"/>
          </a:p>
          <a:p>
            <a:r>
              <a:rPr lang="en-IN" sz="600" dirty="0"/>
              <a:t>Kyle, D., Boylan, L., Wilson, L., Haining, S., Oates, C., Sims, A., Guri, I., Allen, J., Wilkes, S. and </a:t>
            </a:r>
            <a:r>
              <a:rPr lang="en-IN" sz="600" dirty="0" err="1"/>
              <a:t>Stansby</a:t>
            </a:r>
            <a:r>
              <a:rPr lang="en-IN" sz="600" dirty="0"/>
              <a:t>, G., (2020). Accuracy of peripheral arterial disease registers in UK general practice: case-control study. </a:t>
            </a:r>
            <a:r>
              <a:rPr lang="en-IN" sz="600" i="1" dirty="0"/>
              <a:t>Journal of primary care &amp; community health</a:t>
            </a:r>
            <a:r>
              <a:rPr lang="en-IN" sz="600" dirty="0"/>
              <a:t>, </a:t>
            </a:r>
            <a:r>
              <a:rPr lang="en-IN" sz="600" i="1" dirty="0"/>
              <a:t>11</a:t>
            </a:r>
            <a:r>
              <a:rPr lang="en-IN" sz="600" dirty="0"/>
              <a:t>, p.2150132720946148. </a:t>
            </a:r>
            <a:r>
              <a:rPr lang="en-IN" sz="600" u="sng" dirty="0">
                <a:hlinkClick r:id="rId22"/>
              </a:rPr>
              <a:t>https://doi.org/10.1177/2150132720946148</a:t>
            </a:r>
            <a:r>
              <a:rPr lang="en-IN" sz="600" dirty="0"/>
              <a:t> </a:t>
            </a:r>
          </a:p>
          <a:p>
            <a:r>
              <a:rPr lang="en-IN" sz="600" dirty="0"/>
              <a:t>Maheswaran, R., Tong, T., Michaels, J., Brindley, P., Walters, S. and Nawaz, S. (2024). Time trends and geographical variation in major lower limb amputation related to peripheral arterial disease in England. </a:t>
            </a:r>
            <a:r>
              <a:rPr lang="en-IN" sz="600" i="1" dirty="0"/>
              <a:t>BJS open</a:t>
            </a:r>
            <a:r>
              <a:rPr lang="en-IN" sz="600" dirty="0"/>
              <a:t>, 8(1).</a:t>
            </a:r>
            <a:r>
              <a:rPr lang="en-IN" sz="600" dirty="0">
                <a:hlinkClick r:id="rId23"/>
              </a:rPr>
              <a:t> </a:t>
            </a:r>
            <a:r>
              <a:rPr lang="en-IN" sz="600" u="sng" dirty="0">
                <a:hlinkClick r:id="rId23"/>
              </a:rPr>
              <a:t>https://doi.org/10.1093/bjsopen/zrad140</a:t>
            </a:r>
            <a:endParaRPr lang="en-IN" sz="600" dirty="0"/>
          </a:p>
          <a:p>
            <a:r>
              <a:rPr lang="en-IN" sz="600" dirty="0"/>
              <a:t>McCallum, M., Cooper, B., Matson, S., Renwick, B. and </a:t>
            </a:r>
            <a:r>
              <a:rPr lang="en-IN" sz="600" dirty="0" err="1"/>
              <a:t>Messeder</a:t>
            </a:r>
            <a:r>
              <a:rPr lang="en-IN" sz="600" dirty="0"/>
              <a:t>, S.J. (2021). Improving health </a:t>
            </a:r>
            <a:r>
              <a:rPr lang="en-IN" sz="600" dirty="0" err="1"/>
              <a:t>behaviors</a:t>
            </a:r>
            <a:r>
              <a:rPr lang="en-IN" sz="600" dirty="0"/>
              <a:t> in patients with peripheral arterial disease – A pilot study of supported self-management. </a:t>
            </a:r>
            <a:r>
              <a:rPr lang="en-IN" sz="600" i="1" dirty="0"/>
              <a:t>Journal of Vascular Nursing</a:t>
            </a:r>
            <a:r>
              <a:rPr lang="en-IN" sz="600" dirty="0"/>
              <a:t>, 39(1).</a:t>
            </a:r>
            <a:r>
              <a:rPr lang="en-IN" sz="600" dirty="0">
                <a:hlinkClick r:id="rId24"/>
              </a:rPr>
              <a:t> </a:t>
            </a:r>
            <a:r>
              <a:rPr lang="en-IN" sz="600" u="sng" dirty="0">
                <a:hlinkClick r:id="rId24"/>
              </a:rPr>
              <a:t>https://doi.org/10.1016/j.jvn.2020.10.001</a:t>
            </a:r>
            <a:endParaRPr lang="en-IN" sz="600" dirty="0"/>
          </a:p>
          <a:p>
            <a:r>
              <a:rPr lang="en-IN" sz="600" dirty="0"/>
              <a:t>NHS England (2021). </a:t>
            </a:r>
            <a:r>
              <a:rPr lang="en-IN" sz="600" i="1" dirty="0"/>
              <a:t>Core20PLUS5 an Approach to Reducing Health Inequalities</a:t>
            </a:r>
            <a:r>
              <a:rPr lang="en-IN" sz="600" dirty="0"/>
              <a:t>. www.england.nhs.uk. Available at:</a:t>
            </a:r>
            <a:r>
              <a:rPr lang="en-IN" sz="600" dirty="0">
                <a:hlinkClick r:id="rId25"/>
              </a:rPr>
              <a:t> </a:t>
            </a:r>
            <a:r>
              <a:rPr lang="en-IN" sz="600" u="sng" dirty="0">
                <a:hlinkClick r:id="rId25"/>
              </a:rPr>
              <a:t>https://www.england.nhs.uk/about/equality/equality-hub/national-healthcare-inequalities-improvement-programme/core20plus5/</a:t>
            </a:r>
            <a:r>
              <a:rPr lang="en-IN" sz="600" dirty="0"/>
              <a:t> (Accessed on 4 October 2025)</a:t>
            </a:r>
          </a:p>
          <a:p>
            <a:r>
              <a:rPr lang="en-IN" sz="600" dirty="0"/>
              <a:t>NHS England (2023). </a:t>
            </a:r>
            <a:r>
              <a:rPr lang="en-IN" sz="600" i="1" dirty="0"/>
              <a:t>Overview - Peripheral arterial disease (PAD)</a:t>
            </a:r>
            <a:r>
              <a:rPr lang="en-IN" sz="600" dirty="0"/>
              <a:t>. Available at:</a:t>
            </a:r>
            <a:r>
              <a:rPr lang="en-IN" sz="600" dirty="0">
                <a:hlinkClick r:id="rId26"/>
              </a:rPr>
              <a:t> </a:t>
            </a:r>
            <a:r>
              <a:rPr lang="en-IN" sz="600" u="sng" dirty="0">
                <a:hlinkClick r:id="rId26"/>
              </a:rPr>
              <a:t>https://www.nhs.uk/conditions/peripheral-arterial-disease-pad/</a:t>
            </a:r>
            <a:r>
              <a:rPr lang="en-IN" sz="600" dirty="0"/>
              <a:t> (Accessed on 4 October 2025)</a:t>
            </a:r>
          </a:p>
          <a:p>
            <a:r>
              <a:rPr lang="en-IN" sz="600" dirty="0"/>
              <a:t>NHS, (2025).</a:t>
            </a:r>
            <a:r>
              <a:rPr lang="en-IN" sz="600" i="1" dirty="0"/>
              <a:t> Overview.</a:t>
            </a:r>
            <a:r>
              <a:rPr lang="en-IN" sz="600" dirty="0"/>
              <a:t> Available at: </a:t>
            </a:r>
            <a:r>
              <a:rPr lang="en-IN" sz="600" u="sng" dirty="0">
                <a:hlinkClick r:id="rId26"/>
              </a:rPr>
              <a:t>https://www.nhs.uk/conditions/peripheral-arterial-disease-pad/</a:t>
            </a:r>
            <a:r>
              <a:rPr lang="en-IN" sz="600" dirty="0"/>
              <a:t> (Accessed on 3 October 2025)</a:t>
            </a:r>
          </a:p>
          <a:p>
            <a:r>
              <a:rPr lang="en-IN" sz="600" dirty="0"/>
              <a:t>NHS, (2025).</a:t>
            </a:r>
            <a:r>
              <a:rPr lang="en-IN" sz="600" i="1" dirty="0"/>
              <a:t> Treatment.</a:t>
            </a:r>
            <a:r>
              <a:rPr lang="en-IN" sz="600" dirty="0"/>
              <a:t> Available at: </a:t>
            </a:r>
            <a:r>
              <a:rPr lang="en-IN" sz="600" u="sng" dirty="0">
                <a:hlinkClick r:id="rId27"/>
              </a:rPr>
              <a:t>https://www.nhs.uk/conditions/peripheral-arterial-disease-pad/treatment/</a:t>
            </a:r>
            <a:r>
              <a:rPr lang="en-IN" sz="600" dirty="0"/>
              <a:t> (Accessed on 3 October 2025)</a:t>
            </a:r>
          </a:p>
          <a:p>
            <a:r>
              <a:rPr lang="en-IN" sz="600" dirty="0"/>
              <a:t>Parliament, (2025).</a:t>
            </a:r>
            <a:r>
              <a:rPr lang="en-IN" sz="600" i="1" dirty="0"/>
              <a:t> Peripheral Arterial Disease: Health Services.</a:t>
            </a:r>
            <a:r>
              <a:rPr lang="en-IN" sz="600" dirty="0"/>
              <a:t> Available at: </a:t>
            </a:r>
            <a:r>
              <a:rPr lang="en-IN" sz="600" u="sng" dirty="0">
                <a:hlinkClick r:id="rId28"/>
              </a:rPr>
              <a:t>https://questions-statements.parliament.uk/written-questions/detail/2025-07-21/HL9726</a:t>
            </a:r>
            <a:r>
              <a:rPr lang="en-IN" sz="600" dirty="0"/>
              <a:t> (Accessed on 3 October 2025)</a:t>
            </a:r>
          </a:p>
          <a:p>
            <a:r>
              <a:rPr lang="en-IN" sz="600" dirty="0"/>
              <a:t>Professional Events UK (2022). </a:t>
            </a:r>
            <a:r>
              <a:rPr lang="en-IN" sz="600" i="1" dirty="0"/>
              <a:t>Guidelines for the Assessment, Diagnosis and Management of Peripheral Arterial Disease North West NHS Podiatry Services Peripheral Arterial Disease Clinical Effectiveness Group</a:t>
            </a:r>
            <a:r>
              <a:rPr lang="en-IN" sz="600" dirty="0"/>
              <a:t>. Available at:</a:t>
            </a:r>
            <a:r>
              <a:rPr lang="en-IN" sz="600" dirty="0">
                <a:hlinkClick r:id="rId29"/>
              </a:rPr>
              <a:t> </a:t>
            </a:r>
            <a:r>
              <a:rPr lang="en-IN" sz="600" u="sng" dirty="0">
                <a:hlinkClick r:id="rId29"/>
              </a:rPr>
              <a:t>https://www.professionalevents.co.uk/_images/_products2downloads/205_839.pdf</a:t>
            </a:r>
            <a:r>
              <a:rPr lang="en-IN" sz="600" dirty="0"/>
              <a:t> (Accessed on 4 October 2025)</a:t>
            </a:r>
          </a:p>
          <a:p>
            <a:r>
              <a:rPr lang="en-IN" sz="600" dirty="0"/>
              <a:t>Raihan, N. and Cogburn, M. (2023). </a:t>
            </a:r>
            <a:r>
              <a:rPr lang="en-IN" sz="600" i="1" dirty="0"/>
              <a:t>Stages of change theory</a:t>
            </a:r>
            <a:r>
              <a:rPr lang="en-IN" sz="600" dirty="0"/>
              <a:t>. Available at:</a:t>
            </a:r>
            <a:r>
              <a:rPr lang="en-IN" sz="600" dirty="0">
                <a:hlinkClick r:id="rId30"/>
              </a:rPr>
              <a:t> </a:t>
            </a:r>
            <a:r>
              <a:rPr lang="en-IN" sz="600" u="sng" dirty="0">
                <a:hlinkClick r:id="rId30"/>
              </a:rPr>
              <a:t>https://www.ncbi.nlm.nih.gov/books/NBK556005/</a:t>
            </a:r>
            <a:r>
              <a:rPr lang="en-IN" sz="600" dirty="0"/>
              <a:t> (Accessed on 4 October 2025)</a:t>
            </a:r>
          </a:p>
          <a:p>
            <a:r>
              <a:rPr lang="en-IN" sz="600" dirty="0"/>
              <a:t>Romero-Ante, J.D., </a:t>
            </a:r>
            <a:r>
              <a:rPr lang="en-IN" sz="600" dirty="0" err="1"/>
              <a:t>Chicharro</a:t>
            </a:r>
            <a:r>
              <a:rPr lang="en-IN" sz="600" dirty="0"/>
              <a:t>-Luna, E., Manrique-Córdoba, J., Vicente-Samper, J.M., Gracia-Sánchez, A. and Sabater-Navarro, J.M. (2024). Validation of a New Ankle Brachial Index Measurement System Using Pulse Wave Velocity. </a:t>
            </a:r>
            <a:r>
              <a:rPr lang="en-IN" sz="600" i="1" dirty="0"/>
              <a:t>Biosensors</a:t>
            </a:r>
            <a:r>
              <a:rPr lang="en-IN" sz="600" dirty="0"/>
              <a:t>, 14(5), p.251.</a:t>
            </a:r>
            <a:r>
              <a:rPr lang="en-IN" sz="600" dirty="0">
                <a:hlinkClick r:id="rId31"/>
              </a:rPr>
              <a:t> </a:t>
            </a:r>
            <a:r>
              <a:rPr lang="en-IN" sz="600" u="sng" dirty="0">
                <a:hlinkClick r:id="rId31"/>
              </a:rPr>
              <a:t>https://doi.org/10.3390/bios14050251</a:t>
            </a:r>
            <a:endParaRPr lang="en-IN" sz="600" dirty="0"/>
          </a:p>
          <a:p>
            <a:r>
              <a:rPr lang="en-IN" sz="600" dirty="0"/>
              <a:t>Sansom, R. (2021). </a:t>
            </a:r>
            <a:r>
              <a:rPr lang="en-IN" sz="600" i="1" dirty="0"/>
              <a:t>Theory of Planned </a:t>
            </a:r>
            <a:r>
              <a:rPr lang="en-IN" sz="600" i="1" dirty="0" err="1"/>
              <a:t>Behavior</a:t>
            </a:r>
            <a:r>
              <a:rPr lang="en-IN" sz="600" dirty="0"/>
              <a:t>. Available at:</a:t>
            </a:r>
            <a:r>
              <a:rPr lang="en-IN" sz="600" dirty="0">
                <a:hlinkClick r:id="rId32"/>
              </a:rPr>
              <a:t> </a:t>
            </a:r>
            <a:r>
              <a:rPr lang="en-IN" sz="600" u="sng" dirty="0">
                <a:hlinkClick r:id="rId32"/>
              </a:rPr>
              <a:t>https://ascnhighered.org/ASCN/change_theories/collection/planned_behavior.html</a:t>
            </a:r>
            <a:r>
              <a:rPr lang="en-IN" sz="600" dirty="0"/>
              <a:t> (Accessed on 4 October 2025)</a:t>
            </a:r>
          </a:p>
          <a:p>
            <a:r>
              <a:rPr lang="en-IN" sz="600" dirty="0"/>
              <a:t>Wagner, L.I., Tooze, J.A., Hall, D.L., Levine, B.J., Beaumont, J.L., </a:t>
            </a:r>
            <a:r>
              <a:rPr lang="en-IN" sz="600" dirty="0" err="1"/>
              <a:t>Duffecy</a:t>
            </a:r>
            <a:r>
              <a:rPr lang="en-IN" sz="600" dirty="0"/>
              <a:t>, J., Victorson, D., Gradishar, W.J., Leach, J.W., Thomas James </a:t>
            </a:r>
            <a:r>
              <a:rPr lang="en-IN" sz="600" dirty="0" err="1"/>
              <a:t>Saphner</a:t>
            </a:r>
            <a:r>
              <a:rPr lang="en-IN" sz="600" dirty="0"/>
              <a:t>, Sturtz, K., Mary Lou Smith, Penedo, F.J., Mohr, D.C. and Cella, D. (2021). Targeted eHealth Intervention to Reduce Breast Cancer Survivors’ Fear of Recurrence: Results From the </a:t>
            </a:r>
            <a:r>
              <a:rPr lang="en-IN" sz="600" dirty="0" err="1"/>
              <a:t>FoRtitude</a:t>
            </a:r>
            <a:r>
              <a:rPr lang="en-IN" sz="600" dirty="0"/>
              <a:t> Randomized Trial. </a:t>
            </a:r>
            <a:r>
              <a:rPr lang="en-IN" sz="600" i="1" dirty="0"/>
              <a:t>JNCI: Journal of the National Cancer Institute</a:t>
            </a:r>
            <a:r>
              <a:rPr lang="en-IN" sz="600" dirty="0"/>
              <a:t>, 113(11), pp.1495–1505.</a:t>
            </a:r>
            <a:r>
              <a:rPr lang="en-IN" sz="600" dirty="0">
                <a:hlinkClick r:id="rId33"/>
              </a:rPr>
              <a:t> </a:t>
            </a:r>
            <a:r>
              <a:rPr lang="en-IN" sz="600" u="sng" dirty="0">
                <a:hlinkClick r:id="rId33"/>
              </a:rPr>
              <a:t>https://doi.org/10.1093/jnci/djab100</a:t>
            </a:r>
            <a:endParaRPr lang="en-IN" sz="600" dirty="0"/>
          </a:p>
          <a:p>
            <a:pPr marL="0" lvl="0" indent="0" algn="l" rtl="0">
              <a:spcBef>
                <a:spcPts val="360"/>
              </a:spcBef>
              <a:spcAft>
                <a:spcPts val="0"/>
              </a:spcAft>
              <a:buNone/>
            </a:pPr>
            <a:endParaRPr sz="600" dirty="0"/>
          </a:p>
        </p:txBody>
      </p:sp>
      <p:pic>
        <p:nvPicPr>
          <p:cNvPr id="6" name="Picture 5">
            <a:extLst>
              <a:ext uri="{FF2B5EF4-FFF2-40B4-BE49-F238E27FC236}">
                <a16:creationId xmlns:a16="http://schemas.microsoft.com/office/drawing/2014/main" id="{BD076AF5-6BDC-4659-FCAA-22D1A5653701}"/>
              </a:ext>
            </a:extLst>
          </p:cNvPr>
          <p:cNvPicPr>
            <a:picLocks noChangeAspect="1"/>
          </p:cNvPicPr>
          <p:nvPr/>
        </p:nvPicPr>
        <p:blipFill>
          <a:blip r:embed="rId34"/>
          <a:stretch>
            <a:fillRect/>
          </a:stretch>
        </p:blipFill>
        <p:spPr>
          <a:xfrm>
            <a:off x="2011084" y="0"/>
            <a:ext cx="5121831" cy="685800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6024</Words>
  <Application>Microsoft Office PowerPoint</Application>
  <PresentationFormat>On-screen Show (4:3)</PresentationFormat>
  <Paragraphs>206</Paragraphs>
  <Slides>30</Slides>
  <Notes>30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MSc Public Health and Social Care in Practice Social Epidemiology and Public Health Development LCHS7000 Component 1 Group Presentation</vt:lpstr>
      <vt:lpstr>Detail the activity </vt:lpstr>
      <vt:lpstr>Task 1 Rationale: State the rationale for your campaign</vt:lpstr>
      <vt:lpstr>Task 1 Rationale: State the rationale for your campaign</vt:lpstr>
      <vt:lpstr>Task 1 Rationale: Short term and long term consequences of poor habits for chosen focus: short term = daily life </vt:lpstr>
      <vt:lpstr>Task 1 Rationale: Short term and long term consequences of poor habits for chosen focus: long-term = future</vt:lpstr>
      <vt:lpstr>Task 1 Rationale: Identify 3 key aims for your campaign </vt:lpstr>
      <vt:lpstr> Task 1 Rationale: Explaining the benefit of achieving those aims and ensuring with measuring aims </vt:lpstr>
      <vt:lpstr> Task 2 Campaign: Identification of evaluation types</vt:lpstr>
      <vt:lpstr> Task 2 Campaign: Identification of evaluation types (Contd.) </vt:lpstr>
      <vt:lpstr>Task 2 Campaign: Explanation of the types of evaluations achieved in this campaign </vt:lpstr>
      <vt:lpstr>Task 2 Campaign: Measuring the aims aligning with the types of evaluations </vt:lpstr>
      <vt:lpstr>Task 2 Campaign: Poster for campaign </vt:lpstr>
      <vt:lpstr>Task 2 Campaign: Identification of the potential partners and organisation in the local area</vt:lpstr>
      <vt:lpstr>Task 2 Campaign: Identification of the potential partners and organisation in the local area (Contd.) </vt:lpstr>
      <vt:lpstr>Task 2 Campaign: Stating the aims of the campaign </vt:lpstr>
      <vt:lpstr>Task 2 Campaign: Stating the aims of the campaign (Contd.) </vt:lpstr>
      <vt:lpstr>Task 2 Campaign: Identification of the resources for using campaigns for replicating in the campaign </vt:lpstr>
      <vt:lpstr>Task 2 Campaign: Identification of the resources for using campaigns for replicating in the campaign (Contd.) </vt:lpstr>
      <vt:lpstr>Task 3 Benefits and challenges: Outlining the physiological, sociological and psychological benefits </vt:lpstr>
      <vt:lpstr>Task 3 Benefits and challenges: Outlining the physiological, sociological and psychological benefits (Contd.) </vt:lpstr>
      <vt:lpstr>Task 3 Benefits and challenges: Identifying the change behaviours through the benefits</vt:lpstr>
      <vt:lpstr>Task 3 Benefits and challenges: Theory 1- Health belief model (HBM) for explaining the barriers</vt:lpstr>
      <vt:lpstr>Task 3 Benefits and challenges: Theory 2- Theory of Planned Behvaiour (TPB) for explaining the barriers </vt:lpstr>
      <vt:lpstr>Task 3 Benefits and challenges: Theory 3- Transtheoretical model (TTM) for explaining the barriers </vt:lpstr>
      <vt:lpstr>Task 3 Benefits and challenges: Explaining the barriers for change behaviors ensuring the models analysed </vt:lpstr>
      <vt:lpstr>Task 3 Benefits and challenges: Identification of the solutions in the campaign to overcome individual challenges </vt:lpstr>
      <vt:lpstr>Task 3 Benefits and challenges: Identification of the solutions in the campaign to overcome individual challenges (Contd.)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MSc Public Health and Social Care in Practice Social Epidemiology and Public Health Development LCHS7000 Component 1 Group Presentation</dc:title>
  <cp:lastModifiedBy>Meet Sangani</cp:lastModifiedBy>
  <cp:revision>1</cp:revision>
  <dcterms:created xsi:type="dcterms:W3CDTF">2025-11-03T14:25:59Z</dcterms:created>
  <dcterms:modified xsi:type="dcterms:W3CDTF">2025-11-04T13:04:17Z</dcterms:modified>
</cp:coreProperties>
</file>