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311" r:id="rId2"/>
    <p:sldId id="258" r:id="rId3"/>
    <p:sldId id="294" r:id="rId4"/>
    <p:sldId id="259" r:id="rId5"/>
    <p:sldId id="261" r:id="rId6"/>
    <p:sldId id="263" r:id="rId7"/>
    <p:sldId id="264" r:id="rId8"/>
    <p:sldId id="266" r:id="rId9"/>
    <p:sldId id="267" r:id="rId10"/>
    <p:sldId id="295" r:id="rId11"/>
    <p:sldId id="296" r:id="rId12"/>
    <p:sldId id="268" r:id="rId13"/>
    <p:sldId id="297" r:id="rId14"/>
    <p:sldId id="299" r:id="rId15"/>
    <p:sldId id="271" r:id="rId16"/>
    <p:sldId id="272" r:id="rId17"/>
    <p:sldId id="300" r:id="rId18"/>
    <p:sldId id="274" r:id="rId19"/>
    <p:sldId id="301" r:id="rId20"/>
    <p:sldId id="302" r:id="rId21"/>
    <p:sldId id="278" r:id="rId22"/>
    <p:sldId id="303" r:id="rId23"/>
    <p:sldId id="279" r:id="rId24"/>
    <p:sldId id="298" r:id="rId25"/>
    <p:sldId id="281" r:id="rId26"/>
    <p:sldId id="282" r:id="rId27"/>
    <p:sldId id="283" r:id="rId28"/>
    <p:sldId id="304" r:id="rId29"/>
    <p:sldId id="285" r:id="rId30"/>
    <p:sldId id="286" r:id="rId31"/>
    <p:sldId id="305" r:id="rId32"/>
    <p:sldId id="306" r:id="rId33"/>
    <p:sldId id="307" r:id="rId34"/>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80" autoAdjust="0"/>
  </p:normalViewPr>
  <p:slideViewPr>
    <p:cSldViewPr>
      <p:cViewPr varScale="1">
        <p:scale>
          <a:sx n="56" d="100"/>
          <a:sy n="56" d="100"/>
        </p:scale>
        <p:origin x="180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F6C15254-D509-430A-9490-08DCAB64DE9E}" type="datetimeFigureOut">
              <a:rPr lang="en-US" smtClean="0"/>
              <a:pPr/>
              <a:t>2/19/2020</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r>
              <a:rPr lang="en-US"/>
              <a:t>aw</a:t>
            </a:r>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p14="http://schemas.microsoft.com/office/powerpoint/2010/main" val="4001089844"/>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F8B08E3-B88F-4622-A3CF-4538153DFF91}" type="datetimeFigureOut">
              <a:rPr lang="en-US" smtClean="0"/>
              <a:pPr/>
              <a:t>2/19/2020</a:t>
            </a:fld>
            <a:endParaRPr lang="en-US"/>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r>
              <a:rPr lang="en-US"/>
              <a:t>aw</a:t>
            </a:r>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p14="http://schemas.microsoft.com/office/powerpoint/2010/main" val="1476635448"/>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E6FAC4A6-2481-4512-B40B-70724E4C5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7283A7EB-C89F-442F-8604-317C99733D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4" name="Slide Number Placeholder 3">
            <a:extLst>
              <a:ext uri="{FF2B5EF4-FFF2-40B4-BE49-F238E27FC236}">
                <a16:creationId xmlns:a16="http://schemas.microsoft.com/office/drawing/2014/main" id="{2D02A445-E8C9-4F41-BF3E-AB392AE54E1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66763" indent="-293688">
              <a:spcBef>
                <a:spcPct val="30000"/>
              </a:spcBef>
              <a:defRPr sz="1200">
                <a:solidFill>
                  <a:schemeClr val="tx1"/>
                </a:solidFill>
                <a:latin typeface="Calibri" panose="020F0502020204030204" pitchFamily="34" charset="0"/>
              </a:defRPr>
            </a:lvl2pPr>
            <a:lvl3pPr marL="1179513" indent="-234950">
              <a:spcBef>
                <a:spcPct val="30000"/>
              </a:spcBef>
              <a:defRPr sz="1200">
                <a:solidFill>
                  <a:schemeClr val="tx1"/>
                </a:solidFill>
                <a:latin typeface="Calibri" panose="020F0502020204030204" pitchFamily="34" charset="0"/>
              </a:defRPr>
            </a:lvl3pPr>
            <a:lvl4pPr marL="1652588" indent="-234950">
              <a:spcBef>
                <a:spcPct val="30000"/>
              </a:spcBef>
              <a:defRPr sz="1200">
                <a:solidFill>
                  <a:schemeClr val="tx1"/>
                </a:solidFill>
                <a:latin typeface="Calibri" panose="020F0502020204030204" pitchFamily="34" charset="0"/>
              </a:defRPr>
            </a:lvl4pPr>
            <a:lvl5pPr marL="2125663" indent="-234950">
              <a:spcBef>
                <a:spcPct val="30000"/>
              </a:spcBef>
              <a:defRPr sz="1200">
                <a:solidFill>
                  <a:schemeClr val="tx1"/>
                </a:solidFill>
                <a:latin typeface="Calibri" panose="020F0502020204030204" pitchFamily="34" charset="0"/>
              </a:defRPr>
            </a:lvl5pPr>
            <a:lvl6pPr marL="2582863" indent="-234950" eaLnBrk="0" fontAlgn="base" hangingPunct="0">
              <a:spcBef>
                <a:spcPct val="30000"/>
              </a:spcBef>
              <a:spcAft>
                <a:spcPct val="0"/>
              </a:spcAft>
              <a:defRPr sz="1200">
                <a:solidFill>
                  <a:schemeClr val="tx1"/>
                </a:solidFill>
                <a:latin typeface="Calibri" panose="020F0502020204030204" pitchFamily="34" charset="0"/>
              </a:defRPr>
            </a:lvl6pPr>
            <a:lvl7pPr marL="3040063" indent="-234950" eaLnBrk="0" fontAlgn="base" hangingPunct="0">
              <a:spcBef>
                <a:spcPct val="30000"/>
              </a:spcBef>
              <a:spcAft>
                <a:spcPct val="0"/>
              </a:spcAft>
              <a:defRPr sz="1200">
                <a:solidFill>
                  <a:schemeClr val="tx1"/>
                </a:solidFill>
                <a:latin typeface="Calibri" panose="020F0502020204030204" pitchFamily="34" charset="0"/>
              </a:defRPr>
            </a:lvl7pPr>
            <a:lvl8pPr marL="3497263" indent="-234950" eaLnBrk="0" fontAlgn="base" hangingPunct="0">
              <a:spcBef>
                <a:spcPct val="30000"/>
              </a:spcBef>
              <a:spcAft>
                <a:spcPct val="0"/>
              </a:spcAft>
              <a:defRPr sz="1200">
                <a:solidFill>
                  <a:schemeClr val="tx1"/>
                </a:solidFill>
                <a:latin typeface="Calibri" panose="020F0502020204030204" pitchFamily="34" charset="0"/>
              </a:defRPr>
            </a:lvl8pPr>
            <a:lvl9pPr marL="3954463" indent="-23495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399691C-74CE-4987-A724-3DF1C6FAAE87}" type="slidenum">
              <a:rPr lang="en-US" altLang="en-US" smtClean="0"/>
              <a:pPr>
                <a:spcBef>
                  <a:spcPct val="0"/>
                </a:spcBef>
              </a:pPr>
              <a:t>1</a:t>
            </a:fld>
            <a:endParaRPr lang="en-US" altLang="en-US"/>
          </a:p>
        </p:txBody>
      </p:sp>
      <p:sp>
        <p:nvSpPr>
          <p:cNvPr id="2" name="Footer Placeholder 1">
            <a:extLst>
              <a:ext uri="{FF2B5EF4-FFF2-40B4-BE49-F238E27FC236}">
                <a16:creationId xmlns:a16="http://schemas.microsoft.com/office/drawing/2014/main" id="{99F4D1C5-F4E4-4D0D-8A50-0A969E82C2E1}"/>
              </a:ext>
            </a:extLst>
          </p:cNvPr>
          <p:cNvSpPr>
            <a:spLocks noGrp="1"/>
          </p:cNvSpPr>
          <p:nvPr>
            <p:ph type="ftr" sz="quarter" idx="4"/>
          </p:nvPr>
        </p:nvSpPr>
        <p:spPr/>
        <p:txBody>
          <a:bodyPr/>
          <a:lstStyle/>
          <a:p>
            <a:r>
              <a:rPr lang="en-US"/>
              <a:t>aw</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IFRS on Stock,</a:t>
            </a:r>
            <a:r>
              <a:rPr lang="en-GB" baseline="0" dirty="0"/>
              <a:t> IAS2 says: </a:t>
            </a:r>
            <a:r>
              <a:rPr lang="en-GB" dirty="0"/>
              <a:t>Costs of sales (Stock) = the total</a:t>
            </a:r>
            <a:r>
              <a:rPr lang="en-GB" baseline="0" dirty="0"/>
              <a:t> expenditure which had been incurred in the normal course of business in bringing the product or service to its present location and condition, </a:t>
            </a:r>
            <a:r>
              <a:rPr lang="en-GB" b="1" baseline="0" dirty="0"/>
              <a:t>including related production overhead.</a:t>
            </a:r>
          </a:p>
          <a:p>
            <a:endParaRPr lang="en-GB" b="1" baseline="0" dirty="0"/>
          </a:p>
          <a:p>
            <a:r>
              <a:rPr lang="en-GB" baseline="0" dirty="0"/>
              <a:t>Cost of Sales include the </a:t>
            </a:r>
            <a:r>
              <a:rPr lang="en-GB" b="1" baseline="0" dirty="0"/>
              <a:t>Product costs</a:t>
            </a:r>
            <a:r>
              <a:rPr lang="en-GB" baseline="0" dirty="0"/>
              <a:t>:</a:t>
            </a:r>
          </a:p>
          <a:p>
            <a:pPr marL="171450" indent="-171450">
              <a:buFont typeface="Arial" pitchFamily="34" charset="0"/>
              <a:buChar char="•"/>
            </a:pPr>
            <a:r>
              <a:rPr lang="en-GB" baseline="0" dirty="0"/>
              <a:t>Cost of raw materials and production costs for a manufacturer</a:t>
            </a:r>
          </a:p>
          <a:p>
            <a:pPr marL="171450" indent="-171450">
              <a:buFont typeface="Arial" pitchFamily="34" charset="0"/>
              <a:buChar char="•"/>
            </a:pPr>
            <a:r>
              <a:rPr lang="en-GB" baseline="0" dirty="0"/>
              <a:t>Costs of buying goods for resale</a:t>
            </a:r>
          </a:p>
          <a:p>
            <a:pPr marL="171450" indent="-171450">
              <a:buFont typeface="Arial" pitchFamily="34" charset="0"/>
              <a:buChar char="•"/>
            </a:pPr>
            <a:r>
              <a:rPr lang="en-GB" baseline="0" dirty="0"/>
              <a:t>The costs of providing the service</a:t>
            </a:r>
          </a:p>
          <a:p>
            <a:endParaRPr lang="en-GB" baseline="0" dirty="0"/>
          </a:p>
          <a:p>
            <a:r>
              <a:rPr lang="en-GB" baseline="0" dirty="0"/>
              <a:t>Expenses are the </a:t>
            </a:r>
            <a:r>
              <a:rPr lang="en-GB" b="1" baseline="0" dirty="0"/>
              <a:t>period costs </a:t>
            </a:r>
            <a:r>
              <a:rPr lang="en-GB" baseline="0" dirty="0"/>
              <a:t>as they relate to the period of time, and include: Marketing, Selling, Admin, IT, HR, Finance, etc.</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4</a:t>
            </a:fld>
            <a:endParaRPr lang="en-US"/>
          </a:p>
        </p:txBody>
      </p:sp>
      <p:sp>
        <p:nvSpPr>
          <p:cNvPr id="6" name="Footer Placeholder 5">
            <a:extLst>
              <a:ext uri="{FF2B5EF4-FFF2-40B4-BE49-F238E27FC236}">
                <a16:creationId xmlns:a16="http://schemas.microsoft.com/office/drawing/2014/main" id="{AEE3FDB8-0D4E-4B4C-98B7-C26543933522}"/>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610142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Direct costs</a:t>
            </a:r>
            <a:r>
              <a:rPr lang="en-GB" b="1" baseline="0" dirty="0"/>
              <a:t> </a:t>
            </a:r>
            <a:r>
              <a:rPr lang="en-GB" baseline="0" dirty="0"/>
              <a:t>are usually variable costs as they increase or decrease with the volume production.</a:t>
            </a:r>
          </a:p>
          <a:p>
            <a:r>
              <a:rPr lang="en-GB" baseline="0" dirty="0"/>
              <a:t>	sometimes called </a:t>
            </a:r>
            <a:r>
              <a:rPr lang="en-GB" b="1" baseline="0" dirty="0"/>
              <a:t>Prime costs.</a:t>
            </a:r>
          </a:p>
          <a:p>
            <a:endParaRPr lang="en-GB" dirty="0"/>
          </a:p>
          <a:p>
            <a:r>
              <a:rPr lang="en-GB" dirty="0"/>
              <a:t>Measured by:</a:t>
            </a:r>
          </a:p>
          <a:p>
            <a:r>
              <a:rPr lang="en-GB" dirty="0"/>
              <a:t>	Direct Materials – materials issue</a:t>
            </a:r>
            <a:r>
              <a:rPr lang="en-GB" baseline="0" dirty="0"/>
              <a:t> notes, stock control records (computerised)</a:t>
            </a:r>
          </a:p>
          <a:p>
            <a:r>
              <a:rPr lang="en-GB" baseline="0" dirty="0"/>
              <a:t>	Direct Labour – time recording records (</a:t>
            </a:r>
            <a:r>
              <a:rPr lang="en-GB" baseline="0" dirty="0" err="1"/>
              <a:t>spreadsheets</a:t>
            </a:r>
            <a:r>
              <a:rPr lang="en-GB" baseline="0" dirty="0"/>
              <a:t>)….commonplace in service industries including:</a:t>
            </a:r>
          </a:p>
          <a:p>
            <a:r>
              <a:rPr lang="en-GB" baseline="0" dirty="0"/>
              <a:t>			accountants, </a:t>
            </a:r>
          </a:p>
          <a:p>
            <a:r>
              <a:rPr lang="en-GB" baseline="0" dirty="0"/>
              <a:t>			call centre phone operatives (sophisticated computerised time monitoring systems).</a:t>
            </a:r>
          </a:p>
          <a:p>
            <a:endParaRPr lang="en-GB" baseline="0" dirty="0"/>
          </a:p>
          <a:p>
            <a:r>
              <a:rPr lang="en-GB" baseline="0" dirty="0"/>
              <a:t>Indirect costs include fixed costs (e.g. IT) or stepped costs (e.g. telecoms) = </a:t>
            </a:r>
            <a:r>
              <a:rPr lang="en-GB" b="1" baseline="0" dirty="0"/>
              <a:t>Overheads</a:t>
            </a:r>
            <a:endParaRPr lang="en-GB" b="0" baseline="0" dirty="0"/>
          </a:p>
          <a:p>
            <a:endParaRPr lang="en-GB" baseline="0" dirty="0"/>
          </a:p>
          <a:p>
            <a:r>
              <a:rPr lang="en-GB" baseline="0" dirty="0"/>
              <a:t>We need some method to link these overhead costs to the production.</a:t>
            </a:r>
          </a:p>
        </p:txBody>
      </p:sp>
      <p:sp>
        <p:nvSpPr>
          <p:cNvPr id="5" name="Slide Number Placeholder 4"/>
          <p:cNvSpPr>
            <a:spLocks noGrp="1"/>
          </p:cNvSpPr>
          <p:nvPr>
            <p:ph type="sldNum" sz="quarter" idx="11"/>
          </p:nvPr>
        </p:nvSpPr>
        <p:spPr/>
        <p:txBody>
          <a:bodyPr/>
          <a:lstStyle/>
          <a:p>
            <a:fld id="{4DBD18BD-32CB-4AF2-B023-6C96FA81C777}" type="slidenum">
              <a:rPr lang="en-US" smtClean="0"/>
              <a:pPr/>
              <a:t>5</a:t>
            </a:fld>
            <a:endParaRPr lang="en-US"/>
          </a:p>
        </p:txBody>
      </p:sp>
      <p:sp>
        <p:nvSpPr>
          <p:cNvPr id="6" name="Footer Placeholder 5">
            <a:extLst>
              <a:ext uri="{FF2B5EF4-FFF2-40B4-BE49-F238E27FC236}">
                <a16:creationId xmlns:a16="http://schemas.microsoft.com/office/drawing/2014/main" id="{DA308778-A297-40D9-B237-976AEC00949D}"/>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3947167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We must have a system of spreading these costs which is fair and reasonable.</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6</a:t>
            </a:fld>
            <a:endParaRPr lang="en-US"/>
          </a:p>
        </p:txBody>
      </p:sp>
      <p:sp>
        <p:nvSpPr>
          <p:cNvPr id="6" name="Footer Placeholder 5">
            <a:extLst>
              <a:ext uri="{FF2B5EF4-FFF2-40B4-BE49-F238E27FC236}">
                <a16:creationId xmlns:a16="http://schemas.microsoft.com/office/drawing/2014/main" id="{2B47E082-0C91-44DC-AD8C-E46C726FD5D9}"/>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837366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this?</a:t>
            </a:r>
          </a:p>
          <a:p>
            <a:r>
              <a:rPr lang="en-GB" dirty="0"/>
              <a:t>	back to IAS 2 – stock must be valued to include</a:t>
            </a:r>
            <a:r>
              <a:rPr lang="en-GB" baseline="0" dirty="0"/>
              <a:t> a share of related overheads,</a:t>
            </a:r>
          </a:p>
          <a:p>
            <a:r>
              <a:rPr lang="en-GB" dirty="0"/>
              <a:t>	no strict rules</a:t>
            </a:r>
            <a:r>
              <a:rPr lang="en-GB" baseline="0" dirty="0"/>
              <a:t> or accounting standards – each business uses its own judgement,</a:t>
            </a:r>
          </a:p>
          <a:p>
            <a:r>
              <a:rPr lang="en-GB" dirty="0"/>
              <a:t>	calculation of Contribution of product/service for management decision making.</a:t>
            </a:r>
          </a:p>
          <a:p>
            <a:endParaRPr lang="en-GB" dirty="0"/>
          </a:p>
          <a:p>
            <a:r>
              <a:rPr lang="en-GB" dirty="0"/>
              <a:t>All costs (including overheads) must be recovered</a:t>
            </a:r>
            <a:r>
              <a:rPr lang="en-GB" baseline="0" dirty="0"/>
              <a:t> over the longer term (preferably the financial year)</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
        <p:nvSpPr>
          <p:cNvPr id="6" name="Footer Placeholder 5">
            <a:extLst>
              <a:ext uri="{FF2B5EF4-FFF2-40B4-BE49-F238E27FC236}">
                <a16:creationId xmlns:a16="http://schemas.microsoft.com/office/drawing/2014/main" id="{37A4EFDB-AB9A-4CA6-932F-E2D35C59F0C5}"/>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1444880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about establishing</a:t>
            </a:r>
            <a:r>
              <a:rPr lang="en-GB" baseline="0" dirty="0"/>
              <a:t> a more accurate cost of each unit of production/services.</a:t>
            </a:r>
          </a:p>
          <a:p>
            <a:endParaRPr lang="en-GB" baseline="0" dirty="0"/>
          </a:p>
          <a:p>
            <a:r>
              <a:rPr lang="en-GB" baseline="0" dirty="0"/>
              <a:t>Must attempt to get it accurate otherwise – some products </a:t>
            </a:r>
            <a:r>
              <a:rPr lang="en-GB" baseline="0" dirty="0" err="1"/>
              <a:t>costings</a:t>
            </a:r>
            <a:r>
              <a:rPr lang="en-GB" baseline="0" dirty="0"/>
              <a:t> will be unrealistically low, so the business may sell many units where cost is unrealistically low and therefor selling price is low, where the true costs of production are not met.</a:t>
            </a:r>
          </a:p>
          <a:p>
            <a:endParaRPr lang="en-GB" baseline="0" dirty="0"/>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9</a:t>
            </a:fld>
            <a:endParaRPr lang="en-US"/>
          </a:p>
        </p:txBody>
      </p:sp>
      <p:sp>
        <p:nvSpPr>
          <p:cNvPr id="6" name="Footer Placeholder 5">
            <a:extLst>
              <a:ext uri="{FF2B5EF4-FFF2-40B4-BE49-F238E27FC236}">
                <a16:creationId xmlns:a16="http://schemas.microsoft.com/office/drawing/2014/main" id="{78D2FCC1-DB2D-42AF-A9C4-E1286FD13694}"/>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61452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Thee </a:t>
            </a:r>
            <a:r>
              <a:rPr lang="en-GB" baseline="0" dirty="0"/>
              <a:t>methods of overhead allocation:  Variable costing,  Absorption costing  and  </a:t>
            </a:r>
          </a:p>
          <a:p>
            <a:r>
              <a:rPr lang="en-GB" baseline="0" dirty="0"/>
              <a:t>…Activity-based costing.</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10</a:t>
            </a:fld>
            <a:endParaRPr lang="en-US"/>
          </a:p>
        </p:txBody>
      </p:sp>
      <p:sp>
        <p:nvSpPr>
          <p:cNvPr id="6" name="Footer Placeholder 5">
            <a:extLst>
              <a:ext uri="{FF2B5EF4-FFF2-40B4-BE49-F238E27FC236}">
                <a16:creationId xmlns:a16="http://schemas.microsoft.com/office/drawing/2014/main" id="{8280E00C-3113-4384-BE33-7BC34C745AB5}"/>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1419055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 page 250.</a:t>
            </a:r>
          </a:p>
        </p:txBody>
      </p:sp>
      <p:sp>
        <p:nvSpPr>
          <p:cNvPr id="5" name="Slide Number Placeholder 4"/>
          <p:cNvSpPr>
            <a:spLocks noGrp="1"/>
          </p:cNvSpPr>
          <p:nvPr>
            <p:ph type="sldNum" sz="quarter" idx="11"/>
          </p:nvPr>
        </p:nvSpPr>
        <p:spPr/>
        <p:txBody>
          <a:bodyPr/>
          <a:lstStyle/>
          <a:p>
            <a:fld id="{4DBD18BD-32CB-4AF2-B023-6C96FA81C777}" type="slidenum">
              <a:rPr lang="en-US" smtClean="0"/>
              <a:pPr/>
              <a:t>11</a:t>
            </a:fld>
            <a:endParaRPr lang="en-US"/>
          </a:p>
        </p:txBody>
      </p:sp>
      <p:sp>
        <p:nvSpPr>
          <p:cNvPr id="6" name="Footer Placeholder 5">
            <a:extLst>
              <a:ext uri="{FF2B5EF4-FFF2-40B4-BE49-F238E27FC236}">
                <a16:creationId xmlns:a16="http://schemas.microsoft.com/office/drawing/2014/main" id="{1BD1242B-59FA-489B-B5A8-AA85D4375A24}"/>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633918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is a simple method but does not conform to accounting standards.</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12</a:t>
            </a:fld>
            <a:endParaRPr lang="en-US"/>
          </a:p>
        </p:txBody>
      </p:sp>
      <p:sp>
        <p:nvSpPr>
          <p:cNvPr id="6" name="Footer Placeholder 5">
            <a:extLst>
              <a:ext uri="{FF2B5EF4-FFF2-40B4-BE49-F238E27FC236}">
                <a16:creationId xmlns:a16="http://schemas.microsoft.com/office/drawing/2014/main" id="{BB8ED42D-B409-427D-A497-A22C87DF022B}"/>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931765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cost centres where</a:t>
            </a:r>
            <a:r>
              <a:rPr lang="en-GB" baseline="0" dirty="0"/>
              <a:t> a set amount of costs are assigned.</a:t>
            </a:r>
            <a:endParaRPr lang="en-GB" dirty="0"/>
          </a:p>
          <a:p>
            <a:r>
              <a:rPr lang="en-GB" dirty="0"/>
              <a:t>The may be:</a:t>
            </a:r>
            <a:r>
              <a:rPr lang="en-GB" baseline="0" dirty="0"/>
              <a:t> departments / functions / teams / individuals / locations,  depending on the nature of the organisation.</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13</a:t>
            </a:fld>
            <a:endParaRPr lang="en-US"/>
          </a:p>
        </p:txBody>
      </p:sp>
      <p:sp>
        <p:nvSpPr>
          <p:cNvPr id="6" name="Footer Placeholder 5">
            <a:extLst>
              <a:ext uri="{FF2B5EF4-FFF2-40B4-BE49-F238E27FC236}">
                <a16:creationId xmlns:a16="http://schemas.microsoft.com/office/drawing/2014/main" id="{A987EDDD-2074-4D54-9E2E-C6EEDB3B35CB}"/>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358288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types:</a:t>
            </a:r>
          </a:p>
          <a:p>
            <a:endParaRPr lang="en-GB" dirty="0"/>
          </a:p>
          <a:p>
            <a:pPr marL="228600" indent="-228600">
              <a:buAutoNum type="arabicPeriod"/>
            </a:pPr>
            <a:r>
              <a:rPr lang="en-GB" baseline="0" dirty="0"/>
              <a:t>Business wide     </a:t>
            </a:r>
            <a:r>
              <a:rPr lang="en-GB" b="1" baseline="0" dirty="0"/>
              <a:t>or</a:t>
            </a:r>
          </a:p>
          <a:p>
            <a:pPr marL="228600" indent="-228600">
              <a:buAutoNum type="arabicPeriod"/>
            </a:pPr>
            <a:r>
              <a:rPr lang="en-GB" baseline="0" dirty="0"/>
              <a:t>Cost centre.</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14</a:t>
            </a:fld>
            <a:endParaRPr lang="en-US"/>
          </a:p>
        </p:txBody>
      </p:sp>
      <p:sp>
        <p:nvSpPr>
          <p:cNvPr id="6" name="Footer Placeholder 5">
            <a:extLst>
              <a:ext uri="{FF2B5EF4-FFF2-40B4-BE49-F238E27FC236}">
                <a16:creationId xmlns:a16="http://schemas.microsoft.com/office/drawing/2014/main" id="{5D866440-5F3C-4452-A2F1-ECA046AE1FA9}"/>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1324483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absorb the £100,000 into the cost</a:t>
            </a:r>
            <a:r>
              <a:rPr lang="en-GB" baseline="0" dirty="0"/>
              <a:t> of each unit of production.</a:t>
            </a:r>
            <a:endParaRPr lang="en-GB" dirty="0"/>
          </a:p>
          <a:p>
            <a:endParaRPr lang="en-GB" dirty="0"/>
          </a:p>
          <a:p>
            <a:r>
              <a:rPr lang="en-GB" dirty="0"/>
              <a:t>Here, the principal activity in the business is direct labour hours.</a:t>
            </a:r>
          </a:p>
          <a:p>
            <a:endParaRPr lang="en-GB" dirty="0"/>
          </a:p>
          <a:p>
            <a:r>
              <a:rPr lang="en-GB" dirty="0"/>
              <a:t>Other principal</a:t>
            </a:r>
            <a:r>
              <a:rPr lang="en-GB" baseline="0" dirty="0"/>
              <a:t> activities may be:  machine hours / rate per unit produced / floor area.</a:t>
            </a:r>
          </a:p>
          <a:p>
            <a:endParaRPr lang="en-GB" baseline="0" dirty="0"/>
          </a:p>
          <a:p>
            <a:r>
              <a:rPr lang="en-GB" baseline="0" dirty="0"/>
              <a:t>The £25 overhead recovery rate will be used later.  This is the </a:t>
            </a:r>
            <a:r>
              <a:rPr lang="en-GB" b="1" baseline="0" dirty="0"/>
              <a:t>Company-wide budgeted overhead recovery rate per direct hour </a:t>
            </a:r>
            <a:r>
              <a:rPr lang="en-GB" baseline="0" dirty="0"/>
              <a:t>of labour.</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15</a:t>
            </a:fld>
            <a:endParaRPr lang="en-US"/>
          </a:p>
        </p:txBody>
      </p:sp>
      <p:sp>
        <p:nvSpPr>
          <p:cNvPr id="6" name="Footer Placeholder 5">
            <a:extLst>
              <a:ext uri="{FF2B5EF4-FFF2-40B4-BE49-F238E27FC236}">
                <a16:creationId xmlns:a16="http://schemas.microsoft.com/office/drawing/2014/main" id="{BE116291-CE0D-4BC4-929C-DC40120BD3A9}"/>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416792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using the overhead recovery rate.</a:t>
            </a:r>
          </a:p>
          <a:p>
            <a:endParaRPr lang="en-GB" dirty="0"/>
          </a:p>
          <a:p>
            <a:r>
              <a:rPr lang="en-GB" dirty="0"/>
              <a:t>The £25 is the overheads to be absorbed into the costs of making the product</a:t>
            </a:r>
            <a:r>
              <a:rPr lang="en-GB" baseline="0" dirty="0"/>
              <a:t> / service, per hour used up.</a:t>
            </a:r>
            <a:endParaRPr lang="en-GB" dirty="0"/>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16</a:t>
            </a:fld>
            <a:endParaRPr lang="en-US"/>
          </a:p>
        </p:txBody>
      </p:sp>
      <p:sp>
        <p:nvSpPr>
          <p:cNvPr id="6" name="Footer Placeholder 5">
            <a:extLst>
              <a:ext uri="{FF2B5EF4-FFF2-40B4-BE49-F238E27FC236}">
                <a16:creationId xmlns:a16="http://schemas.microsoft.com/office/drawing/2014/main" id="{A0D98AAF-9275-4239-8437-628EE1654183}"/>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36259945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cost centre is </a:t>
            </a:r>
            <a:r>
              <a:rPr lang="en-GB" dirty="0"/>
              <a:t>a location within the business to which costs are</a:t>
            </a:r>
            <a:r>
              <a:rPr lang="en-GB" baseline="0" dirty="0"/>
              <a:t> assigned.</a:t>
            </a:r>
            <a:endParaRPr lang="en-GB" dirty="0"/>
          </a:p>
          <a:p>
            <a:endParaRPr lang="en-GB" dirty="0"/>
          </a:p>
          <a:p>
            <a:r>
              <a:rPr lang="en-GB" dirty="0"/>
              <a:t>Stage 1 - all activities in</a:t>
            </a:r>
            <a:r>
              <a:rPr lang="en-GB" baseline="0" dirty="0"/>
              <a:t> the organisation will be covered by a cost centre.</a:t>
            </a:r>
          </a:p>
          <a:p>
            <a:endParaRPr lang="en-GB" baseline="0" dirty="0"/>
          </a:p>
          <a:p>
            <a:r>
              <a:rPr lang="en-GB" dirty="0"/>
              <a:t>Stage</a:t>
            </a:r>
            <a:r>
              <a:rPr lang="en-GB" baseline="0" dirty="0"/>
              <a:t> 2 – each cost centre to have its own different method for the allocation of its costs.</a:t>
            </a:r>
          </a:p>
          <a:p>
            <a:endParaRPr lang="en-GB" baseline="0" dirty="0"/>
          </a:p>
          <a:p>
            <a:r>
              <a:rPr lang="en-GB" baseline="0" dirty="0"/>
              <a:t>Stage 3 – as some cost centres are service functions (e.g. canteen), the costs allocated to them must be re-allocated across the non-service cost centres.</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The three- stage process best explained by working through the following example.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Cost</a:t>
            </a:r>
            <a:r>
              <a:rPr lang="en-GB" baseline="0" dirty="0"/>
              <a:t> Centre = a location within the business to which costs are assigned.</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17</a:t>
            </a:fld>
            <a:endParaRPr lang="en-US"/>
          </a:p>
        </p:txBody>
      </p:sp>
      <p:sp>
        <p:nvSpPr>
          <p:cNvPr id="6" name="Footer Placeholder 5">
            <a:extLst>
              <a:ext uri="{FF2B5EF4-FFF2-40B4-BE49-F238E27FC236}">
                <a16:creationId xmlns:a16="http://schemas.microsoft.com/office/drawing/2014/main" id="{DDD69AA4-E552-4A62-BE19-A2CE161B27EE}"/>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4089650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the allocation of the company</a:t>
            </a:r>
            <a:r>
              <a:rPr lang="en-GB" baseline="0" dirty="0"/>
              <a:t> overheads to each of the three non-service (production) depts. </a:t>
            </a:r>
          </a:p>
          <a:p>
            <a:endParaRPr lang="en-GB" baseline="0" dirty="0"/>
          </a:p>
          <a:p>
            <a:r>
              <a:rPr lang="en-GB" baseline="0" dirty="0"/>
              <a:t>Page 253.</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18</a:t>
            </a:fld>
            <a:endParaRPr lang="en-US"/>
          </a:p>
        </p:txBody>
      </p:sp>
      <p:sp>
        <p:nvSpPr>
          <p:cNvPr id="6" name="Footer Placeholder 5">
            <a:extLst>
              <a:ext uri="{FF2B5EF4-FFF2-40B4-BE49-F238E27FC236}">
                <a16:creationId xmlns:a16="http://schemas.microsoft.com/office/drawing/2014/main" id="{594C9024-E5EA-4AD5-8AAE-CE5C6D0ABAF4}"/>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486087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establishes</a:t>
            </a:r>
            <a:r>
              <a:rPr lang="en-GB" baseline="0" dirty="0"/>
              <a:t> a cost centre recovery rate, for each </a:t>
            </a:r>
            <a:r>
              <a:rPr lang="en-GB" baseline="0" dirty="0" err="1"/>
              <a:t>Dept</a:t>
            </a:r>
            <a:r>
              <a:rPr lang="en-GB" baseline="0" dirty="0"/>
              <a:t>, (based on hourly rate) which can be applied to units of production throughout the forthcoming year.</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19</a:t>
            </a:fld>
            <a:endParaRPr lang="en-US"/>
          </a:p>
        </p:txBody>
      </p:sp>
      <p:sp>
        <p:nvSpPr>
          <p:cNvPr id="6" name="Footer Placeholder 5">
            <a:extLst>
              <a:ext uri="{FF2B5EF4-FFF2-40B4-BE49-F238E27FC236}">
                <a16:creationId xmlns:a16="http://schemas.microsoft.com/office/drawing/2014/main" id="{5B43C70C-B30E-4C56-8DDD-BBCDB5293CAF}"/>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4762485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therefore apply the hourly</a:t>
            </a:r>
            <a:r>
              <a:rPr lang="en-GB" baseline="0" dirty="0"/>
              <a:t> recovery rate of each </a:t>
            </a:r>
            <a:r>
              <a:rPr lang="en-GB" baseline="0" dirty="0" err="1"/>
              <a:t>Dept</a:t>
            </a:r>
            <a:r>
              <a:rPr lang="en-GB" baseline="0" dirty="0"/>
              <a:t> to each unit of each product to give allocated overhead.  </a:t>
            </a:r>
          </a:p>
          <a:p>
            <a:endParaRPr lang="en-GB" baseline="0" dirty="0"/>
          </a:p>
          <a:p>
            <a:r>
              <a:rPr lang="en-GB" baseline="0" dirty="0"/>
              <a:t>Product A goes through </a:t>
            </a:r>
            <a:r>
              <a:rPr lang="en-GB" baseline="0" dirty="0" err="1"/>
              <a:t>Dept</a:t>
            </a:r>
            <a:r>
              <a:rPr lang="en-GB" baseline="0" dirty="0"/>
              <a:t> 1 then </a:t>
            </a:r>
            <a:r>
              <a:rPr lang="en-GB" baseline="0" dirty="0" err="1"/>
              <a:t>Dept</a:t>
            </a:r>
            <a:r>
              <a:rPr lang="en-GB" baseline="0" dirty="0"/>
              <a:t> 2 then </a:t>
            </a:r>
            <a:r>
              <a:rPr lang="en-GB" baseline="0" dirty="0" err="1"/>
              <a:t>Dept</a:t>
            </a:r>
            <a:r>
              <a:rPr lang="en-GB" baseline="0" dirty="0"/>
              <a:t> 3.</a:t>
            </a:r>
          </a:p>
          <a:p>
            <a:endParaRPr lang="en-GB" baseline="0" dirty="0"/>
          </a:p>
          <a:p>
            <a:r>
              <a:rPr lang="en-GB" baseline="0" dirty="0"/>
              <a:t>Same for product B.</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20</a:t>
            </a:fld>
            <a:endParaRPr lang="en-US"/>
          </a:p>
        </p:txBody>
      </p:sp>
      <p:sp>
        <p:nvSpPr>
          <p:cNvPr id="6" name="Footer Placeholder 5">
            <a:extLst>
              <a:ext uri="{FF2B5EF4-FFF2-40B4-BE49-F238E27FC236}">
                <a16:creationId xmlns:a16="http://schemas.microsoft.com/office/drawing/2014/main" id="{07435230-5C16-4448-AE8E-380F9DCF19FA}"/>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366223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Prime costs = total of all Direct Costs.</a:t>
            </a:r>
          </a:p>
          <a:p>
            <a:endParaRPr lang="en-GB" dirty="0"/>
          </a:p>
          <a:p>
            <a:r>
              <a:rPr lang="en-GB" dirty="0"/>
              <a:t>Overhead allocation (the total of overhead allocated</a:t>
            </a:r>
            <a:r>
              <a:rPr lang="en-GB" baseline="0" dirty="0"/>
              <a:t> to each unit of production) </a:t>
            </a:r>
            <a:r>
              <a:rPr lang="en-GB" dirty="0"/>
              <a:t>of £304</a:t>
            </a:r>
            <a:r>
              <a:rPr lang="en-GB" baseline="0" dirty="0"/>
              <a:t> and £231 are from previous slide.</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21</a:t>
            </a:fld>
            <a:endParaRPr lang="en-US"/>
          </a:p>
        </p:txBody>
      </p:sp>
      <p:sp>
        <p:nvSpPr>
          <p:cNvPr id="6" name="Footer Placeholder 5">
            <a:extLst>
              <a:ext uri="{FF2B5EF4-FFF2-40B4-BE49-F238E27FC236}">
                <a16:creationId xmlns:a16="http://schemas.microsoft.com/office/drawing/2014/main" id="{3DA988A4-302A-4BB8-B954-94856D7201D6}"/>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5781446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Total product costs.</a:t>
            </a:r>
          </a:p>
          <a:p>
            <a:endParaRPr lang="en-GB" dirty="0"/>
          </a:p>
          <a:p>
            <a:r>
              <a:rPr lang="en-GB" dirty="0"/>
              <a:t>Business-wide</a:t>
            </a:r>
            <a:r>
              <a:rPr lang="en-GB" baseline="0" dirty="0"/>
              <a:t> rate – calculated on slide 16.</a:t>
            </a:r>
          </a:p>
          <a:p>
            <a:r>
              <a:rPr lang="en-GB" baseline="0" dirty="0"/>
              <a:t>Cost Centre rate – from previous slide.</a:t>
            </a:r>
          </a:p>
          <a:p>
            <a:endParaRPr lang="en-GB" baseline="0" dirty="0"/>
          </a:p>
          <a:p>
            <a:r>
              <a:rPr lang="en-GB" baseline="0" dirty="0"/>
              <a:t>This shows the different results for the 2 different methods of calculation.  Cost centre rate should be more “accurate” but calculations are more complex.</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22</a:t>
            </a:fld>
            <a:endParaRPr lang="en-US"/>
          </a:p>
        </p:txBody>
      </p:sp>
      <p:sp>
        <p:nvSpPr>
          <p:cNvPr id="6" name="Footer Placeholder 5">
            <a:extLst>
              <a:ext uri="{FF2B5EF4-FFF2-40B4-BE49-F238E27FC236}">
                <a16:creationId xmlns:a16="http://schemas.microsoft.com/office/drawing/2014/main" id="{5E754388-9E9F-4E97-B760-592E22531A69}"/>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5151286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23</a:t>
            </a:fld>
            <a:endParaRPr lang="en-US"/>
          </a:p>
        </p:txBody>
      </p:sp>
      <p:sp>
        <p:nvSpPr>
          <p:cNvPr id="6" name="Footer Placeholder 5">
            <a:extLst>
              <a:ext uri="{FF2B5EF4-FFF2-40B4-BE49-F238E27FC236}">
                <a16:creationId xmlns:a16="http://schemas.microsoft.com/office/drawing/2014/main" id="{A01D4637-7DFA-47B1-A94C-DE0808C9A0E9}"/>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719634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ABC collects the costs of</a:t>
            </a:r>
            <a:r>
              <a:rPr lang="en-GB" baseline="0" dirty="0"/>
              <a:t> the process in a cost pool irrespective of the costs centre.</a:t>
            </a:r>
          </a:p>
          <a:p>
            <a:endParaRPr lang="en-GB" baseline="0" dirty="0"/>
          </a:p>
          <a:p>
            <a:r>
              <a:rPr lang="en-GB" b="1" baseline="0" dirty="0"/>
              <a:t>e.g. Purchasing process:</a:t>
            </a:r>
          </a:p>
          <a:p>
            <a:pPr marL="171450" indent="-171450">
              <a:buFont typeface="Arial" pitchFamily="34" charset="0"/>
              <a:buChar char="•"/>
            </a:pPr>
            <a:r>
              <a:rPr lang="en-GB" baseline="0" dirty="0"/>
              <a:t>Stores- identify the need for more stock</a:t>
            </a:r>
          </a:p>
          <a:p>
            <a:pPr marL="171450" indent="-171450">
              <a:buFont typeface="Arial" pitchFamily="34" charset="0"/>
              <a:buChar char="•"/>
            </a:pPr>
            <a:r>
              <a:rPr lang="en-GB" baseline="0" dirty="0"/>
              <a:t>Purchase requisition signed by local manager</a:t>
            </a:r>
          </a:p>
          <a:p>
            <a:pPr marL="171450" indent="-171450">
              <a:buFont typeface="Arial" pitchFamily="34" charset="0"/>
              <a:buChar char="•"/>
            </a:pPr>
            <a:r>
              <a:rPr lang="en-GB" baseline="0" dirty="0"/>
              <a:t>Purchase </a:t>
            </a:r>
            <a:r>
              <a:rPr lang="en-GB" baseline="0" dirty="0" err="1"/>
              <a:t>Dept</a:t>
            </a:r>
            <a:r>
              <a:rPr lang="en-GB" baseline="0" dirty="0"/>
              <a:t> staff negotiate with supplier (quality, price, delivery, </a:t>
            </a:r>
            <a:r>
              <a:rPr lang="en-GB" baseline="0" dirty="0" err="1"/>
              <a:t>etc</a:t>
            </a:r>
            <a:r>
              <a:rPr lang="en-GB" baseline="0" dirty="0"/>
              <a:t>)</a:t>
            </a:r>
          </a:p>
          <a:p>
            <a:pPr marL="171450" indent="-171450">
              <a:buFont typeface="Arial" pitchFamily="34" charset="0"/>
              <a:buChar char="•"/>
            </a:pPr>
            <a:r>
              <a:rPr lang="en-GB" baseline="0" dirty="0"/>
              <a:t>Purchase Order raised</a:t>
            </a:r>
          </a:p>
          <a:p>
            <a:pPr marL="171450" indent="-171450">
              <a:buFont typeface="Arial" pitchFamily="34" charset="0"/>
              <a:buChar char="•"/>
            </a:pPr>
            <a:r>
              <a:rPr lang="en-GB" baseline="0" dirty="0"/>
              <a:t>Goods delivered into stores</a:t>
            </a:r>
          </a:p>
          <a:p>
            <a:pPr marL="171450" indent="-171450">
              <a:buFont typeface="Arial" pitchFamily="34" charset="0"/>
              <a:buChar char="•"/>
            </a:pPr>
            <a:r>
              <a:rPr lang="en-GB" baseline="0" dirty="0"/>
              <a:t>Delivery Note passed onto Accounting to be recorded, matched to invoice, paid</a:t>
            </a:r>
          </a:p>
          <a:p>
            <a:endParaRPr lang="en-GB" baseline="0" dirty="0"/>
          </a:p>
          <a:p>
            <a:r>
              <a:rPr lang="en-GB" baseline="0" dirty="0"/>
              <a:t>This process cuts across a number of </a:t>
            </a:r>
            <a:r>
              <a:rPr lang="en-GB" baseline="0" dirty="0" err="1"/>
              <a:t>Dept</a:t>
            </a:r>
            <a:r>
              <a:rPr lang="en-GB" baseline="0" dirty="0"/>
              <a:t> or Cost Centres.</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25</a:t>
            </a:fld>
            <a:endParaRPr lang="en-US"/>
          </a:p>
        </p:txBody>
      </p:sp>
      <p:sp>
        <p:nvSpPr>
          <p:cNvPr id="6" name="Footer Placeholder 5">
            <a:extLst>
              <a:ext uri="{FF2B5EF4-FFF2-40B4-BE49-F238E27FC236}">
                <a16:creationId xmlns:a16="http://schemas.microsoft.com/office/drawing/2014/main" id="{6933D7D3-64F3-44A0-BAC4-7A95770F36A7}"/>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8441379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 pool includes all the activities in that process.</a:t>
            </a:r>
          </a:p>
          <a:p>
            <a:endParaRPr lang="en-GB" dirty="0"/>
          </a:p>
          <a:p>
            <a:r>
              <a:rPr lang="en-GB" dirty="0"/>
              <a:t>Cost driver</a:t>
            </a:r>
            <a:r>
              <a:rPr lang="en-GB" baseline="0" dirty="0"/>
              <a:t> is the biggest cause of the activity.</a:t>
            </a:r>
            <a:endParaRPr lang="en-GB" dirty="0"/>
          </a:p>
          <a:p>
            <a:endParaRPr lang="en-GB" dirty="0"/>
          </a:p>
          <a:p>
            <a:r>
              <a:rPr lang="en-GB" dirty="0"/>
              <a:t>The cost driver enables the cost</a:t>
            </a:r>
            <a:r>
              <a:rPr lang="en-GB" baseline="0" dirty="0"/>
              <a:t> of activities to be assigned to the production unit/service.</a:t>
            </a:r>
          </a:p>
          <a:p>
            <a:endParaRPr lang="en-GB" dirty="0"/>
          </a:p>
          <a:p>
            <a:r>
              <a:rPr lang="en-GB" dirty="0"/>
              <a:t>The organisation has to have an activity based accounting</a:t>
            </a:r>
            <a:r>
              <a:rPr lang="en-GB" baseline="0" dirty="0"/>
              <a:t> system, using a coding structure to identify the cost pools as well as the cost centre.</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26</a:t>
            </a:fld>
            <a:endParaRPr lang="en-US"/>
          </a:p>
        </p:txBody>
      </p:sp>
      <p:sp>
        <p:nvSpPr>
          <p:cNvPr id="6" name="Footer Placeholder 5">
            <a:extLst>
              <a:ext uri="{FF2B5EF4-FFF2-40B4-BE49-F238E27FC236}">
                <a16:creationId xmlns:a16="http://schemas.microsoft.com/office/drawing/2014/main" id="{A0A64B51-98F9-4434-9C03-DCA9A6E9A277}"/>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1199267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27</a:t>
            </a:fld>
            <a:endParaRPr lang="en-US"/>
          </a:p>
        </p:txBody>
      </p:sp>
      <p:sp>
        <p:nvSpPr>
          <p:cNvPr id="6" name="Footer Placeholder 5">
            <a:extLst>
              <a:ext uri="{FF2B5EF4-FFF2-40B4-BE49-F238E27FC236}">
                <a16:creationId xmlns:a16="http://schemas.microsoft.com/office/drawing/2014/main" id="{C6B23476-6354-4126-9295-317495FE627C}"/>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11094886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cost</a:t>
            </a:r>
            <a:r>
              <a:rPr lang="en-GB" baseline="0" dirty="0"/>
              <a:t> per unit of activity = cost pool / cost drivers</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28</a:t>
            </a:fld>
            <a:endParaRPr lang="en-US"/>
          </a:p>
        </p:txBody>
      </p:sp>
      <p:sp>
        <p:nvSpPr>
          <p:cNvPr id="6" name="Footer Placeholder 5">
            <a:extLst>
              <a:ext uri="{FF2B5EF4-FFF2-40B4-BE49-F238E27FC236}">
                <a16:creationId xmlns:a16="http://schemas.microsoft.com/office/drawing/2014/main" id="{9B100C7D-712A-402D-9F54-86A704FDEE94}"/>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13969921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an example.</a:t>
            </a:r>
          </a:p>
          <a:p>
            <a:endParaRPr lang="en-GB" dirty="0"/>
          </a:p>
          <a:p>
            <a:r>
              <a:rPr lang="en-GB" dirty="0"/>
              <a:t>Cost Pools = Purchasing</a:t>
            </a:r>
            <a:r>
              <a:rPr lang="en-GB" baseline="0" dirty="0"/>
              <a:t> &amp; Scheduling.</a:t>
            </a:r>
            <a:endParaRPr lang="en-GB" dirty="0"/>
          </a:p>
          <a:p>
            <a:r>
              <a:rPr lang="en-GB" dirty="0"/>
              <a:t>Cost Drivers = Purchase Orders &amp; no. production orders.</a:t>
            </a:r>
          </a:p>
          <a:p>
            <a:endParaRPr lang="en-GB" dirty="0"/>
          </a:p>
          <a:p>
            <a:r>
              <a:rPr lang="en-GB" dirty="0"/>
              <a:t>Total Overhead</a:t>
            </a:r>
            <a:r>
              <a:rPr lang="en-GB" baseline="0" dirty="0"/>
              <a:t> for Products A &amp; B is calculated.</a:t>
            </a:r>
          </a:p>
          <a:p>
            <a:r>
              <a:rPr lang="en-GB" baseline="0" dirty="0"/>
              <a:t>Overhead per unit is calculated by dividing overheads by no. units.</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29</a:t>
            </a:fld>
            <a:endParaRPr lang="en-US"/>
          </a:p>
        </p:txBody>
      </p:sp>
      <p:sp>
        <p:nvSpPr>
          <p:cNvPr id="6" name="Footer Placeholder 5">
            <a:extLst>
              <a:ext uri="{FF2B5EF4-FFF2-40B4-BE49-F238E27FC236}">
                <a16:creationId xmlns:a16="http://schemas.microsoft.com/office/drawing/2014/main" id="{2FDB0CC1-66A4-42ED-9F02-37F917175C31}"/>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6077445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Total costs</a:t>
            </a:r>
            <a:r>
              <a:rPr lang="en-GB" baseline="0" dirty="0"/>
              <a:t> per unit under ABC.</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30</a:t>
            </a:fld>
            <a:endParaRPr lang="en-US"/>
          </a:p>
        </p:txBody>
      </p:sp>
      <p:sp>
        <p:nvSpPr>
          <p:cNvPr id="6" name="Footer Placeholder 5">
            <a:extLst>
              <a:ext uri="{FF2B5EF4-FFF2-40B4-BE49-F238E27FC236}">
                <a16:creationId xmlns:a16="http://schemas.microsoft.com/office/drawing/2014/main" id="{9BF8DED0-FBBB-4740-9C9E-3AFD08D710AF}"/>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8364775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Comparison of all methods.</a:t>
            </a:r>
          </a:p>
          <a:p>
            <a:endParaRPr lang="en-GB" dirty="0"/>
          </a:p>
          <a:p>
            <a:r>
              <a:rPr lang="en-GB" dirty="0"/>
              <a:t>Give</a:t>
            </a:r>
            <a:r>
              <a:rPr lang="en-GB" baseline="0" dirty="0"/>
              <a:t> different values of total cost per unit,  - which is most accurate of the “true” cost?</a:t>
            </a:r>
          </a:p>
          <a:p>
            <a:r>
              <a:rPr lang="en-GB" baseline="0" dirty="0"/>
              <a:t> </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31</a:t>
            </a:fld>
            <a:endParaRPr lang="en-US"/>
          </a:p>
        </p:txBody>
      </p:sp>
      <p:sp>
        <p:nvSpPr>
          <p:cNvPr id="6" name="Footer Placeholder 5">
            <a:extLst>
              <a:ext uri="{FF2B5EF4-FFF2-40B4-BE49-F238E27FC236}">
                <a16:creationId xmlns:a16="http://schemas.microsoft.com/office/drawing/2014/main" id="{F236651F-0BAC-444F-920E-2D6F5CBC730B}"/>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32133895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32</a:t>
            </a:fld>
            <a:endParaRPr lang="en-US"/>
          </a:p>
        </p:txBody>
      </p:sp>
      <p:sp>
        <p:nvSpPr>
          <p:cNvPr id="6" name="Footer Placeholder 5">
            <a:extLst>
              <a:ext uri="{FF2B5EF4-FFF2-40B4-BE49-F238E27FC236}">
                <a16:creationId xmlns:a16="http://schemas.microsoft.com/office/drawing/2014/main" id="{048FBD19-5FF6-48D7-8ACA-E86A6C6DCF08}"/>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5793741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material and labour costs</a:t>
            </a:r>
            <a:r>
              <a:rPr lang="en-GB" baseline="0" dirty="0"/>
              <a:t> are the same.</a:t>
            </a:r>
          </a:p>
          <a:p>
            <a:r>
              <a:rPr lang="en-GB" baseline="0" dirty="0"/>
              <a:t>Total overheads of the company are the same.</a:t>
            </a:r>
          </a:p>
          <a:p>
            <a:endParaRPr lang="en-GB" baseline="0" dirty="0"/>
          </a:p>
          <a:p>
            <a:r>
              <a:rPr lang="en-GB" dirty="0"/>
              <a:t>We</a:t>
            </a:r>
            <a:r>
              <a:rPr lang="en-GB" baseline="0" dirty="0"/>
              <a:t> have looked at attaching an equitable amount of overhead to the product/service.</a:t>
            </a:r>
          </a:p>
          <a:p>
            <a:endParaRPr lang="en-GB" baseline="0" dirty="0"/>
          </a:p>
          <a:p>
            <a:r>
              <a:rPr lang="en-GB" baseline="0" dirty="0"/>
              <a:t>ABC appears to give more “accurate” </a:t>
            </a:r>
            <a:r>
              <a:rPr lang="en-GB" baseline="0" dirty="0" err="1"/>
              <a:t>costings</a:t>
            </a:r>
            <a:r>
              <a:rPr lang="en-GB" baseline="0" dirty="0"/>
              <a:t> to the product/service, leading to better cost, selling prices and output decision making.</a:t>
            </a:r>
          </a:p>
          <a:p>
            <a:endParaRPr lang="en-GB" baseline="0" dirty="0"/>
          </a:p>
          <a:p>
            <a:r>
              <a:rPr lang="en-GB" baseline="0" dirty="0"/>
              <a:t>ABC- accounting systems are more complex and costly- they have to identify : cost pools, cost centres and the extent of the each unit consumes the overheads.</a:t>
            </a:r>
          </a:p>
          <a:p>
            <a:endParaRPr lang="en-GB" baseline="0" dirty="0"/>
          </a:p>
          <a:p>
            <a:r>
              <a:rPr lang="en-GB" baseline="0" dirty="0"/>
              <a:t>Research has shown:</a:t>
            </a:r>
          </a:p>
          <a:p>
            <a:r>
              <a:rPr lang="en-GB" baseline="0" dirty="0"/>
              <a:t>few organisations have considered ABC,</a:t>
            </a:r>
          </a:p>
          <a:p>
            <a:r>
              <a:rPr lang="en-GB" baseline="0" dirty="0"/>
              <a:t>it has been abandoned by those companies who did take it up.</a:t>
            </a:r>
          </a:p>
          <a:p>
            <a:endParaRPr lang="en-GB" baseline="0"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33</a:t>
            </a:fld>
            <a:endParaRPr lang="en-US"/>
          </a:p>
        </p:txBody>
      </p:sp>
      <p:sp>
        <p:nvSpPr>
          <p:cNvPr id="6" name="Footer Placeholder 5">
            <a:extLst>
              <a:ext uri="{FF2B5EF4-FFF2-40B4-BE49-F238E27FC236}">
                <a16:creationId xmlns:a16="http://schemas.microsoft.com/office/drawing/2014/main" id="{C2ED59AA-587C-4AB7-8479-27BEDF217133}"/>
              </a:ext>
            </a:extLst>
          </p:cNvPr>
          <p:cNvSpPr>
            <a:spLocks noGrp="1"/>
          </p:cNvSpPr>
          <p:nvPr>
            <p:ph type="ftr" sz="quarter" idx="4"/>
          </p:nvPr>
        </p:nvSpPr>
        <p:spPr/>
        <p:txBody>
          <a:bodyPr/>
          <a:lstStyle/>
          <a:p>
            <a:r>
              <a:rPr lang="en-US"/>
              <a:t>aw</a:t>
            </a:r>
          </a:p>
        </p:txBody>
      </p:sp>
    </p:spTree>
    <p:extLst>
      <p:ext uri="{BB962C8B-B14F-4D97-AF65-F5344CB8AC3E}">
        <p14:creationId xmlns:p14="http://schemas.microsoft.com/office/powerpoint/2010/main" val="2055278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A6D61E5-C393-416A-BB20-C6787D9C029B}" type="datetime1">
              <a:rPr lang="en-US" smtClean="0"/>
              <a:t>2/19/2020</a:t>
            </a:fld>
            <a:endParaRPr lang="en-US"/>
          </a:p>
        </p:txBody>
      </p:sp>
      <p:sp>
        <p:nvSpPr>
          <p:cNvPr id="5" name="Footer Placeholder 4"/>
          <p:cNvSpPr>
            <a:spLocks noGrp="1"/>
          </p:cNvSpPr>
          <p:nvPr>
            <p:ph type="ftr" sz="quarter" idx="11"/>
          </p:nvPr>
        </p:nvSpPr>
        <p:spPr/>
        <p:txBody>
          <a:bodyPr/>
          <a:lstStyle/>
          <a:p>
            <a:r>
              <a:rPr lang="en-US"/>
              <a: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5B3C35-1D2B-4D1D-8606-5439594E1299}" type="datetime1">
              <a:rPr lang="en-US" smtClean="0"/>
              <a:t>2/19/2020</a:t>
            </a:fld>
            <a:endParaRPr lang="en-US"/>
          </a:p>
        </p:txBody>
      </p:sp>
      <p:sp>
        <p:nvSpPr>
          <p:cNvPr id="5" name="Footer Placeholder 4"/>
          <p:cNvSpPr>
            <a:spLocks noGrp="1"/>
          </p:cNvSpPr>
          <p:nvPr>
            <p:ph type="ftr" sz="quarter" idx="11"/>
          </p:nvPr>
        </p:nvSpPr>
        <p:spPr/>
        <p:txBody>
          <a:bodyPr/>
          <a:lstStyle/>
          <a:p>
            <a:r>
              <a:rPr lang="en-US"/>
              <a: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283E5C-DE4D-4B9D-B390-760A1C1CF27C}" type="datetime1">
              <a:rPr lang="en-US" smtClean="0"/>
              <a:t>2/19/2020</a:t>
            </a:fld>
            <a:endParaRPr lang="en-US"/>
          </a:p>
        </p:txBody>
      </p:sp>
      <p:sp>
        <p:nvSpPr>
          <p:cNvPr id="5" name="Footer Placeholder 4"/>
          <p:cNvSpPr>
            <a:spLocks noGrp="1"/>
          </p:cNvSpPr>
          <p:nvPr>
            <p:ph type="ftr" sz="quarter" idx="11"/>
          </p:nvPr>
        </p:nvSpPr>
        <p:spPr/>
        <p:txBody>
          <a:bodyPr/>
          <a:lstStyle/>
          <a:p>
            <a:r>
              <a:rPr lang="en-US"/>
              <a: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64DB3D1-BA29-499C-864B-DAE90B7BEC10}" type="datetime1">
              <a:rPr lang="en-US" smtClean="0"/>
              <a:t>2/19/2020</a:t>
            </a:fld>
            <a:endParaRPr lang="en-US"/>
          </a:p>
        </p:txBody>
      </p:sp>
      <p:sp>
        <p:nvSpPr>
          <p:cNvPr id="6" name="Footer Placeholder 5"/>
          <p:cNvSpPr>
            <a:spLocks noGrp="1"/>
          </p:cNvSpPr>
          <p:nvPr>
            <p:ph type="ftr" sz="quarter" idx="11"/>
          </p:nvPr>
        </p:nvSpPr>
        <p:spPr/>
        <p:txBody>
          <a:bodyPr/>
          <a:lstStyle/>
          <a:p>
            <a:r>
              <a:rPr lang="en-US"/>
              <a:t>.</a:t>
            </a:r>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9C99F7-57C8-48D6-8D54-2D1A6450080C}" type="datetime1">
              <a:rPr lang="en-US" smtClean="0"/>
              <a:t>2/19/2020</a:t>
            </a:fld>
            <a:endParaRPr lang="en-US"/>
          </a:p>
        </p:txBody>
      </p:sp>
      <p:sp>
        <p:nvSpPr>
          <p:cNvPr id="8" name="Footer Placeholder 7"/>
          <p:cNvSpPr>
            <a:spLocks noGrp="1"/>
          </p:cNvSpPr>
          <p:nvPr>
            <p:ph type="ftr" sz="quarter" idx="11"/>
          </p:nvPr>
        </p:nvSpPr>
        <p:spPr/>
        <p:txBody>
          <a:bodyPr/>
          <a:lstStyle/>
          <a:p>
            <a:r>
              <a:rPr lang="en-US"/>
              <a:t>.</a:t>
            </a:r>
          </a:p>
        </p:txBody>
      </p:sp>
      <p:sp>
        <p:nvSpPr>
          <p:cNvPr id="9" name="Slide Number Placeholder 8"/>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836F25-7BAF-4308-AC56-5280C777CC99}" type="datetime1">
              <a:rPr lang="en-US" smtClean="0"/>
              <a:t>2/19/2020</a:t>
            </a:fld>
            <a:endParaRPr lang="en-US"/>
          </a:p>
        </p:txBody>
      </p:sp>
      <p:sp>
        <p:nvSpPr>
          <p:cNvPr id="4" name="Footer Placeholder 3"/>
          <p:cNvSpPr>
            <a:spLocks noGrp="1"/>
          </p:cNvSpPr>
          <p:nvPr>
            <p:ph type="ftr" sz="quarter" idx="11"/>
          </p:nvPr>
        </p:nvSpPr>
        <p:spPr/>
        <p:txBody>
          <a:bodyPr/>
          <a:lstStyle/>
          <a:p>
            <a:r>
              <a:rPr lang="en-US"/>
              <a:t>.</a:t>
            </a:r>
          </a:p>
        </p:txBody>
      </p:sp>
      <p:sp>
        <p:nvSpPr>
          <p:cNvPr id="5" name="Slide Number Placeholder 4"/>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21DE5A-144A-4B33-9528-93A49C46BC05}" type="datetime1">
              <a:rPr lang="en-US" smtClean="0"/>
              <a:t>2/19/2020</a:t>
            </a:fld>
            <a:endParaRPr lang="en-US"/>
          </a:p>
        </p:txBody>
      </p:sp>
      <p:sp>
        <p:nvSpPr>
          <p:cNvPr id="3" name="Footer Placeholder 2"/>
          <p:cNvSpPr>
            <a:spLocks noGrp="1"/>
          </p:cNvSpPr>
          <p:nvPr>
            <p:ph type="ftr" sz="quarter" idx="11"/>
          </p:nvPr>
        </p:nvSpPr>
        <p:spPr/>
        <p:txBody>
          <a:bodyPr/>
          <a:lstStyle/>
          <a:p>
            <a:r>
              <a:rPr lang="en-US"/>
              <a:t>.</a:t>
            </a:r>
          </a:p>
        </p:txBody>
      </p:sp>
      <p:sp>
        <p:nvSpPr>
          <p:cNvPr id="4" name="Slide Number Placeholder 3"/>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93EA7E-C4BA-4A1E-BAC6-6B8B06EE4651}" type="datetime1">
              <a:rPr lang="en-US" smtClean="0"/>
              <a:t>2/19/2020</a:t>
            </a:fld>
            <a:endParaRPr lang="en-US"/>
          </a:p>
        </p:txBody>
      </p:sp>
      <p:sp>
        <p:nvSpPr>
          <p:cNvPr id="6" name="Footer Placeholder 5"/>
          <p:cNvSpPr>
            <a:spLocks noGrp="1"/>
          </p:cNvSpPr>
          <p:nvPr>
            <p:ph type="ftr" sz="quarter" idx="11"/>
          </p:nvPr>
        </p:nvSpPr>
        <p:spPr/>
        <p:txBody>
          <a:bodyPr/>
          <a:lstStyle/>
          <a:p>
            <a:r>
              <a:rPr lang="en-US"/>
              <a:t>.</a:t>
            </a:r>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C7A661-42E3-4159-B00A-2BC0E55F04D8}" type="datetime1">
              <a:rPr lang="en-US" smtClean="0"/>
              <a:t>2/19/2020</a:t>
            </a:fld>
            <a:endParaRPr lang="en-US"/>
          </a:p>
        </p:txBody>
      </p:sp>
      <p:sp>
        <p:nvSpPr>
          <p:cNvPr id="6" name="Footer Placeholder 5"/>
          <p:cNvSpPr>
            <a:spLocks noGrp="1"/>
          </p:cNvSpPr>
          <p:nvPr>
            <p:ph type="ftr" sz="quarter" idx="11"/>
          </p:nvPr>
        </p:nvSpPr>
        <p:spPr/>
        <p:txBody>
          <a:bodyPr/>
          <a:lstStyle/>
          <a:p>
            <a:r>
              <a:rPr lang="en-US"/>
              <a:t>.</a:t>
            </a:r>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90D714-548D-4151-BC72-300C57ECBA8C}" type="datetime1">
              <a:rPr lang="en-US" smtClean="0"/>
              <a:t>2/19/2020</a:t>
            </a:fld>
            <a:endParaRPr lang="en-US"/>
          </a:p>
        </p:txBody>
      </p:sp>
      <p:sp>
        <p:nvSpPr>
          <p:cNvPr id="5" name="Footer Placeholder 4"/>
          <p:cNvSpPr>
            <a:spLocks noGrp="1"/>
          </p:cNvSpPr>
          <p:nvPr>
            <p:ph type="ftr" sz="quarter" idx="11"/>
          </p:nvPr>
        </p:nvSpPr>
        <p:spPr/>
        <p:txBody>
          <a:bodyPr/>
          <a:lstStyle/>
          <a:p>
            <a:r>
              <a:rPr lang="en-US"/>
              <a: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4CF9D3-6D3C-462B-B1F0-C244CE8AC818}" type="datetime1">
              <a:rPr lang="en-US" smtClean="0"/>
              <a:t>2/19/2020</a:t>
            </a:fld>
            <a:endParaRPr lang="en-US"/>
          </a:p>
        </p:txBody>
      </p:sp>
      <p:sp>
        <p:nvSpPr>
          <p:cNvPr id="5" name="Footer Placeholder 4"/>
          <p:cNvSpPr>
            <a:spLocks noGrp="1"/>
          </p:cNvSpPr>
          <p:nvPr>
            <p:ph type="ftr" sz="quarter" idx="11"/>
          </p:nvPr>
        </p:nvSpPr>
        <p:spPr/>
        <p:txBody>
          <a:bodyPr/>
          <a:lstStyle/>
          <a:p>
            <a:r>
              <a:rPr lang="en-US"/>
              <a: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82588" y="152400"/>
            <a:ext cx="8229600" cy="1230313"/>
          </a:xfrm>
        </p:spPr>
        <p:txBody>
          <a:bodyPr/>
          <a:lstStyle/>
          <a:p>
            <a:r>
              <a:rPr lang="en-US"/>
              <a:t>Click to edit Master title style</a:t>
            </a:r>
            <a:endParaRPr lang="en-AU"/>
          </a:p>
        </p:txBody>
      </p:sp>
      <p:sp>
        <p:nvSpPr>
          <p:cNvPr id="3" name="Table Placeholder 2"/>
          <p:cNvSpPr>
            <a:spLocks noGrp="1"/>
          </p:cNvSpPr>
          <p:nvPr>
            <p:ph type="tbl" idx="1"/>
          </p:nvPr>
        </p:nvSpPr>
        <p:spPr>
          <a:xfrm>
            <a:off x="381000" y="1844675"/>
            <a:ext cx="7607300" cy="3868738"/>
          </a:xfrm>
        </p:spPr>
        <p:txBody>
          <a:bodyPr/>
          <a:lstStyle/>
          <a:p>
            <a:pPr lvl="0"/>
            <a:endParaRPr lang="en-AU" noProof="0"/>
          </a:p>
        </p:txBody>
      </p:sp>
    </p:spTree>
    <p:extLst>
      <p:ext uri="{BB962C8B-B14F-4D97-AF65-F5344CB8AC3E}">
        <p14:creationId xmlns:p14="http://schemas.microsoft.com/office/powerpoint/2010/main" val="2334014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6061D5-FD80-4C5E-90DE-B8283D0A18CB}" type="datetime1">
              <a:rPr lang="en-US" smtClean="0"/>
              <a:t>2/19/2020</a:t>
            </a:fld>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a:t>
            </a:r>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2AA575-3A2F-47FF-843C-F9856FBBA3E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a:extLst>
              <a:ext uri="{FF2B5EF4-FFF2-40B4-BE49-F238E27FC236}">
                <a16:creationId xmlns:a16="http://schemas.microsoft.com/office/drawing/2014/main" id="{0CF54896-2112-4077-8ADC-456949C698A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70C1DB1-6366-49BA-ABEA-262F296D690A}" type="slidenum">
              <a:rPr lang="en-US" altLang="en-US" sz="1200" smtClean="0">
                <a:solidFill>
                  <a:srgbClr val="898989"/>
                </a:solidFill>
              </a:rPr>
              <a:pPr>
                <a:spcBef>
                  <a:spcPct val="0"/>
                </a:spcBef>
                <a:buFontTx/>
                <a:buNone/>
              </a:pPr>
              <a:t>1</a:t>
            </a:fld>
            <a:endParaRPr lang="en-US" altLang="en-US" sz="1200">
              <a:solidFill>
                <a:srgbClr val="898989"/>
              </a:solidFill>
            </a:endParaRPr>
          </a:p>
        </p:txBody>
      </p:sp>
      <p:sp>
        <p:nvSpPr>
          <p:cNvPr id="2" name="Rectangle 1">
            <a:extLst>
              <a:ext uri="{FF2B5EF4-FFF2-40B4-BE49-F238E27FC236}">
                <a16:creationId xmlns:a16="http://schemas.microsoft.com/office/drawing/2014/main" id="{AD450B61-C8EB-4B52-9C99-6665E2C302E2}"/>
              </a:ext>
            </a:extLst>
          </p:cNvPr>
          <p:cNvSpPr/>
          <p:nvPr/>
        </p:nvSpPr>
        <p:spPr>
          <a:xfrm>
            <a:off x="364754" y="1988840"/>
            <a:ext cx="8527726" cy="1754326"/>
          </a:xfrm>
          <a:prstGeom prst="rect">
            <a:avLst/>
          </a:prstGeom>
        </p:spPr>
        <p:txBody>
          <a:bodyPr wrap="square">
            <a:spAutoFit/>
          </a:bodyPr>
          <a:lstStyle/>
          <a:p>
            <a:pPr algn="ctr" eaLnBrk="1" fontAlgn="auto" hangingPunct="1">
              <a:spcAft>
                <a:spcPts val="0"/>
              </a:spcAft>
              <a:defRPr/>
            </a:pPr>
            <a:r>
              <a:rPr lang="en-GB" sz="5400" b="1" dirty="0">
                <a:latin typeface="+mj-lt"/>
                <a:ea typeface="+mj-ea"/>
                <a:cs typeface="+mj-cs"/>
              </a:rPr>
              <a:t>Product and Service Costing-</a:t>
            </a:r>
          </a:p>
          <a:p>
            <a:pPr algn="ctr" eaLnBrk="1" fontAlgn="auto" hangingPunct="1">
              <a:spcAft>
                <a:spcPts val="0"/>
              </a:spcAft>
              <a:defRPr/>
            </a:pPr>
            <a:r>
              <a:rPr lang="en-GB" sz="5400" b="1" dirty="0">
                <a:latin typeface="+mj-lt"/>
                <a:ea typeface="+mj-ea"/>
                <a:cs typeface="+mj-cs"/>
              </a:rPr>
              <a:t>Allocation of Overheads.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p:cNvSpPr>
            <a:spLocks noGrp="1" noChangeArrowheads="1"/>
          </p:cNvSpPr>
          <p:nvPr>
            <p:ph type="title"/>
          </p:nvPr>
        </p:nvSpPr>
        <p:spPr/>
        <p:txBody>
          <a:bodyPr/>
          <a:lstStyle/>
          <a:p>
            <a:pPr eaLnBrk="1" hangingPunct="1"/>
            <a:r>
              <a:rPr lang="en-GB" dirty="0">
                <a:latin typeface="Arial" charset="0"/>
              </a:rPr>
              <a:t>Overview</a:t>
            </a:r>
          </a:p>
        </p:txBody>
      </p:sp>
      <p:sp>
        <p:nvSpPr>
          <p:cNvPr id="8197" name="Rectangle 3"/>
          <p:cNvSpPr>
            <a:spLocks noGrp="1" noChangeArrowheads="1"/>
          </p:cNvSpPr>
          <p:nvPr>
            <p:ph type="body" idx="1"/>
          </p:nvPr>
        </p:nvSpPr>
        <p:spPr>
          <a:xfrm>
            <a:off x="457200" y="1785938"/>
            <a:ext cx="8229600" cy="4357687"/>
          </a:xfrm>
        </p:spPr>
        <p:txBody>
          <a:bodyPr>
            <a:normAutofit/>
          </a:bodyPr>
          <a:lstStyle/>
          <a:p>
            <a:pPr eaLnBrk="1" hangingPunct="1"/>
            <a:r>
              <a:rPr lang="en-GB" sz="2800" dirty="0">
                <a:latin typeface="Arial" charset="0"/>
              </a:rPr>
              <a:t>Product &amp; period costs; Direct &amp; indirect costs</a:t>
            </a:r>
          </a:p>
          <a:p>
            <a:r>
              <a:rPr lang="en-GB" sz="2800" dirty="0">
                <a:latin typeface="Arial" charset="0"/>
              </a:rPr>
              <a:t>The overhead allocation problem</a:t>
            </a:r>
          </a:p>
          <a:p>
            <a:pPr eaLnBrk="1" hangingPunct="1"/>
            <a:r>
              <a:rPr lang="en-GB" sz="2800" dirty="0">
                <a:latin typeface="Arial" charset="0"/>
              </a:rPr>
              <a:t>Alternative methods of overhead allocation</a:t>
            </a:r>
          </a:p>
          <a:p>
            <a:pPr lvl="1" eaLnBrk="1" hangingPunct="1"/>
            <a:r>
              <a:rPr lang="en-GB" dirty="0">
                <a:latin typeface="Arial" charset="0"/>
              </a:rPr>
              <a:t>Variable, absorption &amp; activity-based costing</a:t>
            </a:r>
          </a:p>
          <a:p>
            <a:pPr lvl="1" eaLnBrk="1" hangingPunct="1"/>
            <a:r>
              <a:rPr lang="en-GB" dirty="0">
                <a:latin typeface="Arial" charset="0"/>
              </a:rPr>
              <a:t>Under or over recovery of overhead</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a:t>
            </a:fld>
            <a:endParaRPr lang="en-US" dirty="0"/>
          </a:p>
        </p:txBody>
      </p:sp>
    </p:spTree>
    <p:extLst>
      <p:ext uri="{BB962C8B-B14F-4D97-AF65-F5344CB8AC3E}">
        <p14:creationId xmlns:p14="http://schemas.microsoft.com/office/powerpoint/2010/main" val="2491785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Costs associated with production of goods/services</a:t>
            </a:r>
          </a:p>
        </p:txBody>
      </p:sp>
      <p:sp>
        <p:nvSpPr>
          <p:cNvPr id="3" name="Content Placeholder 2"/>
          <p:cNvSpPr>
            <a:spLocks noGrp="1"/>
          </p:cNvSpPr>
          <p:nvPr>
            <p:ph idx="1"/>
          </p:nvPr>
        </p:nvSpPr>
        <p:spPr/>
        <p:txBody>
          <a:bodyPr>
            <a:normAutofit/>
          </a:bodyPr>
          <a:lstStyle/>
          <a:p>
            <a:r>
              <a:rPr lang="en-GB" sz="2400" dirty="0">
                <a:latin typeface="Arial" charset="0"/>
              </a:rPr>
              <a:t>Production costs</a:t>
            </a:r>
          </a:p>
          <a:p>
            <a:pPr lvl="1"/>
            <a:r>
              <a:rPr lang="en-GB" sz="2400" dirty="0">
                <a:latin typeface="Arial" charset="0"/>
              </a:rPr>
              <a:t>Direct</a:t>
            </a:r>
          </a:p>
          <a:p>
            <a:pPr lvl="1"/>
            <a:r>
              <a:rPr lang="en-GB" sz="2400" dirty="0">
                <a:latin typeface="Arial" charset="0"/>
              </a:rPr>
              <a:t>Indirect</a:t>
            </a:r>
          </a:p>
          <a:p>
            <a:pPr lvl="1"/>
            <a:endParaRPr lang="en-GB" sz="800" dirty="0">
              <a:latin typeface="Arial" charset="0"/>
            </a:endParaRPr>
          </a:p>
          <a:p>
            <a:r>
              <a:rPr lang="en-GB" sz="2400" dirty="0">
                <a:latin typeface="Arial" charset="0"/>
              </a:rPr>
              <a:t>Non-production costs</a:t>
            </a:r>
          </a:p>
          <a:p>
            <a:pPr lvl="1"/>
            <a:r>
              <a:rPr lang="en-GB" sz="2400" dirty="0">
                <a:latin typeface="Arial" charset="0"/>
              </a:rPr>
              <a:t>Period costs</a:t>
            </a:r>
          </a:p>
          <a:p>
            <a:pPr lvl="1"/>
            <a:endParaRPr lang="en-GB" sz="800" dirty="0">
              <a:latin typeface="Arial" charset="0"/>
            </a:endParaRPr>
          </a:p>
          <a:p>
            <a:pPr marL="342900" lvl="1" indent="-342900">
              <a:buFont typeface="Arial" pitchFamily="34" charset="0"/>
              <a:buChar char="•"/>
            </a:pPr>
            <a:r>
              <a:rPr lang="en-GB" sz="2400" dirty="0">
                <a:latin typeface="Arial" charset="0"/>
              </a:rPr>
              <a:t>Period costs</a:t>
            </a:r>
          </a:p>
          <a:p>
            <a:pPr lvl="1"/>
            <a:r>
              <a:rPr lang="en-GB" sz="2400" dirty="0">
                <a:latin typeface="Arial" charset="0"/>
              </a:rPr>
              <a:t>Relate to the accounting period</a:t>
            </a:r>
          </a:p>
          <a:p>
            <a:pPr lvl="1"/>
            <a:endParaRPr lang="en-GB" sz="800" dirty="0">
              <a:latin typeface="Arial" charset="0"/>
            </a:endParaRPr>
          </a:p>
          <a:p>
            <a:pPr marL="342900" lvl="1" indent="-342900">
              <a:buFont typeface="Arial" pitchFamily="34" charset="0"/>
              <a:buChar char="•"/>
            </a:pPr>
            <a:r>
              <a:rPr lang="en-GB" sz="2400" dirty="0">
                <a:latin typeface="Arial" charset="0"/>
              </a:rPr>
              <a:t>Product costs</a:t>
            </a:r>
          </a:p>
          <a:p>
            <a:pPr lvl="1"/>
            <a:r>
              <a:rPr lang="en-GB" sz="2400" dirty="0">
                <a:latin typeface="Arial" charset="0"/>
              </a:rPr>
              <a:t>Relate to the product or service</a:t>
            </a:r>
            <a:endParaRPr lang="en-US" sz="2400" dirty="0"/>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a:t>
            </a:fld>
            <a:endParaRPr lang="en-US" dirty="0"/>
          </a:p>
        </p:txBody>
      </p:sp>
    </p:spTree>
    <p:extLst>
      <p:ext uri="{BB962C8B-B14F-4D97-AF65-F5344CB8AC3E}">
        <p14:creationId xmlns:p14="http://schemas.microsoft.com/office/powerpoint/2010/main" val="3707066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GB">
                <a:latin typeface="Arial" charset="0"/>
              </a:rPr>
              <a:t>Product &amp; period costs</a:t>
            </a:r>
          </a:p>
        </p:txBody>
      </p:sp>
      <p:sp>
        <p:nvSpPr>
          <p:cNvPr id="9221" name="Rectangle 3"/>
          <p:cNvSpPr>
            <a:spLocks noGrp="1" noChangeArrowheads="1"/>
          </p:cNvSpPr>
          <p:nvPr>
            <p:ph type="body" idx="1"/>
          </p:nvPr>
        </p:nvSpPr>
        <p:spPr>
          <a:xfrm>
            <a:off x="685800" y="1857375"/>
            <a:ext cx="8062913" cy="4467225"/>
          </a:xfrm>
        </p:spPr>
        <p:txBody>
          <a:bodyPr/>
          <a:lstStyle/>
          <a:p>
            <a:pPr eaLnBrk="1" hangingPunct="1"/>
            <a:r>
              <a:rPr lang="en-GB" b="1" dirty="0">
                <a:latin typeface="Arial" charset="0"/>
              </a:rPr>
              <a:t>Gross profit </a:t>
            </a:r>
            <a:r>
              <a:rPr lang="en-GB" dirty="0">
                <a:latin typeface="Arial" charset="0"/>
              </a:rPr>
              <a:t>= sales - </a:t>
            </a:r>
            <a:r>
              <a:rPr lang="en-GB" b="1" dirty="0">
                <a:latin typeface="Arial" charset="0"/>
              </a:rPr>
              <a:t>cost of sales</a:t>
            </a:r>
          </a:p>
          <a:p>
            <a:pPr lvl="1" eaLnBrk="1" hangingPunct="1"/>
            <a:r>
              <a:rPr lang="en-GB" dirty="0">
                <a:latin typeface="Arial" charset="0"/>
              </a:rPr>
              <a:t>Cost of sales is the product (or service) cost</a:t>
            </a:r>
          </a:p>
          <a:p>
            <a:pPr lvl="2" eaLnBrk="1" hangingPunct="1"/>
            <a:r>
              <a:rPr lang="en-GB" dirty="0">
                <a:latin typeface="Arial" charset="0"/>
              </a:rPr>
              <a:t>The cost of providing a service</a:t>
            </a:r>
          </a:p>
          <a:p>
            <a:pPr lvl="2" eaLnBrk="1" hangingPunct="1"/>
            <a:r>
              <a:rPr lang="en-GB" dirty="0">
                <a:latin typeface="Arial" charset="0"/>
              </a:rPr>
              <a:t>The cost of buying goods sold by a retailer</a:t>
            </a:r>
          </a:p>
          <a:p>
            <a:pPr lvl="2" eaLnBrk="1" hangingPunct="1"/>
            <a:r>
              <a:rPr lang="en-GB" dirty="0">
                <a:latin typeface="Arial" charset="0"/>
              </a:rPr>
              <a:t>The cost of raw materials and production costs for a manufacturer</a:t>
            </a:r>
          </a:p>
          <a:p>
            <a:pPr eaLnBrk="1" hangingPunct="1"/>
            <a:r>
              <a:rPr lang="en-GB" b="1" dirty="0">
                <a:latin typeface="Arial" charset="0"/>
              </a:rPr>
              <a:t>Net profit </a:t>
            </a:r>
            <a:r>
              <a:rPr lang="en-GB" dirty="0">
                <a:latin typeface="Arial" charset="0"/>
              </a:rPr>
              <a:t>= gross profit - </a:t>
            </a:r>
            <a:r>
              <a:rPr lang="en-GB" b="1" dirty="0">
                <a:latin typeface="Arial" charset="0"/>
              </a:rPr>
              <a:t>expenses</a:t>
            </a:r>
          </a:p>
          <a:p>
            <a:pPr lvl="1" eaLnBrk="1" hangingPunct="1"/>
            <a:r>
              <a:rPr lang="en-GB" dirty="0">
                <a:latin typeface="Arial" charset="0"/>
              </a:rPr>
              <a:t>Expenses are the period costs</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4</a:t>
            </a:fld>
            <a:endParaRPr lang="en-US" dirty="0"/>
          </a:p>
        </p:txBody>
      </p:sp>
    </p:spTree>
    <p:extLst>
      <p:ext uri="{BB962C8B-B14F-4D97-AF65-F5344CB8AC3E}">
        <p14:creationId xmlns:p14="http://schemas.microsoft.com/office/powerpoint/2010/main" val="676455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2"/>
          <p:cNvSpPr>
            <a:spLocks noGrp="1" noChangeArrowheads="1"/>
          </p:cNvSpPr>
          <p:nvPr>
            <p:ph type="title"/>
          </p:nvPr>
        </p:nvSpPr>
        <p:spPr/>
        <p:txBody>
          <a:bodyPr/>
          <a:lstStyle/>
          <a:p>
            <a:pPr eaLnBrk="1" hangingPunct="1"/>
            <a:r>
              <a:rPr lang="en-GB">
                <a:latin typeface="Arial" charset="0"/>
              </a:rPr>
              <a:t>Direct &amp; Indirect costs</a:t>
            </a:r>
          </a:p>
        </p:txBody>
      </p:sp>
      <p:sp>
        <p:nvSpPr>
          <p:cNvPr id="10245" name="Rectangle 3"/>
          <p:cNvSpPr>
            <a:spLocks noGrp="1" noChangeArrowheads="1"/>
          </p:cNvSpPr>
          <p:nvPr>
            <p:ph idx="1"/>
          </p:nvPr>
        </p:nvSpPr>
        <p:spPr/>
        <p:txBody>
          <a:bodyPr>
            <a:normAutofit/>
          </a:bodyPr>
          <a:lstStyle/>
          <a:p>
            <a:pPr eaLnBrk="1" hangingPunct="1"/>
            <a:r>
              <a:rPr lang="en-GB" dirty="0">
                <a:latin typeface="Arial" charset="0"/>
              </a:rPr>
              <a:t>Direct costs </a:t>
            </a:r>
          </a:p>
          <a:p>
            <a:pPr lvl="1" eaLnBrk="1" hangingPunct="1"/>
            <a:r>
              <a:rPr lang="en-GB" dirty="0">
                <a:latin typeface="Arial" charset="0"/>
              </a:rPr>
              <a:t>traceable to product / services</a:t>
            </a:r>
          </a:p>
          <a:p>
            <a:pPr lvl="2" eaLnBrk="1" hangingPunct="1"/>
            <a:r>
              <a:rPr lang="en-GB" dirty="0">
                <a:latin typeface="Arial" charset="0"/>
              </a:rPr>
              <a:t>materials or labour</a:t>
            </a:r>
          </a:p>
          <a:p>
            <a:pPr lvl="1" eaLnBrk="1" hangingPunct="1"/>
            <a:endParaRPr lang="en-GB" sz="900" i="1" dirty="0">
              <a:latin typeface="Arial" charset="0"/>
            </a:endParaRPr>
          </a:p>
          <a:p>
            <a:pPr>
              <a:defRPr/>
            </a:pPr>
            <a:r>
              <a:rPr lang="en-GB" dirty="0">
                <a:latin typeface="Arial" charset="0"/>
              </a:rPr>
              <a:t>Indirect costs</a:t>
            </a:r>
          </a:p>
          <a:p>
            <a:pPr lvl="1">
              <a:defRPr/>
            </a:pPr>
            <a:r>
              <a:rPr lang="en-GB" dirty="0"/>
              <a:t>necessary, but not readily traceable to particular product/ services</a:t>
            </a:r>
          </a:p>
          <a:p>
            <a:pPr lvl="2">
              <a:defRPr/>
            </a:pPr>
            <a:r>
              <a:rPr lang="en-GB" dirty="0">
                <a:latin typeface="Arial" charset="0"/>
              </a:rPr>
              <a:t>Marketing, admin, IT, HR</a:t>
            </a:r>
          </a:p>
          <a:p>
            <a:pPr lvl="1">
              <a:defRPr/>
            </a:pPr>
            <a:r>
              <a:rPr lang="en-GB" i="1" dirty="0"/>
              <a:t>overheads</a:t>
            </a:r>
            <a:endParaRPr lang="en-GB" i="1" dirty="0">
              <a:effectLst>
                <a:outerShdw blurRad="38100" dist="38100" dir="2700000" algn="tl">
                  <a:srgbClr val="C0C0C0"/>
                </a:outerShdw>
              </a:effectLst>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5</a:t>
            </a:fld>
            <a:endParaRPr lang="en-US" dirty="0"/>
          </a:p>
        </p:txBody>
      </p:sp>
    </p:spTree>
    <p:extLst>
      <p:ext uri="{BB962C8B-B14F-4D97-AF65-F5344CB8AC3E}">
        <p14:creationId xmlns:p14="http://schemas.microsoft.com/office/powerpoint/2010/main" val="2975074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AU">
                <a:latin typeface="Arial" charset="0"/>
              </a:rPr>
              <a:t>Overhead allocation</a:t>
            </a:r>
          </a:p>
        </p:txBody>
      </p:sp>
      <p:sp>
        <p:nvSpPr>
          <p:cNvPr id="11267" name="Content Placeholder 2"/>
          <p:cNvSpPr>
            <a:spLocks noGrp="1"/>
          </p:cNvSpPr>
          <p:nvPr>
            <p:ph idx="1"/>
          </p:nvPr>
        </p:nvSpPr>
        <p:spPr/>
        <p:txBody>
          <a:bodyPr/>
          <a:lstStyle/>
          <a:p>
            <a:pPr eaLnBrk="1" hangingPunct="1"/>
            <a:r>
              <a:rPr lang="en-AU" dirty="0">
                <a:latin typeface="Arial" charset="0"/>
              </a:rPr>
              <a:t>The process of spreading production overhead (i.e. indirect costs) equitably over the volume of production</a:t>
            </a:r>
          </a:p>
          <a:p>
            <a:pPr eaLnBrk="1" hangingPunct="1"/>
            <a:endParaRPr lang="en-AU" sz="1000" dirty="0">
              <a:latin typeface="Arial" charset="0"/>
            </a:endParaRPr>
          </a:p>
          <a:p>
            <a:pPr eaLnBrk="1" hangingPunct="1"/>
            <a:r>
              <a:rPr lang="en-AU" dirty="0">
                <a:latin typeface="Arial" charset="0"/>
              </a:rPr>
              <a:t>Overhead allocation problem</a:t>
            </a:r>
          </a:p>
          <a:p>
            <a:pPr lvl="1" eaLnBrk="1" hangingPunct="1"/>
            <a:r>
              <a:rPr lang="en-AU" dirty="0">
                <a:latin typeface="Arial" charset="0"/>
              </a:rPr>
              <a:t>Overheads can be arbitrarily allocated across products/services  which can lead to inappropriate pricing and misleading information about product/service profitability</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6</a:t>
            </a:fld>
            <a:endParaRPr lang="en-US" dirty="0"/>
          </a:p>
        </p:txBody>
      </p:sp>
    </p:spTree>
    <p:extLst>
      <p:ext uri="{BB962C8B-B14F-4D97-AF65-F5344CB8AC3E}">
        <p14:creationId xmlns:p14="http://schemas.microsoft.com/office/powerpoint/2010/main" val="124699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a:xfrm>
            <a:off x="900113" y="260350"/>
            <a:ext cx="7558087" cy="720725"/>
          </a:xfrm>
        </p:spPr>
        <p:txBody>
          <a:bodyPr/>
          <a:lstStyle/>
          <a:p>
            <a:pPr eaLnBrk="1" hangingPunct="1"/>
            <a:r>
              <a:rPr lang="en-GB" sz="4000" dirty="0">
                <a:latin typeface="Arial" charset="0"/>
              </a:rPr>
              <a:t>Overhead allocation process</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7</a:t>
            </a:fld>
            <a:endParaRPr lang="en-US"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8932" y="1124744"/>
            <a:ext cx="7716539" cy="5082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0450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2"/>
          <p:cNvSpPr>
            <a:spLocks noGrp="1" noChangeArrowheads="1"/>
          </p:cNvSpPr>
          <p:nvPr>
            <p:ph type="title"/>
          </p:nvPr>
        </p:nvSpPr>
        <p:spPr/>
        <p:txBody>
          <a:bodyPr>
            <a:normAutofit fontScale="90000"/>
          </a:bodyPr>
          <a:lstStyle/>
          <a:p>
            <a:pPr eaLnBrk="1" hangingPunct="1"/>
            <a:r>
              <a:rPr lang="en-GB">
                <a:latin typeface="Arial" charset="0"/>
              </a:rPr>
              <a:t>Primary function of cost systems</a:t>
            </a:r>
          </a:p>
        </p:txBody>
      </p:sp>
      <p:sp>
        <p:nvSpPr>
          <p:cNvPr id="14341" name="Rectangle 3"/>
          <p:cNvSpPr>
            <a:spLocks noGrp="1" noChangeArrowheads="1"/>
          </p:cNvSpPr>
          <p:nvPr>
            <p:ph type="body" sz="half" idx="1"/>
          </p:nvPr>
        </p:nvSpPr>
        <p:spPr/>
        <p:txBody>
          <a:bodyPr/>
          <a:lstStyle/>
          <a:p>
            <a:pPr eaLnBrk="1" hangingPunct="1"/>
            <a:r>
              <a:rPr lang="en-GB" sz="2800" dirty="0">
                <a:latin typeface="Arial" charset="0"/>
              </a:rPr>
              <a:t>Valuation of inventory and measurement of the cost of goods sold for financial reporting</a:t>
            </a:r>
          </a:p>
          <a:p>
            <a:pPr eaLnBrk="1" hangingPunct="1"/>
            <a:r>
              <a:rPr lang="en-GB" sz="2800" dirty="0">
                <a:latin typeface="Arial" charset="0"/>
              </a:rPr>
              <a:t>Estimation of the costs of activities, products, services and customers</a:t>
            </a:r>
          </a:p>
          <a:p>
            <a:pPr eaLnBrk="1" hangingPunct="1"/>
            <a:r>
              <a:rPr lang="en-GB" sz="2800" dirty="0">
                <a:latin typeface="Arial" charset="0"/>
              </a:rPr>
              <a:t>Provision of feedback to managers about process efficiency</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8</a:t>
            </a:fld>
            <a:endParaRPr lang="en-US" dirty="0"/>
          </a:p>
        </p:txBody>
      </p:sp>
    </p:spTree>
    <p:extLst>
      <p:ext uri="{BB962C8B-B14F-4D97-AF65-F5344CB8AC3E}">
        <p14:creationId xmlns:p14="http://schemas.microsoft.com/office/powerpoint/2010/main" val="3237634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pPr eaLnBrk="1" hangingPunct="1"/>
            <a:r>
              <a:rPr lang="en-AU" sz="4000" dirty="0">
                <a:latin typeface="Arial" charset="0"/>
              </a:rPr>
              <a:t>Cost systems should also be used to ...</a:t>
            </a:r>
          </a:p>
        </p:txBody>
      </p:sp>
      <p:sp>
        <p:nvSpPr>
          <p:cNvPr id="15363" name="Content Placeholder 2"/>
          <p:cNvSpPr>
            <a:spLocks noGrp="1"/>
          </p:cNvSpPr>
          <p:nvPr>
            <p:ph idx="1"/>
          </p:nvPr>
        </p:nvSpPr>
        <p:spPr/>
        <p:txBody>
          <a:bodyPr/>
          <a:lstStyle/>
          <a:p>
            <a:pPr eaLnBrk="1" hangingPunct="1"/>
            <a:r>
              <a:rPr lang="en-AU" sz="2800" dirty="0">
                <a:latin typeface="Arial" charset="0"/>
              </a:rPr>
              <a:t>Design products/services that are profitable</a:t>
            </a:r>
          </a:p>
          <a:p>
            <a:pPr eaLnBrk="1" hangingPunct="1"/>
            <a:r>
              <a:rPr lang="en-AU" sz="2800" dirty="0">
                <a:latin typeface="Arial" charset="0"/>
              </a:rPr>
              <a:t>Identify where improvements can be made</a:t>
            </a:r>
          </a:p>
          <a:p>
            <a:pPr eaLnBrk="1" hangingPunct="1"/>
            <a:r>
              <a:rPr lang="en-AU" sz="2800" dirty="0">
                <a:latin typeface="Arial" charset="0"/>
              </a:rPr>
              <a:t>Inform product/service mix, distribution &amp; investment decisions</a:t>
            </a:r>
          </a:p>
          <a:p>
            <a:pPr eaLnBrk="1" hangingPunct="1"/>
            <a:r>
              <a:rPr lang="en-AU" sz="2800" dirty="0">
                <a:latin typeface="Arial" charset="0"/>
              </a:rPr>
              <a:t>Choose among alternative suppliers</a:t>
            </a:r>
          </a:p>
          <a:p>
            <a:pPr eaLnBrk="1" hangingPunct="1"/>
            <a:r>
              <a:rPr lang="en-AU" sz="2800" dirty="0">
                <a:latin typeface="Arial" charset="0"/>
              </a:rPr>
              <a:t>Negotiate prices, etc.</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9</a:t>
            </a:fld>
            <a:endParaRPr lang="en-US" dirty="0"/>
          </a:p>
        </p:txBody>
      </p:sp>
    </p:spTree>
    <p:extLst>
      <p:ext uri="{BB962C8B-B14F-4D97-AF65-F5344CB8AC3E}">
        <p14:creationId xmlns:p14="http://schemas.microsoft.com/office/powerpoint/2010/main" val="1618597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 of overhead allocation</a:t>
            </a:r>
          </a:p>
        </p:txBody>
      </p:sp>
      <p:sp>
        <p:nvSpPr>
          <p:cNvPr id="3" name="Content Placeholder 2"/>
          <p:cNvSpPr>
            <a:spLocks noGrp="1"/>
          </p:cNvSpPr>
          <p:nvPr>
            <p:ph idx="1"/>
          </p:nvPr>
        </p:nvSpPr>
        <p:spPr/>
        <p:txBody>
          <a:bodyPr/>
          <a:lstStyle/>
          <a:p>
            <a:r>
              <a:rPr lang="en-US" dirty="0"/>
              <a:t>Variable costing</a:t>
            </a:r>
          </a:p>
          <a:p>
            <a:r>
              <a:rPr lang="en-US" dirty="0"/>
              <a:t>Absorption costing</a:t>
            </a:r>
          </a:p>
          <a:p>
            <a:r>
              <a:rPr lang="en-US" dirty="0"/>
              <a:t>Activity-based costing</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10</a:t>
            </a:fld>
            <a:endParaRPr lang="en-US" dirty="0"/>
          </a:p>
        </p:txBody>
      </p:sp>
    </p:spTree>
    <p:extLst>
      <p:ext uri="{BB962C8B-B14F-4D97-AF65-F5344CB8AC3E}">
        <p14:creationId xmlns:p14="http://schemas.microsoft.com/office/powerpoint/2010/main" val="2823108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173" y="-10285"/>
            <a:ext cx="8229600" cy="1143000"/>
          </a:xfrm>
        </p:spPr>
        <p:txBody>
          <a:bodyPr/>
          <a:lstStyle/>
          <a:p>
            <a:r>
              <a:rPr lang="en-US" dirty="0"/>
              <a:t>Comparison of methods</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11</a:t>
            </a:fld>
            <a:endParaRPr lang="en-US"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980728"/>
            <a:ext cx="9036496" cy="5190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8574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2"/>
          <p:cNvSpPr>
            <a:spLocks noGrp="1" noChangeArrowheads="1"/>
          </p:cNvSpPr>
          <p:nvPr>
            <p:ph type="title"/>
          </p:nvPr>
        </p:nvSpPr>
        <p:spPr/>
        <p:txBody>
          <a:bodyPr/>
          <a:lstStyle/>
          <a:p>
            <a:pPr eaLnBrk="1" hangingPunct="1"/>
            <a:r>
              <a:rPr lang="en-GB" dirty="0">
                <a:latin typeface="Arial" charset="0"/>
              </a:rPr>
              <a:t>1. Variable costing</a:t>
            </a:r>
          </a:p>
        </p:txBody>
      </p:sp>
      <p:sp>
        <p:nvSpPr>
          <p:cNvPr id="13315" name="Rectangle 3"/>
          <p:cNvSpPr>
            <a:spLocks noGrp="1" noChangeArrowheads="1"/>
          </p:cNvSpPr>
          <p:nvPr>
            <p:ph type="body" idx="1"/>
          </p:nvPr>
        </p:nvSpPr>
        <p:spPr/>
        <p:txBody>
          <a:bodyPr>
            <a:normAutofit lnSpcReduction="10000"/>
          </a:bodyPr>
          <a:lstStyle/>
          <a:p>
            <a:pPr>
              <a:defRPr/>
            </a:pPr>
            <a:r>
              <a:rPr lang="en-GB" dirty="0">
                <a:ea typeface="+mn-ea"/>
              </a:rPr>
              <a:t>P</a:t>
            </a:r>
            <a:r>
              <a:rPr lang="en-GB" dirty="0"/>
              <a:t>roduct cost includes </a:t>
            </a:r>
            <a:r>
              <a:rPr lang="en-GB" b="1" dirty="0"/>
              <a:t>only</a:t>
            </a:r>
            <a:r>
              <a:rPr lang="en-GB" dirty="0"/>
              <a:t> variable production costs</a:t>
            </a:r>
          </a:p>
          <a:p>
            <a:pPr>
              <a:defRPr/>
            </a:pPr>
            <a:r>
              <a:rPr lang="en-GB" dirty="0"/>
              <a:t>All fixed costs treated as period costs</a:t>
            </a:r>
          </a:p>
          <a:p>
            <a:r>
              <a:rPr lang="en-US" dirty="0"/>
              <a:t>As accounting standard IAS2 requires ‘all related production overheads’ to be included in the value of inventory</a:t>
            </a:r>
          </a:p>
          <a:p>
            <a:pPr marL="0" indent="0">
              <a:buNone/>
            </a:pPr>
            <a:r>
              <a:rPr lang="en-US" dirty="0"/>
              <a:t>	- </a:t>
            </a:r>
            <a:r>
              <a:rPr lang="en-US" sz="2800" i="1" dirty="0"/>
              <a:t>cannot</a:t>
            </a:r>
            <a:r>
              <a:rPr lang="en-US" sz="2800" dirty="0"/>
              <a:t> be used for inventory valuation</a:t>
            </a:r>
          </a:p>
          <a:p>
            <a:pPr marL="0" indent="0">
              <a:buNone/>
            </a:pPr>
            <a:r>
              <a:rPr lang="en-US" sz="2800" dirty="0"/>
              <a:t>	- </a:t>
            </a:r>
            <a:r>
              <a:rPr lang="en-US" sz="2800" i="1" dirty="0"/>
              <a:t>can</a:t>
            </a:r>
            <a:r>
              <a:rPr lang="en-US" sz="2800" dirty="0"/>
              <a:t> be used for decision making- contribution 	rather than profit focus</a:t>
            </a:r>
            <a:endParaRPr lang="en-GB" sz="2800" dirty="0"/>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12</a:t>
            </a:fld>
            <a:endParaRPr lang="en-US" dirty="0"/>
          </a:p>
        </p:txBody>
      </p:sp>
    </p:spTree>
    <p:extLst>
      <p:ext uri="{BB962C8B-B14F-4D97-AF65-F5344CB8AC3E}">
        <p14:creationId xmlns:p14="http://schemas.microsoft.com/office/powerpoint/2010/main" val="76607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Absorption costing </a:t>
            </a:r>
            <a:endParaRPr lang="en-US" dirty="0"/>
          </a:p>
        </p:txBody>
      </p:sp>
      <p:sp>
        <p:nvSpPr>
          <p:cNvPr id="3" name="Content Placeholder 2"/>
          <p:cNvSpPr>
            <a:spLocks noGrp="1"/>
          </p:cNvSpPr>
          <p:nvPr>
            <p:ph idx="1"/>
          </p:nvPr>
        </p:nvSpPr>
        <p:spPr/>
        <p:txBody>
          <a:bodyPr/>
          <a:lstStyle/>
          <a:p>
            <a:pPr marL="0" indent="0">
              <a:buNone/>
              <a:defRPr/>
            </a:pPr>
            <a:r>
              <a:rPr lang="en-GB" dirty="0"/>
              <a:t>All (fixed and variable) production overhead costs are: </a:t>
            </a:r>
          </a:p>
          <a:p>
            <a:pPr>
              <a:defRPr/>
            </a:pPr>
            <a:r>
              <a:rPr lang="en-GB" dirty="0"/>
              <a:t>charged to </a:t>
            </a:r>
            <a:r>
              <a:rPr lang="en-GB" b="1" dirty="0"/>
              <a:t>cost centres </a:t>
            </a:r>
          </a:p>
          <a:p>
            <a:pPr>
              <a:defRPr/>
            </a:pPr>
            <a:r>
              <a:rPr lang="en-GB" dirty="0"/>
              <a:t>then to product/services using an </a:t>
            </a:r>
            <a:r>
              <a:rPr lang="en-GB" b="1" dirty="0"/>
              <a:t>allocation base </a:t>
            </a:r>
            <a:r>
              <a:rPr lang="en-GB" dirty="0"/>
              <a:t>that reflects activity, e.g. labour hours, machine hours, or similar.</a:t>
            </a:r>
          </a:p>
          <a:p>
            <a:endParaRPr lang="en-US" dirty="0"/>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13</a:t>
            </a:fld>
            <a:endParaRPr lang="en-US" dirty="0"/>
          </a:p>
        </p:txBody>
      </p:sp>
    </p:spTree>
    <p:extLst>
      <p:ext uri="{BB962C8B-B14F-4D97-AF65-F5344CB8AC3E}">
        <p14:creationId xmlns:p14="http://schemas.microsoft.com/office/powerpoint/2010/main" val="3667261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Calculating the overhead rate</a:t>
            </a:r>
          </a:p>
        </p:txBody>
      </p:sp>
      <p:sp>
        <p:nvSpPr>
          <p:cNvPr id="9" name="Content Placeholder 8"/>
          <p:cNvSpPr>
            <a:spLocks noGrp="1"/>
          </p:cNvSpPr>
          <p:nvPr>
            <p:ph idx="1"/>
          </p:nvPr>
        </p:nvSpPr>
        <p:spPr/>
        <p:txBody>
          <a:bodyPr/>
          <a:lstStyle/>
          <a:p>
            <a:pPr>
              <a:lnSpc>
                <a:spcPct val="90000"/>
              </a:lnSpc>
            </a:pPr>
            <a:r>
              <a:rPr lang="en-GB" dirty="0">
                <a:latin typeface="Arial" charset="0"/>
              </a:rPr>
              <a:t>Budgeted overhead rate</a:t>
            </a:r>
          </a:p>
          <a:p>
            <a:pPr lvl="1">
              <a:lnSpc>
                <a:spcPct val="90000"/>
              </a:lnSpc>
            </a:pPr>
            <a:r>
              <a:rPr lang="en-GB" dirty="0">
                <a:latin typeface="Arial" charset="0"/>
              </a:rPr>
              <a:t>business-wide or	</a:t>
            </a:r>
          </a:p>
          <a:p>
            <a:pPr lvl="1">
              <a:lnSpc>
                <a:spcPct val="90000"/>
              </a:lnSpc>
            </a:pPr>
            <a:r>
              <a:rPr lang="en-GB" dirty="0">
                <a:latin typeface="Arial" charset="0"/>
              </a:rPr>
              <a:t>by cost centre</a:t>
            </a:r>
          </a:p>
          <a:p>
            <a:pPr marL="457200" lvl="1" indent="0">
              <a:lnSpc>
                <a:spcPct val="90000"/>
              </a:lnSpc>
              <a:buNone/>
            </a:pPr>
            <a:endParaRPr lang="en-GB" dirty="0">
              <a:latin typeface="Arial" charset="0"/>
            </a:endParaRPr>
          </a:p>
          <a:p>
            <a:pPr lvl="1" algn="ctr">
              <a:lnSpc>
                <a:spcPct val="90000"/>
              </a:lnSpc>
              <a:buNone/>
            </a:pPr>
            <a:r>
              <a:rPr lang="en-GB" sz="2000" dirty="0">
                <a:latin typeface="Arial" charset="0"/>
              </a:rPr>
              <a:t>	</a:t>
            </a:r>
            <a:r>
              <a:rPr lang="en-GB" sz="2400" u="sng" dirty="0">
                <a:latin typeface="Arial" charset="0"/>
              </a:rPr>
              <a:t>Estimated overhead expenditure </a:t>
            </a:r>
          </a:p>
          <a:p>
            <a:pPr lvl="1" algn="ctr">
              <a:lnSpc>
                <a:spcPct val="90000"/>
              </a:lnSpc>
              <a:buNone/>
            </a:pPr>
            <a:r>
              <a:rPr lang="en-GB" sz="2400" dirty="0">
                <a:latin typeface="Arial" charset="0"/>
              </a:rPr>
              <a:t>	Estimated activity</a:t>
            </a:r>
          </a:p>
          <a:p>
            <a:pPr>
              <a:lnSpc>
                <a:spcPct val="90000"/>
              </a:lnSpc>
              <a:buClr>
                <a:schemeClr val="tx1"/>
              </a:buClr>
              <a:buFont typeface="Wingdings" charset="0"/>
              <a:buChar char="Ø"/>
            </a:pPr>
            <a:endParaRPr lang="en-GB" sz="2400" dirty="0">
              <a:effectLst>
                <a:outerShdw blurRad="38100" dist="38100" dir="2700000" algn="tl">
                  <a:srgbClr val="DDDDDD"/>
                </a:outerShdw>
              </a:effectLst>
              <a:latin typeface="Arial" charset="0"/>
            </a:endParaRPr>
          </a:p>
          <a:p>
            <a:pPr>
              <a:lnSpc>
                <a:spcPct val="90000"/>
              </a:lnSpc>
              <a:buClr>
                <a:schemeClr val="tx1"/>
              </a:buClr>
              <a:buFont typeface="Wingdings" charset="0"/>
              <a:buChar char="Ø"/>
            </a:pPr>
            <a:r>
              <a:rPr lang="en-GB" sz="2400" dirty="0">
                <a:latin typeface="Arial" charset="0"/>
              </a:rPr>
              <a:t>Apply budgeted overhead rate to product/services based on activity in each cost centre</a:t>
            </a:r>
          </a:p>
          <a:p>
            <a:endParaRPr lang="en-US" dirty="0"/>
          </a:p>
        </p:txBody>
      </p:sp>
      <p:sp>
        <p:nvSpPr>
          <p:cNvPr id="10"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14</a:t>
            </a:fld>
            <a:endParaRPr lang="en-US" dirty="0"/>
          </a:p>
        </p:txBody>
      </p:sp>
    </p:spTree>
    <p:extLst>
      <p:ext uri="{BB962C8B-B14F-4D97-AF65-F5344CB8AC3E}">
        <p14:creationId xmlns:p14="http://schemas.microsoft.com/office/powerpoint/2010/main" val="829916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2"/>
          <p:cNvSpPr>
            <a:spLocks noGrp="1" noChangeArrowheads="1"/>
          </p:cNvSpPr>
          <p:nvPr>
            <p:ph type="title"/>
          </p:nvPr>
        </p:nvSpPr>
        <p:spPr/>
        <p:txBody>
          <a:bodyPr>
            <a:normAutofit fontScale="90000"/>
          </a:bodyPr>
          <a:lstStyle/>
          <a:p>
            <a:pPr eaLnBrk="1" hangingPunct="1"/>
            <a:r>
              <a:rPr lang="en-GB" dirty="0">
                <a:latin typeface="Arial" charset="0"/>
              </a:rPr>
              <a:t>Absorption costing</a:t>
            </a:r>
            <a:br>
              <a:rPr lang="en-GB" dirty="0">
                <a:latin typeface="Arial" charset="0"/>
              </a:rPr>
            </a:br>
            <a:r>
              <a:rPr lang="en-GB" dirty="0">
                <a:latin typeface="Arial" charset="0"/>
              </a:rPr>
              <a:t>- business-wide rate</a:t>
            </a:r>
            <a:endParaRPr lang="en-GB" sz="2800" dirty="0">
              <a:latin typeface="Arial" charset="0"/>
            </a:endParaRPr>
          </a:p>
        </p:txBody>
      </p:sp>
      <p:sp>
        <p:nvSpPr>
          <p:cNvPr id="19461" name="Rectangle 3"/>
          <p:cNvSpPr>
            <a:spLocks noGrp="1" noChangeArrowheads="1"/>
          </p:cNvSpPr>
          <p:nvPr>
            <p:ph type="body" idx="1"/>
          </p:nvPr>
        </p:nvSpPr>
        <p:spPr/>
        <p:txBody>
          <a:bodyPr/>
          <a:lstStyle/>
          <a:p>
            <a:pPr marL="0" indent="0" eaLnBrk="1" hangingPunct="1">
              <a:buNone/>
            </a:pPr>
            <a:r>
              <a:rPr lang="en-GB" sz="2800" dirty="0">
                <a:latin typeface="Arial" charset="0"/>
              </a:rPr>
              <a:t>Example:</a:t>
            </a:r>
          </a:p>
          <a:p>
            <a:pPr marL="0" indent="0" eaLnBrk="1" hangingPunct="1">
              <a:buNone/>
            </a:pPr>
            <a:r>
              <a:rPr lang="en-GB" sz="2800" dirty="0">
                <a:latin typeface="Arial" charset="0"/>
              </a:rPr>
              <a:t>A business has:</a:t>
            </a:r>
          </a:p>
          <a:p>
            <a:pPr eaLnBrk="1" hangingPunct="1"/>
            <a:r>
              <a:rPr lang="en-GB" sz="2800" dirty="0">
                <a:latin typeface="Arial" charset="0"/>
              </a:rPr>
              <a:t>Budgeted overhead £100,000</a:t>
            </a:r>
          </a:p>
          <a:p>
            <a:pPr eaLnBrk="1" hangingPunct="1"/>
            <a:r>
              <a:rPr lang="en-GB" sz="2800" dirty="0">
                <a:latin typeface="Arial" charset="0"/>
              </a:rPr>
              <a:t>Activity level 4,000 direct labour hours (DLH)</a:t>
            </a:r>
          </a:p>
          <a:p>
            <a:pPr eaLnBrk="1" hangingPunct="1"/>
            <a:r>
              <a:rPr lang="en-GB" sz="2800" dirty="0">
                <a:latin typeface="Arial" charset="0"/>
              </a:rPr>
              <a:t>Business-wide budgeted overhead rate of £25 </a:t>
            </a:r>
            <a:r>
              <a:rPr lang="en-GB" sz="2800" i="1" dirty="0">
                <a:latin typeface="Arial" charset="0"/>
              </a:rPr>
              <a:t>(£100,000/4,000) </a:t>
            </a:r>
            <a:r>
              <a:rPr lang="en-GB" sz="2800" dirty="0">
                <a:latin typeface="Arial" charset="0"/>
              </a:rPr>
              <a:t>per DLH</a:t>
            </a:r>
          </a:p>
          <a:p>
            <a:pPr eaLnBrk="1" hangingPunct="1">
              <a:buFont typeface="Wingdings" charset="0"/>
              <a:buNone/>
            </a:pPr>
            <a:endParaRPr lang="en-GB" sz="28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15</a:t>
            </a:fld>
            <a:endParaRPr lang="en-US" dirty="0"/>
          </a:p>
        </p:txBody>
      </p:sp>
    </p:spTree>
    <p:extLst>
      <p:ext uri="{BB962C8B-B14F-4D97-AF65-F5344CB8AC3E}">
        <p14:creationId xmlns:p14="http://schemas.microsoft.com/office/powerpoint/2010/main" val="3966195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28625" y="428625"/>
            <a:ext cx="8229600" cy="1230313"/>
          </a:xfrm>
        </p:spPr>
        <p:txBody>
          <a:bodyPr>
            <a:normAutofit fontScale="90000"/>
          </a:bodyPr>
          <a:lstStyle/>
          <a:p>
            <a:pPr eaLnBrk="1" hangingPunct="1"/>
            <a:r>
              <a:rPr lang="en-AU" sz="4000" dirty="0">
                <a:latin typeface="Arial" charset="0"/>
              </a:rPr>
              <a:t>Product costs – </a:t>
            </a:r>
            <a:br>
              <a:rPr lang="en-AU" sz="4000" dirty="0">
                <a:latin typeface="Arial" charset="0"/>
              </a:rPr>
            </a:br>
            <a:r>
              <a:rPr lang="en-AU" sz="4000" dirty="0">
                <a:latin typeface="Arial" charset="0"/>
              </a:rPr>
              <a:t>business-wide overhead method</a:t>
            </a:r>
          </a:p>
        </p:txBody>
      </p:sp>
      <p:graphicFrame>
        <p:nvGraphicFramePr>
          <p:cNvPr id="59395" name="Group 3"/>
          <p:cNvGraphicFramePr>
            <a:graphicFrameLocks noGrp="1"/>
          </p:cNvGraphicFramePr>
          <p:nvPr>
            <p:ph idx="1"/>
            <p:extLst>
              <p:ext uri="{D42A27DB-BD31-4B8C-83A1-F6EECF244321}">
                <p14:modId xmlns:p14="http://schemas.microsoft.com/office/powerpoint/2010/main" val="1328212111"/>
              </p:ext>
            </p:extLst>
          </p:nvPr>
        </p:nvGraphicFramePr>
        <p:xfrm>
          <a:off x="381000" y="1844675"/>
          <a:ext cx="7607300" cy="3925253"/>
        </p:xfrm>
        <a:graphic>
          <a:graphicData uri="http://schemas.openxmlformats.org/drawingml/2006/table">
            <a:tbl>
              <a:tblPr/>
              <a:tblGrid>
                <a:gridCol w="2895600">
                  <a:extLst>
                    <a:ext uri="{9D8B030D-6E8A-4147-A177-3AD203B41FA5}">
                      <a16:colId xmlns:a16="http://schemas.microsoft.com/office/drawing/2014/main" val="20000"/>
                    </a:ext>
                  </a:extLst>
                </a:gridCol>
                <a:gridCol w="2519363">
                  <a:extLst>
                    <a:ext uri="{9D8B030D-6E8A-4147-A177-3AD203B41FA5}">
                      <a16:colId xmlns:a16="http://schemas.microsoft.com/office/drawing/2014/main" val="20001"/>
                    </a:ext>
                  </a:extLst>
                </a:gridCol>
                <a:gridCol w="2192337">
                  <a:extLst>
                    <a:ext uri="{9D8B030D-6E8A-4147-A177-3AD203B41FA5}">
                      <a16:colId xmlns:a16="http://schemas.microsoft.com/office/drawing/2014/main" val="20002"/>
                    </a:ext>
                  </a:extLst>
                </a:gridCol>
              </a:tblGrid>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endParaRPr kumimoji="0" lang="en-US" sz="2000" b="1" i="0" u="none" strike="noStrike" cap="none" normalizeH="0" baseline="0" dirty="0">
                        <a:ln>
                          <a:noFill/>
                        </a:ln>
                        <a:solidFill>
                          <a:schemeClr val="tx1"/>
                        </a:solidFill>
                        <a:effectLst/>
                        <a:latin typeface="Arial" charset="0"/>
                        <a:ea typeface="ＭＳ Ｐゴシック"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Product 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Product 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Direct materials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110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150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4611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Direct labour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Prime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185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240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Overhead allocation – 10 hours @ £25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250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250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Total product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435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490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6" name="Slide Number Placeholder 5"/>
          <p:cNvSpPr txBox="1">
            <a:spLocks/>
          </p:cNvSpPr>
          <p:nvPr/>
        </p:nvSpPr>
        <p:spPr>
          <a:xfrm>
            <a:off x="6553200" y="6356351"/>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82AA575-3A2F-47FF-843C-F9856FBBA3EC}" type="slidenum">
              <a:rPr lang="en-US" sz="1200" smtClean="0"/>
              <a:pPr algn="r"/>
              <a:t>16</a:t>
            </a:fld>
            <a:endParaRPr lang="en-US" sz="1200" dirty="0"/>
          </a:p>
        </p:txBody>
      </p:sp>
      <p:sp>
        <p:nvSpPr>
          <p:cNvPr id="7" name="Footer Placeholder 6"/>
          <p:cNvSpPr txBox="1">
            <a:spLocks/>
          </p:cNvSpPr>
          <p:nvPr/>
        </p:nvSpPr>
        <p:spPr>
          <a:xfrm>
            <a:off x="3124200" y="6173788"/>
            <a:ext cx="2895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t>© 2012 John Wiley &amp; Sons, Ltd, </a:t>
            </a:r>
          </a:p>
          <a:p>
            <a:pPr algn="ctr"/>
            <a:r>
              <a:rPr lang="en-US" sz="1200" dirty="0"/>
              <a:t>Accounting for Managers, 4th edition, </a:t>
            </a:r>
          </a:p>
          <a:p>
            <a:pPr algn="ctr"/>
            <a:r>
              <a:rPr lang="en-US" sz="1200" dirty="0"/>
              <a:t>9781119979678</a:t>
            </a:r>
          </a:p>
        </p:txBody>
      </p:sp>
    </p:spTree>
    <p:extLst>
      <p:ext uri="{BB962C8B-B14F-4D97-AF65-F5344CB8AC3E}">
        <p14:creationId xmlns:p14="http://schemas.microsoft.com/office/powerpoint/2010/main" val="3077636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p:nvPr>
        </p:nvSpPr>
        <p:spPr/>
        <p:txBody>
          <a:bodyPr>
            <a:normAutofit fontScale="90000"/>
          </a:bodyPr>
          <a:lstStyle/>
          <a:p>
            <a:pPr eaLnBrk="1" hangingPunct="1"/>
            <a:r>
              <a:rPr lang="en-GB" dirty="0">
                <a:latin typeface="Arial" charset="0"/>
              </a:rPr>
              <a:t>Absorption costing</a:t>
            </a:r>
            <a:br>
              <a:rPr lang="en-GB" dirty="0">
                <a:latin typeface="Arial" charset="0"/>
              </a:rPr>
            </a:br>
            <a:r>
              <a:rPr lang="en-GB" dirty="0">
                <a:latin typeface="Arial" charset="0"/>
              </a:rPr>
              <a:t>- cost centre (or departmental) rate</a:t>
            </a:r>
          </a:p>
        </p:txBody>
      </p:sp>
      <p:sp>
        <p:nvSpPr>
          <p:cNvPr id="16387" name="Rectangle 3"/>
          <p:cNvSpPr>
            <a:spLocks noGrp="1" noChangeArrowheads="1"/>
          </p:cNvSpPr>
          <p:nvPr>
            <p:ph idx="1"/>
          </p:nvPr>
        </p:nvSpPr>
        <p:spPr/>
        <p:txBody>
          <a:bodyPr>
            <a:normAutofit/>
          </a:bodyPr>
          <a:lstStyle/>
          <a:p>
            <a:pPr eaLnBrk="1" hangingPunct="1"/>
            <a:r>
              <a:rPr lang="en-GB" dirty="0">
                <a:latin typeface="Arial" charset="0"/>
              </a:rPr>
              <a:t>Three stage process:</a:t>
            </a:r>
          </a:p>
          <a:p>
            <a:pPr marL="514350" indent="-457200">
              <a:buFont typeface="+mj-lt"/>
              <a:buAutoNum type="arabicPeriod"/>
            </a:pPr>
            <a:r>
              <a:rPr lang="en-GB" dirty="0">
                <a:latin typeface="Arial" charset="0"/>
              </a:rPr>
              <a:t>Identify indirect costs within each cost centres</a:t>
            </a:r>
          </a:p>
          <a:p>
            <a:pPr marL="514350" indent="-457200">
              <a:buFont typeface="+mj-lt"/>
              <a:buAutoNum type="arabicPeriod"/>
            </a:pPr>
            <a:r>
              <a:rPr lang="en-GB" dirty="0">
                <a:latin typeface="Arial" charset="0"/>
              </a:rPr>
              <a:t>Determine a suitable method of allocating other costs across the cost centres</a:t>
            </a:r>
          </a:p>
          <a:p>
            <a:pPr marL="514350" indent="-457200">
              <a:buFont typeface="+mj-lt"/>
              <a:buAutoNum type="arabicPeriod"/>
            </a:pPr>
            <a:r>
              <a:rPr lang="en-GB" dirty="0">
                <a:latin typeface="Arial" charset="0"/>
              </a:rPr>
              <a:t>Allocate service cost centre costs to production cost centres</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17</a:t>
            </a:fld>
            <a:endParaRPr lang="en-US" dirty="0"/>
          </a:p>
        </p:txBody>
      </p:sp>
    </p:spTree>
    <p:extLst>
      <p:ext uri="{BB962C8B-B14F-4D97-AF65-F5344CB8AC3E}">
        <p14:creationId xmlns:p14="http://schemas.microsoft.com/office/powerpoint/2010/main" val="4042330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20310" y="-77972"/>
            <a:ext cx="8229600" cy="986692"/>
          </a:xfrm>
        </p:spPr>
        <p:txBody>
          <a:bodyPr/>
          <a:lstStyle/>
          <a:p>
            <a:pPr marL="690563" indent="-609600" eaLnBrk="1" hangingPunct="1"/>
            <a:r>
              <a:rPr lang="en-AU" sz="4000" dirty="0">
                <a:latin typeface="Arial" charset="0"/>
              </a:rPr>
              <a:t>Departmental overhead allocations</a:t>
            </a:r>
          </a:p>
        </p:txBody>
      </p:sp>
      <p:sp>
        <p:nvSpPr>
          <p:cNvPr id="4"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18</a:t>
            </a:fld>
            <a:endParaRPr lang="en-US"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692696"/>
            <a:ext cx="8280920" cy="5561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1505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Cost </a:t>
            </a:r>
            <a:r>
              <a:rPr lang="en-US" dirty="0" err="1"/>
              <a:t>centre</a:t>
            </a:r>
            <a:r>
              <a:rPr lang="en-US" dirty="0"/>
              <a:t> overhead rates</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19</a:t>
            </a:fld>
            <a:endParaRPr lang="en-US"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8650" y="2257425"/>
            <a:ext cx="7886700" cy="2343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1142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Overhead allocation to products</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20</a:t>
            </a:fld>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5788" y="2100263"/>
            <a:ext cx="7972425" cy="2657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0620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28625" y="357188"/>
            <a:ext cx="8229600" cy="1230312"/>
          </a:xfrm>
        </p:spPr>
        <p:txBody>
          <a:bodyPr>
            <a:normAutofit fontScale="90000"/>
          </a:bodyPr>
          <a:lstStyle/>
          <a:p>
            <a:pPr eaLnBrk="1" hangingPunct="1"/>
            <a:r>
              <a:rPr lang="en-AU" sz="4000" dirty="0">
                <a:latin typeface="Arial" charset="0"/>
              </a:rPr>
              <a:t>Product costs – cost centre overhead method</a:t>
            </a:r>
          </a:p>
        </p:txBody>
      </p:sp>
      <p:graphicFrame>
        <p:nvGraphicFramePr>
          <p:cNvPr id="55336" name="Group 40"/>
          <p:cNvGraphicFramePr>
            <a:graphicFrameLocks noGrp="1"/>
          </p:cNvGraphicFramePr>
          <p:nvPr>
            <p:ph idx="1"/>
            <p:extLst>
              <p:ext uri="{D42A27DB-BD31-4B8C-83A1-F6EECF244321}">
                <p14:modId xmlns:p14="http://schemas.microsoft.com/office/powerpoint/2010/main" val="1691168513"/>
              </p:ext>
            </p:extLst>
          </p:nvPr>
        </p:nvGraphicFramePr>
        <p:xfrm>
          <a:off x="381000" y="1844675"/>
          <a:ext cx="7607300" cy="4225924"/>
        </p:xfrm>
        <a:graphic>
          <a:graphicData uri="http://schemas.openxmlformats.org/drawingml/2006/table">
            <a:tbl>
              <a:tblPr/>
              <a:tblGrid>
                <a:gridCol w="2895600">
                  <a:extLst>
                    <a:ext uri="{9D8B030D-6E8A-4147-A177-3AD203B41FA5}">
                      <a16:colId xmlns:a16="http://schemas.microsoft.com/office/drawing/2014/main" val="20000"/>
                    </a:ext>
                  </a:extLst>
                </a:gridCol>
                <a:gridCol w="2519363">
                  <a:extLst>
                    <a:ext uri="{9D8B030D-6E8A-4147-A177-3AD203B41FA5}">
                      <a16:colId xmlns:a16="http://schemas.microsoft.com/office/drawing/2014/main" val="20001"/>
                    </a:ext>
                  </a:extLst>
                </a:gridCol>
                <a:gridCol w="2192337">
                  <a:extLst>
                    <a:ext uri="{9D8B030D-6E8A-4147-A177-3AD203B41FA5}">
                      <a16:colId xmlns:a16="http://schemas.microsoft.com/office/drawing/2014/main" val="20002"/>
                    </a:ext>
                  </a:extLst>
                </a:gridCol>
              </a:tblGrid>
              <a:tr h="64457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endParaRPr kumimoji="0" lang="en-US" sz="2400" b="1" i="0" u="none" strike="noStrike" cap="none" normalizeH="0" baseline="0" dirty="0">
                        <a:ln>
                          <a:noFill/>
                        </a:ln>
                        <a:solidFill>
                          <a:schemeClr val="tx1"/>
                        </a:solidFill>
                        <a:effectLst/>
                        <a:latin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Product A</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Product B</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4457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Direct materials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a:ln>
                            <a:noFill/>
                          </a:ln>
                          <a:solidFill>
                            <a:schemeClr val="tx1"/>
                          </a:solidFill>
                          <a:effectLst/>
                          <a:latin typeface="Arial" charset="0"/>
                        </a:rPr>
                        <a:t>110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150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46161">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Direct labour</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a:ln>
                            <a:noFill/>
                          </a:ln>
                          <a:solidFill>
                            <a:schemeClr val="tx1"/>
                          </a:solidFill>
                          <a:effectLst/>
                          <a:latin typeface="Arial" charset="0"/>
                        </a:rPr>
                        <a:t>75</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a:ln>
                            <a:noFill/>
                          </a:ln>
                          <a:solidFill>
                            <a:schemeClr val="tx1"/>
                          </a:solidFill>
                          <a:effectLst/>
                          <a:latin typeface="Arial" charset="0"/>
                        </a:rPr>
                        <a:t>90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457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Prime cost</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185</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a:ln>
                            <a:noFill/>
                          </a:ln>
                          <a:solidFill>
                            <a:schemeClr val="tx1"/>
                          </a:solidFill>
                          <a:effectLst/>
                          <a:latin typeface="Arial" charset="0"/>
                        </a:rPr>
                        <a:t>240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23022">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Overhead allocation</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304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a:ln>
                            <a:noFill/>
                          </a:ln>
                          <a:solidFill>
                            <a:schemeClr val="tx1"/>
                          </a:solidFill>
                          <a:effectLst/>
                          <a:latin typeface="Arial" charset="0"/>
                        </a:rPr>
                        <a:t>231</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23022">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Total product cost</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a:ln>
                            <a:noFill/>
                          </a:ln>
                          <a:solidFill>
                            <a:schemeClr val="tx1"/>
                          </a:solidFill>
                          <a:effectLst/>
                          <a:latin typeface="Arial" charset="0"/>
                        </a:rPr>
                        <a:t>489</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a:ln>
                            <a:noFill/>
                          </a:ln>
                          <a:solidFill>
                            <a:schemeClr val="tx1"/>
                          </a:solidFill>
                          <a:effectLst/>
                          <a:latin typeface="Arial" charset="0"/>
                        </a:rPr>
                        <a:t>471</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4" name="Slide Number Placeholder 5"/>
          <p:cNvSpPr txBox="1">
            <a:spLocks/>
          </p:cNvSpPr>
          <p:nvPr/>
        </p:nvSpPr>
        <p:spPr>
          <a:xfrm>
            <a:off x="6660232" y="6356528"/>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82AA575-3A2F-47FF-843C-F9856FBBA3EC}" type="slidenum">
              <a:rPr lang="en-US" sz="1200" smtClean="0">
                <a:solidFill>
                  <a:schemeClr val="bg1">
                    <a:lumMod val="50000"/>
                  </a:schemeClr>
                </a:solidFill>
              </a:rPr>
              <a:pPr algn="r"/>
              <a:t>21</a:t>
            </a:fld>
            <a:endParaRPr lang="en-US" sz="1200" dirty="0">
              <a:solidFill>
                <a:schemeClr val="bg1">
                  <a:lumMod val="50000"/>
                </a:schemeClr>
              </a:solidFill>
            </a:endParaRPr>
          </a:p>
        </p:txBody>
      </p:sp>
      <p:sp>
        <p:nvSpPr>
          <p:cNvPr id="5" name="Footer Placeholder 6"/>
          <p:cNvSpPr txBox="1">
            <a:spLocks/>
          </p:cNvSpPr>
          <p:nvPr/>
        </p:nvSpPr>
        <p:spPr>
          <a:xfrm>
            <a:off x="3117847" y="6185783"/>
            <a:ext cx="2895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bg1">
                    <a:lumMod val="50000"/>
                  </a:schemeClr>
                </a:solidFill>
              </a:rPr>
              <a:t>© 2012 John Wiley &amp; Sons, Ltd, </a:t>
            </a:r>
          </a:p>
          <a:p>
            <a:pPr algn="ctr"/>
            <a:r>
              <a:rPr lang="en-US" sz="1200" dirty="0">
                <a:solidFill>
                  <a:schemeClr val="bg1">
                    <a:lumMod val="50000"/>
                  </a:schemeClr>
                </a:solidFill>
              </a:rPr>
              <a:t>Accounting for Managers, 4th edition, </a:t>
            </a:r>
          </a:p>
          <a:p>
            <a:pPr algn="ctr"/>
            <a:r>
              <a:rPr lang="en-US" sz="1200" dirty="0">
                <a:solidFill>
                  <a:schemeClr val="bg1">
                    <a:lumMod val="50000"/>
                  </a:schemeClr>
                </a:solidFill>
              </a:rPr>
              <a:t>9781119979678</a:t>
            </a:r>
          </a:p>
        </p:txBody>
      </p:sp>
    </p:spTree>
    <p:extLst>
      <p:ext uri="{BB962C8B-B14F-4D97-AF65-F5344CB8AC3E}">
        <p14:creationId xmlns:p14="http://schemas.microsoft.com/office/powerpoint/2010/main" val="3339254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Comparison of product costs under two methods of absorption costing</a:t>
            </a:r>
          </a:p>
        </p:txBody>
      </p:sp>
      <p:graphicFrame>
        <p:nvGraphicFramePr>
          <p:cNvPr id="4" name="Table Placeholder 3"/>
          <p:cNvGraphicFramePr>
            <a:graphicFrameLocks noGrp="1"/>
          </p:cNvGraphicFramePr>
          <p:nvPr>
            <p:ph type="tbl" idx="1"/>
            <p:extLst>
              <p:ext uri="{D42A27DB-BD31-4B8C-83A1-F6EECF244321}">
                <p14:modId xmlns:p14="http://schemas.microsoft.com/office/powerpoint/2010/main" val="3885988191"/>
              </p:ext>
            </p:extLst>
          </p:nvPr>
        </p:nvGraphicFramePr>
        <p:xfrm>
          <a:off x="611560" y="2276872"/>
          <a:ext cx="7607301" cy="1554480"/>
        </p:xfrm>
        <a:graphic>
          <a:graphicData uri="http://schemas.openxmlformats.org/drawingml/2006/table">
            <a:tbl>
              <a:tblPr firstRow="1" bandRow="1">
                <a:tableStyleId>{2D5ABB26-0587-4C30-8999-92F81FD0307C}</a:tableStyleId>
              </a:tblPr>
              <a:tblGrid>
                <a:gridCol w="3456384">
                  <a:extLst>
                    <a:ext uri="{9D8B030D-6E8A-4147-A177-3AD203B41FA5}">
                      <a16:colId xmlns:a16="http://schemas.microsoft.com/office/drawing/2014/main" val="20000"/>
                    </a:ext>
                  </a:extLst>
                </a:gridCol>
                <a:gridCol w="2088232">
                  <a:extLst>
                    <a:ext uri="{9D8B030D-6E8A-4147-A177-3AD203B41FA5}">
                      <a16:colId xmlns:a16="http://schemas.microsoft.com/office/drawing/2014/main" val="20001"/>
                    </a:ext>
                  </a:extLst>
                </a:gridCol>
                <a:gridCol w="2062685">
                  <a:extLst>
                    <a:ext uri="{9D8B030D-6E8A-4147-A177-3AD203B41FA5}">
                      <a16:colId xmlns:a16="http://schemas.microsoft.com/office/drawing/2014/main" val="20002"/>
                    </a:ext>
                  </a:extLst>
                </a:gridCol>
              </a:tblGrid>
              <a:tr h="370840">
                <a:tc>
                  <a:txBody>
                    <a:bodyPr/>
                    <a:lstStyle/>
                    <a:p>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a:t>Product 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a:t>Product 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US" sz="2800" dirty="0"/>
                        <a:t>Business-wide rate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a:t>£435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a:t>£490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40">
                <a:tc>
                  <a:txBody>
                    <a:bodyPr/>
                    <a:lstStyle/>
                    <a:p>
                      <a:r>
                        <a:rPr lang="en-US" sz="2800" dirty="0"/>
                        <a:t>Cost </a:t>
                      </a:r>
                      <a:r>
                        <a:rPr lang="en-US" sz="2800" dirty="0" err="1"/>
                        <a:t>centre</a:t>
                      </a:r>
                      <a:r>
                        <a:rPr lang="en-US" sz="2800" dirty="0"/>
                        <a:t> rate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a:t>£489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a:t>£471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7" name="Slide Number Placeholder 5"/>
          <p:cNvSpPr txBox="1">
            <a:spLocks/>
          </p:cNvSpPr>
          <p:nvPr/>
        </p:nvSpPr>
        <p:spPr>
          <a:xfrm>
            <a:off x="6553200" y="6356351"/>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82AA575-3A2F-47FF-843C-F9856FBBA3EC}" type="slidenum">
              <a:rPr lang="en-US" sz="1200" smtClean="0">
                <a:solidFill>
                  <a:schemeClr val="bg1">
                    <a:lumMod val="50000"/>
                  </a:schemeClr>
                </a:solidFill>
              </a:rPr>
              <a:pPr algn="r"/>
              <a:t>22</a:t>
            </a:fld>
            <a:endParaRPr lang="en-US" sz="1200" dirty="0">
              <a:solidFill>
                <a:schemeClr val="bg1">
                  <a:lumMod val="50000"/>
                </a:schemeClr>
              </a:solidFill>
            </a:endParaRPr>
          </a:p>
        </p:txBody>
      </p:sp>
      <p:sp>
        <p:nvSpPr>
          <p:cNvPr id="8" name="Footer Placeholder 6"/>
          <p:cNvSpPr txBox="1">
            <a:spLocks/>
          </p:cNvSpPr>
          <p:nvPr/>
        </p:nvSpPr>
        <p:spPr>
          <a:xfrm>
            <a:off x="3120256" y="6173788"/>
            <a:ext cx="2895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bg1">
                    <a:lumMod val="50000"/>
                  </a:schemeClr>
                </a:solidFill>
              </a:rPr>
              <a:t>© 2012 John Wiley &amp; Sons, Ltd, </a:t>
            </a:r>
          </a:p>
          <a:p>
            <a:pPr algn="ctr"/>
            <a:r>
              <a:rPr lang="en-US" sz="1200" dirty="0">
                <a:solidFill>
                  <a:schemeClr val="bg1">
                    <a:lumMod val="50000"/>
                  </a:schemeClr>
                </a:solidFill>
              </a:rPr>
              <a:t>Accounting for Managers, 4th edition, </a:t>
            </a:r>
          </a:p>
          <a:p>
            <a:pPr algn="ctr"/>
            <a:r>
              <a:rPr lang="en-US" sz="1200" dirty="0">
                <a:solidFill>
                  <a:schemeClr val="bg1">
                    <a:lumMod val="50000"/>
                  </a:schemeClr>
                </a:solidFill>
              </a:rPr>
              <a:t>9781119979678</a:t>
            </a:r>
          </a:p>
        </p:txBody>
      </p:sp>
    </p:spTree>
    <p:extLst>
      <p:ext uri="{BB962C8B-B14F-4D97-AF65-F5344CB8AC3E}">
        <p14:creationId xmlns:p14="http://schemas.microsoft.com/office/powerpoint/2010/main" val="1699350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eaLnBrk="1" hangingPunct="1"/>
            <a:r>
              <a:rPr lang="en-AU">
                <a:latin typeface="Arial" charset="0"/>
              </a:rPr>
              <a:t>Over/under recovery of overhead</a:t>
            </a:r>
          </a:p>
        </p:txBody>
      </p:sp>
      <p:sp>
        <p:nvSpPr>
          <p:cNvPr id="27651" name="Content Placeholder 3"/>
          <p:cNvSpPr>
            <a:spLocks noGrp="1"/>
          </p:cNvSpPr>
          <p:nvPr>
            <p:ph idx="1"/>
          </p:nvPr>
        </p:nvSpPr>
        <p:spPr>
          <a:xfrm>
            <a:off x="467544" y="1196752"/>
            <a:ext cx="8229600" cy="4968552"/>
          </a:xfrm>
        </p:spPr>
        <p:txBody>
          <a:bodyPr/>
          <a:lstStyle/>
          <a:p>
            <a:r>
              <a:rPr lang="en-AU" sz="2400" dirty="0">
                <a:latin typeface="Arial" charset="0"/>
              </a:rPr>
              <a:t>Overhead rate is based on budgeted costs &amp; budgeted levels of activity.</a:t>
            </a:r>
          </a:p>
          <a:p>
            <a:r>
              <a:rPr lang="en-AU" sz="2400" dirty="0">
                <a:latin typeface="Arial" charset="0"/>
              </a:rPr>
              <a:t>Actual costs &amp; actual levels of activity may differ.</a:t>
            </a:r>
          </a:p>
          <a:p>
            <a:r>
              <a:rPr lang="en-AU" sz="2400" dirty="0">
                <a:latin typeface="Arial" charset="0"/>
              </a:rPr>
              <a:t>Result is an over- or under- recovery of overhead</a:t>
            </a:r>
          </a:p>
          <a:p>
            <a:r>
              <a:rPr lang="en-AU" sz="2400" dirty="0">
                <a:latin typeface="Arial" charset="0"/>
              </a:rPr>
              <a:t>It is charged to </a:t>
            </a:r>
            <a:r>
              <a:rPr lang="en-AU" sz="2400" dirty="0" err="1">
                <a:latin typeface="Arial" charset="0"/>
              </a:rPr>
              <a:t>CoS</a:t>
            </a:r>
            <a:r>
              <a:rPr lang="en-AU" sz="2400" dirty="0">
                <a:latin typeface="Arial" charset="0"/>
              </a:rPr>
              <a:t> or allocated across all stock.</a:t>
            </a:r>
          </a:p>
          <a:p>
            <a:pPr marL="0" indent="0">
              <a:buNone/>
            </a:pPr>
            <a:endParaRPr lang="en-AU" sz="2400" dirty="0">
              <a:latin typeface="Arial" charset="0"/>
            </a:endParaRPr>
          </a:p>
          <a:p>
            <a:pPr lvl="1" eaLnBrk="1" hangingPunct="1"/>
            <a:endParaRPr lang="en-AU" dirty="0">
              <a:latin typeface="Arial" charset="0"/>
            </a:endParaRPr>
          </a:p>
        </p:txBody>
      </p:sp>
      <p:graphicFrame>
        <p:nvGraphicFramePr>
          <p:cNvPr id="5" name="Table 4"/>
          <p:cNvGraphicFramePr>
            <a:graphicFrameLocks noGrp="1"/>
          </p:cNvGraphicFramePr>
          <p:nvPr>
            <p:extLst>
              <p:ext uri="{D42A27DB-BD31-4B8C-83A1-F6EECF244321}">
                <p14:modId xmlns:p14="http://schemas.microsoft.com/office/powerpoint/2010/main" val="4190178890"/>
              </p:ext>
            </p:extLst>
          </p:nvPr>
        </p:nvGraphicFramePr>
        <p:xfrm>
          <a:off x="971600" y="3429000"/>
          <a:ext cx="6984775" cy="2736305"/>
        </p:xfrm>
        <a:graphic>
          <a:graphicData uri="http://schemas.openxmlformats.org/drawingml/2006/table">
            <a:tbl>
              <a:tblPr>
                <a:tableStyleId>{2D5ABB26-0587-4C30-8999-92F81FD0307C}</a:tableStyleId>
              </a:tblPr>
              <a:tblGrid>
                <a:gridCol w="1396955">
                  <a:extLst>
                    <a:ext uri="{9D8B030D-6E8A-4147-A177-3AD203B41FA5}">
                      <a16:colId xmlns:a16="http://schemas.microsoft.com/office/drawing/2014/main" val="20000"/>
                    </a:ext>
                  </a:extLst>
                </a:gridCol>
                <a:gridCol w="1396955">
                  <a:extLst>
                    <a:ext uri="{9D8B030D-6E8A-4147-A177-3AD203B41FA5}">
                      <a16:colId xmlns:a16="http://schemas.microsoft.com/office/drawing/2014/main" val="20001"/>
                    </a:ext>
                  </a:extLst>
                </a:gridCol>
                <a:gridCol w="1396955">
                  <a:extLst>
                    <a:ext uri="{9D8B030D-6E8A-4147-A177-3AD203B41FA5}">
                      <a16:colId xmlns:a16="http://schemas.microsoft.com/office/drawing/2014/main" val="20002"/>
                    </a:ext>
                  </a:extLst>
                </a:gridCol>
                <a:gridCol w="1456980">
                  <a:extLst>
                    <a:ext uri="{9D8B030D-6E8A-4147-A177-3AD203B41FA5}">
                      <a16:colId xmlns:a16="http://schemas.microsoft.com/office/drawing/2014/main" val="20003"/>
                    </a:ext>
                  </a:extLst>
                </a:gridCol>
                <a:gridCol w="1336930">
                  <a:extLst>
                    <a:ext uri="{9D8B030D-6E8A-4147-A177-3AD203B41FA5}">
                      <a16:colId xmlns:a16="http://schemas.microsoft.com/office/drawing/2014/main" val="20004"/>
                    </a:ext>
                  </a:extLst>
                </a:gridCol>
              </a:tblGrid>
              <a:tr h="673552">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AU" sz="1600" b="1" i="0" u="none" strike="noStrike" cap="none" normalizeH="0" baseline="0" dirty="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Cost</a:t>
                      </a:r>
                      <a:endParaRPr kumimoji="0" lang="en-AU" sz="1600" b="1" i="0" u="none" strike="noStrike" cap="none" normalizeH="0" baseline="0" dirty="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Hours</a:t>
                      </a:r>
                      <a:endParaRPr kumimoji="0" lang="en-AU" sz="1600" b="1" i="0" u="none" strike="noStrike" cap="none" normalizeH="0" baseline="0" dirty="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Cost/hour</a:t>
                      </a:r>
                      <a:endParaRPr kumimoji="0" lang="en-AU" sz="1600" b="1" i="0" u="none" strike="noStrike" cap="none" normalizeH="0" baseline="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Cost recovery</a:t>
                      </a:r>
                      <a:endParaRPr kumimoji="0" lang="en-AU" sz="1600" b="1" i="0" u="none" strike="noStrike" cap="none" normalizeH="0" baseline="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Budget</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£100,000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4,000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£25</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7355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Actual</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£102,000</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3,850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3,850 x 25 = £96,250</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95715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Under recovery</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£102,000 – £96,250 = £5,750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FF"/>
                    </a:solidFill>
                  </a:tcPr>
                </a:tc>
                <a:tc hMerge="1">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FF"/>
                    </a:solid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23</a:t>
            </a:fld>
            <a:endParaRPr lang="en-US" dirty="0"/>
          </a:p>
        </p:txBody>
      </p:sp>
    </p:spTree>
    <p:extLst>
      <p:ext uri="{BB962C8B-B14F-4D97-AF65-F5344CB8AC3E}">
        <p14:creationId xmlns:p14="http://schemas.microsoft.com/office/powerpoint/2010/main" val="25260011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2"/>
          <p:cNvSpPr>
            <a:spLocks noGrp="1" noChangeArrowheads="1"/>
          </p:cNvSpPr>
          <p:nvPr>
            <p:ph type="title"/>
          </p:nvPr>
        </p:nvSpPr>
        <p:spPr/>
        <p:txBody>
          <a:bodyPr/>
          <a:lstStyle/>
          <a:p>
            <a:r>
              <a:rPr lang="en-GB" dirty="0">
                <a:latin typeface="Arial" charset="0"/>
              </a:rPr>
              <a:t>3. Activity-based costing (ABC)</a:t>
            </a:r>
          </a:p>
        </p:txBody>
      </p:sp>
      <p:sp>
        <p:nvSpPr>
          <p:cNvPr id="17413" name="Rectangle 3"/>
          <p:cNvSpPr>
            <a:spLocks noGrp="1" noChangeArrowheads="1"/>
          </p:cNvSpPr>
          <p:nvPr>
            <p:ph type="body" idx="1"/>
          </p:nvPr>
        </p:nvSpPr>
        <p:spPr/>
        <p:txBody>
          <a:bodyPr/>
          <a:lstStyle/>
          <a:p>
            <a:pPr marL="0" indent="0">
              <a:buNone/>
            </a:pPr>
            <a:r>
              <a:rPr lang="en-GB" dirty="0">
                <a:latin typeface="Arial" charset="0"/>
              </a:rPr>
              <a:t>An alternative method to absorption costing</a:t>
            </a:r>
          </a:p>
          <a:p>
            <a:r>
              <a:rPr lang="en-GB" dirty="0">
                <a:latin typeface="Arial" charset="0"/>
              </a:rPr>
              <a:t>uses </a:t>
            </a:r>
            <a:r>
              <a:rPr lang="en-GB" b="1" dirty="0">
                <a:latin typeface="Arial" charset="0"/>
              </a:rPr>
              <a:t>cost pools </a:t>
            </a:r>
            <a:r>
              <a:rPr lang="en-GB" dirty="0">
                <a:latin typeface="Arial" charset="0"/>
              </a:rPr>
              <a:t>to accumulate the cost of significant business processes or activities</a:t>
            </a:r>
          </a:p>
          <a:p>
            <a:r>
              <a:rPr lang="en-GB" dirty="0">
                <a:latin typeface="Arial" charset="0"/>
              </a:rPr>
              <a:t>then assigns the costs from the cost pools to products based on </a:t>
            </a:r>
            <a:r>
              <a:rPr lang="en-GB" b="1" dirty="0">
                <a:latin typeface="Arial" charset="0"/>
              </a:rPr>
              <a:t>cost drivers</a:t>
            </a:r>
            <a:r>
              <a:rPr lang="en-GB" dirty="0">
                <a:latin typeface="Arial" charset="0"/>
              </a:rPr>
              <a:t>, which measure each product/ service’s demand for activities</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24</a:t>
            </a:fld>
            <a:endParaRPr lang="en-US" dirty="0"/>
          </a:p>
        </p:txBody>
      </p:sp>
    </p:spTree>
    <p:extLst>
      <p:ext uri="{BB962C8B-B14F-4D97-AF65-F5344CB8AC3E}">
        <p14:creationId xmlns:p14="http://schemas.microsoft.com/office/powerpoint/2010/main" val="982361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AU">
                <a:latin typeface="Arial" charset="0"/>
              </a:rPr>
              <a:t>Cost pools</a:t>
            </a:r>
          </a:p>
        </p:txBody>
      </p:sp>
      <p:sp>
        <p:nvSpPr>
          <p:cNvPr id="29699" name="Rectangle 3"/>
          <p:cNvSpPr>
            <a:spLocks noGrp="1" noChangeArrowheads="1"/>
          </p:cNvSpPr>
          <p:nvPr>
            <p:ph type="body" idx="1"/>
          </p:nvPr>
        </p:nvSpPr>
        <p:spPr/>
        <p:txBody>
          <a:bodyPr/>
          <a:lstStyle/>
          <a:p>
            <a:pPr>
              <a:lnSpc>
                <a:spcPct val="90000"/>
              </a:lnSpc>
            </a:pPr>
            <a:r>
              <a:rPr lang="en-AU" dirty="0">
                <a:latin typeface="Arial" charset="0"/>
              </a:rPr>
              <a:t>Business process</a:t>
            </a:r>
          </a:p>
          <a:p>
            <a:pPr lvl="1">
              <a:lnSpc>
                <a:spcPct val="90000"/>
              </a:lnSpc>
            </a:pPr>
            <a:r>
              <a:rPr lang="en-AU" dirty="0">
                <a:latin typeface="Arial" charset="0"/>
              </a:rPr>
              <a:t>A sales order from customer to delivery and invoicing</a:t>
            </a:r>
          </a:p>
          <a:p>
            <a:pPr lvl="1">
              <a:lnSpc>
                <a:spcPct val="90000"/>
              </a:lnSpc>
            </a:pPr>
            <a:r>
              <a:rPr lang="en-AU" dirty="0">
                <a:latin typeface="Arial" charset="0"/>
              </a:rPr>
              <a:t>A purchase order on a supplier to receipt of goods and payment</a:t>
            </a:r>
          </a:p>
          <a:p>
            <a:pPr>
              <a:lnSpc>
                <a:spcPct val="90000"/>
              </a:lnSpc>
            </a:pPr>
            <a:r>
              <a:rPr lang="en-AU" dirty="0">
                <a:latin typeface="Arial" charset="0"/>
              </a:rPr>
              <a:t>Cost pool</a:t>
            </a:r>
          </a:p>
          <a:p>
            <a:pPr lvl="1">
              <a:lnSpc>
                <a:spcPct val="90000"/>
              </a:lnSpc>
            </a:pPr>
            <a:r>
              <a:rPr lang="en-AU" dirty="0">
                <a:latin typeface="Arial" charset="0"/>
              </a:rPr>
              <a:t>Costs accumulate the costs for the horizontal business process NOT for each department (cost centre)</a:t>
            </a:r>
          </a:p>
        </p:txBody>
      </p:sp>
      <p:sp>
        <p:nvSpPr>
          <p:cNvPr id="4"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25</a:t>
            </a:fld>
            <a:endParaRPr lang="en-US" dirty="0"/>
          </a:p>
        </p:txBody>
      </p:sp>
    </p:spTree>
    <p:extLst>
      <p:ext uri="{BB962C8B-B14F-4D97-AF65-F5344CB8AC3E}">
        <p14:creationId xmlns:p14="http://schemas.microsoft.com/office/powerpoint/2010/main" val="12197082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AU">
                <a:latin typeface="Arial" charset="0"/>
              </a:rPr>
              <a:t>Cost drivers</a:t>
            </a:r>
          </a:p>
        </p:txBody>
      </p:sp>
      <p:sp>
        <p:nvSpPr>
          <p:cNvPr id="30723" name="Rectangle 3"/>
          <p:cNvSpPr>
            <a:spLocks noGrp="1" noChangeArrowheads="1"/>
          </p:cNvSpPr>
          <p:nvPr>
            <p:ph type="body" idx="1"/>
          </p:nvPr>
        </p:nvSpPr>
        <p:spPr/>
        <p:txBody>
          <a:bodyPr/>
          <a:lstStyle/>
          <a:p>
            <a:r>
              <a:rPr lang="en-AU" dirty="0">
                <a:latin typeface="Arial" charset="0"/>
              </a:rPr>
              <a:t>The most significant cause of activity in a cost pool, e.g.</a:t>
            </a:r>
          </a:p>
          <a:p>
            <a:pPr lvl="1"/>
            <a:r>
              <a:rPr lang="en-AU" dirty="0">
                <a:latin typeface="Arial" charset="0"/>
              </a:rPr>
              <a:t>Number of purchase orders</a:t>
            </a:r>
          </a:p>
          <a:p>
            <a:pPr lvl="1"/>
            <a:r>
              <a:rPr lang="en-AU" dirty="0">
                <a:latin typeface="Arial" charset="0"/>
              </a:rPr>
              <a:t>Number of production orders</a:t>
            </a:r>
          </a:p>
          <a:p>
            <a:pPr lvl="1"/>
            <a:r>
              <a:rPr lang="en-AU" dirty="0">
                <a:latin typeface="Arial" charset="0"/>
              </a:rPr>
              <a:t>Number of suppliers</a:t>
            </a:r>
          </a:p>
          <a:p>
            <a:pPr lvl="1"/>
            <a:r>
              <a:rPr lang="en-AU" dirty="0">
                <a:latin typeface="Arial" charset="0"/>
              </a:rPr>
              <a:t>Number of invoices</a:t>
            </a:r>
          </a:p>
        </p:txBody>
      </p:sp>
      <p:sp>
        <p:nvSpPr>
          <p:cNvPr id="4"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26</a:t>
            </a:fld>
            <a:endParaRPr lang="en-US" dirty="0"/>
          </a:p>
        </p:txBody>
      </p:sp>
    </p:spTree>
    <p:extLst>
      <p:ext uri="{BB962C8B-B14F-4D97-AF65-F5344CB8AC3E}">
        <p14:creationId xmlns:p14="http://schemas.microsoft.com/office/powerpoint/2010/main" val="4124400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2"/>
          <p:cNvSpPr>
            <a:spLocks noGrp="1" noChangeArrowheads="1"/>
          </p:cNvSpPr>
          <p:nvPr>
            <p:ph type="title"/>
          </p:nvPr>
        </p:nvSpPr>
        <p:spPr/>
        <p:txBody>
          <a:bodyPr/>
          <a:lstStyle/>
          <a:p>
            <a:pPr eaLnBrk="1" hangingPunct="1"/>
            <a:r>
              <a:rPr lang="en-GB">
                <a:latin typeface="Arial" charset="0"/>
              </a:rPr>
              <a:t>Activity-based costing (ABC)</a:t>
            </a:r>
          </a:p>
        </p:txBody>
      </p:sp>
      <p:sp>
        <p:nvSpPr>
          <p:cNvPr id="18435" name="Rectangle 3"/>
          <p:cNvSpPr>
            <a:spLocks noGrp="1" noChangeArrowheads="1"/>
          </p:cNvSpPr>
          <p:nvPr>
            <p:ph idx="1"/>
          </p:nvPr>
        </p:nvSpPr>
        <p:spPr/>
        <p:txBody>
          <a:bodyPr>
            <a:normAutofit/>
          </a:bodyPr>
          <a:lstStyle/>
          <a:p>
            <a:pPr eaLnBrk="1" hangingPunct="1">
              <a:lnSpc>
                <a:spcPct val="90000"/>
              </a:lnSpc>
            </a:pPr>
            <a:r>
              <a:rPr lang="en-GB" dirty="0">
                <a:latin typeface="Arial" charset="0"/>
              </a:rPr>
              <a:t>Three stage process</a:t>
            </a:r>
          </a:p>
          <a:p>
            <a:pPr marL="971550" lvl="1" indent="-514350" eaLnBrk="1" hangingPunct="1">
              <a:lnSpc>
                <a:spcPct val="90000"/>
              </a:lnSpc>
              <a:buFont typeface="+mj-lt"/>
              <a:buAutoNum type="arabicPeriod"/>
            </a:pPr>
            <a:r>
              <a:rPr lang="en-GB" dirty="0">
                <a:latin typeface="Arial" charset="0"/>
              </a:rPr>
              <a:t>Trace costs for business processes to cost pools</a:t>
            </a:r>
          </a:p>
          <a:p>
            <a:pPr marL="971550" lvl="1" indent="-514350" eaLnBrk="1" hangingPunct="1">
              <a:lnSpc>
                <a:spcPct val="90000"/>
              </a:lnSpc>
              <a:buFont typeface="+mj-lt"/>
              <a:buAutoNum type="arabicPeriod"/>
            </a:pPr>
            <a:r>
              <a:rPr lang="en-GB" dirty="0">
                <a:latin typeface="Arial" charset="0"/>
              </a:rPr>
              <a:t>Identify cost drivers for each cost pool</a:t>
            </a:r>
          </a:p>
          <a:p>
            <a:pPr marL="971550" lvl="1" indent="-514350" eaLnBrk="1" hangingPunct="1">
              <a:lnSpc>
                <a:spcPct val="90000"/>
              </a:lnSpc>
              <a:buFont typeface="+mj-lt"/>
              <a:buAutoNum type="arabicPeriod"/>
            </a:pPr>
            <a:r>
              <a:rPr lang="en-GB" dirty="0">
                <a:latin typeface="Arial" charset="0"/>
              </a:rPr>
              <a:t>Determine number of activities for each cost driver</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27</a:t>
            </a:fld>
            <a:endParaRPr lang="en-US" dirty="0"/>
          </a:p>
        </p:txBody>
      </p:sp>
    </p:spTree>
    <p:extLst>
      <p:ext uri="{BB962C8B-B14F-4D97-AF65-F5344CB8AC3E}">
        <p14:creationId xmlns:p14="http://schemas.microsoft.com/office/powerpoint/2010/main" val="4071616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Overhead rates using activity-based costing</a:t>
            </a:r>
          </a:p>
        </p:txBody>
      </p:sp>
      <p:sp>
        <p:nvSpPr>
          <p:cNvPr id="9" name="Content Placeholder 8"/>
          <p:cNvSpPr>
            <a:spLocks noGrp="1"/>
          </p:cNvSpPr>
          <p:nvPr>
            <p:ph idx="1"/>
          </p:nvPr>
        </p:nvSpPr>
        <p:spPr/>
        <p:txBody>
          <a:bodyPr/>
          <a:lstStyle/>
          <a:p>
            <a:r>
              <a:rPr lang="en-GB" dirty="0">
                <a:latin typeface="Arial" charset="0"/>
              </a:rPr>
              <a:t>Cost driver rate</a:t>
            </a:r>
          </a:p>
          <a:p>
            <a:pPr marL="0" indent="0">
              <a:buNone/>
            </a:pPr>
            <a:endParaRPr lang="en-GB" dirty="0">
              <a:latin typeface="Arial" charset="0"/>
            </a:endParaRPr>
          </a:p>
          <a:p>
            <a:pPr lvl="1" algn="ctr">
              <a:buNone/>
            </a:pPr>
            <a:r>
              <a:rPr lang="en-GB" dirty="0">
                <a:latin typeface="Arial" charset="0"/>
              </a:rPr>
              <a:t>Cost pool</a:t>
            </a:r>
          </a:p>
          <a:p>
            <a:pPr lvl="1" algn="ctr">
              <a:buNone/>
            </a:pPr>
            <a:r>
              <a:rPr lang="en-GB" dirty="0">
                <a:latin typeface="Arial" charset="0"/>
              </a:rPr>
              <a:t>Number of cost drivers</a:t>
            </a:r>
          </a:p>
          <a:p>
            <a:pPr>
              <a:buClr>
                <a:schemeClr val="tx1"/>
              </a:buClr>
              <a:buFont typeface="Wingdings" charset="0"/>
              <a:buChar char="Ø"/>
            </a:pPr>
            <a:endParaRPr lang="en-GB" sz="2400" dirty="0">
              <a:latin typeface="Arial" charset="0"/>
            </a:endParaRPr>
          </a:p>
          <a:p>
            <a:pPr>
              <a:buClr>
                <a:schemeClr val="tx1"/>
              </a:buClr>
              <a:buFont typeface="Wingdings" charset="0"/>
              <a:buChar char="Ø"/>
            </a:pPr>
            <a:r>
              <a:rPr lang="en-GB" sz="2400" dirty="0">
                <a:latin typeface="Arial" charset="0"/>
              </a:rPr>
              <a:t>Apply cost driver rate to product/services based on number of cost drivers for each business process</a:t>
            </a:r>
          </a:p>
          <a:p>
            <a:endParaRPr lang="en-US" dirty="0"/>
          </a:p>
        </p:txBody>
      </p:sp>
      <p:cxnSp>
        <p:nvCxnSpPr>
          <p:cNvPr id="11" name="Straight Connector 10"/>
          <p:cNvCxnSpPr/>
          <p:nvPr/>
        </p:nvCxnSpPr>
        <p:spPr>
          <a:xfrm>
            <a:off x="3059832" y="3284984"/>
            <a:ext cx="3456384" cy="0"/>
          </a:xfrm>
          <a:prstGeom prst="line">
            <a:avLst/>
          </a:prstGeom>
        </p:spPr>
        <p:style>
          <a:lnRef idx="2">
            <a:schemeClr val="accent1"/>
          </a:lnRef>
          <a:fillRef idx="0">
            <a:schemeClr val="accent1"/>
          </a:fillRef>
          <a:effectRef idx="1">
            <a:schemeClr val="accent1"/>
          </a:effectRef>
          <a:fontRef idx="minor">
            <a:schemeClr val="tx1"/>
          </a:fontRef>
        </p:style>
      </p:cxnSp>
      <p:sp>
        <p:nvSpPr>
          <p:cNvPr id="10"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28</a:t>
            </a:fld>
            <a:endParaRPr lang="en-US" dirty="0"/>
          </a:p>
        </p:txBody>
      </p:sp>
    </p:spTree>
    <p:extLst>
      <p:ext uri="{BB962C8B-B14F-4D97-AF65-F5344CB8AC3E}">
        <p14:creationId xmlns:p14="http://schemas.microsoft.com/office/powerpoint/2010/main" val="3423192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8" name="Rectangle 2"/>
          <p:cNvSpPr>
            <a:spLocks noGrp="1" noChangeArrowheads="1"/>
          </p:cNvSpPr>
          <p:nvPr>
            <p:ph type="title"/>
          </p:nvPr>
        </p:nvSpPr>
        <p:spPr>
          <a:xfrm>
            <a:off x="457200" y="0"/>
            <a:ext cx="8229600" cy="1143000"/>
          </a:xfrm>
        </p:spPr>
        <p:txBody>
          <a:bodyPr>
            <a:normAutofit fontScale="90000"/>
          </a:bodyPr>
          <a:lstStyle/>
          <a:p>
            <a:pPr eaLnBrk="1" hangingPunct="1"/>
            <a:r>
              <a:rPr lang="en-GB" dirty="0">
                <a:latin typeface="Arial" charset="0"/>
              </a:rPr>
              <a:t>Activity-based costing: cost pools and cost drivers</a:t>
            </a:r>
            <a:endParaRPr lang="en-GB" sz="28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29</a:t>
            </a:fld>
            <a:endParaRPr lang="en-US"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026" y="1196752"/>
            <a:ext cx="7342013" cy="29509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7624" y="4131834"/>
            <a:ext cx="6264696" cy="2097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8750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itle 1"/>
          <p:cNvSpPr>
            <a:spLocks noGrp="1"/>
          </p:cNvSpPr>
          <p:nvPr>
            <p:ph type="title"/>
          </p:nvPr>
        </p:nvSpPr>
        <p:spPr/>
        <p:txBody>
          <a:bodyPr>
            <a:normAutofit fontScale="90000"/>
          </a:bodyPr>
          <a:lstStyle/>
          <a:p>
            <a:pPr eaLnBrk="1" hangingPunct="1"/>
            <a:r>
              <a:rPr lang="en-GB" dirty="0">
                <a:latin typeface="Arial" charset="0"/>
              </a:rPr>
              <a:t>Product costing using activity-based costing</a:t>
            </a:r>
            <a:endParaRPr lang="en-AU"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30</a:t>
            </a:fld>
            <a:endParaRPr lang="en-US"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5828" y="2348880"/>
            <a:ext cx="8820471" cy="14560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47798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Comparison of product costs under the three methods</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31</a:t>
            </a:fld>
            <a:endParaRPr lang="en-US" dirty="0"/>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700" y="2357438"/>
            <a:ext cx="8610600"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32488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Comparison of absorption and activity-based methods</a:t>
            </a:r>
          </a:p>
        </p:txBody>
      </p:sp>
      <p:sp>
        <p:nvSpPr>
          <p:cNvPr id="3" name="Content Placeholder 2"/>
          <p:cNvSpPr>
            <a:spLocks noGrp="1"/>
          </p:cNvSpPr>
          <p:nvPr>
            <p:ph idx="1"/>
          </p:nvPr>
        </p:nvSpPr>
        <p:spPr/>
        <p:txBody>
          <a:bodyPr>
            <a:normAutofit lnSpcReduction="10000"/>
          </a:bodyPr>
          <a:lstStyle/>
          <a:p>
            <a:r>
              <a:rPr lang="en-US" dirty="0"/>
              <a:t>Under both methods, direct </a:t>
            </a:r>
            <a:r>
              <a:rPr lang="en-US" dirty="0" err="1"/>
              <a:t>labour</a:t>
            </a:r>
            <a:r>
              <a:rPr lang="en-US" dirty="0"/>
              <a:t> and material costs are the same and the total overhead incurred is the same</a:t>
            </a:r>
          </a:p>
          <a:p>
            <a:r>
              <a:rPr lang="en-US" dirty="0"/>
              <a:t>Under absorption costing, overheads are allocated in proportion to an arbitrary </a:t>
            </a:r>
            <a:r>
              <a:rPr lang="en-US" u="sng" dirty="0"/>
              <a:t>allocation base</a:t>
            </a:r>
            <a:r>
              <a:rPr lang="en-US" dirty="0"/>
              <a:t>, typically direct </a:t>
            </a:r>
            <a:r>
              <a:rPr lang="en-US" dirty="0" err="1"/>
              <a:t>labour</a:t>
            </a:r>
            <a:r>
              <a:rPr lang="en-US" dirty="0"/>
              <a:t> hours - the more </a:t>
            </a:r>
            <a:r>
              <a:rPr lang="en-US" dirty="0" err="1"/>
              <a:t>labour</a:t>
            </a:r>
            <a:r>
              <a:rPr lang="en-US" dirty="0"/>
              <a:t> hours allocated to a product/service, the more overhead will be allocated to it.</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32</a:t>
            </a:fld>
            <a:endParaRPr lang="en-US" dirty="0"/>
          </a:p>
        </p:txBody>
      </p:sp>
    </p:spTree>
    <p:extLst>
      <p:ext uri="{BB962C8B-B14F-4D97-AF65-F5344CB8AC3E}">
        <p14:creationId xmlns:p14="http://schemas.microsoft.com/office/powerpoint/2010/main" val="12755177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Comparison of absorption and activity-based methods</a:t>
            </a:r>
          </a:p>
        </p:txBody>
      </p:sp>
      <p:sp>
        <p:nvSpPr>
          <p:cNvPr id="3" name="Content Placeholder 2"/>
          <p:cNvSpPr>
            <a:spLocks noGrp="1"/>
          </p:cNvSpPr>
          <p:nvPr>
            <p:ph idx="1"/>
          </p:nvPr>
        </p:nvSpPr>
        <p:spPr/>
        <p:txBody>
          <a:bodyPr/>
          <a:lstStyle/>
          <a:p>
            <a:r>
              <a:rPr lang="en-US" dirty="0"/>
              <a:t>Under activity-based costing, </a:t>
            </a:r>
            <a:r>
              <a:rPr lang="en-US" u="sng" dirty="0"/>
              <a:t>overheads are traced through their drivers (the causes of activity) to the product/services that consume those activities</a:t>
            </a:r>
            <a:r>
              <a:rPr lang="en-US" dirty="0"/>
              <a:t> - the more overheads a product/service causes to be incurred, the more overheads will be allocated to it.</a:t>
            </a:r>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33</a:t>
            </a:fld>
            <a:endParaRPr lang="en-US" dirty="0"/>
          </a:p>
        </p:txBody>
      </p:sp>
    </p:spTree>
    <p:extLst>
      <p:ext uri="{BB962C8B-B14F-4D97-AF65-F5344CB8AC3E}">
        <p14:creationId xmlns:p14="http://schemas.microsoft.com/office/powerpoint/2010/main" val="9274283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2595</TotalTime>
  <Words>2370</Words>
  <Application>Microsoft Office PowerPoint</Application>
  <PresentationFormat>On-screen Show (4:3)</PresentationFormat>
  <Paragraphs>414</Paragraphs>
  <Slides>33</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Wingdings</vt:lpstr>
      <vt:lpstr>Office Theme</vt:lpstr>
      <vt:lpstr>PowerPoint Presentation</vt:lpstr>
      <vt:lpstr>Overview</vt:lpstr>
      <vt:lpstr>Costs associated with production of goods/services</vt:lpstr>
      <vt:lpstr>Product &amp; period costs</vt:lpstr>
      <vt:lpstr>Direct &amp; Indirect costs</vt:lpstr>
      <vt:lpstr>Overhead allocation</vt:lpstr>
      <vt:lpstr>Overhead allocation process</vt:lpstr>
      <vt:lpstr>Primary function of cost systems</vt:lpstr>
      <vt:lpstr>Cost systems should also be used to ...</vt:lpstr>
      <vt:lpstr>Methods of overhead allocation</vt:lpstr>
      <vt:lpstr>Comparison of methods</vt:lpstr>
      <vt:lpstr>1. Variable costing</vt:lpstr>
      <vt:lpstr>2. Absorption costing </vt:lpstr>
      <vt:lpstr>Calculating the overhead rate</vt:lpstr>
      <vt:lpstr>Absorption costing - business-wide rate</vt:lpstr>
      <vt:lpstr>Product costs –  business-wide overhead method</vt:lpstr>
      <vt:lpstr>Absorption costing - cost centre (or departmental) rate</vt:lpstr>
      <vt:lpstr>Departmental overhead allocations</vt:lpstr>
      <vt:lpstr>Cost centre overhead rates</vt:lpstr>
      <vt:lpstr>Overhead allocation to products</vt:lpstr>
      <vt:lpstr>Product costs – cost centre overhead method</vt:lpstr>
      <vt:lpstr>Comparison of product costs under two methods of absorption costing</vt:lpstr>
      <vt:lpstr>Over/under recovery of overhead</vt:lpstr>
      <vt:lpstr>3. Activity-based costing (ABC)</vt:lpstr>
      <vt:lpstr>Cost pools</vt:lpstr>
      <vt:lpstr>Cost drivers</vt:lpstr>
      <vt:lpstr>Activity-based costing (ABC)</vt:lpstr>
      <vt:lpstr>Overhead rates using activity-based costing</vt:lpstr>
      <vt:lpstr>Activity-based costing: cost pools and cost drivers</vt:lpstr>
      <vt:lpstr>Product costing using activity-based costing</vt:lpstr>
      <vt:lpstr>Comparison of product costs under the three methods</vt:lpstr>
      <vt:lpstr>Comparison of absorption and activity-based methods</vt:lpstr>
      <vt:lpstr>Comparison of absorption and activity-based methods</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WileyService</dc:creator>
  <cp:lastModifiedBy>Andrew Williams</cp:lastModifiedBy>
  <cp:revision>48</cp:revision>
  <cp:lastPrinted>2020-02-19T17:47:49Z</cp:lastPrinted>
  <dcterms:created xsi:type="dcterms:W3CDTF">2011-03-17T09:17:02Z</dcterms:created>
  <dcterms:modified xsi:type="dcterms:W3CDTF">2020-02-19T17:54:31Z</dcterms:modified>
</cp:coreProperties>
</file>