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3" r:id="rId3"/>
    <p:sldId id="257" r:id="rId4"/>
    <p:sldId id="258" r:id="rId5"/>
    <p:sldId id="259" r:id="rId6"/>
    <p:sldId id="260" r:id="rId7"/>
    <p:sldId id="261" r:id="rId8"/>
    <p:sldId id="262"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57" d="100"/>
          <a:sy n="57" d="100"/>
        </p:scale>
        <p:origin x="78" y="4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21B673F-26DB-4C0C-80D8-91C4D4C0A857}" type="datetimeFigureOut">
              <a:rPr lang="en-GB" smtClean="0"/>
              <a:t>18/10/2016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1381534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1B673F-26DB-4C0C-80D8-91C4D4C0A857}" type="datetimeFigureOut">
              <a:rPr lang="en-GB" smtClean="0"/>
              <a:t>18/10/2016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552111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21B673F-26DB-4C0C-80D8-91C4D4C0A857}" type="datetimeFigureOut">
              <a:rPr lang="en-GB" smtClean="0"/>
              <a:t>18/10/2016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2974982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21B673F-26DB-4C0C-80D8-91C4D4C0A857}" type="datetimeFigureOut">
              <a:rPr lang="en-GB" smtClean="0"/>
              <a:t>18/10/2016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1267331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21B673F-26DB-4C0C-80D8-91C4D4C0A857}" type="datetimeFigureOut">
              <a:rPr lang="en-GB" smtClean="0"/>
              <a:t>18/10/2016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2823595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21B673F-26DB-4C0C-80D8-91C4D4C0A857}" type="datetimeFigureOut">
              <a:rPr lang="en-GB" smtClean="0"/>
              <a:t>18/10/2016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1269814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1B673F-26DB-4C0C-80D8-91C4D4C0A857}" type="datetimeFigureOut">
              <a:rPr lang="en-GB" smtClean="0"/>
              <a:t>18/10/2016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39846665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1B673F-26DB-4C0C-80D8-91C4D4C0A857}" type="datetimeFigureOut">
              <a:rPr lang="en-GB" smtClean="0"/>
              <a:t>18/10/2016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2555855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21B673F-26DB-4C0C-80D8-91C4D4C0A857}" type="datetimeFigureOut">
              <a:rPr lang="en-GB" smtClean="0"/>
              <a:t>18/10/2016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4259282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1B673F-26DB-4C0C-80D8-91C4D4C0A857}" type="datetimeFigureOut">
              <a:rPr lang="en-GB" smtClean="0"/>
              <a:t>18/10/2016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1696102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21B673F-26DB-4C0C-80D8-91C4D4C0A857}" type="datetimeFigureOut">
              <a:rPr lang="en-GB" smtClean="0"/>
              <a:t>18/10/2016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CD20EE-A6DC-459E-9335-8271E25F1F4B}" type="slidenum">
              <a:rPr lang="en-GB" smtClean="0"/>
              <a:t>‹#›</a:t>
            </a:fld>
            <a:endParaRPr lang="en-GB"/>
          </a:p>
        </p:txBody>
      </p:sp>
    </p:spTree>
    <p:extLst>
      <p:ext uri="{BB962C8B-B14F-4D97-AF65-F5344CB8AC3E}">
        <p14:creationId xmlns:p14="http://schemas.microsoft.com/office/powerpoint/2010/main" val="2186302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1B673F-26DB-4C0C-80D8-91C4D4C0A857}" type="datetimeFigureOut">
              <a:rPr lang="en-GB" smtClean="0"/>
              <a:t>18/10/2016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CD20EE-A6DC-459E-9335-8271E25F1F4B}" type="slidenum">
              <a:rPr lang="en-GB" smtClean="0"/>
              <a:t>‹#›</a:t>
            </a:fld>
            <a:endParaRPr lang="en-GB"/>
          </a:p>
        </p:txBody>
      </p:sp>
    </p:spTree>
    <p:extLst>
      <p:ext uri="{BB962C8B-B14F-4D97-AF65-F5344CB8AC3E}">
        <p14:creationId xmlns:p14="http://schemas.microsoft.com/office/powerpoint/2010/main" val="32338707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ommons.wikimedia.org/wiki/Sturnus_vulgaris" TargetMode="External"/><Relationship Id="rId2" Type="http://schemas.openxmlformats.org/officeDocument/2006/relationships/hyperlink" Target="https://commons.wikimedia.org/wiki/File:Branwen_drudwy.JPG" TargetMode="Externa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latin typeface="Calibri" panose="020F0502020204030204" pitchFamily="34" charset="0"/>
              </a:rPr>
              <a:t>Prof Jane Cartwright</a:t>
            </a:r>
            <a:endParaRPr lang="en-GB" b="1" dirty="0">
              <a:latin typeface="Calibri" panose="020F0502020204030204" pitchFamily="34" charset="0"/>
            </a:endParaRPr>
          </a:p>
        </p:txBody>
      </p:sp>
      <p:sp>
        <p:nvSpPr>
          <p:cNvPr id="5" name="Content Placeholder 4"/>
          <p:cNvSpPr>
            <a:spLocks noGrp="1"/>
          </p:cNvSpPr>
          <p:nvPr>
            <p:ph idx="1"/>
          </p:nvPr>
        </p:nvSpPr>
        <p:spPr>
          <a:xfrm>
            <a:off x="838200" y="1586443"/>
            <a:ext cx="10515600" cy="4351338"/>
          </a:xfrm>
        </p:spPr>
        <p:txBody>
          <a:bodyPr>
            <a:normAutofit/>
          </a:bodyPr>
          <a:lstStyle/>
          <a:p>
            <a:pPr marL="0" indent="0">
              <a:buNone/>
            </a:pPr>
            <a:r>
              <a:rPr lang="en-GB" sz="3600" b="1" dirty="0" smtClean="0"/>
              <a:t>The Four Branches of the </a:t>
            </a:r>
            <a:r>
              <a:rPr lang="en-GB" sz="3600" b="1" dirty="0" err="1" smtClean="0"/>
              <a:t>Mabinogi</a:t>
            </a:r>
            <a:r>
              <a:rPr lang="en-GB" sz="3600" b="1" dirty="0" smtClean="0"/>
              <a:t>: Characterisation</a:t>
            </a:r>
          </a:p>
          <a:p>
            <a:pPr marL="0" indent="0">
              <a:buNone/>
            </a:pPr>
            <a:r>
              <a:rPr lang="en-GB" sz="1200" b="1" dirty="0" smtClean="0">
                <a:hlinkClick r:id="rId2"/>
              </a:rPr>
              <a:t>https://commons.wikimedia.org/wiki/File:Branwen_drudwy.JPG</a:t>
            </a:r>
            <a:endParaRPr lang="en-GB" sz="1200" b="1" dirty="0" smtClean="0"/>
          </a:p>
          <a:p>
            <a:pPr marL="0" indent="0">
              <a:buNone/>
            </a:pPr>
            <a:r>
              <a:rPr lang="en-GB" sz="1600" dirty="0" err="1" smtClean="0"/>
              <a:t>Branwen</a:t>
            </a:r>
            <a:r>
              <a:rPr lang="en-GB" sz="1600" dirty="0" smtClean="0"/>
              <a:t> with her </a:t>
            </a:r>
            <a:r>
              <a:rPr lang="en-GB" sz="1600" dirty="0" smtClean="0">
                <a:hlinkClick r:id="rId3" tooltip="Sturnus vulgaris"/>
              </a:rPr>
              <a:t>starling</a:t>
            </a:r>
            <a:r>
              <a:rPr lang="en-GB" sz="1600" dirty="0" smtClean="0"/>
              <a:t> (</a:t>
            </a:r>
            <a:r>
              <a:rPr lang="en-GB" sz="1600" i="1" dirty="0" err="1" smtClean="0"/>
              <a:t>drudwy</a:t>
            </a:r>
            <a:r>
              <a:rPr lang="en-GB" sz="1600" dirty="0" smtClean="0"/>
              <a:t>) in the court of </a:t>
            </a:r>
            <a:r>
              <a:rPr lang="en-GB" sz="1600" dirty="0" err="1" smtClean="0"/>
              <a:t>Matholwch</a:t>
            </a:r>
            <a:r>
              <a:rPr lang="en-GB" sz="1600" dirty="0" smtClean="0"/>
              <a:t> in Ireland. A scene from the second of the Four Branches of the </a:t>
            </a:r>
            <a:r>
              <a:rPr lang="en-GB" sz="1600" dirty="0" err="1" smtClean="0"/>
              <a:t>Mabinogi</a:t>
            </a:r>
            <a:r>
              <a:rPr lang="en-GB" sz="1600" dirty="0" smtClean="0"/>
              <a:t>.</a:t>
            </a:r>
            <a:endParaRPr lang="en-GB" sz="1600" b="1" dirty="0" smtClean="0"/>
          </a:p>
          <a:p>
            <a:pPr marL="0" indent="0">
              <a:buNone/>
            </a:pPr>
            <a:endParaRPr lang="en-GB" sz="3600" b="1" dirty="0"/>
          </a:p>
        </p:txBody>
      </p:sp>
      <p:sp>
        <p:nvSpPr>
          <p:cNvPr id="6" name="AutoShape 2" descr="https://upload.wikimedia.org/wikipedia/commons/thumb/7/7f/Branwen_drudwy.JPG/320px-Branwen_drudwy.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https://upload.wikimedia.org/wikipedia/commons/thumb/7/7f/Branwen_drudwy.JPG/320px-Branwen_drudwy.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60134" y="2912006"/>
            <a:ext cx="5232000" cy="3924000"/>
          </a:xfrm>
          <a:prstGeom prst="rect">
            <a:avLst/>
          </a:prstGeom>
        </p:spPr>
      </p:pic>
    </p:spTree>
    <p:extLst>
      <p:ext uri="{BB962C8B-B14F-4D97-AF65-F5344CB8AC3E}">
        <p14:creationId xmlns:p14="http://schemas.microsoft.com/office/powerpoint/2010/main" val="183982746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487892"/>
            <a:ext cx="10515600" cy="6370108"/>
          </a:xfrm>
        </p:spPr>
        <p:txBody>
          <a:bodyPr>
            <a:normAutofit/>
          </a:bodyPr>
          <a:lstStyle/>
          <a:p>
            <a:pPr marL="0" indent="0">
              <a:buNone/>
            </a:pPr>
            <a:r>
              <a:rPr lang="en-GB" sz="3200" dirty="0"/>
              <a:t>Sioned Davies notes that the moral code of conduct is reflected in the characters of the Four Branches in their behaviour towards one another and in the choices they make. Oral tales tend to depict good or bad characters, i.e. extremes, but with the development of the written word, ‘narrative comes to rely less on the heroic and marvellous until eventually it is able to move comfortably in the human </a:t>
            </a:r>
            <a:r>
              <a:rPr lang="en-GB" sz="3200" dirty="0" err="1"/>
              <a:t>lifeworld</a:t>
            </a:r>
            <a:r>
              <a:rPr lang="en-GB" sz="3200" dirty="0"/>
              <a:t> typical of the novel.’ (quoted in Davies: 1993: 66). ‘throughout </a:t>
            </a:r>
            <a:r>
              <a:rPr lang="en-GB" sz="3200" i="1" dirty="0" err="1"/>
              <a:t>Pedeir</a:t>
            </a:r>
            <a:r>
              <a:rPr lang="en-GB" sz="3200" i="1" dirty="0"/>
              <a:t> </a:t>
            </a:r>
            <a:r>
              <a:rPr lang="en-GB" sz="3200" i="1" dirty="0" err="1"/>
              <a:t>Keinc</a:t>
            </a:r>
            <a:r>
              <a:rPr lang="en-GB" sz="3200" i="1" dirty="0"/>
              <a:t> y </a:t>
            </a:r>
            <a:r>
              <a:rPr lang="en-GB" sz="3200" i="1" dirty="0" err="1"/>
              <a:t>Mabinogi</a:t>
            </a:r>
            <a:r>
              <a:rPr lang="en-GB" sz="3200" dirty="0"/>
              <a:t>, therefore, the author uses his characters to reinforce his ideas regarding proper social conduct. The virtues to be fostered are patience, modesty, wisdom, chastity, loyalty, - these are the virtues that will ultimately win the day.’ (Davies: 1993: 80).</a:t>
            </a:r>
          </a:p>
          <a:p>
            <a:endParaRPr lang="en-GB" dirty="0"/>
          </a:p>
        </p:txBody>
      </p:sp>
    </p:spTree>
    <p:extLst>
      <p:ext uri="{BB962C8B-B14F-4D97-AF65-F5344CB8AC3E}">
        <p14:creationId xmlns:p14="http://schemas.microsoft.com/office/powerpoint/2010/main" val="39615502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8066" y="-662782"/>
            <a:ext cx="10515600" cy="1325563"/>
          </a:xfrm>
        </p:spPr>
        <p:txBody>
          <a:bodyPr/>
          <a:lstStyle/>
          <a:p>
            <a:endParaRPr lang="en-GB"/>
          </a:p>
        </p:txBody>
      </p:sp>
      <p:sp>
        <p:nvSpPr>
          <p:cNvPr id="3" name="Content Placeholder 2"/>
          <p:cNvSpPr>
            <a:spLocks noGrp="1"/>
          </p:cNvSpPr>
          <p:nvPr>
            <p:ph idx="1"/>
          </p:nvPr>
        </p:nvSpPr>
        <p:spPr>
          <a:xfrm>
            <a:off x="922867" y="928157"/>
            <a:ext cx="10515600" cy="5303309"/>
          </a:xfrm>
        </p:spPr>
        <p:txBody>
          <a:bodyPr>
            <a:normAutofit lnSpcReduction="10000"/>
          </a:bodyPr>
          <a:lstStyle/>
          <a:p>
            <a:pPr marL="0" indent="0">
              <a:buNone/>
            </a:pPr>
            <a:r>
              <a:rPr lang="en-GB" dirty="0"/>
              <a:t>In R.L. Valente’s opinion (1986:283) the most memorable characters in the </a:t>
            </a:r>
            <a:r>
              <a:rPr lang="en-GB" i="1" dirty="0" err="1"/>
              <a:t>Mabinogi</a:t>
            </a:r>
            <a:r>
              <a:rPr lang="en-GB" i="1" dirty="0"/>
              <a:t> </a:t>
            </a:r>
            <a:r>
              <a:rPr lang="en-GB" dirty="0"/>
              <a:t>are the female characters:</a:t>
            </a:r>
          </a:p>
          <a:p>
            <a:endParaRPr lang="en-GB" dirty="0"/>
          </a:p>
          <a:p>
            <a:pPr marL="0" indent="0">
              <a:buNone/>
            </a:pPr>
            <a:r>
              <a:rPr lang="en-GB" dirty="0" smtClean="0"/>
              <a:t>	The </a:t>
            </a:r>
            <a:r>
              <a:rPr lang="en-GB" dirty="0"/>
              <a:t>women of the </a:t>
            </a:r>
            <a:r>
              <a:rPr lang="en-GB" i="1" dirty="0" err="1"/>
              <a:t>Mabinogi</a:t>
            </a:r>
            <a:r>
              <a:rPr lang="en-GB" dirty="0"/>
              <a:t> -- whose personalities range from </a:t>
            </a:r>
            <a:r>
              <a:rPr lang="en-GB" dirty="0" smtClean="0"/>
              <a:t>	the </a:t>
            </a:r>
            <a:r>
              <a:rPr lang="en-GB" dirty="0"/>
              <a:t>mysteriously elusive to the humorously practical -- are </a:t>
            </a:r>
            <a:r>
              <a:rPr lang="en-GB" dirty="0" smtClean="0"/>
              <a:t>	among </a:t>
            </a:r>
            <a:r>
              <a:rPr lang="en-GB" dirty="0"/>
              <a:t>the most vivid characters in the world of the Four </a:t>
            </a:r>
            <a:r>
              <a:rPr lang="en-GB" dirty="0" smtClean="0"/>
              <a:t>	Branches</a:t>
            </a:r>
            <a:endParaRPr lang="en-GB" dirty="0"/>
          </a:p>
          <a:p>
            <a:pPr marL="0" indent="0">
              <a:buNone/>
            </a:pPr>
            <a:r>
              <a:rPr lang="en-GB" dirty="0"/>
              <a:t> </a:t>
            </a:r>
          </a:p>
          <a:p>
            <a:pPr marL="0" indent="0">
              <a:buNone/>
            </a:pPr>
            <a:r>
              <a:rPr lang="en-GB" dirty="0"/>
              <a:t>Sioned Davies (1989:71) appears to agree with Valente:</a:t>
            </a:r>
          </a:p>
          <a:p>
            <a:pPr marL="0" indent="0">
              <a:buNone/>
            </a:pPr>
            <a:r>
              <a:rPr lang="en-GB" dirty="0" smtClean="0"/>
              <a:t>	However </a:t>
            </a:r>
            <a:r>
              <a:rPr lang="en-GB" dirty="0"/>
              <a:t>interesting the male characters in </a:t>
            </a:r>
            <a:r>
              <a:rPr lang="en-GB" i="1" dirty="0" err="1"/>
              <a:t>Pedeir</a:t>
            </a:r>
            <a:r>
              <a:rPr lang="en-GB" i="1" dirty="0"/>
              <a:t> </a:t>
            </a:r>
            <a:r>
              <a:rPr lang="en-GB" i="1" dirty="0" err="1"/>
              <a:t>Keinc</a:t>
            </a:r>
            <a:r>
              <a:rPr lang="en-GB" i="1" dirty="0"/>
              <a:t> y </a:t>
            </a:r>
            <a:r>
              <a:rPr lang="en-GB" i="1" dirty="0" smtClean="0"/>
              <a:t>	</a:t>
            </a:r>
            <a:r>
              <a:rPr lang="en-GB" i="1" dirty="0" err="1" smtClean="0"/>
              <a:t>Mabinogi</a:t>
            </a:r>
            <a:r>
              <a:rPr lang="en-GB" dirty="0" smtClean="0"/>
              <a:t> </a:t>
            </a:r>
            <a:r>
              <a:rPr lang="en-GB" dirty="0"/>
              <a:t>may be, it seems it is the women who are </a:t>
            </a:r>
            <a:r>
              <a:rPr lang="en-GB" dirty="0" smtClean="0"/>
              <a:t>well-	remembered</a:t>
            </a:r>
            <a:r>
              <a:rPr lang="en-GB" dirty="0"/>
              <a:t>.</a:t>
            </a:r>
          </a:p>
        </p:txBody>
      </p:sp>
    </p:spTree>
    <p:extLst>
      <p:ext uri="{BB962C8B-B14F-4D97-AF65-F5344CB8AC3E}">
        <p14:creationId xmlns:p14="http://schemas.microsoft.com/office/powerpoint/2010/main" val="2935489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r>
              <a:rPr lang="en-GB" sz="4000" dirty="0"/>
              <a:t>Indeed modern Welsh media tends to focus on the plight of some of the female characters of the Four Branches and the experiences of </a:t>
            </a:r>
            <a:r>
              <a:rPr lang="en-GB" sz="4000" dirty="0" err="1"/>
              <a:t>Branwen</a:t>
            </a:r>
            <a:r>
              <a:rPr lang="en-GB" sz="4000" dirty="0"/>
              <a:t>, Rhiannon, </a:t>
            </a:r>
            <a:r>
              <a:rPr lang="en-GB" sz="4000" dirty="0" err="1"/>
              <a:t>Blodeuwedd</a:t>
            </a:r>
            <a:r>
              <a:rPr lang="en-GB" sz="4000" dirty="0"/>
              <a:t> and </a:t>
            </a:r>
            <a:r>
              <a:rPr lang="en-GB" sz="4000" dirty="0" err="1"/>
              <a:t>Aranrhod</a:t>
            </a:r>
            <a:r>
              <a:rPr lang="en-GB" sz="4000" dirty="0"/>
              <a:t> are reutilised in songs, plays and films (e.g. by Geraint </a:t>
            </a:r>
            <a:r>
              <a:rPr lang="en-GB" sz="4000" dirty="0" err="1"/>
              <a:t>Jarman</a:t>
            </a:r>
            <a:r>
              <a:rPr lang="en-GB" sz="4000" dirty="0"/>
              <a:t>, Saunders Lewis, Gareth Miles, Ceri Sherlock and </a:t>
            </a:r>
            <a:r>
              <a:rPr lang="en-GB" sz="4000" dirty="0" err="1"/>
              <a:t>Menna</a:t>
            </a:r>
            <a:r>
              <a:rPr lang="en-GB" sz="4000" dirty="0"/>
              <a:t> </a:t>
            </a:r>
            <a:r>
              <a:rPr lang="en-GB" sz="4000" dirty="0" err="1"/>
              <a:t>Elfyn</a:t>
            </a:r>
            <a:r>
              <a:rPr lang="en-GB" sz="4000" dirty="0"/>
              <a:t>).</a:t>
            </a:r>
          </a:p>
          <a:p>
            <a:endParaRPr lang="en-GB" dirty="0"/>
          </a:p>
        </p:txBody>
      </p:sp>
    </p:spTree>
    <p:extLst>
      <p:ext uri="{BB962C8B-B14F-4D97-AF65-F5344CB8AC3E}">
        <p14:creationId xmlns:p14="http://schemas.microsoft.com/office/powerpoint/2010/main" val="321412444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365125"/>
            <a:ext cx="10515600" cy="5811838"/>
          </a:xfrm>
        </p:spPr>
        <p:txBody>
          <a:bodyPr>
            <a:normAutofit fontScale="92500"/>
          </a:bodyPr>
          <a:lstStyle/>
          <a:p>
            <a:r>
              <a:rPr lang="en-GB" dirty="0"/>
              <a:t>Valente argues that (1986:283) the actions and words of the female characters are extremely important to the structure of the tales.  She states that the female characters frequently teach the male characters moral lessons relating to appropriate social conduct and, in particular, how to behave within the kin group. In her opinion, peace prevails while both sexes cooperate and respect each other, but when there is a lack of communication between the sexes there is strife and sadness.</a:t>
            </a:r>
          </a:p>
          <a:p>
            <a:pPr marL="0" indent="0">
              <a:buNone/>
            </a:pPr>
            <a:r>
              <a:rPr lang="en-GB" dirty="0" smtClean="0"/>
              <a:t>	On </a:t>
            </a:r>
            <a:r>
              <a:rPr lang="en-GB" dirty="0"/>
              <a:t>the didactic level, the Four Branches continually remind us </a:t>
            </a:r>
            <a:r>
              <a:rPr lang="en-GB" dirty="0" smtClean="0"/>
              <a:t>	that </a:t>
            </a:r>
            <a:r>
              <a:rPr lang="en-GB" dirty="0"/>
              <a:t>the actions of men and women are inextricably woven together.  </a:t>
            </a:r>
            <a:r>
              <a:rPr lang="en-GB" dirty="0" smtClean="0"/>
              <a:t>	Where </a:t>
            </a:r>
            <a:r>
              <a:rPr lang="en-GB" dirty="0"/>
              <a:t>the women are faithful to their responsibilities and where the </a:t>
            </a:r>
            <a:r>
              <a:rPr lang="en-GB" dirty="0" smtClean="0"/>
              <a:t>	men </a:t>
            </a:r>
            <a:r>
              <a:rPr lang="en-GB" dirty="0"/>
              <a:t>respect their powers, the social group finds stability and just </a:t>
            </a:r>
            <a:r>
              <a:rPr lang="en-GB" dirty="0" smtClean="0"/>
              <a:t>	resolutions </a:t>
            </a:r>
            <a:r>
              <a:rPr lang="en-GB" dirty="0"/>
              <a:t>to unexpected difficulties or decisions.  When either </a:t>
            </a:r>
            <a:r>
              <a:rPr lang="en-GB" dirty="0" smtClean="0"/>
              <a:t>	gender </a:t>
            </a:r>
            <a:r>
              <a:rPr lang="en-GB" dirty="0"/>
              <a:t>sets out to do anything without regard to the obligations owed </a:t>
            </a:r>
            <a:r>
              <a:rPr lang="en-GB" dirty="0" smtClean="0"/>
              <a:t>	to </a:t>
            </a:r>
            <a:r>
              <a:rPr lang="en-GB" dirty="0"/>
              <a:t>the other, the social group breaks apart and restitution is possible </a:t>
            </a:r>
            <a:r>
              <a:rPr lang="en-GB" dirty="0" smtClean="0"/>
              <a:t>	only </a:t>
            </a:r>
            <a:r>
              <a:rPr lang="en-GB" dirty="0"/>
              <a:t>if cooperative behaviour is implemented by the warring parties</a:t>
            </a:r>
          </a:p>
        </p:txBody>
      </p:sp>
    </p:spTree>
    <p:extLst>
      <p:ext uri="{BB962C8B-B14F-4D97-AF65-F5344CB8AC3E}">
        <p14:creationId xmlns:p14="http://schemas.microsoft.com/office/powerpoint/2010/main" val="27718709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956733" y="1027906"/>
            <a:ext cx="10515600" cy="5652030"/>
          </a:xfrm>
        </p:spPr>
        <p:txBody>
          <a:bodyPr>
            <a:normAutofit/>
          </a:bodyPr>
          <a:lstStyle/>
          <a:p>
            <a:pPr marL="0" indent="0">
              <a:buNone/>
            </a:pPr>
            <a:r>
              <a:rPr lang="en-GB" dirty="0"/>
              <a:t>In her article ‘</a:t>
            </a:r>
            <a:r>
              <a:rPr lang="en-GB" dirty="0" err="1"/>
              <a:t>Gwydion</a:t>
            </a:r>
            <a:r>
              <a:rPr lang="en-GB" dirty="0"/>
              <a:t> and </a:t>
            </a:r>
            <a:r>
              <a:rPr lang="en-GB" dirty="0" err="1"/>
              <a:t>Aranrhod</a:t>
            </a:r>
            <a:r>
              <a:rPr lang="en-GB" dirty="0"/>
              <a:t>: Crossing the Borders of Gender in </a:t>
            </a:r>
            <a:r>
              <a:rPr lang="en-GB" i="1" dirty="0"/>
              <a:t>Math</a:t>
            </a:r>
            <a:r>
              <a:rPr lang="en-GB" dirty="0"/>
              <a:t>’, </a:t>
            </a:r>
            <a:r>
              <a:rPr lang="en-GB" i="1" dirty="0"/>
              <a:t>Bulletin of the Board of Celtic Studies </a:t>
            </a:r>
            <a:r>
              <a:rPr lang="en-GB" dirty="0"/>
              <a:t>35, Valente argues that </a:t>
            </a:r>
            <a:r>
              <a:rPr lang="en-GB" dirty="0" err="1"/>
              <a:t>Gwydion</a:t>
            </a:r>
            <a:r>
              <a:rPr lang="en-GB" dirty="0"/>
              <a:t> and </a:t>
            </a:r>
            <a:r>
              <a:rPr lang="en-GB" dirty="0" err="1"/>
              <a:t>Aranrhod</a:t>
            </a:r>
            <a:r>
              <a:rPr lang="en-GB" dirty="0"/>
              <a:t> are both guilty of transgressing traditional gender roles: </a:t>
            </a:r>
            <a:r>
              <a:rPr lang="en-GB" dirty="0" err="1"/>
              <a:t>Aranrhod</a:t>
            </a:r>
            <a:r>
              <a:rPr lang="en-GB" dirty="0"/>
              <a:t> acts almost like a male figure and </a:t>
            </a:r>
            <a:r>
              <a:rPr lang="en-GB" dirty="0" err="1"/>
              <a:t>Gwydion</a:t>
            </a:r>
            <a:r>
              <a:rPr lang="en-GB" dirty="0"/>
              <a:t> performs the traditionally female role of child-bearing and child-rearing. </a:t>
            </a:r>
            <a:r>
              <a:rPr lang="en-GB" dirty="0" err="1"/>
              <a:t>Aranrhod</a:t>
            </a:r>
            <a:r>
              <a:rPr lang="en-GB" dirty="0"/>
              <a:t> has her own fortress; takes her mother’s name; refuses to marry; refuses to acknowledge her responsibilities as a mother and disowns </a:t>
            </a:r>
            <a:r>
              <a:rPr lang="en-GB" dirty="0" err="1"/>
              <a:t>Lleu</a:t>
            </a:r>
            <a:r>
              <a:rPr lang="en-GB" dirty="0"/>
              <a:t>. Although she is found to be a false virgin, she is not punished accordingly (</a:t>
            </a:r>
            <a:r>
              <a:rPr lang="en-GB" i="1" dirty="0" err="1"/>
              <a:t>Cyfraith</a:t>
            </a:r>
            <a:r>
              <a:rPr lang="en-GB" i="1" dirty="0"/>
              <a:t> y </a:t>
            </a:r>
            <a:r>
              <a:rPr lang="en-GB" i="1" dirty="0" err="1"/>
              <a:t>Gwragedd</a:t>
            </a:r>
            <a:r>
              <a:rPr lang="en-GB" dirty="0"/>
              <a:t> (the Welsh Law of Women) suggests that false virgins should be ritually humiliated – their nightgowns cut off above their genitalia in front of the wedding guests </a:t>
            </a:r>
            <a:r>
              <a:rPr lang="en-GB" i="1" dirty="0" err="1"/>
              <a:t>neithiorwyr</a:t>
            </a:r>
            <a:r>
              <a:rPr lang="en-GB" dirty="0"/>
              <a:t>).</a:t>
            </a:r>
          </a:p>
          <a:p>
            <a:endParaRPr lang="en-GB" dirty="0"/>
          </a:p>
        </p:txBody>
      </p:sp>
    </p:spTree>
    <p:extLst>
      <p:ext uri="{BB962C8B-B14F-4D97-AF65-F5344CB8AC3E}">
        <p14:creationId xmlns:p14="http://schemas.microsoft.com/office/powerpoint/2010/main" val="416252261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72608"/>
            <a:ext cx="10515600" cy="1325563"/>
          </a:xfrm>
        </p:spPr>
        <p:txBody>
          <a:bodyPr/>
          <a:lstStyle/>
          <a:p>
            <a:endParaRPr lang="en-GB"/>
          </a:p>
        </p:txBody>
      </p:sp>
      <p:sp>
        <p:nvSpPr>
          <p:cNvPr id="3" name="Content Placeholder 2"/>
          <p:cNvSpPr>
            <a:spLocks noGrp="1"/>
          </p:cNvSpPr>
          <p:nvPr>
            <p:ph idx="1"/>
          </p:nvPr>
        </p:nvSpPr>
        <p:spPr>
          <a:xfrm>
            <a:off x="838200" y="352955"/>
            <a:ext cx="10515600" cy="6115578"/>
          </a:xfrm>
        </p:spPr>
        <p:txBody>
          <a:bodyPr>
            <a:normAutofit lnSpcReduction="10000"/>
          </a:bodyPr>
          <a:lstStyle/>
          <a:p>
            <a:pPr marL="0" indent="0">
              <a:buNone/>
            </a:pPr>
            <a:r>
              <a:rPr lang="en-GB" dirty="0"/>
              <a:t>Valente (1986: 1-2) also makes the point that there has been a tendency to compare some of the female characters of the Four Branches with Celtic goddesses (e.g. Rhiannon has frequently been compared with </a:t>
            </a:r>
            <a:r>
              <a:rPr lang="en-GB" dirty="0" err="1"/>
              <a:t>Epona</a:t>
            </a:r>
            <a:r>
              <a:rPr lang="en-GB" dirty="0"/>
              <a:t>, the horse goddess): </a:t>
            </a:r>
          </a:p>
          <a:p>
            <a:endParaRPr lang="en-GB" dirty="0"/>
          </a:p>
          <a:p>
            <a:pPr marL="0" indent="0">
              <a:buNone/>
            </a:pPr>
            <a:r>
              <a:rPr lang="en-GB" dirty="0" smtClean="0"/>
              <a:t>	The </a:t>
            </a:r>
            <a:r>
              <a:rPr lang="en-GB" dirty="0"/>
              <a:t>same (and, by now, old-fashioned approach that led many </a:t>
            </a:r>
            <a:r>
              <a:rPr lang="en-GB" dirty="0" smtClean="0"/>
              <a:t>	scholars </a:t>
            </a:r>
            <a:r>
              <a:rPr lang="en-GB" dirty="0"/>
              <a:t>to find a solar-hero in every myth continues to be </a:t>
            </a:r>
            <a:r>
              <a:rPr lang="en-GB" dirty="0" smtClean="0"/>
              <a:t>	employed </a:t>
            </a:r>
            <a:r>
              <a:rPr lang="en-GB" dirty="0"/>
              <a:t>by certain modern scholars in their search to prove </a:t>
            </a:r>
            <a:r>
              <a:rPr lang="en-GB" dirty="0" smtClean="0"/>
              <a:t>	that </a:t>
            </a:r>
            <a:r>
              <a:rPr lang="en-GB" dirty="0"/>
              <a:t>every strongly characterized female figure in Welsh and Irish </a:t>
            </a:r>
            <a:r>
              <a:rPr lang="en-GB" dirty="0" smtClean="0"/>
              <a:t>	folk </a:t>
            </a:r>
            <a:r>
              <a:rPr lang="en-GB" dirty="0"/>
              <a:t>and legendary tales is a euphemized remnant of a shadowy </a:t>
            </a:r>
            <a:r>
              <a:rPr lang="en-GB" dirty="0" smtClean="0"/>
              <a:t>	Celtic </a:t>
            </a:r>
            <a:r>
              <a:rPr lang="en-GB" dirty="0"/>
              <a:t>goddess.  Though no scholar today would look to solar </a:t>
            </a:r>
            <a:r>
              <a:rPr lang="en-GB" dirty="0" smtClean="0"/>
              <a:t>	mythology </a:t>
            </a:r>
            <a:r>
              <a:rPr lang="en-GB" dirty="0"/>
              <a:t>as the principal interpretive tool with which to </a:t>
            </a:r>
            <a:r>
              <a:rPr lang="en-GB" dirty="0" smtClean="0"/>
              <a:t>	analyse </a:t>
            </a:r>
            <a:r>
              <a:rPr lang="en-GB" dirty="0"/>
              <a:t>the movements and motivations of the male characters, </a:t>
            </a:r>
            <a:r>
              <a:rPr lang="en-GB" dirty="0" smtClean="0"/>
              <a:t>	the </a:t>
            </a:r>
            <a:r>
              <a:rPr lang="en-GB" dirty="0"/>
              <a:t>female characters are less fortunate in that many </a:t>
            </a:r>
            <a:r>
              <a:rPr lang="en-GB" dirty="0" smtClean="0"/>
              <a:t>	contemporary </a:t>
            </a:r>
            <a:r>
              <a:rPr lang="en-GB" dirty="0"/>
              <a:t>works of criticism deal with them through a </a:t>
            </a:r>
            <a:r>
              <a:rPr lang="en-GB" dirty="0" smtClean="0"/>
              <a:t>	method </a:t>
            </a:r>
            <a:r>
              <a:rPr lang="en-GB" dirty="0"/>
              <a:t>developed in the late 1920s.</a:t>
            </a:r>
          </a:p>
          <a:p>
            <a:endParaRPr lang="en-GB" dirty="0"/>
          </a:p>
        </p:txBody>
      </p:sp>
    </p:spTree>
    <p:extLst>
      <p:ext uri="{BB962C8B-B14F-4D97-AF65-F5344CB8AC3E}">
        <p14:creationId xmlns:p14="http://schemas.microsoft.com/office/powerpoint/2010/main" val="5850296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Fiona </a:t>
            </a:r>
            <a:r>
              <a:rPr lang="en-GB" dirty="0" err="1"/>
              <a:t>Winward</a:t>
            </a:r>
            <a:r>
              <a:rPr lang="en-GB" dirty="0"/>
              <a:t> (1997) analyses why the female characters are more memorable in her article ‘Some Aspects of the Women in The Four Branches’, </a:t>
            </a:r>
            <a:r>
              <a:rPr lang="en-GB" i="1" dirty="0"/>
              <a:t>Cambrian Medieval Celtic Studies</a:t>
            </a:r>
            <a:r>
              <a:rPr lang="en-GB" dirty="0"/>
              <a:t> 34, pp.77-106</a:t>
            </a:r>
            <a:r>
              <a:rPr lang="en-GB" dirty="0" smtClean="0"/>
              <a:t>.</a:t>
            </a:r>
          </a:p>
          <a:p>
            <a:pPr marL="0" indent="0">
              <a:buNone/>
            </a:pPr>
            <a:endParaRPr lang="en-GB" dirty="0"/>
          </a:p>
          <a:p>
            <a:pPr marL="0" indent="0">
              <a:buNone/>
            </a:pPr>
            <a:r>
              <a:rPr lang="en-GB" dirty="0"/>
              <a:t>In Andrew Breeze’s opinion, the author of the Four Branches sympathises in particular with the female characters.  He believes that the tales were written from the point of view of a woman, and therefore comes to the conclusion that the tales were written by a woman (Gwenllian daughter of </a:t>
            </a:r>
            <a:r>
              <a:rPr lang="en-GB" dirty="0" err="1"/>
              <a:t>Gruffudd</a:t>
            </a:r>
            <a:r>
              <a:rPr lang="en-GB" dirty="0"/>
              <a:t> </a:t>
            </a:r>
            <a:r>
              <a:rPr lang="en-GB" dirty="0" err="1"/>
              <a:t>ap</a:t>
            </a:r>
            <a:r>
              <a:rPr lang="en-GB" dirty="0"/>
              <a:t> </a:t>
            </a:r>
            <a:r>
              <a:rPr lang="en-GB" dirty="0" err="1"/>
              <a:t>Cynan</a:t>
            </a:r>
            <a:r>
              <a:rPr lang="en-GB" dirty="0"/>
              <a:t>).  What is your opinion?</a:t>
            </a:r>
          </a:p>
          <a:p>
            <a:pPr marL="0" indent="0">
              <a:buNone/>
            </a:pPr>
            <a:endParaRPr lang="en-GB" dirty="0"/>
          </a:p>
          <a:p>
            <a:endParaRPr lang="en-GB" dirty="0"/>
          </a:p>
        </p:txBody>
      </p:sp>
    </p:spTree>
    <p:extLst>
      <p:ext uri="{BB962C8B-B14F-4D97-AF65-F5344CB8AC3E}">
        <p14:creationId xmlns:p14="http://schemas.microsoft.com/office/powerpoint/2010/main" val="174190573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897467"/>
            <a:ext cx="10515600" cy="5144559"/>
          </a:xfrm>
        </p:spPr>
        <p:txBody>
          <a:bodyPr/>
          <a:lstStyle/>
          <a:p>
            <a:pPr marL="0" indent="0">
              <a:buNone/>
            </a:pPr>
            <a:r>
              <a:rPr lang="en-GB" sz="3200" dirty="0"/>
              <a:t>Catherine E. </a:t>
            </a:r>
            <a:r>
              <a:rPr lang="en-GB" sz="3200" dirty="0" err="1"/>
              <a:t>Byfield</a:t>
            </a:r>
            <a:r>
              <a:rPr lang="en-GB" sz="3200" dirty="0"/>
              <a:t> (1993: 51) claims that ‘it is from the delineation of characters, and in their interactions and motivations, that the Four Branches derive much of their value as literature’. She discusses the various techniques used by the ‘author’ for the purposes of characterisation and highlights the importance of:</a:t>
            </a:r>
          </a:p>
          <a:p>
            <a:pPr lvl="0"/>
            <a:r>
              <a:rPr lang="en-GB" sz="3200" dirty="0"/>
              <a:t>authorial presence or authorial voice</a:t>
            </a:r>
          </a:p>
          <a:p>
            <a:pPr lvl="0"/>
            <a:r>
              <a:rPr lang="en-GB" sz="3200" dirty="0"/>
              <a:t>the actions performed by the characters</a:t>
            </a:r>
          </a:p>
          <a:p>
            <a:pPr lvl="0"/>
            <a:r>
              <a:rPr lang="en-GB" sz="3200" dirty="0"/>
              <a:t>the interplay between characters</a:t>
            </a:r>
          </a:p>
          <a:p>
            <a:pPr lvl="0"/>
            <a:r>
              <a:rPr lang="en-GB" sz="3200" dirty="0"/>
              <a:t>dialogue </a:t>
            </a:r>
          </a:p>
          <a:p>
            <a:endParaRPr lang="en-GB" dirty="0"/>
          </a:p>
        </p:txBody>
      </p:sp>
    </p:spTree>
    <p:extLst>
      <p:ext uri="{BB962C8B-B14F-4D97-AF65-F5344CB8AC3E}">
        <p14:creationId xmlns:p14="http://schemas.microsoft.com/office/powerpoint/2010/main" val="291300978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838200" y="1027906"/>
            <a:ext cx="10515600" cy="4351338"/>
          </a:xfrm>
        </p:spPr>
        <p:txBody>
          <a:bodyPr>
            <a:normAutofit fontScale="70000" lnSpcReduction="20000"/>
          </a:bodyPr>
          <a:lstStyle/>
          <a:p>
            <a:pPr marL="0" indent="0">
              <a:buNone/>
            </a:pPr>
            <a:r>
              <a:rPr lang="en-GB" sz="4100" dirty="0"/>
              <a:t>Dialogue (or direct speech) forms a substantial part of all Four Branches. This has been calculated by Sioned Davies as follows:</a:t>
            </a:r>
          </a:p>
          <a:p>
            <a:r>
              <a:rPr lang="en-GB" sz="4100" i="1" dirty="0" err="1"/>
              <a:t>Pwyll</a:t>
            </a:r>
            <a:r>
              <a:rPr lang="en-GB" sz="4100" dirty="0"/>
              <a:t> 42% direct speech</a:t>
            </a:r>
          </a:p>
          <a:p>
            <a:r>
              <a:rPr lang="en-GB" sz="4100" i="1" dirty="0" err="1"/>
              <a:t>Branwen</a:t>
            </a:r>
            <a:r>
              <a:rPr lang="en-GB" sz="4100" dirty="0"/>
              <a:t> 39%</a:t>
            </a:r>
          </a:p>
          <a:p>
            <a:r>
              <a:rPr lang="en-GB" sz="4100" i="1" dirty="0" err="1"/>
              <a:t>Manawydan</a:t>
            </a:r>
            <a:r>
              <a:rPr lang="en-GB" sz="4100" dirty="0"/>
              <a:t> 43%</a:t>
            </a:r>
          </a:p>
          <a:p>
            <a:r>
              <a:rPr lang="en-GB" sz="4100" i="1" dirty="0"/>
              <a:t>Math </a:t>
            </a:r>
            <a:r>
              <a:rPr lang="en-GB" sz="4100" dirty="0"/>
              <a:t>37%</a:t>
            </a:r>
          </a:p>
          <a:p>
            <a:r>
              <a:rPr lang="en-GB" sz="4100" dirty="0"/>
              <a:t>Overall 40% direct speech</a:t>
            </a:r>
          </a:p>
          <a:p>
            <a:pPr marL="0" indent="0">
              <a:buNone/>
            </a:pPr>
            <a:r>
              <a:rPr lang="en-GB" sz="4100" dirty="0"/>
              <a:t>What role does direct speech play in the portrayal of characters? What do we learn from the dialogue? How do characters interact verbally? Is silence/lack of communication important in the Four Branches?</a:t>
            </a:r>
          </a:p>
          <a:p>
            <a:endParaRPr lang="en-GB" dirty="0"/>
          </a:p>
        </p:txBody>
      </p:sp>
    </p:spTree>
    <p:extLst>
      <p:ext uri="{BB962C8B-B14F-4D97-AF65-F5344CB8AC3E}">
        <p14:creationId xmlns:p14="http://schemas.microsoft.com/office/powerpoint/2010/main" val="208225536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524933"/>
            <a:ext cx="10515600" cy="5994399"/>
          </a:xfrm>
        </p:spPr>
        <p:txBody>
          <a:bodyPr>
            <a:normAutofit/>
          </a:bodyPr>
          <a:lstStyle/>
          <a:p>
            <a:pPr marL="0" indent="0">
              <a:buNone/>
            </a:pPr>
            <a:r>
              <a:rPr lang="en-GB" dirty="0"/>
              <a:t>DISCUSSION POINTS:</a:t>
            </a:r>
          </a:p>
          <a:p>
            <a:pPr marL="0" indent="0">
              <a:buNone/>
            </a:pPr>
            <a:r>
              <a:rPr lang="en-GB" dirty="0"/>
              <a:t>●	Do you agree that the female characters in the Four Branches are </a:t>
            </a:r>
            <a:r>
              <a:rPr lang="en-GB" dirty="0" smtClean="0"/>
              <a:t>	more </a:t>
            </a:r>
            <a:r>
              <a:rPr lang="en-GB" dirty="0"/>
              <a:t>memorable, and perhaps more realistic than the male </a:t>
            </a:r>
            <a:r>
              <a:rPr lang="en-GB" dirty="0" smtClean="0"/>
              <a:t>	characters</a:t>
            </a:r>
            <a:r>
              <a:rPr lang="en-GB" dirty="0"/>
              <a:t>?  Explain why.</a:t>
            </a:r>
          </a:p>
          <a:p>
            <a:pPr marL="0" indent="0">
              <a:buNone/>
            </a:pPr>
            <a:r>
              <a:rPr lang="en-GB" dirty="0"/>
              <a:t>●	Compare and contrast any two characters from the Four </a:t>
            </a:r>
            <a:r>
              <a:rPr lang="en-GB" dirty="0" smtClean="0"/>
              <a:t>	Branches</a:t>
            </a:r>
            <a:r>
              <a:rPr lang="en-GB" dirty="0"/>
              <a:t>, e.g. Rhiannon and </a:t>
            </a:r>
            <a:r>
              <a:rPr lang="en-GB" dirty="0" err="1"/>
              <a:t>Pwyll</a:t>
            </a:r>
            <a:r>
              <a:rPr lang="en-GB" dirty="0"/>
              <a:t>, </a:t>
            </a:r>
            <a:r>
              <a:rPr lang="en-GB" dirty="0" err="1"/>
              <a:t>Bendigeidfran</a:t>
            </a:r>
            <a:r>
              <a:rPr lang="en-GB" dirty="0"/>
              <a:t> and </a:t>
            </a:r>
            <a:r>
              <a:rPr lang="en-GB" dirty="0" err="1"/>
              <a:t>Efnisien</a:t>
            </a:r>
            <a:r>
              <a:rPr lang="en-GB" dirty="0"/>
              <a:t>, </a:t>
            </a:r>
            <a:r>
              <a:rPr lang="en-GB" dirty="0" smtClean="0"/>
              <a:t>	</a:t>
            </a:r>
            <a:r>
              <a:rPr lang="en-GB" dirty="0" err="1" smtClean="0"/>
              <a:t>Manawydan</a:t>
            </a:r>
            <a:r>
              <a:rPr lang="en-GB" dirty="0" smtClean="0"/>
              <a:t> </a:t>
            </a:r>
            <a:r>
              <a:rPr lang="en-GB" dirty="0"/>
              <a:t>and </a:t>
            </a:r>
            <a:r>
              <a:rPr lang="en-GB" dirty="0" err="1"/>
              <a:t>Pryderi</a:t>
            </a:r>
            <a:r>
              <a:rPr lang="en-GB" dirty="0"/>
              <a:t>, </a:t>
            </a:r>
            <a:r>
              <a:rPr lang="en-GB" dirty="0" err="1"/>
              <a:t>Blodeuwedd</a:t>
            </a:r>
            <a:r>
              <a:rPr lang="en-GB" dirty="0"/>
              <a:t> and </a:t>
            </a:r>
            <a:r>
              <a:rPr lang="en-GB" dirty="0" err="1"/>
              <a:t>Goewin</a:t>
            </a:r>
            <a:r>
              <a:rPr lang="en-GB" dirty="0"/>
              <a:t>.</a:t>
            </a:r>
          </a:p>
          <a:p>
            <a:pPr marL="0" indent="0">
              <a:buNone/>
            </a:pPr>
            <a:r>
              <a:rPr lang="en-GB" dirty="0"/>
              <a:t>●	To what extent is Rhiannon an ‘otherworldly’ figure? Compare </a:t>
            </a:r>
            <a:r>
              <a:rPr lang="en-GB" dirty="0" smtClean="0"/>
              <a:t>	and </a:t>
            </a:r>
            <a:r>
              <a:rPr lang="en-GB" dirty="0"/>
              <a:t>contrast the way in which she is portrayed in the first and </a:t>
            </a:r>
            <a:r>
              <a:rPr lang="en-GB" dirty="0" smtClean="0"/>
              <a:t>	third </a:t>
            </a:r>
            <a:r>
              <a:rPr lang="en-GB" dirty="0"/>
              <a:t>Branches of the </a:t>
            </a:r>
            <a:r>
              <a:rPr lang="en-GB" i="1" dirty="0" err="1"/>
              <a:t>Mabinogi</a:t>
            </a:r>
            <a:r>
              <a:rPr lang="en-GB" dirty="0"/>
              <a:t>. Are inconsistencies apparent?</a:t>
            </a:r>
          </a:p>
          <a:p>
            <a:pPr marL="0" indent="0">
              <a:buNone/>
            </a:pPr>
            <a:r>
              <a:rPr lang="en-GB" dirty="0"/>
              <a:t>●	To what extent are the characters of the Four Branches fully </a:t>
            </a:r>
            <a:r>
              <a:rPr lang="en-GB" dirty="0" smtClean="0"/>
              <a:t>	developed</a:t>
            </a:r>
            <a:r>
              <a:rPr lang="en-GB" dirty="0"/>
              <a:t>? Are they described in detail or do the physical </a:t>
            </a:r>
            <a:r>
              <a:rPr lang="en-GB" dirty="0" smtClean="0"/>
              <a:t>	descriptions </a:t>
            </a:r>
            <a:r>
              <a:rPr lang="en-GB" dirty="0"/>
              <a:t>in the tales tend to be formulaic?</a:t>
            </a:r>
          </a:p>
          <a:p>
            <a:endParaRPr lang="en-GB" dirty="0"/>
          </a:p>
        </p:txBody>
      </p:sp>
    </p:spTree>
    <p:extLst>
      <p:ext uri="{BB962C8B-B14F-4D97-AF65-F5344CB8AC3E}">
        <p14:creationId xmlns:p14="http://schemas.microsoft.com/office/powerpoint/2010/main" val="12675915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5142"/>
          </a:xfrm>
        </p:spPr>
        <p:txBody>
          <a:bodyPr>
            <a:normAutofit fontScale="90000"/>
          </a:bodyPr>
          <a:lstStyle/>
          <a:p>
            <a:endParaRPr lang="en-GB"/>
          </a:p>
        </p:txBody>
      </p:sp>
      <p:sp>
        <p:nvSpPr>
          <p:cNvPr id="3" name="Content Placeholder 2"/>
          <p:cNvSpPr>
            <a:spLocks noGrp="1"/>
          </p:cNvSpPr>
          <p:nvPr>
            <p:ph idx="1"/>
          </p:nvPr>
        </p:nvSpPr>
        <p:spPr>
          <a:xfrm>
            <a:off x="838200" y="609600"/>
            <a:ext cx="10515600" cy="6079067"/>
          </a:xfrm>
        </p:spPr>
        <p:txBody>
          <a:bodyPr>
            <a:normAutofit lnSpcReduction="10000"/>
          </a:bodyPr>
          <a:lstStyle/>
          <a:p>
            <a:pPr marL="0" indent="0">
              <a:buNone/>
            </a:pPr>
            <a:r>
              <a:rPr lang="en-GB" b="1" dirty="0"/>
              <a:t>Bibliography</a:t>
            </a:r>
            <a:endParaRPr lang="en-GB" dirty="0"/>
          </a:p>
          <a:p>
            <a:pPr marL="0" indent="0">
              <a:buNone/>
            </a:pPr>
            <a:r>
              <a:rPr lang="en-GB" dirty="0"/>
              <a:t> </a:t>
            </a:r>
          </a:p>
          <a:p>
            <a:pPr marL="0" indent="0">
              <a:buNone/>
            </a:pPr>
            <a:r>
              <a:rPr lang="en-GB" dirty="0"/>
              <a:t>Catherine E. </a:t>
            </a:r>
            <a:r>
              <a:rPr lang="en-GB" dirty="0" err="1"/>
              <a:t>Byfield</a:t>
            </a:r>
            <a:r>
              <a:rPr lang="en-GB" dirty="0"/>
              <a:t> (1993) ‘Character and Conflict in the Four Branches of the </a:t>
            </a:r>
            <a:r>
              <a:rPr lang="en-GB" dirty="0" err="1"/>
              <a:t>Mabinogi</a:t>
            </a:r>
            <a:r>
              <a:rPr lang="en-GB" dirty="0"/>
              <a:t>’, </a:t>
            </a:r>
            <a:r>
              <a:rPr lang="en-GB" i="1" dirty="0"/>
              <a:t>Bulletin of the Board of Celtic Studies</a:t>
            </a:r>
            <a:r>
              <a:rPr lang="en-GB" dirty="0"/>
              <a:t> 40.</a:t>
            </a:r>
          </a:p>
          <a:p>
            <a:pPr marL="0" indent="0">
              <a:buNone/>
            </a:pPr>
            <a:r>
              <a:rPr lang="en-GB" dirty="0"/>
              <a:t>Sioned Davies (1993) </a:t>
            </a:r>
            <a:r>
              <a:rPr lang="en-GB" i="1" dirty="0"/>
              <a:t>The Four Branches of the </a:t>
            </a:r>
            <a:r>
              <a:rPr lang="en-GB" i="1" dirty="0" err="1"/>
              <a:t>Mabinogi</a:t>
            </a:r>
            <a:r>
              <a:rPr lang="en-GB" i="1" dirty="0"/>
              <a:t>/</a:t>
            </a:r>
            <a:r>
              <a:rPr lang="en-GB" i="1" dirty="0" err="1"/>
              <a:t>Pedeir</a:t>
            </a:r>
            <a:r>
              <a:rPr lang="en-GB" i="1" dirty="0"/>
              <a:t> </a:t>
            </a:r>
            <a:r>
              <a:rPr lang="en-GB" i="1" dirty="0" err="1"/>
              <a:t>Keinc</a:t>
            </a:r>
            <a:r>
              <a:rPr lang="en-GB" i="1" dirty="0"/>
              <a:t> y </a:t>
            </a:r>
            <a:r>
              <a:rPr lang="en-GB" i="1" dirty="0" err="1"/>
              <a:t>Mabinogi</a:t>
            </a:r>
            <a:r>
              <a:rPr lang="en-GB" dirty="0"/>
              <a:t> (</a:t>
            </a:r>
            <a:r>
              <a:rPr lang="en-GB" dirty="0" err="1"/>
              <a:t>Llandysul</a:t>
            </a:r>
            <a:r>
              <a:rPr lang="en-GB" dirty="0"/>
              <a:t>: </a:t>
            </a:r>
            <a:r>
              <a:rPr lang="en-GB" dirty="0" err="1"/>
              <a:t>Gwasg</a:t>
            </a:r>
            <a:r>
              <a:rPr lang="en-GB" dirty="0"/>
              <a:t> </a:t>
            </a:r>
            <a:r>
              <a:rPr lang="en-GB" dirty="0" err="1"/>
              <a:t>Gomer</a:t>
            </a:r>
            <a:r>
              <a:rPr lang="en-GB" dirty="0"/>
              <a:t>).</a:t>
            </a:r>
          </a:p>
          <a:p>
            <a:pPr marL="0" indent="0">
              <a:buNone/>
            </a:pPr>
            <a:r>
              <a:rPr lang="en-GB" dirty="0" err="1"/>
              <a:t>Pronsias</a:t>
            </a:r>
            <a:r>
              <a:rPr lang="en-GB" dirty="0"/>
              <a:t> Mac Cana (1992) </a:t>
            </a:r>
            <a:r>
              <a:rPr lang="en-GB" i="1" dirty="0"/>
              <a:t>The </a:t>
            </a:r>
            <a:r>
              <a:rPr lang="en-GB" i="1" dirty="0" err="1"/>
              <a:t>Mabinogi</a:t>
            </a:r>
            <a:r>
              <a:rPr lang="en-GB" dirty="0"/>
              <a:t>, Writers of Wales Series (Cardiff: University of Wales Press).</a:t>
            </a:r>
          </a:p>
          <a:p>
            <a:pPr marL="0" indent="0">
              <a:buNone/>
            </a:pPr>
            <a:r>
              <a:rPr lang="en-GB" dirty="0"/>
              <a:t>R.L. Valente (1986) ‘</a:t>
            </a:r>
            <a:r>
              <a:rPr lang="en-GB" dirty="0" err="1"/>
              <a:t>Merched</a:t>
            </a:r>
            <a:r>
              <a:rPr lang="en-GB" dirty="0"/>
              <a:t> y </a:t>
            </a:r>
            <a:r>
              <a:rPr lang="en-GB" dirty="0" err="1"/>
              <a:t>Mabinogi</a:t>
            </a:r>
            <a:r>
              <a:rPr lang="en-GB" dirty="0"/>
              <a:t>: Women and the thematic structure of the Four Branches’ (Ph.D. Thesis Cornell University).</a:t>
            </a:r>
          </a:p>
          <a:p>
            <a:pPr marL="0" indent="0">
              <a:buNone/>
            </a:pPr>
            <a:r>
              <a:rPr lang="en-GB" dirty="0" smtClean="0"/>
              <a:t>R. L. Valente </a:t>
            </a:r>
            <a:r>
              <a:rPr lang="en-GB" dirty="0"/>
              <a:t>(1988) ‘</a:t>
            </a:r>
            <a:r>
              <a:rPr lang="en-GB" dirty="0" err="1"/>
              <a:t>Gwydion</a:t>
            </a:r>
            <a:r>
              <a:rPr lang="en-GB" dirty="0"/>
              <a:t> and </a:t>
            </a:r>
            <a:r>
              <a:rPr lang="en-GB" dirty="0" err="1"/>
              <a:t>Aranrhod</a:t>
            </a:r>
            <a:r>
              <a:rPr lang="en-GB" dirty="0"/>
              <a:t>: Crossing the Borders of Gender in </a:t>
            </a:r>
            <a:r>
              <a:rPr lang="en-GB" i="1" dirty="0"/>
              <a:t>Math’</a:t>
            </a:r>
            <a:r>
              <a:rPr lang="en-GB" dirty="0"/>
              <a:t>, </a:t>
            </a:r>
            <a:r>
              <a:rPr lang="en-GB" i="1" dirty="0"/>
              <a:t>Bulletin of the Board of Celtic Studies </a:t>
            </a:r>
            <a:r>
              <a:rPr lang="en-GB" dirty="0"/>
              <a:t>35.</a:t>
            </a:r>
          </a:p>
          <a:p>
            <a:pPr marL="0" indent="0">
              <a:buNone/>
            </a:pPr>
            <a:r>
              <a:rPr lang="en-GB" dirty="0"/>
              <a:t>Fiona </a:t>
            </a:r>
            <a:r>
              <a:rPr lang="en-GB" dirty="0" err="1"/>
              <a:t>Winward</a:t>
            </a:r>
            <a:r>
              <a:rPr lang="en-GB" dirty="0"/>
              <a:t> (1997) ‘Some Aspects of the Women in The Four Branches’, </a:t>
            </a:r>
            <a:r>
              <a:rPr lang="en-GB" i="1" dirty="0"/>
              <a:t>Cambrian Medieval Celtic Studies</a:t>
            </a:r>
            <a:r>
              <a:rPr lang="en-GB" dirty="0"/>
              <a:t> 34, pp.77-106.</a:t>
            </a:r>
          </a:p>
          <a:p>
            <a:endParaRPr lang="en-GB" dirty="0"/>
          </a:p>
        </p:txBody>
      </p:sp>
    </p:spTree>
    <p:extLst>
      <p:ext uri="{BB962C8B-B14F-4D97-AF65-F5344CB8AC3E}">
        <p14:creationId xmlns:p14="http://schemas.microsoft.com/office/powerpoint/2010/main" val="124305273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796</Words>
  <Application>Microsoft Office PowerPoint</Application>
  <PresentationFormat>Widescreen</PresentationFormat>
  <Paragraphs>46</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Prof Jane Cartwright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 Jane Cartwright</dc:title>
  <dc:creator>Jane Cartwright</dc:creator>
  <cp:lastModifiedBy>Jane Cartwright</cp:lastModifiedBy>
  <cp:revision>8</cp:revision>
  <dcterms:created xsi:type="dcterms:W3CDTF">2016-10-18T14:55:22Z</dcterms:created>
  <dcterms:modified xsi:type="dcterms:W3CDTF">2016-10-18T15:11:10Z</dcterms:modified>
</cp:coreProperties>
</file>