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3"/>
  </p:notesMasterIdLst>
  <p:handoutMasterIdLst>
    <p:handoutMasterId r:id="rId34"/>
  </p:handoutMasterIdLst>
  <p:sldIdLst>
    <p:sldId id="256" r:id="rId6"/>
    <p:sldId id="658" r:id="rId7"/>
    <p:sldId id="305" r:id="rId8"/>
    <p:sldId id="308" r:id="rId9"/>
    <p:sldId id="309" r:id="rId10"/>
    <p:sldId id="307" r:id="rId11"/>
    <p:sldId id="306" r:id="rId12"/>
    <p:sldId id="348" r:id="rId13"/>
    <p:sldId id="324" r:id="rId14"/>
    <p:sldId id="463" r:id="rId15"/>
    <p:sldId id="660" r:id="rId16"/>
    <p:sldId id="659" r:id="rId17"/>
    <p:sldId id="662" r:id="rId18"/>
    <p:sldId id="661" r:id="rId19"/>
    <p:sldId id="667" r:id="rId20"/>
    <p:sldId id="663" r:id="rId21"/>
    <p:sldId id="616" r:id="rId22"/>
    <p:sldId id="619" r:id="rId23"/>
    <p:sldId id="637" r:id="rId24"/>
    <p:sldId id="666" r:id="rId25"/>
    <p:sldId id="671" r:id="rId26"/>
    <p:sldId id="668" r:id="rId27"/>
    <p:sldId id="673" r:id="rId28"/>
    <p:sldId id="265" r:id="rId29"/>
    <p:sldId id="672" r:id="rId30"/>
    <p:sldId id="674" r:id="rId31"/>
    <p:sldId id="323" r:id="rId32"/>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75857" autoAdjust="0"/>
  </p:normalViewPr>
  <p:slideViewPr>
    <p:cSldViewPr>
      <p:cViewPr varScale="1">
        <p:scale>
          <a:sx n="69" d="100"/>
          <a:sy n="69" d="100"/>
        </p:scale>
        <p:origin x="513" y="39"/>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09/01/2025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09/01/2025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en.wikipedia.org/wiki/Relational_dialectics#:~:text=The%20theory%2C%20proposed%20respectively%20by,we%20need%20and%2F%20or%20want"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1110966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groups to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708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4</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 discussion – what is it? Give some examples of unacceptable use. Must be all own work. </a:t>
            </a:r>
          </a:p>
        </p:txBody>
      </p:sp>
      <p:sp>
        <p:nvSpPr>
          <p:cNvPr id="4" name="Slide Number Placeholder 3"/>
          <p:cNvSpPr>
            <a:spLocks noGrp="1"/>
          </p:cNvSpPr>
          <p:nvPr>
            <p:ph type="sldNum" sz="quarter" idx="5"/>
          </p:nvPr>
        </p:nvSpPr>
        <p:spPr/>
        <p:txBody>
          <a:bodyPr/>
          <a:lstStyle/>
          <a:p>
            <a:fld id="{7AFB50B6-F1B6-43E7-9F13-F7A06A05F4FC}" type="slidenum">
              <a:rPr lang="en-GB" smtClean="0"/>
              <a:t>5</a:t>
            </a:fld>
            <a:endParaRPr lang="en-GB"/>
          </a:p>
        </p:txBody>
      </p:sp>
    </p:spTree>
    <p:extLst>
      <p:ext uri="{BB962C8B-B14F-4D97-AF65-F5344CB8AC3E}">
        <p14:creationId xmlns:p14="http://schemas.microsoft.com/office/powerpoint/2010/main" val="3175338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Acting with integrity – being honest, trustworthy, be responsible for your actions.</a:t>
            </a:r>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483457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3920581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take 10 minutes now to read assessment briefs then we will discuss in small groups (3-4) and then bring this into a large group. </a:t>
            </a:r>
          </a:p>
          <a:p>
            <a:endParaRPr lang="en-GB" dirty="0"/>
          </a:p>
          <a:p>
            <a:r>
              <a:rPr lang="en-GB" dirty="0"/>
              <a:t>Allow at least 30 minutes for this.</a:t>
            </a:r>
          </a:p>
        </p:txBody>
      </p:sp>
      <p:sp>
        <p:nvSpPr>
          <p:cNvPr id="4" name="Slide Number Placeholder 3"/>
          <p:cNvSpPr>
            <a:spLocks noGrp="1"/>
          </p:cNvSpPr>
          <p:nvPr>
            <p:ph type="sldNum" sz="quarter" idx="5"/>
          </p:nvPr>
        </p:nvSpPr>
        <p:spPr/>
        <p:txBody>
          <a:bodyPr/>
          <a:lstStyle/>
          <a:p>
            <a:fld id="{1B66EC27-1294-409F-9E76-31E2ACB031B4}" type="slidenum">
              <a:rPr lang="en-GB" smtClean="0"/>
              <a:t>8</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3CF7A-96CC-27B0-AEDF-EB2CE5D615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B74187-24D0-A111-604C-8D67CD9448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6B570C-7D93-757E-61E0-34CE045AEDA4}"/>
              </a:ext>
            </a:extLst>
          </p:cNvPr>
          <p:cNvSpPr>
            <a:spLocks noGrp="1"/>
          </p:cNvSpPr>
          <p:nvPr>
            <p:ph type="body" idx="1"/>
          </p:nvPr>
        </p:nvSpPr>
        <p:spPr/>
        <p:txBody>
          <a:bodyPr/>
          <a:lstStyle/>
          <a:p>
            <a:r>
              <a:rPr lang="en-GB" dirty="0"/>
              <a:t>Talk through the handbook and assessments.</a:t>
            </a:r>
          </a:p>
        </p:txBody>
      </p:sp>
      <p:sp>
        <p:nvSpPr>
          <p:cNvPr id="4" name="Slide Number Placeholder 3">
            <a:extLst>
              <a:ext uri="{FF2B5EF4-FFF2-40B4-BE49-F238E27FC236}">
                <a16:creationId xmlns:a16="http://schemas.microsoft.com/office/drawing/2014/main" id="{789E2B1F-8ED9-C0F6-5136-B77F9EBDB184}"/>
              </a:ext>
            </a:extLst>
          </p:cNvPr>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3812432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9 minutes. </a:t>
            </a:r>
          </a:p>
          <a:p>
            <a:endParaRPr lang="en-GB" dirty="0"/>
          </a:p>
          <a:p>
            <a:r>
              <a:rPr lang="en-GB" dirty="0"/>
              <a:t>Debrief for about 25 minutes – “what did you notice?” (inevitably people [often extroverts initially] will try to repeat their conversation…try to avoid this…with prompting questions – “so what are your lessons from this?” Make it clear that you want to hear every voice (and that there is no specific order that people need to speak!).</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12</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how to recognise, understand and value differences between people.</a:t>
            </a:r>
          </a:p>
          <a:p>
            <a:r>
              <a:rPr lang="en-GB" dirty="0">
                <a:ea typeface="Calibri"/>
                <a:cs typeface="Calibri"/>
              </a:rPr>
              <a:t>Refer to Steven Covey's "7 Habits of Highly Effective People"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38110161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 – highlighting the importance of difference and disagreeing.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3632948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Break into group discussions for 7-8 minutes</a:t>
            </a:r>
          </a:p>
          <a:p>
            <a:endParaRPr lang="en-GB" dirty="0"/>
          </a:p>
          <a:p>
            <a:r>
              <a:rPr lang="en-GB" dirty="0"/>
              <a:t>Bring everyone back, ask them what are the key reflections and learning from the group. (10 mins)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2693724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Introduce the concept that relationships are a series of tensions. One of these is the basic human relationship tension is between individual and group needs and wants (whilst recognising that individuals are always part of groups). See </a:t>
            </a:r>
            <a:r>
              <a:rPr lang="en-GB" dirty="0"/>
              <a:t>for more information: </a:t>
            </a:r>
            <a:r>
              <a:rPr lang="en-GB" dirty="0">
                <a:hlinkClick r:id="rId3"/>
              </a:rPr>
              <a:t>https://en.wikipedia.org/wiki/Relational_dialectics#:~:text=The%20theory%2C%20proposed%20respectively%20by,we%20need%20and%2F%20or%20want</a:t>
            </a:r>
            <a:r>
              <a:rPr lang="en-GB" dirty="0"/>
              <a:t>. </a:t>
            </a:r>
            <a:endParaRPr lang="en-US" dirty="0"/>
          </a:p>
          <a:p>
            <a:endParaRPr lang="en-GB" dirty="0"/>
          </a:p>
          <a:p>
            <a:r>
              <a:rPr lang="en-GB"/>
              <a:t>Highlight that life is ultimately a balance between individuals ”what we each want and need” and groups/teams ”what we collectively need”.</a:t>
            </a:r>
          </a:p>
          <a:p>
            <a:endParaRPr lang="en-GB" dirty="0"/>
          </a:p>
          <a:p>
            <a:r>
              <a:rPr lang="en-GB" dirty="0"/>
              <a:t>It is never perfect and it’s ever changing. </a:t>
            </a:r>
          </a:p>
          <a:p>
            <a:endParaRPr lang="en-GB" dirty="0"/>
          </a:p>
          <a:p>
            <a:r>
              <a:rPr lang="en-GB" dirty="0"/>
              <a:t>Seek reflections and comments from the group. Break into smaller discussions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13028696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there is no perfect answer. It will always depend…on the individuals, the tasks needed to be undertaken and the operating environment.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a:t>
            </a:r>
          </a:p>
          <a:p>
            <a:r>
              <a:rPr lang="en-GB" dirty="0"/>
              <a:t>Break into groups to discuss</a:t>
            </a:r>
          </a:p>
          <a:p>
            <a:r>
              <a:rPr lang="en-GB" dirty="0"/>
              <a:t>Bring the whole group back together to share </a:t>
            </a:r>
            <a:r>
              <a:rPr lang="en-GB"/>
              <a:t>individual reflections</a:t>
            </a:r>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a:ea typeface="+mn-ea"/>
                <a:cs typeface="+mn-cs"/>
              </a:rPr>
              <a:t>insert header</a:t>
            </a: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323802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12671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09/01/2025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09/01/2025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45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14492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75120957"/>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hyperlink" Target="https://www.youtube.com/watch?v=gtePFvYP7A0"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ed.com/talks/margaret_heffernan_dare_to_disagree?language=en"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youtu.be/PTo9e3ILmms?si=tlam10KX09OpZuQ4"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youtu.be/nmUwCpX5YDo"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TUmX53H9PKs?si=Nr9oJLa2XOOdFY6P"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124744"/>
            <a:ext cx="10363200" cy="1790106"/>
          </a:xfrm>
        </p:spPr>
        <p:txBody>
          <a:bodyPr>
            <a:normAutofit/>
          </a:bodyPr>
          <a:lstStyle/>
          <a:p>
            <a:pPr>
              <a:lnSpc>
                <a:spcPct val="115000"/>
              </a:lnSpc>
              <a:spcAft>
                <a:spcPts val="1000"/>
              </a:spcAft>
            </a:pPr>
            <a:r>
              <a:rPr lang="en-GB" sz="3600" b="1" dirty="0">
                <a:solidFill>
                  <a:schemeClr val="bg1"/>
                </a:solidFill>
                <a:latin typeface="Helvetica-Bold"/>
                <a:ea typeface="Calibri"/>
                <a:cs typeface="Helvetica-Bold" pitchFamily="2" charset="0"/>
              </a:rPr>
              <a:t>BMSW4009</a:t>
            </a:r>
            <a:r>
              <a:rPr lang="en-GB" sz="3600" b="1" dirty="0">
                <a:solidFill>
                  <a:schemeClr val="bg1"/>
                </a:solidFill>
                <a:effectLst/>
                <a:latin typeface="Helvetica-Bold"/>
                <a:ea typeface="Calibri"/>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a:cs typeface="Helvetica-Bold" pitchFamily="2" charset="0"/>
              </a:rPr>
              <a:t>Effective Team Working and Communication</a:t>
            </a:r>
            <a:endParaRPr lang="en-GB" sz="3600" dirty="0">
              <a:solidFill>
                <a:schemeClr val="bg1"/>
              </a:solidFill>
              <a:effectLst/>
              <a:latin typeface="Helvetica-Bold"/>
              <a:ea typeface="Calibri"/>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3312840" y="3428980"/>
            <a:ext cx="5560368" cy="2160240"/>
          </a:xfrm>
        </p:spPr>
        <p:txBody>
          <a:bodyPr>
            <a:normAutofit/>
          </a:bodyPr>
          <a:lstStyle/>
          <a:p>
            <a:r>
              <a:rPr lang="en-GB" b="1" dirty="0">
                <a:solidFill>
                  <a:schemeClr val="bg1"/>
                </a:solidFill>
              </a:rPr>
              <a:t>Week 1</a:t>
            </a:r>
          </a:p>
          <a:p>
            <a:endParaRPr lang="en-GB" b="1" dirty="0">
              <a:solidFill>
                <a:schemeClr val="bg1"/>
              </a:solidFill>
            </a:endParaRP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700808"/>
            <a:ext cx="9649072" cy="3642023"/>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Introductions: to each other &amp; the module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Difference: the power of (and downsides of!)</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Relationships: how to build and maintain them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Relationships = Know-Like-Trust</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Benefits of collaboration</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marL="457200" indent="-457200">
              <a:buFont typeface="Courier New" panose="02070309020205020404" pitchFamily="49" charset="0"/>
              <a:buChar char="o"/>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Introduce the assessment</a:t>
            </a:r>
            <a:r>
              <a:rPr lang="en-GB" sz="2800" dirty="0">
                <a:effectLst/>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2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Introduction</a:t>
            </a:r>
          </a:p>
        </p:txBody>
      </p:sp>
      <p:sp>
        <p:nvSpPr>
          <p:cNvPr id="6" name="Rectangle 1027"/>
          <p:cNvSpPr txBox="1">
            <a:spLocks noChangeArrowheads="1"/>
          </p:cNvSpPr>
          <p:nvPr/>
        </p:nvSpPr>
        <p:spPr>
          <a:xfrm>
            <a:off x="983432" y="1371600"/>
            <a:ext cx="972108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solidFill>
                  <a:prstClr val="black"/>
                </a:solidFill>
                <a:latin typeface="Arial" panose="020B0604020202020204" pitchFamily="34" charset="0"/>
                <a:cs typeface="Arial" panose="020B0604020202020204" pitchFamily="34" charset="0"/>
              </a:rPr>
              <a:t>Effective Teamworking and Communication.</a:t>
            </a:r>
          </a:p>
          <a:p>
            <a:r>
              <a:rPr lang="en-GB" altLang="en-US" sz="2400" dirty="0">
                <a:solidFill>
                  <a:prstClr val="black"/>
                </a:solidFill>
                <a:latin typeface="Arial" panose="020B0604020202020204" pitchFamily="34" charset="0"/>
                <a:cs typeface="Arial" panose="020B0604020202020204" pitchFamily="34" charset="0"/>
              </a:rPr>
              <a:t>10 weeks of lectures up to and including week commencing 24/03/25.</a:t>
            </a:r>
          </a:p>
          <a:p>
            <a:r>
              <a:rPr lang="en-GB" altLang="en-US" sz="2400" dirty="0">
                <a:solidFill>
                  <a:prstClr val="black"/>
                </a:solidFill>
                <a:latin typeface="Arial" panose="020B0604020202020204" pitchFamily="34" charset="0"/>
                <a:cs typeface="Arial" panose="020B0604020202020204" pitchFamily="34" charset="0"/>
              </a:rPr>
              <a:t>1pm-1.30pm will be reserved for 121 support/questions each week. Please book in advance with your lecturer. </a:t>
            </a:r>
          </a:p>
          <a:p>
            <a:r>
              <a:rPr lang="en-GB" altLang="en-US" sz="2400" dirty="0">
                <a:solidFill>
                  <a:prstClr val="black"/>
                </a:solidFill>
                <a:latin typeface="Arial" panose="020B0604020202020204" pitchFamily="34" charset="0"/>
                <a:cs typeface="Arial" panose="020B0604020202020204" pitchFamily="34" charset="0"/>
              </a:rPr>
              <a:t>Reading week is 24/02/25-03/03/25 – no lectures.</a:t>
            </a:r>
          </a:p>
          <a:p>
            <a:r>
              <a:rPr lang="en-GB" altLang="en-US" sz="2400" dirty="0">
                <a:solidFill>
                  <a:prstClr val="black"/>
                </a:solidFill>
                <a:latin typeface="Arial" panose="020B0604020202020204" pitchFamily="34" charset="0"/>
                <a:cs typeface="Arial" panose="020B0604020202020204" pitchFamily="34" charset="0"/>
              </a:rPr>
              <a:t>There will be additional resources added to Moodle/Teams throughout the term for you to view in your own time.</a:t>
            </a:r>
          </a:p>
          <a:p>
            <a:r>
              <a:rPr lang="en-GB" altLang="en-US" sz="2400" dirty="0">
                <a:solidFill>
                  <a:prstClr val="black"/>
                </a:solidFill>
                <a:latin typeface="Arial" panose="020B0604020202020204" pitchFamily="34" charset="0"/>
                <a:cs typeface="Arial" panose="020B0604020202020204" pitchFamily="34" charset="0"/>
              </a:rPr>
              <a:t>2 assessments – first deadline is 14/03/25, second deadline is 21/03/25 with Presentations on the 24/02/2025. </a:t>
            </a:r>
          </a:p>
        </p:txBody>
      </p:sp>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lstStyle/>
          <a:p>
            <a:r>
              <a:rPr lang="en-GB" b="1"/>
              <a:t>Student Support Services</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p:txBody>
          <a:bodyPr>
            <a:normAutofit fontScale="92500" lnSpcReduction="20000"/>
          </a:bodyPr>
          <a:lstStyle/>
          <a:p>
            <a:r>
              <a:rPr lang="en-GB" dirty="0"/>
              <a:t>Support with academic writing</a:t>
            </a:r>
          </a:p>
          <a:p>
            <a:r>
              <a:rPr lang="en-GB" dirty="0"/>
              <a:t>Study skills</a:t>
            </a:r>
          </a:p>
          <a:p>
            <a:r>
              <a:rPr lang="en-GB" dirty="0"/>
              <a:t>Counselling services</a:t>
            </a:r>
          </a:p>
          <a:p>
            <a:r>
              <a:rPr lang="en-GB" dirty="0"/>
              <a:t>Extenuating Circumstances</a:t>
            </a:r>
          </a:p>
          <a:p>
            <a:r>
              <a:rPr lang="en-GB" dirty="0"/>
              <a:t>Full details on the Hwb</a:t>
            </a:r>
          </a:p>
          <a:p>
            <a:pPr marL="0" indent="0">
              <a:buNone/>
            </a:pPr>
            <a:endParaRPr lang="en-GB" dirty="0"/>
          </a:p>
          <a:p>
            <a:pPr marL="0" indent="0" algn="ctr">
              <a:buNone/>
            </a:pPr>
            <a:r>
              <a:rPr lang="en-GB" dirty="0"/>
              <a:t>Any issues – you are welcome to contact me in the first instance.</a:t>
            </a:r>
          </a:p>
        </p:txBody>
      </p:sp>
    </p:spTree>
    <p:extLst>
      <p:ext uri="{BB962C8B-B14F-4D97-AF65-F5344CB8AC3E}">
        <p14:creationId xmlns:p14="http://schemas.microsoft.com/office/powerpoint/2010/main" val="350673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3AC9-07A8-4AAA-BB3A-8DF929C7FC08}"/>
              </a:ext>
            </a:extLst>
          </p:cNvPr>
          <p:cNvSpPr>
            <a:spLocks noGrp="1"/>
          </p:cNvSpPr>
          <p:nvPr>
            <p:ph type="title"/>
          </p:nvPr>
        </p:nvSpPr>
        <p:spPr/>
        <p:txBody>
          <a:bodyPr/>
          <a:lstStyle/>
          <a:p>
            <a:r>
              <a:rPr lang="en-GB" b="1"/>
              <a:t>Student Conduct</a:t>
            </a:r>
          </a:p>
        </p:txBody>
      </p:sp>
      <p:sp>
        <p:nvSpPr>
          <p:cNvPr id="3" name="Content Placeholder 2">
            <a:extLst>
              <a:ext uri="{FF2B5EF4-FFF2-40B4-BE49-F238E27FC236}">
                <a16:creationId xmlns:a16="http://schemas.microsoft.com/office/drawing/2014/main" id="{B1BD957C-6666-4E7C-B20F-A32BF54EF328}"/>
              </a:ext>
            </a:extLst>
          </p:cNvPr>
          <p:cNvSpPr>
            <a:spLocks noGrp="1"/>
          </p:cNvSpPr>
          <p:nvPr>
            <p:ph idx="1"/>
          </p:nvPr>
        </p:nvSpPr>
        <p:spPr/>
        <p:txBody>
          <a:bodyPr/>
          <a:lstStyle/>
          <a:p>
            <a:r>
              <a:rPr lang="en-GB" dirty="0"/>
              <a:t>Student Charter and Code of Conduct</a:t>
            </a:r>
          </a:p>
          <a:p>
            <a:r>
              <a:rPr lang="en-GB" dirty="0">
                <a:hlinkClick r:id="rId3"/>
              </a:rPr>
              <a:t>Student Charter | UWTSD</a:t>
            </a:r>
            <a:endParaRPr lang="en-GB" dirty="0"/>
          </a:p>
          <a:p>
            <a:r>
              <a:rPr lang="en-GB" dirty="0">
                <a:hlinkClick r:id="rId4"/>
              </a:rPr>
              <a:t>UWTSD Strategic Equality Plan Update – Sept 2021 – YouTube</a:t>
            </a:r>
            <a:endParaRPr lang="en-GB" dirty="0"/>
          </a:p>
          <a:p>
            <a:r>
              <a:rPr lang="en-GB" dirty="0"/>
              <a:t>Use of AI – Specific reference handbook. Please speak to me with any questions.</a:t>
            </a:r>
          </a:p>
        </p:txBody>
      </p:sp>
    </p:spTree>
    <p:extLst>
      <p:ext uri="{BB962C8B-B14F-4D97-AF65-F5344CB8AC3E}">
        <p14:creationId xmlns:p14="http://schemas.microsoft.com/office/powerpoint/2010/main" val="2792676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Expectations</a:t>
            </a:r>
          </a:p>
        </p:txBody>
      </p:sp>
      <p:sp>
        <p:nvSpPr>
          <p:cNvPr id="6" name="Rectangle 1027"/>
          <p:cNvSpPr txBox="1">
            <a:spLocks noChangeArrowheads="1"/>
          </p:cNvSpPr>
          <p:nvPr/>
        </p:nvSpPr>
        <p:spPr>
          <a:xfrm>
            <a:off x="2103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Attend lectures on time every week. </a:t>
            </a:r>
          </a:p>
          <a:p>
            <a:r>
              <a:rPr lang="en-GB" altLang="en-US" sz="2400" dirty="0">
                <a:latin typeface="Arial" panose="020B0604020202020204" pitchFamily="34" charset="0"/>
                <a:cs typeface="Arial" panose="020B0604020202020204" pitchFamily="34" charset="0"/>
              </a:rPr>
              <a:t>Notify me if you are unable to attend or running late.</a:t>
            </a:r>
          </a:p>
          <a:p>
            <a:r>
              <a:rPr lang="en-GB" altLang="en-US" sz="2400" dirty="0">
                <a:latin typeface="Arial" panose="020B0604020202020204" pitchFamily="34" charset="0"/>
                <a:cs typeface="Arial" panose="020B0604020202020204" pitchFamily="34" charset="0"/>
              </a:rPr>
              <a:t>Reach out for support if you need it. </a:t>
            </a:r>
          </a:p>
          <a:p>
            <a:r>
              <a:rPr lang="en-GB" altLang="en-US" sz="2400" dirty="0">
                <a:latin typeface="Arial" panose="020B0604020202020204" pitchFamily="34" charset="0"/>
                <a:cs typeface="Arial" panose="020B0604020202020204" pitchFamily="34" charset="0"/>
              </a:rPr>
              <a:t>Ask questions if you are unsure (after the lecture if you would prefer).</a:t>
            </a:r>
          </a:p>
          <a:p>
            <a:r>
              <a:rPr lang="en-GB" altLang="en-US" sz="2400" dirty="0">
                <a:latin typeface="Arial" panose="020B0604020202020204" pitchFamily="34" charset="0"/>
                <a:cs typeface="Arial" panose="020B0604020202020204" pitchFamily="34" charset="0"/>
              </a:rPr>
              <a:t>Act with integrity. What does this mean?</a:t>
            </a:r>
          </a:p>
          <a:p>
            <a:r>
              <a:rPr lang="en-GB" altLang="en-US" sz="2400" dirty="0">
                <a:latin typeface="Arial" panose="020B0604020202020204" pitchFamily="34" charset="0"/>
                <a:cs typeface="Arial" panose="020B0604020202020204" pitchFamily="34" charset="0"/>
              </a:rPr>
              <a:t>Reference your work accordingly.</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018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Learning outcomes</a:t>
            </a:r>
          </a:p>
        </p:txBody>
      </p:sp>
      <p:sp>
        <p:nvSpPr>
          <p:cNvPr id="6" name="Rectangle 1027"/>
          <p:cNvSpPr txBox="1">
            <a:spLocks noChangeArrowheads="1"/>
          </p:cNvSpPr>
          <p:nvPr/>
        </p:nvSpPr>
        <p:spPr>
          <a:xfrm>
            <a:off x="1199456" y="1417638"/>
            <a:ext cx="1008112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600" b="1" dirty="0">
                <a:latin typeface="Arial" panose="020B0604020202020204" pitchFamily="34" charset="0"/>
                <a:cs typeface="Arial" panose="020B0604020202020204" pitchFamily="34" charset="0"/>
              </a:rPr>
              <a:t>AIMS </a:t>
            </a:r>
          </a:p>
          <a:p>
            <a:pPr marL="0" indent="0">
              <a:buNone/>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To introduce students to strategies for effective team working. </a:t>
            </a:r>
          </a:p>
          <a:p>
            <a:r>
              <a:rPr lang="en-GB" altLang="en-US" sz="2400" dirty="0">
                <a:latin typeface="Arial" panose="020B0604020202020204" pitchFamily="34" charset="0"/>
                <a:cs typeface="Arial" panose="020B0604020202020204" pitchFamily="34" charset="0"/>
              </a:rPr>
              <a:t>To develop students’ awareness of the range of communication skills integral to success within the workplace. </a:t>
            </a:r>
          </a:p>
          <a:p>
            <a:pPr marL="0" indent="0">
              <a:buNone/>
            </a:pPr>
            <a:r>
              <a:rPr lang="en-GB" altLang="en-US" sz="2400" dirty="0">
                <a:latin typeface="Arial" panose="020B0604020202020204" pitchFamily="34" charset="0"/>
                <a:cs typeface="Arial" panose="020B0604020202020204" pitchFamily="34" charset="0"/>
              </a:rPr>
              <a:t>   </a:t>
            </a:r>
          </a:p>
          <a:p>
            <a:pPr marL="0" indent="0">
              <a:buNone/>
            </a:pPr>
            <a:r>
              <a:rPr lang="en-GB" altLang="en-US" sz="2600" b="1" dirty="0">
                <a:latin typeface="Arial" panose="020B0604020202020204" pitchFamily="34" charset="0"/>
                <a:cs typeface="Arial" panose="020B0604020202020204" pitchFamily="34" charset="0"/>
              </a:rPr>
              <a:t>LEARNING OUTCOMES </a:t>
            </a:r>
          </a:p>
          <a:p>
            <a:pPr marL="0" indent="0">
              <a:buNone/>
            </a:pPr>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Apply the main theories relating to relationships, group dynamics, team working and communication to their own workplace examples </a:t>
            </a:r>
          </a:p>
          <a:p>
            <a:r>
              <a:rPr lang="en-GB" altLang="en-US" sz="2400" dirty="0">
                <a:latin typeface="Arial" panose="020B0604020202020204" pitchFamily="34" charset="0"/>
                <a:cs typeface="Arial" panose="020B0604020202020204" pitchFamily="34" charset="0"/>
              </a:rPr>
              <a:t>Analyse and apply team working theories and models </a:t>
            </a:r>
          </a:p>
        </p:txBody>
      </p:sp>
    </p:spTree>
    <p:extLst>
      <p:ext uri="{BB962C8B-B14F-4D97-AF65-F5344CB8AC3E}">
        <p14:creationId xmlns:p14="http://schemas.microsoft.com/office/powerpoint/2010/main" val="339130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Effect transition="in" filter="fade">
                                      <p:cBhvr>
                                        <p:cTn id="11" dur="500"/>
                                        <p:tgtEl>
                                          <p:spTgt spid="6">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fade">
                                      <p:cBhvr>
                                        <p:cTn id="16" dur="500"/>
                                        <p:tgtEl>
                                          <p:spTgt spid="6">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animEffect transition="in" filter="fade">
                                      <p:cBhvr>
                                        <p:cTn id="21" dur="500"/>
                                        <p:tgtEl>
                                          <p:spTgt spid="6">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6">
                                            <p:txEl>
                                              <p:pRg st="7" end="7"/>
                                            </p:txEl>
                                          </p:spTgt>
                                        </p:tgtEl>
                                        <p:attrNameLst>
                                          <p:attrName>style.visibility</p:attrName>
                                        </p:attrNameLst>
                                      </p:cBhvr>
                                      <p:to>
                                        <p:strVal val="visible"/>
                                      </p:to>
                                    </p:set>
                                    <p:animEffect transition="in" filter="fade">
                                      <p:cBhvr>
                                        <p:cTn id="26" dur="500"/>
                                        <p:tgtEl>
                                          <p:spTgt spid="6">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Effect transition="in" filter="fade">
                                      <p:cBhvr>
                                        <p:cTn id="31"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14/03/25</a:t>
            </a:r>
          </a:p>
          <a:p>
            <a:r>
              <a:rPr lang="en-GB" sz="2400" dirty="0"/>
              <a:t>See Pages 8-11 of the Module handbook</a:t>
            </a:r>
          </a:p>
          <a:p>
            <a:r>
              <a:rPr lang="en-GB" sz="2400" dirty="0"/>
              <a:t>Answer the questions using appropriate academic writing &amp; referencing</a:t>
            </a:r>
          </a:p>
          <a:p>
            <a:endParaRPr lang="en-GB" sz="2400" dirty="0">
              <a:cs typeface="Calibri"/>
            </a:endParaRPr>
          </a:p>
          <a:p>
            <a:pPr marL="0" indent="0">
              <a:buNone/>
            </a:pPr>
            <a:r>
              <a:rPr lang="en-GB" sz="2400" dirty="0"/>
              <a:t>Assignment 2</a:t>
            </a:r>
          </a:p>
          <a:p>
            <a:r>
              <a:rPr lang="en-GB" sz="2400" dirty="0"/>
              <a:t>Group Presentation</a:t>
            </a:r>
          </a:p>
          <a:p>
            <a:r>
              <a:rPr lang="en-GB" sz="2400" dirty="0"/>
              <a:t>5 minutes per person</a:t>
            </a:r>
          </a:p>
          <a:p>
            <a:r>
              <a:rPr lang="en-GB" sz="2400" dirty="0"/>
              <a:t>Dates: w/c 24/03/25	 </a:t>
            </a:r>
          </a:p>
          <a:p>
            <a:r>
              <a:rPr lang="en-GB" sz="2400" dirty="0"/>
              <a:t>See Pages 8-11 of Module handbook</a:t>
            </a:r>
          </a:p>
          <a:p>
            <a:r>
              <a:rPr lang="en-GB" sz="2400" dirty="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1FC31-F819-EE43-072D-715284BB94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83727B-08D3-A70E-1D67-867DFA8F60EE}"/>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a:t>Module Handbook</a:t>
            </a:r>
          </a:p>
        </p:txBody>
      </p:sp>
      <p:sp>
        <p:nvSpPr>
          <p:cNvPr id="6" name="Rectangle 1027">
            <a:extLst>
              <a:ext uri="{FF2B5EF4-FFF2-40B4-BE49-F238E27FC236}">
                <a16:creationId xmlns:a16="http://schemas.microsoft.com/office/drawing/2014/main" id="{E6ED4053-CEA7-009A-8268-A19BCCF67243}"/>
              </a:ext>
            </a:extLst>
          </p:cNvPr>
          <p:cNvSpPr txBox="1">
            <a:spLocks noChangeArrowheads="1"/>
          </p:cNvSpPr>
          <p:nvPr/>
        </p:nvSpPr>
        <p:spPr>
          <a:xfrm>
            <a:off x="609600" y="16002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spcAft>
                <a:spcPts val="1000"/>
              </a:spcAft>
              <a:buNone/>
            </a:pPr>
            <a:r>
              <a:rPr lang="en-US" sz="2700" b="1" dirty="0">
                <a:effectLst/>
              </a:rPr>
              <a:t>MODULE HANDBOOK</a:t>
            </a:r>
          </a:p>
          <a:p>
            <a:pPr marL="0" indent="0">
              <a:lnSpc>
                <a:spcPct val="90000"/>
              </a:lnSpc>
              <a:spcAft>
                <a:spcPts val="1000"/>
              </a:spcAft>
              <a:buNone/>
            </a:pPr>
            <a:r>
              <a:rPr lang="en-US" sz="2700" b="1" dirty="0">
                <a:effectLst/>
              </a:rPr>
              <a:t>Certificate of Higher Education in Employability Skills</a:t>
            </a:r>
            <a:endParaRPr lang="en-US" sz="2700" dirty="0">
              <a:effectLst/>
            </a:endParaRPr>
          </a:p>
          <a:p>
            <a:pPr marL="0" indent="0">
              <a:lnSpc>
                <a:spcPct val="90000"/>
              </a:lnSpc>
              <a:spcAft>
                <a:spcPts val="1000"/>
              </a:spcAft>
              <a:buNone/>
            </a:pPr>
            <a:r>
              <a:rPr lang="en-US" sz="2700" b="1" dirty="0">
                <a:effectLst/>
              </a:rPr>
              <a:t>LEVEL 4 </a:t>
            </a:r>
            <a:endParaRPr lang="en-US" sz="2700" dirty="0">
              <a:effectLst/>
            </a:endParaRPr>
          </a:p>
          <a:p>
            <a:pPr marL="0" indent="0">
              <a:lnSpc>
                <a:spcPct val="90000"/>
              </a:lnSpc>
              <a:spcAft>
                <a:spcPts val="1000"/>
              </a:spcAft>
              <a:buNone/>
            </a:pPr>
            <a:r>
              <a:rPr lang="en-US" sz="2700" b="1" dirty="0">
                <a:effectLst/>
              </a:rPr>
              <a:t>Effective Team Working and Communication (BMSW4009)</a:t>
            </a:r>
            <a:endParaRPr lang="en-US" sz="2700" dirty="0">
              <a:effectLst/>
            </a:endParaRPr>
          </a:p>
          <a:p>
            <a:pPr marL="0" indent="0">
              <a:lnSpc>
                <a:spcPct val="90000"/>
              </a:lnSpc>
              <a:spcAft>
                <a:spcPts val="1000"/>
              </a:spcAft>
              <a:buNone/>
            </a:pPr>
            <a:r>
              <a:rPr lang="en-US" sz="2700" b="1" dirty="0">
                <a:effectLst/>
              </a:rPr>
              <a:t>Lecturer: Chris Rogers</a:t>
            </a:r>
            <a:endParaRPr lang="en-US" sz="2700" dirty="0">
              <a:effectLst/>
            </a:endParaRPr>
          </a:p>
          <a:p>
            <a:pPr marL="0" indent="0">
              <a:lnSpc>
                <a:spcPct val="90000"/>
              </a:lnSpc>
              <a:spcAft>
                <a:spcPts val="1000"/>
              </a:spcAft>
              <a:buNone/>
            </a:pPr>
            <a:r>
              <a:rPr lang="en-US" sz="2700" b="1" dirty="0">
                <a:effectLst/>
              </a:rPr>
              <a:t>Email: c.rogers@uwtsd.ac.uk</a:t>
            </a:r>
            <a:endParaRPr lang="en-US" sz="2700" dirty="0">
              <a:effectLst/>
            </a:endParaRPr>
          </a:p>
        </p:txBody>
      </p:sp>
    </p:spTree>
    <p:extLst>
      <p:ext uri="{BB962C8B-B14F-4D97-AF65-F5344CB8AC3E}">
        <p14:creationId xmlns:p14="http://schemas.microsoft.com/office/powerpoint/2010/main" val="11561634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600" dirty="0">
                <a:solidFill>
                  <a:schemeClr val="tx1"/>
                </a:solidFill>
                <a:latin typeface="Arial"/>
                <a:cs typeface="Arial"/>
              </a:rPr>
              <a:t>There is nowt so queer as folk</a:t>
            </a:r>
            <a:endParaRPr lang="en-US" sz="6600" dirty="0">
              <a:solidFill>
                <a:schemeClr val="tx1"/>
              </a:solidFill>
              <a:latin typeface="Arial"/>
              <a:cs typeface="Arial"/>
            </a:endParaRP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3539430"/>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What drinks do you like?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How do you like them?</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Why is this?</a:t>
            </a:r>
          </a:p>
        </p:txBody>
      </p:sp>
      <p:sp>
        <p:nvSpPr>
          <p:cNvPr id="6" name="TextBox 5">
            <a:extLst>
              <a:ext uri="{FF2B5EF4-FFF2-40B4-BE49-F238E27FC236}">
                <a16:creationId xmlns:a16="http://schemas.microsoft.com/office/drawing/2014/main" id="{5D15F932-0172-FCB7-9B7B-8C4E7883729D}"/>
              </a:ext>
            </a:extLst>
          </p:cNvPr>
          <p:cNvSpPr txBox="1"/>
          <p:nvPr/>
        </p:nvSpPr>
        <p:spPr>
          <a:xfrm>
            <a:off x="8904312" y="1340768"/>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Find someone you don’t know, and ask them!</a:t>
            </a:r>
          </a:p>
        </p:txBody>
      </p:sp>
    </p:spTree>
    <p:extLst>
      <p:ext uri="{BB962C8B-B14F-4D97-AF65-F5344CB8AC3E}">
        <p14:creationId xmlns:p14="http://schemas.microsoft.com/office/powerpoint/2010/main" val="27517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
            <a:extLst>
              <a:ext uri="{FF2B5EF4-FFF2-40B4-BE49-F238E27FC236}">
                <a16:creationId xmlns:a16="http://schemas.microsoft.com/office/drawing/2014/main" id="{57248EB8-77E3-616A-DABE-129EA3013435}"/>
              </a:ext>
            </a:extLst>
          </p:cNvPr>
          <p:cNvSpPr txBox="1">
            <a:spLocks/>
          </p:cNvSpPr>
          <p:nvPr/>
        </p:nvSpPr>
        <p:spPr>
          <a:xfrm>
            <a:off x="151002" y="386821"/>
            <a:ext cx="11744136" cy="1030287"/>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3600" dirty="0">
                <a:latin typeface="Arial" panose="020B0604020202020204" pitchFamily="34" charset="0"/>
                <a:cs typeface="Arial" panose="020B0604020202020204" pitchFamily="34" charset="0"/>
              </a:rPr>
              <a:t>Creating teams…by promoting differences</a:t>
            </a:r>
          </a:p>
        </p:txBody>
      </p:sp>
      <p:sp>
        <p:nvSpPr>
          <p:cNvPr id="5" name="TextBox 4">
            <a:extLst>
              <a:ext uri="{FF2B5EF4-FFF2-40B4-BE49-F238E27FC236}">
                <a16:creationId xmlns:a16="http://schemas.microsoft.com/office/drawing/2014/main" id="{5BA69614-7123-EDF3-BEFE-F1D4CD64841C}"/>
              </a:ext>
            </a:extLst>
          </p:cNvPr>
          <p:cNvSpPr txBox="1"/>
          <p:nvPr/>
        </p:nvSpPr>
        <p:spPr>
          <a:xfrm>
            <a:off x="434975" y="5086394"/>
            <a:ext cx="11490692" cy="369332"/>
          </a:xfrm>
          <a:prstGeom prst="rect">
            <a:avLst/>
          </a:prstGeom>
          <a:noFill/>
        </p:spPr>
        <p:txBody>
          <a:bodyPr wrap="square">
            <a:spAutoFit/>
          </a:bodyPr>
          <a:lstStyle/>
          <a:p>
            <a:pPr algn="ctr"/>
            <a:r>
              <a:rPr lang="en-GB" dirty="0">
                <a:hlinkClick r:id="rId3"/>
              </a:rPr>
              <a:t>https://www.ted.com/talks/margaret_heffernan_dare_to_disagree?language=en</a:t>
            </a:r>
            <a:endParaRPr lang="en-GB" dirty="0"/>
          </a:p>
        </p:txBody>
      </p:sp>
      <p:pic>
        <p:nvPicPr>
          <p:cNvPr id="6" name="Picture 2" descr="Margaret Heffernan: Dare to disagree | TED Talk">
            <a:hlinkClick r:id="rId3"/>
            <a:extLst>
              <a:ext uri="{FF2B5EF4-FFF2-40B4-BE49-F238E27FC236}">
                <a16:creationId xmlns:a16="http://schemas.microsoft.com/office/drawing/2014/main" id="{776BD98B-B6E9-2DFD-FB3B-7528135168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5442" y="1767438"/>
            <a:ext cx="5301116" cy="2968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170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8C08A3-22C7-E272-2BD4-7EC7D636F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338B4B-37CF-8E44-DC5E-48EC84699EBA}"/>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Can you have too much difference?</a:t>
            </a:r>
          </a:p>
        </p:txBody>
      </p:sp>
      <p:sp>
        <p:nvSpPr>
          <p:cNvPr id="3" name="Content Placeholder 2">
            <a:extLst>
              <a:ext uri="{FF2B5EF4-FFF2-40B4-BE49-F238E27FC236}">
                <a16:creationId xmlns:a16="http://schemas.microsoft.com/office/drawing/2014/main" id="{C8CAAB69-D7E8-32BD-3985-24F049CC155C}"/>
              </a:ext>
            </a:extLst>
          </p:cNvPr>
          <p:cNvSpPr>
            <a:spLocks noGrp="1"/>
          </p:cNvSpPr>
          <p:nvPr>
            <p:ph idx="1"/>
          </p:nvPr>
        </p:nvSpPr>
        <p:spPr/>
        <p:txBody>
          <a:bodyPr/>
          <a:lstStyle/>
          <a:p>
            <a:pPr marL="0" indent="0">
              <a:buNone/>
            </a:pPr>
            <a:r>
              <a:rPr lang="en-GB" dirty="0"/>
              <a:t>Discuss in groups of 4-5:</a:t>
            </a:r>
          </a:p>
          <a:p>
            <a:pPr marL="0" indent="0">
              <a:buNone/>
            </a:pPr>
            <a:endParaRPr lang="en-GB" dirty="0"/>
          </a:p>
          <a:p>
            <a:pPr marL="0" indent="0">
              <a:buNone/>
            </a:pPr>
            <a:r>
              <a:rPr lang="en-GB" dirty="0"/>
              <a:t>Can people be too individual? </a:t>
            </a:r>
          </a:p>
          <a:p>
            <a:pPr marL="0" indent="0">
              <a:buNone/>
            </a:pPr>
            <a:endParaRPr lang="en-GB" dirty="0"/>
          </a:p>
          <a:p>
            <a:pPr marL="0" indent="0">
              <a:buNone/>
            </a:pPr>
            <a:r>
              <a:rPr lang="en-GB" dirty="0"/>
              <a:t>What are the dangers of limiting individuals in a team setting? </a:t>
            </a:r>
          </a:p>
        </p:txBody>
      </p:sp>
    </p:spTree>
    <p:extLst>
      <p:ext uri="{BB962C8B-B14F-4D97-AF65-F5344CB8AC3E}">
        <p14:creationId xmlns:p14="http://schemas.microsoft.com/office/powerpoint/2010/main" val="391869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latin typeface="Arial"/>
                <a:cs typeface="Arial"/>
              </a:rPr>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2" end="2"/>
                                            </p:txEl>
                                          </p:spTgt>
                                        </p:tgtEl>
                                        <p:attrNameLst>
                                          <p:attrName>style.visibility</p:attrName>
                                        </p:attrNameLst>
                                      </p:cBhvr>
                                      <p:to>
                                        <p:strVal val="visible"/>
                                      </p:to>
                                    </p:set>
                                    <p:animEffect transition="in" filter="fade">
                                      <p:cBhvr>
                                        <p:cTn id="10" dur="500"/>
                                        <p:tgtEl>
                                          <p:spTgt spid="4">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fade">
                                      <p:cBhvr>
                                        <p:cTn id="13" dur="500"/>
                                        <p:tgtEl>
                                          <p:spTgt spid="4">
                                            <p:txEl>
                                              <p:pRg st="4" end="4"/>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fade">
                                      <p:cBhvr>
                                        <p:cTn id="18" dur="500"/>
                                        <p:tgtEl>
                                          <p:spTgt spid="5">
                                            <p:txEl>
                                              <p:pRg st="0" end="0"/>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500"/>
                                        <p:tgtEl>
                                          <p:spTgt spid="5">
                                            <p:txEl>
                                              <p:pRg st="2" end="2"/>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t>“Enough to get the job done…”</a:t>
            </a:r>
          </a:p>
        </p:txBody>
      </p:sp>
    </p:spTree>
    <p:extLst>
      <p:ext uri="{BB962C8B-B14F-4D97-AF65-F5344CB8AC3E}">
        <p14:creationId xmlns:p14="http://schemas.microsoft.com/office/powerpoint/2010/main" val="273767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07F03-EE85-4055-C215-87D8EF3C85C0}"/>
              </a:ext>
            </a:extLst>
          </p:cNvPr>
          <p:cNvSpPr>
            <a:spLocks noGrp="1"/>
          </p:cNvSpPr>
          <p:nvPr>
            <p:ph type="title"/>
          </p:nvPr>
        </p:nvSpPr>
        <p:spPr/>
        <p:txBody>
          <a:bodyPr/>
          <a:lstStyle/>
          <a:p>
            <a:r>
              <a:rPr lang="en-GB" dirty="0"/>
              <a:t>Why Trust Matters</a:t>
            </a:r>
          </a:p>
        </p:txBody>
      </p:sp>
      <p:sp>
        <p:nvSpPr>
          <p:cNvPr id="3" name="Content Placeholder 2">
            <a:extLst>
              <a:ext uri="{FF2B5EF4-FFF2-40B4-BE49-F238E27FC236}">
                <a16:creationId xmlns:a16="http://schemas.microsoft.com/office/drawing/2014/main" id="{72834E43-1B59-CC19-9805-82560C704971}"/>
              </a:ext>
            </a:extLst>
          </p:cNvPr>
          <p:cNvSpPr>
            <a:spLocks noGrp="1"/>
          </p:cNvSpPr>
          <p:nvPr>
            <p:ph idx="1"/>
          </p:nvPr>
        </p:nvSpPr>
        <p:spPr>
          <a:xfrm>
            <a:off x="609600" y="4797151"/>
            <a:ext cx="10972800" cy="720081"/>
          </a:xfrm>
        </p:spPr>
        <p:txBody>
          <a:bodyPr/>
          <a:lstStyle/>
          <a:p>
            <a:pPr marL="0" indent="0" algn="ctr">
              <a:buNone/>
            </a:pPr>
            <a:r>
              <a:rPr lang="en-GB" dirty="0">
                <a:hlinkClick r:id="rId2"/>
              </a:rPr>
              <a:t>https://youtu.be/PTo9e3ILmms?si=tlam10KX09OpZuQ4</a:t>
            </a:r>
            <a:r>
              <a:rPr lang="en-GB" dirty="0"/>
              <a:t> </a:t>
            </a:r>
          </a:p>
        </p:txBody>
      </p:sp>
      <p:pic>
        <p:nvPicPr>
          <p:cNvPr id="1026" name="Picture 2" descr="Performance vs Trust – teams vs ...">
            <a:extLst>
              <a:ext uri="{FF2B5EF4-FFF2-40B4-BE49-F238E27FC236}">
                <a16:creationId xmlns:a16="http://schemas.microsoft.com/office/drawing/2014/main" id="{7BBA5D2A-66E7-FCED-9C8E-33AFA42505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4080" y="1198471"/>
            <a:ext cx="5763840" cy="35922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7823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88EAF-5052-2D5A-CCAE-F633F7451B64}"/>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Exploring you – who are you?</a:t>
            </a:r>
          </a:p>
        </p:txBody>
      </p:sp>
      <p:sp>
        <p:nvSpPr>
          <p:cNvPr id="3" name="Content Placeholder 2">
            <a:extLst>
              <a:ext uri="{FF2B5EF4-FFF2-40B4-BE49-F238E27FC236}">
                <a16:creationId xmlns:a16="http://schemas.microsoft.com/office/drawing/2014/main" id="{120943CD-AF0D-F4FC-AD0F-DEFD52FD5A75}"/>
              </a:ext>
            </a:extLst>
          </p:cNvPr>
          <p:cNvSpPr>
            <a:spLocks noGrp="1"/>
          </p:cNvSpPr>
          <p:nvPr>
            <p:ph idx="1"/>
          </p:nvPr>
        </p:nvSpPr>
        <p:spPr>
          <a:xfrm>
            <a:off x="609600" y="1411665"/>
            <a:ext cx="10972800" cy="3917032"/>
          </a:xfrm>
        </p:spPr>
        <p:txBody>
          <a:bodyPr/>
          <a:lstStyle/>
          <a:p>
            <a:pPr>
              <a:buFont typeface="Courier New" panose="02070309020205020404" pitchFamily="49" charset="0"/>
              <a:buChar char="o"/>
            </a:pPr>
            <a:r>
              <a:rPr lang="en-GB" dirty="0">
                <a:latin typeface="Arial"/>
                <a:cs typeface="Arial"/>
              </a:rPr>
              <a:t>We are all different: even identical twins will feel and think differently….because everyone’s experiences are different</a:t>
            </a:r>
          </a:p>
          <a:p>
            <a:pPr>
              <a:buFont typeface="Courier New" panose="02070309020205020404" pitchFamily="49" charset="0"/>
              <a:buChar char="o"/>
            </a:pPr>
            <a:r>
              <a:rPr lang="en-GB" dirty="0">
                <a:latin typeface="Arial"/>
                <a:cs typeface="Arial"/>
              </a:rPr>
              <a:t>These shape up: they set our frames for life. Particularly in the first 2 years of life and then around the ages of 6-8. These are then jumbled up during adolescence (where peers become very important) before settling down.</a:t>
            </a:r>
          </a:p>
          <a:p>
            <a:pPr>
              <a:buFont typeface="Courier New" panose="02070309020205020404" pitchFamily="49" charset="0"/>
              <a:buChar char="o"/>
            </a:pPr>
            <a:r>
              <a:rPr lang="en-GB" dirty="0">
                <a:latin typeface="Arial"/>
                <a:cs typeface="Arial"/>
              </a:rPr>
              <a:t>So who are you?</a:t>
            </a:r>
          </a:p>
        </p:txBody>
      </p:sp>
    </p:spTree>
    <p:extLst>
      <p:ext uri="{BB962C8B-B14F-4D97-AF65-F5344CB8AC3E}">
        <p14:creationId xmlns:p14="http://schemas.microsoft.com/office/powerpoint/2010/main" val="1412344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0F531-3CD8-3C12-8CBD-17E9AA7E7A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6187E7-2CC2-9468-7399-BDEBABD9E37F}"/>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Tell me about…</a:t>
            </a:r>
          </a:p>
        </p:txBody>
      </p:sp>
      <p:sp>
        <p:nvSpPr>
          <p:cNvPr id="3" name="Content Placeholder 2">
            <a:extLst>
              <a:ext uri="{FF2B5EF4-FFF2-40B4-BE49-F238E27FC236}">
                <a16:creationId xmlns:a16="http://schemas.microsoft.com/office/drawing/2014/main" id="{E9B71B41-C9AD-7C51-0D4C-01BCE4112D3A}"/>
              </a:ext>
            </a:extLst>
          </p:cNvPr>
          <p:cNvSpPr>
            <a:spLocks noGrp="1"/>
          </p:cNvSpPr>
          <p:nvPr>
            <p:ph idx="1"/>
          </p:nvPr>
        </p:nvSpPr>
        <p:spPr>
          <a:xfrm>
            <a:off x="609600" y="1411665"/>
            <a:ext cx="10972800" cy="3917032"/>
          </a:xfrm>
        </p:spPr>
        <p:txBody>
          <a:bodyPr/>
          <a:lstStyle/>
          <a:p>
            <a:pPr>
              <a:buFont typeface="Courier New" panose="02070309020205020404" pitchFamily="49" charset="0"/>
              <a:buChar char="o"/>
            </a:pPr>
            <a:r>
              <a:rPr lang="en-GB" dirty="0">
                <a:latin typeface="Arial"/>
                <a:cs typeface="Arial"/>
              </a:rPr>
              <a:t>Find another person you don’t know (well!)</a:t>
            </a:r>
          </a:p>
          <a:p>
            <a:pPr>
              <a:buFont typeface="Courier New" panose="02070309020205020404" pitchFamily="49" charset="0"/>
              <a:buChar char="o"/>
            </a:pPr>
            <a:r>
              <a:rPr lang="en-GB" dirty="0">
                <a:latin typeface="Arial"/>
                <a:cs typeface="Arial"/>
              </a:rPr>
              <a:t>Ask them about their 3 happiest memories when growing up (really listen!)</a:t>
            </a:r>
          </a:p>
          <a:p>
            <a:pPr>
              <a:buFont typeface="Courier New" panose="02070309020205020404" pitchFamily="49" charset="0"/>
              <a:buChar char="o"/>
            </a:pPr>
            <a:r>
              <a:rPr lang="en-GB" dirty="0">
                <a:latin typeface="Arial"/>
                <a:cs typeface="Arial"/>
              </a:rPr>
              <a:t>Ask them how they think that these have shaped them</a:t>
            </a:r>
          </a:p>
          <a:p>
            <a:pPr>
              <a:buFont typeface="Courier New" panose="02070309020205020404" pitchFamily="49" charset="0"/>
              <a:buChar char="o"/>
            </a:pPr>
            <a:r>
              <a:rPr lang="en-GB" dirty="0">
                <a:latin typeface="Arial"/>
                <a:cs typeface="Arial"/>
              </a:rPr>
              <a:t>Swap over</a:t>
            </a:r>
          </a:p>
        </p:txBody>
      </p:sp>
    </p:spTree>
    <p:extLst>
      <p:ext uri="{BB962C8B-B14F-4D97-AF65-F5344CB8AC3E}">
        <p14:creationId xmlns:p14="http://schemas.microsoft.com/office/powerpoint/2010/main" val="40824278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669499" y="2570573"/>
            <a:ext cx="2376488"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550486" y="202290"/>
            <a:ext cx="11274814" cy="954107"/>
          </a:xfrm>
          <a:prstGeom prst="rect">
            <a:avLst/>
          </a:prstGeom>
        </p:spPr>
        <p:txBody>
          <a:bodyPr wrap="square" lIns="91440" tIns="45720" rIns="91440" bIns="45720" anchor="t">
            <a:spAutoFit/>
          </a:bodyPr>
          <a:lstStyle/>
          <a:p>
            <a:pPr algn="ctr"/>
            <a:r>
              <a:rPr lang="en-GB" altLang="en-US" sz="2800" dirty="0">
                <a:latin typeface="Arial"/>
                <a:cs typeface="Arial"/>
              </a:rPr>
              <a:t>The impact our attitudes and behaviours have on the attitudes and behaviours of the people around us. </a:t>
            </a:r>
            <a:endParaRPr lang="en-US" sz="2800">
              <a:latin typeface="Arial"/>
              <a:cs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57C9AC-182D-547B-8FC2-ECE994DE8C68}"/>
              </a:ext>
            </a:extLst>
          </p:cNvPr>
          <p:cNvSpPr txBox="1"/>
          <p:nvPr/>
        </p:nvSpPr>
        <p:spPr>
          <a:xfrm>
            <a:off x="3045373" y="4509120"/>
            <a:ext cx="6101254"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YouTube Noto"/>
                <a:ea typeface="+mn-ea"/>
                <a:cs typeface="+mn-cs"/>
                <a:hlinkClick r:id="rId2"/>
              </a:rPr>
              <a:t>https://youtu.be/nmUwCpX5YDo</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2050" name="Picture 2" descr="Betaris Box - Help Children Live Better">
            <a:extLst>
              <a:ext uri="{FF2B5EF4-FFF2-40B4-BE49-F238E27FC236}">
                <a16:creationId xmlns:a16="http://schemas.microsoft.com/office/drawing/2014/main" id="{2BC77053-183D-B343-29F3-B665BC0C86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38" y="307836"/>
            <a:ext cx="5714923" cy="4082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73189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4398B2-CD3A-D087-FD48-2660812787D9}"/>
              </a:ext>
            </a:extLst>
          </p:cNvPr>
          <p:cNvSpPr txBox="1"/>
          <p:nvPr/>
        </p:nvSpPr>
        <p:spPr>
          <a:xfrm>
            <a:off x="1127448" y="692696"/>
            <a:ext cx="8784976"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Collaboration: why, what and how </a:t>
            </a:r>
          </a:p>
        </p:txBody>
      </p:sp>
      <p:sp>
        <p:nvSpPr>
          <p:cNvPr id="4" name="TextBox 3">
            <a:extLst>
              <a:ext uri="{FF2B5EF4-FFF2-40B4-BE49-F238E27FC236}">
                <a16:creationId xmlns:a16="http://schemas.microsoft.com/office/drawing/2014/main" id="{4632F340-F683-CDCE-2BBD-215F0AE36FA1}"/>
              </a:ext>
            </a:extLst>
          </p:cNvPr>
          <p:cNvSpPr txBox="1"/>
          <p:nvPr/>
        </p:nvSpPr>
        <p:spPr>
          <a:xfrm>
            <a:off x="3045373" y="4970785"/>
            <a:ext cx="6101254"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3"/>
              </a:rPr>
              <a:t>https://youtu.be/TUmX53H9PKs?si=Nr9oJLa2XOOdFY6P</a:t>
            </a:r>
            <a:r>
              <a:rPr kumimoji="0" lang="en-GB" sz="1800" b="0" i="0" u="none" strike="noStrike" kern="1200" cap="none" spc="0" normalizeH="0" baseline="0" noProof="0" dirty="0">
                <a:ln>
                  <a:noFill/>
                </a:ln>
                <a:solidFill>
                  <a:prstClr val="black"/>
                </a:solidFill>
                <a:effectLst/>
                <a:uLnTx/>
                <a:uFillTx/>
                <a:latin typeface="Myriad Pro"/>
                <a:ea typeface="+mn-ea"/>
                <a:cs typeface="+mn-cs"/>
              </a:rPr>
              <a:t> </a:t>
            </a:r>
          </a:p>
        </p:txBody>
      </p:sp>
      <p:pic>
        <p:nvPicPr>
          <p:cNvPr id="1026" name="Picture 2" descr="Simon Sinek quote: A team is not a ...">
            <a:extLst>
              <a:ext uri="{FF2B5EF4-FFF2-40B4-BE49-F238E27FC236}">
                <a16:creationId xmlns:a16="http://schemas.microsoft.com/office/drawing/2014/main" id="{731CF61A-4C79-B668-D906-B8C40847B6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5373" y="1517883"/>
            <a:ext cx="6101254" cy="3248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76701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56783-1F84-87EC-7F3F-B3D457A79A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6A934-5591-36AB-429C-288A9EF995EA}"/>
              </a:ext>
            </a:extLst>
          </p:cNvPr>
          <p:cNvSpPr>
            <a:spLocks noGrp="1"/>
          </p:cNvSpPr>
          <p:nvPr>
            <p:ph type="title"/>
          </p:nvPr>
        </p:nvSpPr>
        <p:spPr>
          <a:xfrm>
            <a:off x="1981200" y="274638"/>
            <a:ext cx="8124529" cy="1050924"/>
          </a:xfrm>
        </p:spPr>
        <p:txBody>
          <a:bodyPr>
            <a:normAutofit/>
          </a:bodyPr>
          <a:lstStyle/>
          <a:p>
            <a:r>
              <a:rPr lang="en-GB" sz="4000" b="1"/>
              <a:t>Looking back and learning</a:t>
            </a:r>
          </a:p>
        </p:txBody>
      </p:sp>
      <p:sp>
        <p:nvSpPr>
          <p:cNvPr id="6" name="Rectangle 1027">
            <a:extLst>
              <a:ext uri="{FF2B5EF4-FFF2-40B4-BE49-F238E27FC236}">
                <a16:creationId xmlns:a16="http://schemas.microsoft.com/office/drawing/2014/main" id="{DC223F46-A390-654B-467A-ED49212122DC}"/>
              </a:ext>
            </a:extLst>
          </p:cNvPr>
          <p:cNvSpPr txBox="1">
            <a:spLocks noChangeArrowheads="1"/>
          </p:cNvSpPr>
          <p:nvPr/>
        </p:nvSpPr>
        <p:spPr>
          <a:xfrm>
            <a:off x="695400" y="1417638"/>
            <a:ext cx="9180474"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solidFill>
                  <a:prstClr val="black"/>
                </a:solidFill>
                <a:latin typeface="Arial" panose="020B0604020202020204" pitchFamily="34" charset="0"/>
                <a:cs typeface="Arial" panose="020B0604020202020204" pitchFamily="34" charset="0"/>
              </a:rPr>
              <a:t>Review the effects and learn from this experience.</a:t>
            </a:r>
          </a:p>
          <a:p>
            <a:r>
              <a:rPr lang="en-GB" altLang="en-US" sz="2400" dirty="0">
                <a:solidFill>
                  <a:prstClr val="black"/>
                </a:solidFill>
                <a:latin typeface="Arial" panose="020B0604020202020204" pitchFamily="34" charset="0"/>
                <a:cs typeface="Arial" panose="020B0604020202020204" pitchFamily="34" charset="0"/>
              </a:rPr>
              <a:t>Emphasis should be on the first step to understanding ourselves and the people around us than immediate solutions to problems and situations</a:t>
            </a:r>
          </a:p>
          <a:p>
            <a:r>
              <a:rPr lang="en-GB" altLang="en-US" sz="2400" dirty="0">
                <a:solidFill>
                  <a:prstClr val="black"/>
                </a:solidFill>
                <a:latin typeface="Arial" panose="020B0604020202020204" pitchFamily="34" charset="0"/>
                <a:cs typeface="Arial" panose="020B0604020202020204" pitchFamily="34" charset="0"/>
              </a:rPr>
              <a:t>Try to look at yourself and how you interact with people this week </a:t>
            </a:r>
          </a:p>
          <a:p>
            <a:r>
              <a:rPr lang="en-GB" altLang="en-US" sz="2400" dirty="0">
                <a:solidFill>
                  <a:prstClr val="black"/>
                </a:solidFill>
                <a:latin typeface="Arial" panose="020B0604020202020204" pitchFamily="34" charset="0"/>
                <a:cs typeface="Arial" panose="020B0604020202020204" pitchFamily="34" charset="0"/>
              </a:rPr>
              <a:t>See if you notice anything different</a:t>
            </a:r>
          </a:p>
          <a:p>
            <a:endParaRPr lang="en-GB" altLang="en-US" sz="2400" dirty="0">
              <a:solidFill>
                <a:prstClr val="black"/>
              </a:solidFill>
              <a:latin typeface="Arial" panose="020B0604020202020204" pitchFamily="34" charset="0"/>
              <a:cs typeface="Arial" panose="020B0604020202020204" pitchFamily="34" charset="0"/>
            </a:endParaRPr>
          </a:p>
        </p:txBody>
      </p:sp>
      <p:pic>
        <p:nvPicPr>
          <p:cNvPr id="1028" name="Picture 4" descr="Communauté Steam :: Reflection">
            <a:extLst>
              <a:ext uri="{FF2B5EF4-FFF2-40B4-BE49-F238E27FC236}">
                <a16:creationId xmlns:a16="http://schemas.microsoft.com/office/drawing/2014/main" id="{8A425A98-5027-A328-486D-282233E76B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8288" y="3983037"/>
            <a:ext cx="3133725" cy="1457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294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www.w3.org/XML/1998/namespace"/>
    <ds:schemaRef ds:uri="http://purl.org/dc/elements/1.1/"/>
    <ds:schemaRef ds:uri="http://purl.org/dc/dcmitype/"/>
    <ds:schemaRef ds:uri="http://schemas.microsoft.com/office/2006/metadata/properties"/>
    <ds:schemaRef ds:uri="303dbf9b-b85b-46a0-94f1-894078c07ecd"/>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TotalTime>
  <Words>2011</Words>
  <Application>Microsoft Office PowerPoint</Application>
  <PresentationFormat>Widescreen</PresentationFormat>
  <Paragraphs>249</Paragraphs>
  <Slides>27</Slides>
  <Notes>23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27</vt:i4>
      </vt:variant>
    </vt:vector>
  </HeadingPairs>
  <TitlesOfParts>
    <vt:vector size="35" baseType="lpstr">
      <vt:lpstr>Helvetica-Bold</vt:lpstr>
      <vt:lpstr>Myriad Pro</vt:lpstr>
      <vt:lpstr>YouTube Noto</vt:lpstr>
      <vt:lpstr>Arial</vt:lpstr>
      <vt:lpstr>Calibri</vt:lpstr>
      <vt:lpstr>Courier New</vt:lpstr>
      <vt:lpstr>20140311PresentationUWTSDTemplate</vt:lpstr>
      <vt:lpstr>1_20140311PresentationUWTSDTemplate</vt:lpstr>
      <vt:lpstr>BMSW4009   Effective Team Working and Communication</vt:lpstr>
      <vt:lpstr>PowerPoint Presentation</vt:lpstr>
      <vt:lpstr>Introduction</vt:lpstr>
      <vt:lpstr>Student Support Services</vt:lpstr>
      <vt:lpstr>Student Conduct</vt:lpstr>
      <vt:lpstr>Expectations</vt:lpstr>
      <vt:lpstr>Learning outcomes</vt:lpstr>
      <vt:lpstr>Assessment</vt:lpstr>
      <vt:lpstr>Module Handbook</vt:lpstr>
      <vt:lpstr>PowerPoint Presentation</vt:lpstr>
      <vt:lpstr>What do we know about people:</vt:lpstr>
      <vt:lpstr>PowerPoint Presentation</vt:lpstr>
      <vt:lpstr>Why did we do this exercise?</vt:lpstr>
      <vt:lpstr>Valuing Difference</vt:lpstr>
      <vt:lpstr>PowerPoint Presentation</vt:lpstr>
      <vt:lpstr>Can you have too much difference?</vt:lpstr>
      <vt:lpstr>Gestalt/Dialectical Tension</vt:lpstr>
      <vt:lpstr>PowerPoint Presentation</vt:lpstr>
      <vt:lpstr>PowerPoint Presentation</vt:lpstr>
      <vt:lpstr>Relationships: the building blocks</vt:lpstr>
      <vt:lpstr>Why Trust Matters</vt:lpstr>
      <vt:lpstr>Exploring you – who are you?</vt:lpstr>
      <vt:lpstr>Tell me about…</vt:lpstr>
      <vt:lpstr>PowerPoint Presentation</vt:lpstr>
      <vt:lpstr>PowerPoint Presentation</vt:lpstr>
      <vt:lpstr>PowerPoint Presentation</vt:lpstr>
      <vt:lpstr>Looking back and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Melanie Squire</cp:lastModifiedBy>
  <cp:revision>363</cp:revision>
  <cp:lastPrinted>2019-10-01T11:26:54Z</cp:lastPrinted>
  <dcterms:created xsi:type="dcterms:W3CDTF">2015-04-14T15:21:28Z</dcterms:created>
  <dcterms:modified xsi:type="dcterms:W3CDTF">2025-01-09T15:16:00Z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