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3"/>
  </p:notesMasterIdLst>
  <p:sldIdLst>
    <p:sldId id="264" r:id="rId2"/>
    <p:sldId id="263" r:id="rId3"/>
    <p:sldId id="258" r:id="rId4"/>
    <p:sldId id="259" r:id="rId5"/>
    <p:sldId id="260" r:id="rId6"/>
    <p:sldId id="261" r:id="rId7"/>
    <p:sldId id="262" r:id="rId8"/>
    <p:sldId id="265" r:id="rId9"/>
    <p:sldId id="266"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570" autoAdjust="0"/>
  </p:normalViewPr>
  <p:slideViewPr>
    <p:cSldViewPr snapToGrid="0">
      <p:cViewPr varScale="1">
        <p:scale>
          <a:sx n="55" d="100"/>
          <a:sy n="55" d="100"/>
        </p:scale>
        <p:origin x="1338" y="6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 Id="rId4"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 Id="rId4"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6A2086-D61D-44E7-B2BC-B74403134632}" type="doc">
      <dgm:prSet loTypeId="urn:microsoft.com/office/officeart/2005/8/layout/pList1#3" loCatId="list" qsTypeId="urn:microsoft.com/office/officeart/2005/8/quickstyle/simple1" qsCatId="simple" csTypeId="urn:microsoft.com/office/officeart/2005/8/colors/accent1_2" csCatId="accent1" phldr="1"/>
      <dgm:spPr/>
      <dgm:t>
        <a:bodyPr/>
        <a:lstStyle/>
        <a:p>
          <a:endParaRPr lang="en-US"/>
        </a:p>
      </dgm:t>
    </dgm:pt>
    <dgm:pt modelId="{F192ECA6-47EB-4E37-BA43-DDC5D416EBC3}">
      <dgm:prSet phldrT="[Text]"/>
      <dgm:spPr/>
      <dgm:t>
        <a:bodyPr/>
        <a:lstStyle/>
        <a:p>
          <a:r>
            <a:rPr lang="en-US" dirty="0"/>
            <a:t>Promotion</a:t>
          </a:r>
        </a:p>
      </dgm:t>
    </dgm:pt>
    <dgm:pt modelId="{8FC4B5B4-F0D9-4DC7-B513-C709FA9AA538}" type="sibTrans" cxnId="{C4D59905-2524-4AFE-ACC0-0B00CFD00057}">
      <dgm:prSet/>
      <dgm:spPr/>
      <dgm:t>
        <a:bodyPr/>
        <a:lstStyle/>
        <a:p>
          <a:endParaRPr lang="en-US"/>
        </a:p>
      </dgm:t>
    </dgm:pt>
    <dgm:pt modelId="{C02B1D77-21FA-49A2-BE96-B3732969F233}" type="parTrans" cxnId="{C4D59905-2524-4AFE-ACC0-0B00CFD00057}">
      <dgm:prSet/>
      <dgm:spPr/>
      <dgm:t>
        <a:bodyPr/>
        <a:lstStyle/>
        <a:p>
          <a:endParaRPr lang="en-US"/>
        </a:p>
      </dgm:t>
    </dgm:pt>
    <dgm:pt modelId="{D77665B8-27B0-4382-B4B0-BCD65B18B695}">
      <dgm:prSet phldrT="[Text]"/>
      <dgm:spPr/>
      <dgm:t>
        <a:bodyPr/>
        <a:lstStyle/>
        <a:p>
          <a:r>
            <a:rPr lang="en-US" dirty="0"/>
            <a:t>Place</a:t>
          </a:r>
        </a:p>
      </dgm:t>
    </dgm:pt>
    <dgm:pt modelId="{EF0097E6-06AC-4837-91E3-900CB96DE3A4}" type="sibTrans" cxnId="{BF8D5B63-9CEB-484A-B7A5-C516422C79E0}">
      <dgm:prSet/>
      <dgm:spPr/>
      <dgm:t>
        <a:bodyPr/>
        <a:lstStyle/>
        <a:p>
          <a:endParaRPr lang="en-US"/>
        </a:p>
      </dgm:t>
    </dgm:pt>
    <dgm:pt modelId="{056B49F2-5C6A-4EF2-8A61-6DAC2743E297}" type="parTrans" cxnId="{BF8D5B63-9CEB-484A-B7A5-C516422C79E0}">
      <dgm:prSet/>
      <dgm:spPr/>
      <dgm:t>
        <a:bodyPr/>
        <a:lstStyle/>
        <a:p>
          <a:endParaRPr lang="en-US"/>
        </a:p>
      </dgm:t>
    </dgm:pt>
    <dgm:pt modelId="{2EAC558B-4459-41EA-A787-7CB5A54DFC49}">
      <dgm:prSet phldrT="[Text]"/>
      <dgm:spPr/>
      <dgm:t>
        <a:bodyPr/>
        <a:lstStyle/>
        <a:p>
          <a:r>
            <a:rPr lang="en-US" dirty="0"/>
            <a:t>Price</a:t>
          </a:r>
        </a:p>
      </dgm:t>
    </dgm:pt>
    <dgm:pt modelId="{6724F361-B05F-45D6-8DE8-D3FEB4698258}" type="sibTrans" cxnId="{87668BC1-8EA2-436E-AC1F-40ED4B50E8F9}">
      <dgm:prSet/>
      <dgm:spPr/>
      <dgm:t>
        <a:bodyPr/>
        <a:lstStyle/>
        <a:p>
          <a:endParaRPr lang="en-US"/>
        </a:p>
      </dgm:t>
    </dgm:pt>
    <dgm:pt modelId="{21C1F7E4-58D5-4AEF-9DDC-7EFC118D8017}" type="parTrans" cxnId="{87668BC1-8EA2-436E-AC1F-40ED4B50E8F9}">
      <dgm:prSet/>
      <dgm:spPr/>
      <dgm:t>
        <a:bodyPr/>
        <a:lstStyle/>
        <a:p>
          <a:endParaRPr lang="en-US"/>
        </a:p>
      </dgm:t>
    </dgm:pt>
    <dgm:pt modelId="{8A5CC1B8-D30A-4514-9F8F-AFD1C1F08304}">
      <dgm:prSet phldrT="[Text]"/>
      <dgm:spPr/>
      <dgm:t>
        <a:bodyPr/>
        <a:lstStyle/>
        <a:p>
          <a:r>
            <a:rPr lang="en-US" dirty="0"/>
            <a:t>Product</a:t>
          </a:r>
        </a:p>
      </dgm:t>
    </dgm:pt>
    <dgm:pt modelId="{C90A7CE9-0A38-4EBB-9464-5C26307DC85F}" type="sibTrans" cxnId="{9C13F527-6B2B-42F9-A83D-A37FE118AD98}">
      <dgm:prSet/>
      <dgm:spPr/>
      <dgm:t>
        <a:bodyPr/>
        <a:lstStyle/>
        <a:p>
          <a:endParaRPr lang="en-US"/>
        </a:p>
      </dgm:t>
    </dgm:pt>
    <dgm:pt modelId="{8C6BA615-11A3-41C4-9F51-AF17D86F6B07}" type="parTrans" cxnId="{9C13F527-6B2B-42F9-A83D-A37FE118AD98}">
      <dgm:prSet/>
      <dgm:spPr/>
      <dgm:t>
        <a:bodyPr/>
        <a:lstStyle/>
        <a:p>
          <a:endParaRPr lang="en-US"/>
        </a:p>
      </dgm:t>
    </dgm:pt>
    <dgm:pt modelId="{EFC6B7EF-C7EB-48A5-8D55-0795A728C5FB}" type="pres">
      <dgm:prSet presAssocID="{E66A2086-D61D-44E7-B2BC-B74403134632}" presName="Name0" presStyleCnt="0">
        <dgm:presLayoutVars>
          <dgm:dir/>
          <dgm:resizeHandles val="exact"/>
        </dgm:presLayoutVars>
      </dgm:prSet>
      <dgm:spPr/>
    </dgm:pt>
    <dgm:pt modelId="{35BC384E-99EA-4C01-BFBC-51B0375B0092}" type="pres">
      <dgm:prSet presAssocID="{8A5CC1B8-D30A-4514-9F8F-AFD1C1F08304}" presName="compNode" presStyleCnt="0"/>
      <dgm:spPr/>
    </dgm:pt>
    <dgm:pt modelId="{79E02BFB-D5AC-4F47-A339-B8E3F25D1D22}" type="pres">
      <dgm:prSet presAssocID="{8A5CC1B8-D30A-4514-9F8F-AFD1C1F08304}" presName="pictRect" presStyleLbl="node1" presStyleIdx="0" presStyleCnt="4" custScaleY="101879"/>
      <dgm:spPr>
        <a:blipFill>
          <a:blip xmlns:r="http://schemas.openxmlformats.org/officeDocument/2006/relationships" r:embed="rId1">
            <a:extLst>
              <a:ext uri="{28A0092B-C50C-407E-A947-70E740481C1C}">
                <a14:useLocalDpi xmlns:a14="http://schemas.microsoft.com/office/drawing/2010/main" val="0"/>
              </a:ext>
            </a:extLst>
          </a:blip>
          <a:srcRect/>
          <a:stretch>
            <a:fillRect l="-13000" r="-13000"/>
          </a:stretch>
        </a:blipFill>
      </dgm:spPr>
    </dgm:pt>
    <dgm:pt modelId="{11F5293F-5DFF-4A67-8016-A52347365712}" type="pres">
      <dgm:prSet presAssocID="{8A5CC1B8-D30A-4514-9F8F-AFD1C1F08304}" presName="textRect" presStyleLbl="revTx" presStyleIdx="0" presStyleCnt="4">
        <dgm:presLayoutVars>
          <dgm:bulletEnabled val="1"/>
        </dgm:presLayoutVars>
      </dgm:prSet>
      <dgm:spPr/>
    </dgm:pt>
    <dgm:pt modelId="{94ADCC7D-813D-47E2-8622-8A4110C3474D}" type="pres">
      <dgm:prSet presAssocID="{C90A7CE9-0A38-4EBB-9464-5C26307DC85F}" presName="sibTrans" presStyleLbl="sibTrans2D1" presStyleIdx="0" presStyleCnt="0"/>
      <dgm:spPr/>
    </dgm:pt>
    <dgm:pt modelId="{FFCA3D4E-05C7-43F0-9E66-175929C40D2E}" type="pres">
      <dgm:prSet presAssocID="{2EAC558B-4459-41EA-A787-7CB5A54DFC49}" presName="compNode" presStyleCnt="0"/>
      <dgm:spPr/>
    </dgm:pt>
    <dgm:pt modelId="{50A75807-EBA4-449A-90AC-6BFFC086007A}" type="pres">
      <dgm:prSet presAssocID="{2EAC558B-4459-41EA-A787-7CB5A54DFC49}" presName="pictRect" presStyleLbl="nod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dgm:spPr>
    </dgm:pt>
    <dgm:pt modelId="{38F67B5D-FC8C-4235-AEFE-66210F0EAB68}" type="pres">
      <dgm:prSet presAssocID="{2EAC558B-4459-41EA-A787-7CB5A54DFC49}" presName="textRect" presStyleLbl="revTx" presStyleIdx="1" presStyleCnt="4">
        <dgm:presLayoutVars>
          <dgm:bulletEnabled val="1"/>
        </dgm:presLayoutVars>
      </dgm:prSet>
      <dgm:spPr/>
    </dgm:pt>
    <dgm:pt modelId="{6EA1D781-83F6-49CE-9614-75CED041A561}" type="pres">
      <dgm:prSet presAssocID="{6724F361-B05F-45D6-8DE8-D3FEB4698258}" presName="sibTrans" presStyleLbl="sibTrans2D1" presStyleIdx="0" presStyleCnt="0"/>
      <dgm:spPr/>
    </dgm:pt>
    <dgm:pt modelId="{C19E6877-26BA-4950-ABA8-AF56FBC07FA1}" type="pres">
      <dgm:prSet presAssocID="{D77665B8-27B0-4382-B4B0-BCD65B18B695}" presName="compNode" presStyleCnt="0"/>
      <dgm:spPr/>
    </dgm:pt>
    <dgm:pt modelId="{000CFEB2-E4CE-4686-84F7-8D2F7E29BBD1}" type="pres">
      <dgm:prSet presAssocID="{D77665B8-27B0-4382-B4B0-BCD65B18B695}"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dgm:spPr>
    </dgm:pt>
    <dgm:pt modelId="{8800A46B-0CC7-4C28-8F9A-211A8A8E072C}" type="pres">
      <dgm:prSet presAssocID="{D77665B8-27B0-4382-B4B0-BCD65B18B695}" presName="textRect" presStyleLbl="revTx" presStyleIdx="2" presStyleCnt="4">
        <dgm:presLayoutVars>
          <dgm:bulletEnabled val="1"/>
        </dgm:presLayoutVars>
      </dgm:prSet>
      <dgm:spPr/>
    </dgm:pt>
    <dgm:pt modelId="{AFCC04A8-D819-4D20-83E2-49EA33025669}" type="pres">
      <dgm:prSet presAssocID="{EF0097E6-06AC-4837-91E3-900CB96DE3A4}" presName="sibTrans" presStyleLbl="sibTrans2D1" presStyleIdx="0" presStyleCnt="0"/>
      <dgm:spPr/>
    </dgm:pt>
    <dgm:pt modelId="{EAE65D9B-BFDD-45BD-89E7-4CB05039561D}" type="pres">
      <dgm:prSet presAssocID="{F192ECA6-47EB-4E37-BA43-DDC5D416EBC3}" presName="compNode" presStyleCnt="0"/>
      <dgm:spPr/>
    </dgm:pt>
    <dgm:pt modelId="{331B22D0-5A5C-47EA-BBDB-273065759069}" type="pres">
      <dgm:prSet presAssocID="{F192ECA6-47EB-4E37-BA43-DDC5D416EBC3}" presName="pictRect" presStyleLbl="nod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12000" r="-12000"/>
          </a:stretch>
        </a:blipFill>
      </dgm:spPr>
    </dgm:pt>
    <dgm:pt modelId="{9A533D9A-3BB6-4467-AB55-729E15946E02}" type="pres">
      <dgm:prSet presAssocID="{F192ECA6-47EB-4E37-BA43-DDC5D416EBC3}" presName="textRect" presStyleLbl="revTx" presStyleIdx="3" presStyleCnt="4">
        <dgm:presLayoutVars>
          <dgm:bulletEnabled val="1"/>
        </dgm:presLayoutVars>
      </dgm:prSet>
      <dgm:spPr/>
    </dgm:pt>
  </dgm:ptLst>
  <dgm:cxnLst>
    <dgm:cxn modelId="{C4D59905-2524-4AFE-ACC0-0B00CFD00057}" srcId="{E66A2086-D61D-44E7-B2BC-B74403134632}" destId="{F192ECA6-47EB-4E37-BA43-DDC5D416EBC3}" srcOrd="3" destOrd="0" parTransId="{C02B1D77-21FA-49A2-BE96-B3732969F233}" sibTransId="{8FC4B5B4-F0D9-4DC7-B513-C709FA9AA538}"/>
    <dgm:cxn modelId="{59F3D213-6BD0-4087-A4DE-071F3791412B}" type="presOf" srcId="{F192ECA6-47EB-4E37-BA43-DDC5D416EBC3}" destId="{9A533D9A-3BB6-4467-AB55-729E15946E02}" srcOrd="0" destOrd="0" presId="urn:microsoft.com/office/officeart/2005/8/layout/pList1#3"/>
    <dgm:cxn modelId="{9C13F527-6B2B-42F9-A83D-A37FE118AD98}" srcId="{E66A2086-D61D-44E7-B2BC-B74403134632}" destId="{8A5CC1B8-D30A-4514-9F8F-AFD1C1F08304}" srcOrd="0" destOrd="0" parTransId="{8C6BA615-11A3-41C4-9F51-AF17D86F6B07}" sibTransId="{C90A7CE9-0A38-4EBB-9464-5C26307DC85F}"/>
    <dgm:cxn modelId="{F3E18C33-A680-412D-AC2B-46DAD0AE07D8}" type="presOf" srcId="{EF0097E6-06AC-4837-91E3-900CB96DE3A4}" destId="{AFCC04A8-D819-4D20-83E2-49EA33025669}" srcOrd="0" destOrd="0" presId="urn:microsoft.com/office/officeart/2005/8/layout/pList1#3"/>
    <dgm:cxn modelId="{BF8D5B63-9CEB-484A-B7A5-C516422C79E0}" srcId="{E66A2086-D61D-44E7-B2BC-B74403134632}" destId="{D77665B8-27B0-4382-B4B0-BCD65B18B695}" srcOrd="2" destOrd="0" parTransId="{056B49F2-5C6A-4EF2-8A61-6DAC2743E297}" sibTransId="{EF0097E6-06AC-4837-91E3-900CB96DE3A4}"/>
    <dgm:cxn modelId="{CCF74E53-64E5-4895-8523-48EB568B696E}" type="presOf" srcId="{6724F361-B05F-45D6-8DE8-D3FEB4698258}" destId="{6EA1D781-83F6-49CE-9614-75CED041A561}" srcOrd="0" destOrd="0" presId="urn:microsoft.com/office/officeart/2005/8/layout/pList1#3"/>
    <dgm:cxn modelId="{B900387C-9553-4152-8169-60ADC653E7E0}" type="presOf" srcId="{D77665B8-27B0-4382-B4B0-BCD65B18B695}" destId="{8800A46B-0CC7-4C28-8F9A-211A8A8E072C}" srcOrd="0" destOrd="0" presId="urn:microsoft.com/office/officeart/2005/8/layout/pList1#3"/>
    <dgm:cxn modelId="{3963C2B6-6828-42C5-A53B-ECD64EE5B17D}" type="presOf" srcId="{2EAC558B-4459-41EA-A787-7CB5A54DFC49}" destId="{38F67B5D-FC8C-4235-AEFE-66210F0EAB68}" srcOrd="0" destOrd="0" presId="urn:microsoft.com/office/officeart/2005/8/layout/pList1#3"/>
    <dgm:cxn modelId="{87668BC1-8EA2-436E-AC1F-40ED4B50E8F9}" srcId="{E66A2086-D61D-44E7-B2BC-B74403134632}" destId="{2EAC558B-4459-41EA-A787-7CB5A54DFC49}" srcOrd="1" destOrd="0" parTransId="{21C1F7E4-58D5-4AEF-9DDC-7EFC118D8017}" sibTransId="{6724F361-B05F-45D6-8DE8-D3FEB4698258}"/>
    <dgm:cxn modelId="{414D20E3-A443-471C-952C-AB8D7E0578CB}" type="presOf" srcId="{E66A2086-D61D-44E7-B2BC-B74403134632}" destId="{EFC6B7EF-C7EB-48A5-8D55-0795A728C5FB}" srcOrd="0" destOrd="0" presId="urn:microsoft.com/office/officeart/2005/8/layout/pList1#3"/>
    <dgm:cxn modelId="{E1EF70E6-0916-4F06-BE0D-EFBA43DE9791}" type="presOf" srcId="{8A5CC1B8-D30A-4514-9F8F-AFD1C1F08304}" destId="{11F5293F-5DFF-4A67-8016-A52347365712}" srcOrd="0" destOrd="0" presId="urn:microsoft.com/office/officeart/2005/8/layout/pList1#3"/>
    <dgm:cxn modelId="{FD311FEC-3791-4306-A3F7-CD5B4A698EA0}" type="presOf" srcId="{C90A7CE9-0A38-4EBB-9464-5C26307DC85F}" destId="{94ADCC7D-813D-47E2-8622-8A4110C3474D}" srcOrd="0" destOrd="0" presId="urn:microsoft.com/office/officeart/2005/8/layout/pList1#3"/>
    <dgm:cxn modelId="{D33A42C1-C898-483A-BFC4-45262B6E72C2}" type="presParOf" srcId="{EFC6B7EF-C7EB-48A5-8D55-0795A728C5FB}" destId="{35BC384E-99EA-4C01-BFBC-51B0375B0092}" srcOrd="0" destOrd="0" presId="urn:microsoft.com/office/officeart/2005/8/layout/pList1#3"/>
    <dgm:cxn modelId="{8A2BC367-9BAE-4242-959F-4EE052C7A5D5}" type="presParOf" srcId="{35BC384E-99EA-4C01-BFBC-51B0375B0092}" destId="{79E02BFB-D5AC-4F47-A339-B8E3F25D1D22}" srcOrd="0" destOrd="0" presId="urn:microsoft.com/office/officeart/2005/8/layout/pList1#3"/>
    <dgm:cxn modelId="{89AA80E9-EBC9-4ACD-995E-2010001C6CFC}" type="presParOf" srcId="{35BC384E-99EA-4C01-BFBC-51B0375B0092}" destId="{11F5293F-5DFF-4A67-8016-A52347365712}" srcOrd="1" destOrd="0" presId="urn:microsoft.com/office/officeart/2005/8/layout/pList1#3"/>
    <dgm:cxn modelId="{45F9B4E3-EFE9-40BF-B600-1E9E9F2DBAEE}" type="presParOf" srcId="{EFC6B7EF-C7EB-48A5-8D55-0795A728C5FB}" destId="{94ADCC7D-813D-47E2-8622-8A4110C3474D}" srcOrd="1" destOrd="0" presId="urn:microsoft.com/office/officeart/2005/8/layout/pList1#3"/>
    <dgm:cxn modelId="{0C6D2B3A-6B40-49B6-B493-FE770245DCF1}" type="presParOf" srcId="{EFC6B7EF-C7EB-48A5-8D55-0795A728C5FB}" destId="{FFCA3D4E-05C7-43F0-9E66-175929C40D2E}" srcOrd="2" destOrd="0" presId="urn:microsoft.com/office/officeart/2005/8/layout/pList1#3"/>
    <dgm:cxn modelId="{20A9825F-4B53-4084-A58B-DF30922695BE}" type="presParOf" srcId="{FFCA3D4E-05C7-43F0-9E66-175929C40D2E}" destId="{50A75807-EBA4-449A-90AC-6BFFC086007A}" srcOrd="0" destOrd="0" presId="urn:microsoft.com/office/officeart/2005/8/layout/pList1#3"/>
    <dgm:cxn modelId="{0E740198-3F6F-4503-AE48-BA7D094EB275}" type="presParOf" srcId="{FFCA3D4E-05C7-43F0-9E66-175929C40D2E}" destId="{38F67B5D-FC8C-4235-AEFE-66210F0EAB68}" srcOrd="1" destOrd="0" presId="urn:microsoft.com/office/officeart/2005/8/layout/pList1#3"/>
    <dgm:cxn modelId="{BFDBDCDD-2070-4ABE-80B0-790EE70B0A4A}" type="presParOf" srcId="{EFC6B7EF-C7EB-48A5-8D55-0795A728C5FB}" destId="{6EA1D781-83F6-49CE-9614-75CED041A561}" srcOrd="3" destOrd="0" presId="urn:microsoft.com/office/officeart/2005/8/layout/pList1#3"/>
    <dgm:cxn modelId="{C30B3B09-3069-4974-AE56-70C314E6B68D}" type="presParOf" srcId="{EFC6B7EF-C7EB-48A5-8D55-0795A728C5FB}" destId="{C19E6877-26BA-4950-ABA8-AF56FBC07FA1}" srcOrd="4" destOrd="0" presId="urn:microsoft.com/office/officeart/2005/8/layout/pList1#3"/>
    <dgm:cxn modelId="{BD1828CC-54ED-4D37-90FF-8D3359F76A18}" type="presParOf" srcId="{C19E6877-26BA-4950-ABA8-AF56FBC07FA1}" destId="{000CFEB2-E4CE-4686-84F7-8D2F7E29BBD1}" srcOrd="0" destOrd="0" presId="urn:microsoft.com/office/officeart/2005/8/layout/pList1#3"/>
    <dgm:cxn modelId="{006D4CC6-0C6E-46B3-836E-C58645AD6C39}" type="presParOf" srcId="{C19E6877-26BA-4950-ABA8-AF56FBC07FA1}" destId="{8800A46B-0CC7-4C28-8F9A-211A8A8E072C}" srcOrd="1" destOrd="0" presId="urn:microsoft.com/office/officeart/2005/8/layout/pList1#3"/>
    <dgm:cxn modelId="{6A4FEF92-5CB1-4114-A387-B168925F763E}" type="presParOf" srcId="{EFC6B7EF-C7EB-48A5-8D55-0795A728C5FB}" destId="{AFCC04A8-D819-4D20-83E2-49EA33025669}" srcOrd="5" destOrd="0" presId="urn:microsoft.com/office/officeart/2005/8/layout/pList1#3"/>
    <dgm:cxn modelId="{13F1CBFE-0CF7-40B6-8E0E-775FF3496ED0}" type="presParOf" srcId="{EFC6B7EF-C7EB-48A5-8D55-0795A728C5FB}" destId="{EAE65D9B-BFDD-45BD-89E7-4CB05039561D}" srcOrd="6" destOrd="0" presId="urn:microsoft.com/office/officeart/2005/8/layout/pList1#3"/>
    <dgm:cxn modelId="{6FBFF4BB-B57B-493F-A7E6-AD7FDBA1127B}" type="presParOf" srcId="{EAE65D9B-BFDD-45BD-89E7-4CB05039561D}" destId="{331B22D0-5A5C-47EA-BBDB-273065759069}" srcOrd="0" destOrd="0" presId="urn:microsoft.com/office/officeart/2005/8/layout/pList1#3"/>
    <dgm:cxn modelId="{A69A955D-DA52-48DA-BF0A-E3C7C6D37C4E}" type="presParOf" srcId="{EAE65D9B-BFDD-45BD-89E7-4CB05039561D}" destId="{9A533D9A-3BB6-4467-AB55-729E15946E02}" srcOrd="1" destOrd="0" presId="urn:microsoft.com/office/officeart/2005/8/layout/pLis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02BFB-D5AC-4F47-A339-B8E3F25D1D22}">
      <dsp:nvSpPr>
        <dsp:cNvPr id="0" name=""/>
        <dsp:cNvSpPr/>
      </dsp:nvSpPr>
      <dsp:spPr>
        <a:xfrm>
          <a:off x="874381" y="2249"/>
          <a:ext cx="1993459" cy="1399301"/>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000" r="-1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F5293F-5DFF-4A67-8016-A52347365712}">
      <dsp:nvSpPr>
        <dsp:cNvPr id="0" name=""/>
        <dsp:cNvSpPr/>
      </dsp:nvSpPr>
      <dsp:spPr>
        <a:xfrm>
          <a:off x="874381" y="1388647"/>
          <a:ext cx="1993459" cy="73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0" numCol="1" spcCol="1270" anchor="t" anchorCtr="0">
          <a:noAutofit/>
        </a:bodyPr>
        <a:lstStyle/>
        <a:p>
          <a:pPr marL="0" lvl="0" indent="0" algn="ctr" defTabSz="1155700">
            <a:lnSpc>
              <a:spcPct val="90000"/>
            </a:lnSpc>
            <a:spcBef>
              <a:spcPct val="0"/>
            </a:spcBef>
            <a:spcAft>
              <a:spcPct val="35000"/>
            </a:spcAft>
            <a:buNone/>
          </a:pPr>
          <a:r>
            <a:rPr lang="en-US" sz="2600" kern="1200" dirty="0"/>
            <a:t>Product</a:t>
          </a:r>
        </a:p>
      </dsp:txBody>
      <dsp:txXfrm>
        <a:off x="874381" y="1388647"/>
        <a:ext cx="1993459" cy="739573"/>
      </dsp:txXfrm>
    </dsp:sp>
    <dsp:sp modelId="{50A75807-EBA4-449A-90AC-6BFFC086007A}">
      <dsp:nvSpPr>
        <dsp:cNvPr id="0" name=""/>
        <dsp:cNvSpPr/>
      </dsp:nvSpPr>
      <dsp:spPr>
        <a:xfrm>
          <a:off x="3067270" y="8701"/>
          <a:ext cx="1993459" cy="1373493"/>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F67B5D-FC8C-4235-AEFE-66210F0EAB68}">
      <dsp:nvSpPr>
        <dsp:cNvPr id="0" name=""/>
        <dsp:cNvSpPr/>
      </dsp:nvSpPr>
      <dsp:spPr>
        <a:xfrm>
          <a:off x="3067270" y="1382195"/>
          <a:ext cx="1993459" cy="73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0" numCol="1" spcCol="1270" anchor="t" anchorCtr="0">
          <a:noAutofit/>
        </a:bodyPr>
        <a:lstStyle/>
        <a:p>
          <a:pPr marL="0" lvl="0" indent="0" algn="ctr" defTabSz="1155700">
            <a:lnSpc>
              <a:spcPct val="90000"/>
            </a:lnSpc>
            <a:spcBef>
              <a:spcPct val="0"/>
            </a:spcBef>
            <a:spcAft>
              <a:spcPct val="35000"/>
            </a:spcAft>
            <a:buNone/>
          </a:pPr>
          <a:r>
            <a:rPr lang="en-US" sz="2600" kern="1200" dirty="0"/>
            <a:t>Price</a:t>
          </a:r>
        </a:p>
      </dsp:txBody>
      <dsp:txXfrm>
        <a:off x="3067270" y="1382195"/>
        <a:ext cx="1993459" cy="739573"/>
      </dsp:txXfrm>
    </dsp:sp>
    <dsp:sp modelId="{000CFEB2-E4CE-4686-84F7-8D2F7E29BBD1}">
      <dsp:nvSpPr>
        <dsp:cNvPr id="0" name=""/>
        <dsp:cNvSpPr/>
      </dsp:nvSpPr>
      <dsp:spPr>
        <a:xfrm>
          <a:off x="5260159" y="8701"/>
          <a:ext cx="1993459" cy="137349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00A46B-0CC7-4C28-8F9A-211A8A8E072C}">
      <dsp:nvSpPr>
        <dsp:cNvPr id="0" name=""/>
        <dsp:cNvSpPr/>
      </dsp:nvSpPr>
      <dsp:spPr>
        <a:xfrm>
          <a:off x="5260159" y="1382195"/>
          <a:ext cx="1993459" cy="73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0" numCol="1" spcCol="1270" anchor="t" anchorCtr="0">
          <a:noAutofit/>
        </a:bodyPr>
        <a:lstStyle/>
        <a:p>
          <a:pPr marL="0" lvl="0" indent="0" algn="ctr" defTabSz="1155700">
            <a:lnSpc>
              <a:spcPct val="90000"/>
            </a:lnSpc>
            <a:spcBef>
              <a:spcPct val="0"/>
            </a:spcBef>
            <a:spcAft>
              <a:spcPct val="35000"/>
            </a:spcAft>
            <a:buNone/>
          </a:pPr>
          <a:r>
            <a:rPr lang="en-US" sz="2600" kern="1200" dirty="0"/>
            <a:t>Place</a:t>
          </a:r>
        </a:p>
      </dsp:txBody>
      <dsp:txXfrm>
        <a:off x="5260159" y="1382195"/>
        <a:ext cx="1993459" cy="739573"/>
      </dsp:txXfrm>
    </dsp:sp>
    <dsp:sp modelId="{331B22D0-5A5C-47EA-BBDB-273065759069}">
      <dsp:nvSpPr>
        <dsp:cNvPr id="0" name=""/>
        <dsp:cNvSpPr/>
      </dsp:nvSpPr>
      <dsp:spPr>
        <a:xfrm>
          <a:off x="3067270" y="2327566"/>
          <a:ext cx="1993459" cy="1373493"/>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2000" r="-1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533D9A-3BB6-4467-AB55-729E15946E02}">
      <dsp:nvSpPr>
        <dsp:cNvPr id="0" name=""/>
        <dsp:cNvSpPr/>
      </dsp:nvSpPr>
      <dsp:spPr>
        <a:xfrm>
          <a:off x="3067270" y="3701059"/>
          <a:ext cx="1993459" cy="73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0" numCol="1" spcCol="1270" anchor="t" anchorCtr="0">
          <a:noAutofit/>
        </a:bodyPr>
        <a:lstStyle/>
        <a:p>
          <a:pPr marL="0" lvl="0" indent="0" algn="ctr" defTabSz="1155700">
            <a:lnSpc>
              <a:spcPct val="90000"/>
            </a:lnSpc>
            <a:spcBef>
              <a:spcPct val="0"/>
            </a:spcBef>
            <a:spcAft>
              <a:spcPct val="35000"/>
            </a:spcAft>
            <a:buNone/>
          </a:pPr>
          <a:r>
            <a:rPr lang="en-US" sz="2600" kern="1200" dirty="0"/>
            <a:t>Promotion</a:t>
          </a:r>
        </a:p>
      </dsp:txBody>
      <dsp:txXfrm>
        <a:off x="3067270" y="3701059"/>
        <a:ext cx="1993459" cy="739573"/>
      </dsp:txXfrm>
    </dsp:sp>
  </dsp:spTree>
</dsp:drawing>
</file>

<file path=ppt/diagrams/layout1.xml><?xml version="1.0" encoding="utf-8"?>
<dgm:layoutDef xmlns:dgm="http://schemas.openxmlformats.org/drawingml/2006/diagram" xmlns:a="http://schemas.openxmlformats.org/drawingml/2006/main" uniqueId="urn:microsoft.com/office/officeart/2005/8/layout/pList1#3">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3BAD59-804C-41C3-9F83-476643565DB2}" type="datetimeFigureOut">
              <a:rPr lang="en-US" smtClean="0"/>
              <a:pPr/>
              <a:t>7/5/2022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185A3F-1848-4E0C-AA12-F3DBA6EEBB28}" type="slidenum">
              <a:rPr lang="en-US" smtClean="0"/>
              <a:pPr/>
              <a:t>‹#›</a:t>
            </a:fld>
            <a:endParaRPr lang="en-US"/>
          </a:p>
        </p:txBody>
      </p:sp>
    </p:spTree>
    <p:extLst>
      <p:ext uri="{BB962C8B-B14F-4D97-AF65-F5344CB8AC3E}">
        <p14:creationId xmlns:p14="http://schemas.microsoft.com/office/powerpoint/2010/main" val="210215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US" dirty="0"/>
              <a:t>Atlanta-based InterContinental Hotels Group operates the Holiday Inn chain, which is a subset of the company's larger Holiday Inn International brand. When it first started as a US motel chain, it has since evolved to be a worldwide lodging powerhouse, with 1,173 operating locations and more than 214,000 rentable rooms. America, Europe, Africa, and the Asia-Pacific nations are its primary markets. In this meeting, we'll talk about how to promote this property. The marketing mix, microenvironment, and macro environment analysis are included in the marketing strategy. I'll also talk about how hotels like The Hotel Inn may benefit from digital marketing strategies. My character is the Hotel Inn's Senior Marketing Director. In that manner, I'm putting out a promotional strategy for this hotel.</a:t>
            </a:r>
          </a:p>
          <a:p>
            <a:r>
              <a:rPr lang="en-US" dirty="0"/>
              <a:t> </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3</a:t>
            </a:fld>
            <a:endParaRPr lang="en-US"/>
          </a:p>
        </p:txBody>
      </p:sp>
    </p:spTree>
    <p:extLst>
      <p:ext uri="{BB962C8B-B14F-4D97-AF65-F5344CB8AC3E}">
        <p14:creationId xmlns:p14="http://schemas.microsoft.com/office/powerpoint/2010/main" val="3270101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Marketing Mix.</a:t>
            </a:r>
          </a:p>
          <a:p>
            <a:endParaRPr lang="en-US" dirty="0"/>
          </a:p>
          <a:p>
            <a:r>
              <a:rPr lang="en-US" dirty="0"/>
              <a:t>Product</a:t>
            </a:r>
          </a:p>
          <a:p>
            <a:endParaRPr lang="en-US" dirty="0"/>
          </a:p>
          <a:p>
            <a:r>
              <a:rPr lang="en-US" dirty="0"/>
              <a:t>Food, housing, conferences, meetings, timeshares, and other services are all part of what Hotel Inn offers. Hotel Inn has a slew of rivals (</a:t>
            </a:r>
            <a:r>
              <a:rPr lang="en-US" dirty="0" err="1"/>
              <a:t>Išoraitė</a:t>
            </a:r>
            <a:r>
              <a:rPr lang="en-US" dirty="0"/>
              <a:t>, 2016). When comparing its goods and services to those of the competition, the hotel should be aware of the quality of the competing offerings. It may look at bringing additional items to market.</a:t>
            </a:r>
          </a:p>
          <a:p>
            <a:endParaRPr lang="en-US" dirty="0"/>
          </a:p>
          <a:p>
            <a:r>
              <a:rPr lang="en-US" dirty="0"/>
              <a:t>Price</a:t>
            </a:r>
          </a:p>
          <a:p>
            <a:endParaRPr lang="en-US" dirty="0"/>
          </a:p>
          <a:p>
            <a:r>
              <a:rPr lang="en-US" dirty="0"/>
              <a:t>Customers' willingness to pay for a product is known as its price. The hotel should set the pricing based on their expenses, profit margins, and other factors (Khan, 2014). Additionally, a company's ability to set its prices is aided by looking at what its rivals are charging for similar goods and services.</a:t>
            </a:r>
          </a:p>
          <a:p>
            <a:endParaRPr lang="en-US" dirty="0"/>
          </a:p>
          <a:p>
            <a:r>
              <a:rPr lang="en-US" dirty="0"/>
              <a:t>Place</a:t>
            </a:r>
          </a:p>
          <a:p>
            <a:endParaRPr lang="en-US" dirty="0"/>
          </a:p>
          <a:p>
            <a:r>
              <a:rPr lang="en-US" dirty="0"/>
              <a:t>Products and services should be offered for purchase or sale at the right location. Online sales of hotel services are not an option for that firm (</a:t>
            </a:r>
            <a:r>
              <a:rPr lang="en-US" dirty="0" err="1"/>
              <a:t>Išoraitė</a:t>
            </a:r>
            <a:r>
              <a:rPr lang="en-US" dirty="0"/>
              <a:t>, 2016). The hotel services must be purchased or purchased in person by customers. In certain cases, a location may help a firm rise quickly.</a:t>
            </a:r>
          </a:p>
          <a:p>
            <a:endParaRPr lang="en-US" dirty="0"/>
          </a:p>
          <a:p>
            <a:r>
              <a:rPr lang="en-US" dirty="0"/>
              <a:t>Promotion</a:t>
            </a:r>
          </a:p>
          <a:p>
            <a:endParaRPr lang="en-US" dirty="0"/>
          </a:p>
          <a:p>
            <a:r>
              <a:rPr lang="en-US" dirty="0"/>
              <a:t>Promoting a company's goods or services is a good way to connect with customers. The firm is well-versed in the demands of its customers, as well as the pricing. Profit margins may be increased by promoting the business (Khan, 2014). Promotion is being done online rather than in person. Social networking platforms aid in building a consumer base.</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4</a:t>
            </a:fld>
            <a:endParaRPr lang="en-US"/>
          </a:p>
        </p:txBody>
      </p:sp>
    </p:spTree>
    <p:extLst>
      <p:ext uri="{BB962C8B-B14F-4D97-AF65-F5344CB8AC3E}">
        <p14:creationId xmlns:p14="http://schemas.microsoft.com/office/powerpoint/2010/main" val="1350895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Aspects of the Business Environment (Micro)</a:t>
            </a:r>
          </a:p>
          <a:p>
            <a:endParaRPr lang="en-US" dirty="0"/>
          </a:p>
          <a:p>
            <a:r>
              <a:rPr lang="en-US" dirty="0"/>
              <a:t>The hotel industry is susceptible to a wide range of micro-environmental influences. Customers, rivals, organizations, marketplaces, suppliers, middlemen, etc. are all examples of these stakeholders. In the following, we examine Hotel Inn's advantages and disadvantages as well as its potential and potential dangers.</a:t>
            </a:r>
          </a:p>
          <a:p>
            <a:endParaRPr lang="en-US" dirty="0"/>
          </a:p>
          <a:p>
            <a:r>
              <a:rPr lang="en-US" dirty="0"/>
              <a:t>The Hotel Inn's SWOT analysis</a:t>
            </a:r>
          </a:p>
          <a:p>
            <a:endParaRPr lang="en-US" dirty="0"/>
          </a:p>
          <a:p>
            <a:r>
              <a:rPr lang="en-US" dirty="0"/>
              <a:t>Hotel Inn's advantages include providing a safe place to stay when traveling, boosting the local economy, creating employment, and generating a better profit margin than other lodging options. A company's strengths assist it to outperform its rivals in its industry. Inns have several drawbacks, including expensive prices and high startup expenses, unfavorable tax rates in various countries, seasonal business, and competition from other inns, among others. For example, Hotel Inn may make use of their capabilities, such as employing technology in hotels, identifying new important customer categories, establishing new service offerings, and so on. In addition to these, Hotel Inn faces several dangers (Helms and Nixon, 2010). Hospitality services, the economy, and the Covid-19 epidemic are all risks to the Hotel Inn's economic model and its ability to attract new customers. These might harm the hotel industry in recent years. As Hotel Inn operates in a wide range of places, it must strengthen its position in both the local and worldwide markets. Hotel Inn should make use of its capabilities to find new avenues for growth in the hotel industry.</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5</a:t>
            </a:fld>
            <a:endParaRPr lang="en-US"/>
          </a:p>
        </p:txBody>
      </p:sp>
    </p:spTree>
    <p:extLst>
      <p:ext uri="{BB962C8B-B14F-4D97-AF65-F5344CB8AC3E}">
        <p14:creationId xmlns:p14="http://schemas.microsoft.com/office/powerpoint/2010/main" val="3362878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of Marketing (Macro)</a:t>
            </a:r>
          </a:p>
          <a:p>
            <a:endParaRPr lang="en-US" dirty="0"/>
          </a:p>
          <a:p>
            <a:r>
              <a:rPr lang="en-US" dirty="0"/>
              <a:t>The PESTEL Analysis</a:t>
            </a:r>
          </a:p>
          <a:p>
            <a:endParaRPr lang="en-US" dirty="0"/>
          </a:p>
          <a:p>
            <a:r>
              <a:rPr lang="en-US" dirty="0"/>
              <a:t>The hotel industry is susceptible to a wide range of macro-environmental influences. Macro variables include, but are not limited to, political, economic, social, technical, environmental, and legal aspects. The government's travel limitations, a higher corporation tax rate, and voter anxiety during presidential elections are all examples of political influences (</a:t>
            </a:r>
            <a:r>
              <a:rPr lang="en-US" dirty="0" err="1"/>
              <a:t>Yüksel</a:t>
            </a:r>
            <a:r>
              <a:rPr lang="en-US" dirty="0"/>
              <a:t>, 2012). Economic considerations include more investment, a stronger currency, and the significance of economic cycles. Technology is influencing the hotel industry in several ways, including new technology, the rapid dissemination of news on the internet, the impact of online reviews, and the need for hotels to stay competitive (Gregoric,2014). Airline firms have a hard time booking rooms at certain hotels because of sociological issues. Various legal considerations, such as crime rates in various nations, inappropriate regulations, and increased tax rates have a negative influence on the hotel industry.</a:t>
            </a:r>
          </a:p>
          <a:p>
            <a:endParaRPr lang="en-US" dirty="0"/>
          </a:p>
          <a:p>
            <a:r>
              <a:rPr lang="en-US" dirty="0"/>
              <a:t>Positive Changes in the Company's Marketing Plan</a:t>
            </a:r>
          </a:p>
          <a:p>
            <a:endParaRPr lang="en-US" dirty="0"/>
          </a:p>
          <a:p>
            <a:r>
              <a:rPr lang="en-US" dirty="0"/>
              <a:t>For example, Hotel Inn's global advertising approach has helped to expand the company's consumer base to new areas throughout the globe (Westwood, 2013). With the right marketing approach, it can outperform its rivals in the same industry.</a:t>
            </a:r>
          </a:p>
          <a:p>
            <a:endParaRPr lang="en-US" dirty="0"/>
          </a:p>
          <a:p>
            <a:r>
              <a:rPr lang="en-US" dirty="0"/>
              <a:t>Negative Effects on its Marketing Plan</a:t>
            </a:r>
          </a:p>
          <a:p>
            <a:endParaRPr lang="en-US" dirty="0"/>
          </a:p>
          <a:p>
            <a:r>
              <a:rPr lang="en-US" dirty="0"/>
              <a:t>The related hotel industry is negatively affected by marketing strategy. There are various ways in which a company's marketing strategy might be contentious since it strives to rise above the competition. Competitors may start talking about their terrible things in the marketplace.</a:t>
            </a:r>
          </a:p>
          <a:p>
            <a:r>
              <a:rPr lang="en-US" dirty="0"/>
              <a:t> </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6</a:t>
            </a:fld>
            <a:endParaRPr lang="en-US"/>
          </a:p>
        </p:txBody>
      </p:sp>
    </p:spTree>
    <p:extLst>
      <p:ext uri="{BB962C8B-B14F-4D97-AF65-F5344CB8AC3E}">
        <p14:creationId xmlns:p14="http://schemas.microsoft.com/office/powerpoint/2010/main" val="3084937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Customer Satisfaction and Loyalty</a:t>
            </a:r>
          </a:p>
          <a:p>
            <a:endParaRPr lang="en-US" dirty="0"/>
          </a:p>
          <a:p>
            <a:r>
              <a:rPr lang="en-US" dirty="0"/>
              <a:t>The value of a hotel may be created in a variety of ways. Increasing client value may be achieved through providing better services, obtaining customer feedback, focusing on their services, valuing quality over pricing, and recognizing strengths over rivals. The hotel's ability to attract new clients will be aided by the production of customer value. In light of its present offerings, Hotel Inn should expand its offerings to include tourists from both local and foreign locations (Westwood, 2013). Marketing online or offline may be used by the hotel to increase the number of visitors it attracts. All of the hotel's amenities, as well as its characteristics, should be made clear to guests. Then, they'll go to the hotel to use its facilities. It is possible to categorize marketing channels as follows: The hotel should choose the 'producer to consumer' marketing channel among the others. The hotel may use this marketing channel to interact directly with its guests. Then, the hotel will be able to better understand its service based on client feedback, demand, and other factors. A hotel can raise its customer value, boost its efficiency and effectiveness, build a new client base, and so on.</a:t>
            </a:r>
          </a:p>
          <a:p>
            <a:r>
              <a:rPr lang="en-US" dirty="0"/>
              <a:t> </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7</a:t>
            </a:fld>
            <a:endParaRPr lang="en-US"/>
          </a:p>
        </p:txBody>
      </p:sp>
    </p:spTree>
    <p:extLst>
      <p:ext uri="{BB962C8B-B14F-4D97-AF65-F5344CB8AC3E}">
        <p14:creationId xmlns:p14="http://schemas.microsoft.com/office/powerpoint/2010/main" val="1288153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Marketing Executed Correctly</a:t>
            </a:r>
          </a:p>
          <a:p>
            <a:endParaRPr lang="en-US" dirty="0"/>
          </a:p>
          <a:p>
            <a:r>
              <a:rPr lang="en-US" dirty="0"/>
              <a:t>Digital marketing may be used by a hotel. All of the company's online channels may be managed by a digital marketing or social media manager. Online channels are being used to carry out marketing instead of the more traditional offline ones. Customers are increasingly utilizing social media platforms to research and compare items and services they are interested in purchasing or acquiring. As a business, you should take advantage of this opportunity (Reed, 2014). An internet-based social media manager may effortlessly oversee all of Hotel Inn's social media accounts. Then, it will be a cinch to find new customers on Facebook and other social media platforms.</a:t>
            </a:r>
          </a:p>
          <a:p>
            <a:endParaRPr lang="en-US" dirty="0"/>
          </a:p>
          <a:p>
            <a:r>
              <a:rPr lang="en-US" dirty="0"/>
              <a:t>Potential clients should be able to see the quality of the hotel's goods and services by following them on social media. If the hotel wants to draw in a new client, it will need to provide a variety of special deals to compete with others. With the use of social media, the hotel may promote the high quality of its products and services, as well as its unique features and amenities, to draw in new guests and increase revenue.</a:t>
            </a:r>
          </a:p>
          <a:p>
            <a:r>
              <a:rPr lang="en-US" dirty="0"/>
              <a:t> </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8</a:t>
            </a:fld>
            <a:endParaRPr lang="en-US"/>
          </a:p>
        </p:txBody>
      </p:sp>
    </p:spTree>
    <p:extLst>
      <p:ext uri="{BB962C8B-B14F-4D97-AF65-F5344CB8AC3E}">
        <p14:creationId xmlns:p14="http://schemas.microsoft.com/office/powerpoint/2010/main" val="2158729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endParaRPr lang="en-US" dirty="0"/>
          </a:p>
          <a:p>
            <a:r>
              <a:rPr lang="en-US" dirty="0"/>
              <a:t>I planned Hotel Inn's promotion. Hotel Inn's product mix is explored. As Hotel Inn's Senior Marketing Executive, I've devised a marketing approach to boost its market position. This approach will gain market share over time. It will evaluate six macroenvironmental elements. This hotel's strengths, weaknesses, opportunities, and dangers are also analyzed to identify micro aspects that affect hotel business in the worldwide market. The hotel's digital marketing plan includes employing a social media management tool. If the hotel uses this marketing strategy correctly, it may increase its profit margin. I urge Hotel Inn use marketing and digital pros for promotion.</a:t>
            </a:r>
          </a:p>
          <a:p>
            <a:endParaRPr lang="en-US" dirty="0"/>
          </a:p>
        </p:txBody>
      </p:sp>
      <p:sp>
        <p:nvSpPr>
          <p:cNvPr id="4" name="Slide Number Placeholder 3"/>
          <p:cNvSpPr>
            <a:spLocks noGrp="1"/>
          </p:cNvSpPr>
          <p:nvPr>
            <p:ph type="sldNum" sz="quarter" idx="5"/>
          </p:nvPr>
        </p:nvSpPr>
        <p:spPr/>
        <p:txBody>
          <a:bodyPr/>
          <a:lstStyle/>
          <a:p>
            <a:fld id="{C4185A3F-1848-4E0C-AA12-F3DBA6EEBB28}" type="slidenum">
              <a:rPr lang="en-US" smtClean="0"/>
              <a:pPr/>
              <a:t>9</a:t>
            </a:fld>
            <a:endParaRPr lang="en-US"/>
          </a:p>
        </p:txBody>
      </p:sp>
    </p:spTree>
    <p:extLst>
      <p:ext uri="{BB962C8B-B14F-4D97-AF65-F5344CB8AC3E}">
        <p14:creationId xmlns:p14="http://schemas.microsoft.com/office/powerpoint/2010/main" val="70029922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pPr/>
              <a:t>7/5/2022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pPr/>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pPr/>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pPr/>
              <a:t>7/5/2022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pPr/>
              <a:t>7/5/2022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pPr/>
              <a:t>7/5/2022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pPr/>
              <a:t>7/5/2022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pPr/>
              <a:t>7/5/2022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4D13D6-8590-870B-0AFD-51B3233983BC}"/>
              </a:ext>
            </a:extLst>
          </p:cNvPr>
          <p:cNvSpPr/>
          <p:nvPr/>
        </p:nvSpPr>
        <p:spPr>
          <a:xfrm>
            <a:off x="762001" y="238125"/>
            <a:ext cx="10687050" cy="6500812"/>
          </a:xfrm>
          <a:prstGeom prst="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Marketing Plan for Holiday Inn</a:t>
            </a:r>
          </a:p>
          <a:p>
            <a:pPr algn="ctr"/>
            <a: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Mohammed </a:t>
            </a:r>
            <a:r>
              <a:rPr lang="en-US" sz="3200" b="1" dirty="0" err="1">
                <a:ln w="10160">
                  <a:solidFill>
                    <a:schemeClr val="accent5"/>
                  </a:solidFill>
                  <a:prstDash val="solid"/>
                </a:ln>
                <a:solidFill>
                  <a:srgbClr val="FFFFFF"/>
                </a:solidFill>
                <a:effectLst>
                  <a:outerShdw blurRad="38100" dist="22860" dir="5400000" algn="tl" rotWithShape="0">
                    <a:srgbClr val="000000">
                      <a:alpha val="30000"/>
                    </a:srgbClr>
                  </a:outerShdw>
                </a:effectLst>
              </a:rPr>
              <a:t>Zahidul</a:t>
            </a:r>
            <a: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 </a:t>
            </a:r>
            <a:r>
              <a:rPr lang="en-US" sz="3200" b="1" dirty="0" err="1">
                <a:ln w="10160">
                  <a:solidFill>
                    <a:schemeClr val="accent5"/>
                  </a:solidFill>
                  <a:prstDash val="solid"/>
                </a:ln>
                <a:solidFill>
                  <a:srgbClr val="FFFFFF"/>
                </a:solidFill>
                <a:effectLst>
                  <a:outerShdw blurRad="38100" dist="22860" dir="5400000" algn="tl" rotWithShape="0">
                    <a:srgbClr val="000000">
                      <a:alpha val="30000"/>
                    </a:srgbClr>
                  </a:outerShdw>
                </a:effectLst>
              </a:rPr>
              <a:t>Alam</a:t>
            </a:r>
            <a:endPar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Student id-2127518</a:t>
            </a:r>
            <a:b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b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endPar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2867649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DF8FC-34B1-1379-0A28-94C82CC0037B}"/>
              </a:ext>
            </a:extLst>
          </p:cNvPr>
          <p:cNvSpPr>
            <a:spLocks noGrp="1"/>
          </p:cNvSpPr>
          <p:nvPr>
            <p:ph type="title"/>
          </p:nvPr>
        </p:nvSpPr>
        <p:spPr/>
        <p:txBody>
          <a:bodyPr/>
          <a:lstStyle/>
          <a:p>
            <a:r>
              <a:rPr lang="en-US" dirty="0"/>
              <a:t>Contents</a:t>
            </a:r>
          </a:p>
        </p:txBody>
      </p:sp>
      <p:sp>
        <p:nvSpPr>
          <p:cNvPr id="3" name="Rectangle 2">
            <a:extLst>
              <a:ext uri="{FF2B5EF4-FFF2-40B4-BE49-F238E27FC236}">
                <a16:creationId xmlns:a16="http://schemas.microsoft.com/office/drawing/2014/main" id="{867D282E-0BE0-4F3A-B0B9-1B1120D5194E}"/>
              </a:ext>
            </a:extLst>
          </p:cNvPr>
          <p:cNvSpPr/>
          <p:nvPr/>
        </p:nvSpPr>
        <p:spPr>
          <a:xfrm>
            <a:off x="1063752" y="1771650"/>
            <a:ext cx="8324849" cy="3743325"/>
          </a:xfrm>
          <a:prstGeom prst="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Introduction	3</a:t>
            </a:r>
          </a:p>
          <a:p>
            <a:r>
              <a:rPr lang="en-US" b="1" dirty="0"/>
              <a:t>The Marketing Mix.	4</a:t>
            </a:r>
          </a:p>
          <a:p>
            <a:r>
              <a:rPr lang="en-US" b="1" dirty="0"/>
              <a:t>Aspects of the Business Environment (Micro)	5</a:t>
            </a:r>
          </a:p>
          <a:p>
            <a:r>
              <a:rPr lang="en-US" b="1" dirty="0"/>
              <a:t>The Hotel Inn's SWOT analysis	5</a:t>
            </a:r>
          </a:p>
          <a:p>
            <a:r>
              <a:rPr lang="en-US" b="1" dirty="0"/>
              <a:t>The World of Marketing (Macro)	6</a:t>
            </a:r>
          </a:p>
          <a:p>
            <a:r>
              <a:rPr lang="en-US" b="1" dirty="0"/>
              <a:t>The PESTEL Analysis	6</a:t>
            </a:r>
          </a:p>
          <a:p>
            <a:r>
              <a:rPr lang="en-US" b="1" dirty="0"/>
              <a:t>Positive Changes in the Company's Marketing Plan	6</a:t>
            </a:r>
          </a:p>
          <a:p>
            <a:r>
              <a:rPr lang="en-US" b="1" dirty="0"/>
              <a:t>Negative Effects on its Marketing Plan	6</a:t>
            </a:r>
          </a:p>
          <a:p>
            <a:r>
              <a:rPr lang="en-US" b="1" dirty="0"/>
              <a:t>Building Customer Satisfaction and Loyalty	7</a:t>
            </a:r>
          </a:p>
          <a:p>
            <a:r>
              <a:rPr lang="en-US" b="1" dirty="0"/>
              <a:t>Digital Marketing Executed Correctly	8</a:t>
            </a:r>
          </a:p>
          <a:p>
            <a:r>
              <a:rPr lang="en-US" b="1" dirty="0"/>
              <a:t>Conclusion	9</a:t>
            </a:r>
          </a:p>
          <a:p>
            <a:r>
              <a:rPr lang="en-US" b="1" dirty="0"/>
              <a:t>References	10</a:t>
            </a:r>
          </a:p>
          <a:p>
            <a:endParaRPr lang="en-US" sz="2400" b="1" dirty="0"/>
          </a:p>
        </p:txBody>
      </p:sp>
    </p:spTree>
    <p:extLst>
      <p:ext uri="{BB962C8B-B14F-4D97-AF65-F5344CB8AC3E}">
        <p14:creationId xmlns:p14="http://schemas.microsoft.com/office/powerpoint/2010/main" val="3812287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7B213-B40E-50C0-6996-5BB4B245060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E34FB9A-716B-C996-1507-90E29C55F0CF}"/>
              </a:ext>
            </a:extLst>
          </p:cNvPr>
          <p:cNvSpPr>
            <a:spLocks noGrp="1"/>
          </p:cNvSpPr>
          <p:nvPr>
            <p:ph idx="1"/>
          </p:nvPr>
        </p:nvSpPr>
        <p:spPr>
          <a:xfrm flipV="1">
            <a:off x="10448924" y="1847850"/>
            <a:ext cx="679323" cy="273558"/>
          </a:xfrm>
        </p:spPr>
        <p:txBody>
          <a:bodyPr>
            <a:normAutofit fontScale="85000" lnSpcReduction="20000"/>
          </a:bodyPr>
          <a:lstStyle/>
          <a:p>
            <a:endParaRPr lang="en-US" dirty="0"/>
          </a:p>
        </p:txBody>
      </p:sp>
      <p:sp>
        <p:nvSpPr>
          <p:cNvPr id="4" name="Rectangle 3">
            <a:extLst>
              <a:ext uri="{FF2B5EF4-FFF2-40B4-BE49-F238E27FC236}">
                <a16:creationId xmlns:a16="http://schemas.microsoft.com/office/drawing/2014/main" id="{2E9B7776-4F5F-7A4E-CEAD-AD7C9503ED54}"/>
              </a:ext>
            </a:extLst>
          </p:cNvPr>
          <p:cNvSpPr/>
          <p:nvPr/>
        </p:nvSpPr>
        <p:spPr>
          <a:xfrm>
            <a:off x="1219199" y="1619250"/>
            <a:ext cx="8410575" cy="4467225"/>
          </a:xfrm>
          <a:prstGeom prst="rect">
            <a:avLst/>
          </a:prstGeom>
          <a:blipFill>
            <a:blip r:embed="rId3"/>
            <a:tile tx="0" ty="0" sx="100000" sy="100000" flip="none" algn="tl"/>
          </a:blip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1" i="0" u="none" strike="noStrike" kern="1200" cap="none" spc="0" normalizeH="0" baseline="0" noProof="0" dirty="0">
                <a:ln>
                  <a:noFill/>
                </a:ln>
                <a:solidFill>
                  <a:prstClr val="black"/>
                </a:solidFill>
                <a:effectLst/>
                <a:uLnTx/>
                <a:uFillTx/>
                <a:latin typeface="Rockwell" panose="02060603020205020403"/>
                <a:ea typeface="+mn-ea"/>
                <a:cs typeface="+mn-cs"/>
              </a:rPr>
              <a:t>Atlanta-based InterContinental Hotels Group manages the Holiday Inn chain, which is a part of the company's broader Holiday Inn International brand.</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1" i="0" u="none" strike="noStrike" kern="1200" cap="none" spc="0" normalizeH="0" baseline="0" noProof="0" dirty="0">
                <a:ln>
                  <a:noFill/>
                </a:ln>
                <a:solidFill>
                  <a:prstClr val="black"/>
                </a:solidFill>
                <a:effectLst/>
                <a:uLnTx/>
                <a:uFillTx/>
                <a:latin typeface="Rockwell" panose="02060603020205020403"/>
                <a:ea typeface="+mn-ea"/>
                <a:cs typeface="+mn-cs"/>
              </a:rPr>
              <a:t> When it originally began as a US hotel chain, it has now expanded to be a global accommodation giant, with 1,173 active sites and more than 214,000 rentable rooms. </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1" i="0" u="none" strike="noStrike" kern="1200" cap="none" spc="0" normalizeH="0" baseline="0" noProof="0" dirty="0">
                <a:ln>
                  <a:noFill/>
                </a:ln>
                <a:solidFill>
                  <a:prstClr val="black"/>
                </a:solidFill>
                <a:effectLst/>
                <a:uLnTx/>
                <a:uFillTx/>
                <a:latin typeface="Rockwell" panose="02060603020205020403"/>
                <a:ea typeface="+mn-ea"/>
                <a:cs typeface="+mn-cs"/>
              </a:rPr>
              <a:t>The marketing mix, microclimate, and macro environment analysis are incorporated in the marketing strategy</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1" i="0" u="none" strike="noStrike" kern="1200" cap="none" spc="0" normalizeH="0" baseline="0" noProof="0" dirty="0">
                <a:ln>
                  <a:noFill/>
                </a:ln>
                <a:solidFill>
                  <a:prstClr val="black"/>
                </a:solidFill>
                <a:effectLst/>
                <a:uLnTx/>
                <a:uFillTx/>
                <a:latin typeface="Rockwell" panose="02060603020205020403"/>
                <a:ea typeface="+mn-ea"/>
                <a:cs typeface="+mn-cs"/>
              </a:rPr>
              <a:t>. My character is the Hotel Inn's Senior Marketing Director.</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1" i="0" u="none" strike="noStrike" kern="1200" cap="none" spc="0" normalizeH="0" baseline="0" noProof="0" dirty="0">
                <a:ln>
                  <a:noFill/>
                </a:ln>
                <a:solidFill>
                  <a:prstClr val="black"/>
                </a:solidFill>
                <a:effectLst/>
                <a:uLnTx/>
                <a:uFillTx/>
                <a:latin typeface="Rockwell" panose="02060603020205020403"/>
                <a:ea typeface="+mn-ea"/>
                <a:cs typeface="+mn-cs"/>
              </a:rPr>
              <a:t> In that fashion, I'm putting out an advertising plan for this motel.</a:t>
            </a:r>
          </a:p>
        </p:txBody>
      </p:sp>
    </p:spTree>
    <p:extLst>
      <p:ext uri="{BB962C8B-B14F-4D97-AF65-F5344CB8AC3E}">
        <p14:creationId xmlns:p14="http://schemas.microsoft.com/office/powerpoint/2010/main" val="8430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9AF2-FA80-F051-7B65-A16A33F69D01}"/>
              </a:ext>
            </a:extLst>
          </p:cNvPr>
          <p:cNvSpPr>
            <a:spLocks noGrp="1"/>
          </p:cNvSpPr>
          <p:nvPr>
            <p:ph type="title"/>
          </p:nvPr>
        </p:nvSpPr>
        <p:spPr/>
        <p:txBody>
          <a:bodyPr/>
          <a:lstStyle/>
          <a:p>
            <a:r>
              <a:rPr lang="en-US" dirty="0"/>
              <a:t>The Marketing Mix.</a:t>
            </a:r>
          </a:p>
        </p:txBody>
      </p:sp>
      <p:graphicFrame>
        <p:nvGraphicFramePr>
          <p:cNvPr id="3" name="Diagram 2">
            <a:extLst>
              <a:ext uri="{FF2B5EF4-FFF2-40B4-BE49-F238E27FC236}">
                <a16:creationId xmlns:a16="http://schemas.microsoft.com/office/drawing/2014/main" id="{FBFB4BF4-E0F3-C367-8E9C-6B673553C075}"/>
              </a:ext>
            </a:extLst>
          </p:cNvPr>
          <p:cNvGraphicFramePr/>
          <p:nvPr>
            <p:extLst>
              <p:ext uri="{D42A27DB-BD31-4B8C-83A1-F6EECF244321}">
                <p14:modId xmlns:p14="http://schemas.microsoft.com/office/powerpoint/2010/main" val="2042344984"/>
              </p:ext>
            </p:extLst>
          </p:nvPr>
        </p:nvGraphicFramePr>
        <p:xfrm>
          <a:off x="2032000" y="1695450"/>
          <a:ext cx="8128000" cy="4442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91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A043-4EAF-B90D-3CDC-15EF3EBC7EFC}"/>
              </a:ext>
            </a:extLst>
          </p:cNvPr>
          <p:cNvSpPr>
            <a:spLocks noGrp="1"/>
          </p:cNvSpPr>
          <p:nvPr>
            <p:ph type="title"/>
          </p:nvPr>
        </p:nvSpPr>
        <p:spPr/>
        <p:txBody>
          <a:bodyPr/>
          <a:lstStyle/>
          <a:p>
            <a:r>
              <a:rPr lang="en-US" dirty="0"/>
              <a:t>Aspects of the Business Environment (Micro)</a:t>
            </a:r>
          </a:p>
        </p:txBody>
      </p:sp>
      <p:sp>
        <p:nvSpPr>
          <p:cNvPr id="4" name="Arrow: Pentagon 3">
            <a:extLst>
              <a:ext uri="{FF2B5EF4-FFF2-40B4-BE49-F238E27FC236}">
                <a16:creationId xmlns:a16="http://schemas.microsoft.com/office/drawing/2014/main" id="{440B5696-FD3D-DCF7-1AA3-F9B12ACAF071}"/>
              </a:ext>
            </a:extLst>
          </p:cNvPr>
          <p:cNvSpPr/>
          <p:nvPr/>
        </p:nvSpPr>
        <p:spPr>
          <a:xfrm>
            <a:off x="1209675" y="2093976"/>
            <a:ext cx="7286625" cy="92544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The Hotel Inn's SWOT analysis</a:t>
            </a:r>
          </a:p>
        </p:txBody>
      </p:sp>
      <p:pic>
        <p:nvPicPr>
          <p:cNvPr id="7" name="Picture 6">
            <a:extLst>
              <a:ext uri="{FF2B5EF4-FFF2-40B4-BE49-F238E27FC236}">
                <a16:creationId xmlns:a16="http://schemas.microsoft.com/office/drawing/2014/main" id="{DDE84747-3759-F364-E37A-D8C35B8FDD99}"/>
              </a:ext>
            </a:extLst>
          </p:cNvPr>
          <p:cNvPicPr>
            <a:picLocks noChangeAspect="1"/>
          </p:cNvPicPr>
          <p:nvPr/>
        </p:nvPicPr>
        <p:blipFill>
          <a:blip r:embed="rId3"/>
          <a:stretch>
            <a:fillRect/>
          </a:stretch>
        </p:blipFill>
        <p:spPr>
          <a:xfrm>
            <a:off x="1209675" y="3114675"/>
            <a:ext cx="9763125" cy="3448050"/>
          </a:xfrm>
          <a:prstGeom prst="rect">
            <a:avLst/>
          </a:prstGeom>
        </p:spPr>
      </p:pic>
      <p:sp>
        <p:nvSpPr>
          <p:cNvPr id="6" name="TextBox 5">
            <a:extLst>
              <a:ext uri="{FF2B5EF4-FFF2-40B4-BE49-F238E27FC236}">
                <a16:creationId xmlns:a16="http://schemas.microsoft.com/office/drawing/2014/main" id="{0855AC54-BC6F-32D0-7CE8-09E13A14A73A}"/>
              </a:ext>
            </a:extLst>
          </p:cNvPr>
          <p:cNvSpPr txBox="1"/>
          <p:nvPr/>
        </p:nvSpPr>
        <p:spPr>
          <a:xfrm>
            <a:off x="4574357" y="6238170"/>
            <a:ext cx="6094428" cy="369332"/>
          </a:xfrm>
          <a:prstGeom prst="rect">
            <a:avLst/>
          </a:prstGeom>
          <a:noFill/>
        </p:spPr>
        <p:txBody>
          <a:bodyPr wrap="square">
            <a:spAutoFit/>
          </a:bodyPr>
          <a:lstStyle/>
          <a:p>
            <a:r>
              <a:rPr lang="en-US" sz="1800" i="1" dirty="0">
                <a:effectLst/>
                <a:latin typeface="Times New Roman" panose="02020603050405020304" pitchFamily="18" charset="0"/>
                <a:ea typeface="Calibri" panose="020F0502020204030204" pitchFamily="34" charset="0"/>
              </a:rPr>
              <a:t>(</a:t>
            </a:r>
            <a:r>
              <a:rPr lang="en-US" sz="1800" b="1" i="1" dirty="0">
                <a:effectLst/>
                <a:latin typeface="Times New Roman" panose="02020603050405020304" pitchFamily="18" charset="0"/>
                <a:ea typeface="Calibri" panose="020F0502020204030204" pitchFamily="34" charset="0"/>
              </a:rPr>
              <a:t>Helms and Nixon, 2010</a:t>
            </a:r>
            <a:r>
              <a:rPr lang="en-US" sz="1800" i="1" dirty="0">
                <a:effectLst/>
                <a:latin typeface="Times New Roman" panose="02020603050405020304" pitchFamily="18" charset="0"/>
                <a:ea typeface="Calibri" panose="020F0502020204030204" pitchFamily="34" charset="0"/>
              </a:rPr>
              <a:t>)</a:t>
            </a:r>
            <a:endParaRPr lang="en-US" dirty="0"/>
          </a:p>
        </p:txBody>
      </p:sp>
    </p:spTree>
    <p:extLst>
      <p:ext uri="{BB962C8B-B14F-4D97-AF65-F5344CB8AC3E}">
        <p14:creationId xmlns:p14="http://schemas.microsoft.com/office/powerpoint/2010/main" val="2146022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9A74-A99D-7B60-A047-1BBCF7A0C387}"/>
              </a:ext>
            </a:extLst>
          </p:cNvPr>
          <p:cNvSpPr>
            <a:spLocks noGrp="1"/>
          </p:cNvSpPr>
          <p:nvPr>
            <p:ph type="title"/>
          </p:nvPr>
        </p:nvSpPr>
        <p:spPr/>
        <p:txBody>
          <a:bodyPr/>
          <a:lstStyle/>
          <a:p>
            <a:r>
              <a:rPr lang="en-US" dirty="0"/>
              <a:t>The World of Marketing (Macro)</a:t>
            </a:r>
          </a:p>
        </p:txBody>
      </p:sp>
      <p:sp>
        <p:nvSpPr>
          <p:cNvPr id="3" name="Arrow: Pentagon 2">
            <a:extLst>
              <a:ext uri="{FF2B5EF4-FFF2-40B4-BE49-F238E27FC236}">
                <a16:creationId xmlns:a16="http://schemas.microsoft.com/office/drawing/2014/main" id="{C60E5646-7B38-947E-7CC3-225E5A893020}"/>
              </a:ext>
            </a:extLst>
          </p:cNvPr>
          <p:cNvSpPr/>
          <p:nvPr/>
        </p:nvSpPr>
        <p:spPr>
          <a:xfrm>
            <a:off x="1304926" y="1752600"/>
            <a:ext cx="6772274" cy="112395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The PESTEL Analysis</a:t>
            </a:r>
          </a:p>
          <a:p>
            <a:pPr algn="ctr"/>
            <a:r>
              <a:rPr lang="en-US" dirty="0"/>
              <a:t>(Gregoric,2014)</a:t>
            </a:r>
          </a:p>
        </p:txBody>
      </p:sp>
      <p:pic>
        <p:nvPicPr>
          <p:cNvPr id="5" name="Picture 4">
            <a:extLst>
              <a:ext uri="{FF2B5EF4-FFF2-40B4-BE49-F238E27FC236}">
                <a16:creationId xmlns:a16="http://schemas.microsoft.com/office/drawing/2014/main" id="{03602707-B2B1-F1C0-5B13-D87DD7ABC851}"/>
              </a:ext>
            </a:extLst>
          </p:cNvPr>
          <p:cNvPicPr>
            <a:picLocks noChangeAspect="1"/>
          </p:cNvPicPr>
          <p:nvPr/>
        </p:nvPicPr>
        <p:blipFill>
          <a:blip r:embed="rId3"/>
          <a:stretch>
            <a:fillRect/>
          </a:stretch>
        </p:blipFill>
        <p:spPr>
          <a:xfrm>
            <a:off x="1572410" y="2785065"/>
            <a:ext cx="8667750" cy="3733800"/>
          </a:xfrm>
          <a:prstGeom prst="rect">
            <a:avLst/>
          </a:prstGeom>
        </p:spPr>
      </p:pic>
      <p:sp>
        <p:nvSpPr>
          <p:cNvPr id="6" name="TextBox 5">
            <a:extLst>
              <a:ext uri="{FF2B5EF4-FFF2-40B4-BE49-F238E27FC236}">
                <a16:creationId xmlns:a16="http://schemas.microsoft.com/office/drawing/2014/main" id="{3BCDC0BF-91A4-646C-57BF-7E82B02437BB}"/>
              </a:ext>
            </a:extLst>
          </p:cNvPr>
          <p:cNvSpPr txBox="1"/>
          <p:nvPr/>
        </p:nvSpPr>
        <p:spPr>
          <a:xfrm>
            <a:off x="4621491" y="6004036"/>
            <a:ext cx="6094428" cy="369332"/>
          </a:xfrm>
          <a:prstGeom prst="rect">
            <a:avLst/>
          </a:prstGeom>
          <a:noFill/>
        </p:spPr>
        <p:txBody>
          <a:bodyPr wrap="square">
            <a:spAutoFit/>
          </a:bodyPr>
          <a:lstStyle/>
          <a:p>
            <a:r>
              <a:rPr lang="en-US" dirty="0"/>
              <a:t>(Gregoric,2014)</a:t>
            </a:r>
          </a:p>
        </p:txBody>
      </p:sp>
    </p:spTree>
    <p:extLst>
      <p:ext uri="{BB962C8B-B14F-4D97-AF65-F5344CB8AC3E}">
        <p14:creationId xmlns:p14="http://schemas.microsoft.com/office/powerpoint/2010/main" val="85696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A04F-81A0-7169-E035-E88CEF74C869}"/>
              </a:ext>
            </a:extLst>
          </p:cNvPr>
          <p:cNvSpPr>
            <a:spLocks noGrp="1"/>
          </p:cNvSpPr>
          <p:nvPr>
            <p:ph type="title"/>
          </p:nvPr>
        </p:nvSpPr>
        <p:spPr/>
        <p:txBody>
          <a:bodyPr/>
          <a:lstStyle/>
          <a:p>
            <a:r>
              <a:rPr lang="en-US" dirty="0"/>
              <a:t>Building Customer Satisfaction and Loyalty</a:t>
            </a:r>
          </a:p>
        </p:txBody>
      </p:sp>
      <p:sp>
        <p:nvSpPr>
          <p:cNvPr id="6" name="Rectangle 5">
            <a:extLst>
              <a:ext uri="{FF2B5EF4-FFF2-40B4-BE49-F238E27FC236}">
                <a16:creationId xmlns:a16="http://schemas.microsoft.com/office/drawing/2014/main" id="{8C292E26-A7AC-26D9-EC1D-79D4C8DB3CEC}"/>
              </a:ext>
            </a:extLst>
          </p:cNvPr>
          <p:cNvSpPr/>
          <p:nvPr/>
        </p:nvSpPr>
        <p:spPr>
          <a:xfrm>
            <a:off x="1219200" y="1971675"/>
            <a:ext cx="9248775" cy="4152900"/>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b="1" dirty="0"/>
              <a:t>Hotels may gain value in several ways. Better services, customer feedback, concentrating on services, preferring quality above price, and recognizing strengths may increase client value. </a:t>
            </a:r>
          </a:p>
          <a:p>
            <a:pPr marL="285750" indent="-285750">
              <a:buFont typeface="Wingdings" panose="05000000000000000000" pitchFamily="2" charset="2"/>
              <a:buChar char="§"/>
            </a:pPr>
            <a:r>
              <a:rPr lang="en-US" b="1" dirty="0"/>
              <a:t>Customer value helps the hotel attract new customers. Hotel Inn's current services should include local and international visitors (Westwood, 2013).</a:t>
            </a:r>
          </a:p>
          <a:p>
            <a:pPr marL="285750" indent="-285750">
              <a:buFont typeface="Wingdings" panose="05000000000000000000" pitchFamily="2" charset="2"/>
              <a:buChar char="§"/>
            </a:pPr>
            <a:r>
              <a:rPr lang="en-US" b="1" dirty="0"/>
              <a:t>The hotel may then improve depending on customer input, demand, and other variables. A hotel may increase customer value, efficiency and effectiveness, and clientele.</a:t>
            </a:r>
          </a:p>
          <a:p>
            <a:pPr marL="285750" indent="-285750" algn="ctr">
              <a:buFont typeface="Wingdings" panose="05000000000000000000" pitchFamily="2" charset="2"/>
              <a:buChar char="§"/>
            </a:pPr>
            <a:endParaRPr lang="en-US" dirty="0"/>
          </a:p>
        </p:txBody>
      </p:sp>
    </p:spTree>
    <p:extLst>
      <p:ext uri="{BB962C8B-B14F-4D97-AF65-F5344CB8AC3E}">
        <p14:creationId xmlns:p14="http://schemas.microsoft.com/office/powerpoint/2010/main" val="3954579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C96D-6B27-DFD2-A569-F189887DC30D}"/>
              </a:ext>
            </a:extLst>
          </p:cNvPr>
          <p:cNvSpPr>
            <a:spLocks noGrp="1"/>
          </p:cNvSpPr>
          <p:nvPr>
            <p:ph type="title"/>
          </p:nvPr>
        </p:nvSpPr>
        <p:spPr/>
        <p:txBody>
          <a:bodyPr/>
          <a:lstStyle/>
          <a:p>
            <a:r>
              <a:rPr lang="en-US" dirty="0"/>
              <a:t>Digital Marketing Executed Correctly</a:t>
            </a:r>
          </a:p>
        </p:txBody>
      </p:sp>
      <p:sp>
        <p:nvSpPr>
          <p:cNvPr id="3" name="Rectangle 2">
            <a:extLst>
              <a:ext uri="{FF2B5EF4-FFF2-40B4-BE49-F238E27FC236}">
                <a16:creationId xmlns:a16="http://schemas.microsoft.com/office/drawing/2014/main" id="{F915F56C-3053-EA0E-229F-2780475952C0}"/>
              </a:ext>
            </a:extLst>
          </p:cNvPr>
          <p:cNvSpPr/>
          <p:nvPr/>
        </p:nvSpPr>
        <p:spPr>
          <a:xfrm>
            <a:off x="1219201" y="1924050"/>
            <a:ext cx="9286874" cy="4352925"/>
          </a:xfrm>
          <a:prstGeom prst="rect">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b="1" dirty="0"/>
              <a:t>Hotel digital marketing. Digital marketing or social media managers may oversee all online platforms. </a:t>
            </a:r>
          </a:p>
          <a:p>
            <a:pPr marL="285750" indent="-285750">
              <a:buFont typeface="Wingdings" panose="05000000000000000000" pitchFamily="2" charset="2"/>
              <a:buChar char="§"/>
            </a:pPr>
            <a:r>
              <a:rPr lang="en-US" b="1" dirty="0"/>
              <a:t>Marketing is done online instead of offline. Customers use social media to investigate and compare products and services. This is an opportunity for businesses (Reed, 2014). </a:t>
            </a:r>
          </a:p>
          <a:p>
            <a:pPr marL="285750" indent="-285750">
              <a:buFont typeface="Wingdings" panose="05000000000000000000" pitchFamily="2" charset="2"/>
              <a:buChar char="§"/>
            </a:pPr>
            <a:r>
              <a:rPr lang="en-US" b="1" dirty="0"/>
              <a:t>Using social media, the hotel may advertise its high-quality goods and services and distinctive features and facilities to attract new customers and improve income</a:t>
            </a:r>
            <a:r>
              <a:rPr lang="en-US" dirty="0"/>
              <a:t>.</a:t>
            </a:r>
          </a:p>
        </p:txBody>
      </p:sp>
    </p:spTree>
    <p:extLst>
      <p:ext uri="{BB962C8B-B14F-4D97-AF65-F5344CB8AC3E}">
        <p14:creationId xmlns:p14="http://schemas.microsoft.com/office/powerpoint/2010/main" val="44588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EEEC0-B1E3-63D6-69F6-5B3138F5C1EA}"/>
              </a:ext>
            </a:extLst>
          </p:cNvPr>
          <p:cNvSpPr>
            <a:spLocks noGrp="1"/>
          </p:cNvSpPr>
          <p:nvPr>
            <p:ph type="title"/>
          </p:nvPr>
        </p:nvSpPr>
        <p:spPr/>
        <p:txBody>
          <a:bodyPr/>
          <a:lstStyle/>
          <a:p>
            <a:r>
              <a:rPr lang="en-US" dirty="0"/>
              <a:t>Conclusion</a:t>
            </a:r>
          </a:p>
        </p:txBody>
      </p:sp>
      <p:sp>
        <p:nvSpPr>
          <p:cNvPr id="3" name="Rectangle 2">
            <a:extLst>
              <a:ext uri="{FF2B5EF4-FFF2-40B4-BE49-F238E27FC236}">
                <a16:creationId xmlns:a16="http://schemas.microsoft.com/office/drawing/2014/main" id="{5FDDCF4F-7C47-6DDF-C74A-D3211DAF0337}"/>
              </a:ext>
            </a:extLst>
          </p:cNvPr>
          <p:cNvSpPr/>
          <p:nvPr/>
        </p:nvSpPr>
        <p:spPr>
          <a:xfrm>
            <a:off x="1203009" y="1736178"/>
            <a:ext cx="8971006" cy="4065373"/>
          </a:xfrm>
          <a:prstGeom prst="rect">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b="1" dirty="0">
                <a:solidFill>
                  <a:schemeClr val="tx1"/>
                </a:solidFill>
              </a:rPr>
              <a:t>Hotel Inn's advertising was planned. Exploring Hotel Inn's product variety. As Hotel Inn's senior marketing executive, I've boosted its market position.</a:t>
            </a:r>
          </a:p>
          <a:p>
            <a:pPr marL="285750" indent="-285750">
              <a:buFont typeface="Arial" panose="020B0604020202020204" pitchFamily="34" charset="0"/>
              <a:buChar char="•"/>
            </a:pPr>
            <a:r>
              <a:rPr lang="en-US" b="1" dirty="0">
                <a:solidFill>
                  <a:schemeClr val="tx1"/>
                </a:solidFill>
              </a:rPr>
              <a:t> This strategy will gain ground. Six macroenvironmental components are evaluated. </a:t>
            </a:r>
          </a:p>
          <a:p>
            <a:pPr marL="285750" indent="-285750">
              <a:buFont typeface="Arial" panose="020B0604020202020204" pitchFamily="34" charset="0"/>
              <a:buChar char="•"/>
            </a:pPr>
            <a:r>
              <a:rPr lang="en-US" b="1" dirty="0">
                <a:solidFill>
                  <a:schemeClr val="tx1"/>
                </a:solidFill>
              </a:rPr>
              <a:t>This hotel's strengths, flaws, possibilities, and hazards are studied to uncover micro elements that impact global hotel industry. </a:t>
            </a:r>
          </a:p>
          <a:p>
            <a:pPr marL="285750" indent="-285750">
              <a:buFont typeface="Arial" panose="020B0604020202020204" pitchFamily="34" charset="0"/>
              <a:buChar char="•"/>
            </a:pPr>
            <a:r>
              <a:rPr lang="en-US" b="1" dirty="0">
                <a:solidFill>
                  <a:schemeClr val="tx1"/>
                </a:solidFill>
              </a:rPr>
              <a:t>The hotel uses a social media management solution for digital marketing. </a:t>
            </a:r>
          </a:p>
          <a:p>
            <a:pPr marL="285750" indent="-285750">
              <a:buFont typeface="Arial" panose="020B0604020202020204" pitchFamily="34" charset="0"/>
              <a:buChar char="•"/>
            </a:pPr>
            <a:r>
              <a:rPr lang="en-US" b="1" dirty="0">
                <a:solidFill>
                  <a:schemeClr val="tx1"/>
                </a:solidFill>
              </a:rPr>
              <a:t>This marketing approach may boost the hotel's profit margin if used effectively.</a:t>
            </a:r>
          </a:p>
          <a:p>
            <a:pPr marL="285750" indent="-285750">
              <a:buFont typeface="Arial" panose="020B0604020202020204" pitchFamily="34" charset="0"/>
              <a:buChar char="•"/>
            </a:pPr>
            <a:r>
              <a:rPr lang="en-US" b="1" dirty="0">
                <a:solidFill>
                  <a:schemeClr val="tx1"/>
                </a:solidFill>
              </a:rPr>
              <a:t> I recommend Hotel Inn hire marketing and digital professionals.</a:t>
            </a:r>
          </a:p>
        </p:txBody>
      </p:sp>
    </p:spTree>
    <p:extLst>
      <p:ext uri="{BB962C8B-B14F-4D97-AF65-F5344CB8AC3E}">
        <p14:creationId xmlns:p14="http://schemas.microsoft.com/office/powerpoint/2010/main" val="143654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FBDC-D550-A097-722E-BEA0787AAA97}"/>
              </a:ext>
            </a:extLst>
          </p:cNvPr>
          <p:cNvSpPr>
            <a:spLocks noGrp="1"/>
          </p:cNvSpPr>
          <p:nvPr>
            <p:ph type="title"/>
          </p:nvPr>
        </p:nvSpPr>
        <p:spPr/>
        <p:txBody>
          <a:bodyPr/>
          <a:lstStyle/>
          <a:p>
            <a:r>
              <a:rPr lang="en-US" dirty="0"/>
              <a:t>References</a:t>
            </a:r>
          </a:p>
        </p:txBody>
      </p:sp>
      <p:sp>
        <p:nvSpPr>
          <p:cNvPr id="3" name="Rectangle 2">
            <a:extLst>
              <a:ext uri="{FF2B5EF4-FFF2-40B4-BE49-F238E27FC236}">
                <a16:creationId xmlns:a16="http://schemas.microsoft.com/office/drawing/2014/main" id="{6284CA49-EC70-90BB-12B8-8AE108439C81}"/>
              </a:ext>
            </a:extLst>
          </p:cNvPr>
          <p:cNvSpPr/>
          <p:nvPr/>
        </p:nvSpPr>
        <p:spPr>
          <a:xfrm>
            <a:off x="1063752" y="1717482"/>
            <a:ext cx="9040633" cy="4921857"/>
          </a:xfrm>
          <a:prstGeom prst="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b="1" dirty="0" err="1">
                <a:solidFill>
                  <a:schemeClr val="bg1"/>
                </a:solidFill>
                <a:latin typeface="Times New Roman" panose="02020603050405020304" pitchFamily="18" charset="0"/>
                <a:cs typeface="Times New Roman" panose="02020603050405020304" pitchFamily="18" charset="0"/>
              </a:rPr>
              <a:t>Gregoric</a:t>
            </a:r>
            <a:r>
              <a:rPr lang="en-US" sz="1200" b="1" dirty="0">
                <a:solidFill>
                  <a:schemeClr val="bg1"/>
                </a:solidFill>
                <a:latin typeface="Times New Roman" panose="02020603050405020304" pitchFamily="18" charset="0"/>
                <a:cs typeface="Times New Roman" panose="02020603050405020304" pitchFamily="18" charset="0"/>
              </a:rPr>
              <a:t>, M., 2014. PESTEL analysis of tourism destinations from the perspective of business tourism (MICE). In Faculty of Tourism and Hospitality Management in </a:t>
            </a:r>
            <a:r>
              <a:rPr lang="en-US" sz="1200" b="1" dirty="0" err="1">
                <a:solidFill>
                  <a:schemeClr val="bg1"/>
                </a:solidFill>
                <a:latin typeface="Times New Roman" panose="02020603050405020304" pitchFamily="18" charset="0"/>
                <a:cs typeface="Times New Roman" panose="02020603050405020304" pitchFamily="18" charset="0"/>
              </a:rPr>
              <a:t>Opatija</a:t>
            </a:r>
            <a:r>
              <a:rPr lang="en-US" sz="1200" b="1" dirty="0">
                <a:solidFill>
                  <a:schemeClr val="bg1"/>
                </a:solidFill>
                <a:latin typeface="Times New Roman" panose="02020603050405020304" pitchFamily="18" charset="0"/>
                <a:cs typeface="Times New Roman" panose="02020603050405020304" pitchFamily="18" charset="0"/>
              </a:rPr>
              <a:t>. Biennial International Congress. Tourism &amp; Hospitality Industry (p. 551). The University of Rijeka, Faculty of Tourism &amp; Hospitality Management.</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a:solidFill>
                  <a:schemeClr val="bg1"/>
                </a:solidFill>
                <a:latin typeface="Times New Roman" panose="02020603050405020304" pitchFamily="18" charset="0"/>
                <a:cs typeface="Times New Roman" panose="02020603050405020304" pitchFamily="18" charset="0"/>
              </a:rPr>
              <a:t>Helms, M.M., and Nixon, J., 2010. Exploring SWOT analysis–where are we now? A review of academic research from the last decade. Journal of strategy and management.</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err="1">
                <a:solidFill>
                  <a:schemeClr val="bg1"/>
                </a:solidFill>
                <a:latin typeface="Times New Roman" panose="02020603050405020304" pitchFamily="18" charset="0"/>
                <a:cs typeface="Times New Roman" panose="02020603050405020304" pitchFamily="18" charset="0"/>
              </a:rPr>
              <a:t>Išoraitė</a:t>
            </a:r>
            <a:r>
              <a:rPr lang="en-US" sz="1200" b="1" dirty="0">
                <a:solidFill>
                  <a:schemeClr val="bg1"/>
                </a:solidFill>
                <a:latin typeface="Times New Roman" panose="02020603050405020304" pitchFamily="18" charset="0"/>
                <a:cs typeface="Times New Roman" panose="02020603050405020304" pitchFamily="18" charset="0"/>
              </a:rPr>
              <a:t>, M., 2016. Marketing mix theoretical aspects. International Journal of Research-</a:t>
            </a:r>
            <a:r>
              <a:rPr lang="en-US" sz="1200" b="1" dirty="0" err="1">
                <a:solidFill>
                  <a:schemeClr val="bg1"/>
                </a:solidFill>
                <a:latin typeface="Times New Roman" panose="02020603050405020304" pitchFamily="18" charset="0"/>
                <a:cs typeface="Times New Roman" panose="02020603050405020304" pitchFamily="18" charset="0"/>
              </a:rPr>
              <a:t>Granthaalayah</a:t>
            </a:r>
            <a:r>
              <a:rPr lang="en-US" sz="1200" b="1" dirty="0">
                <a:solidFill>
                  <a:schemeClr val="bg1"/>
                </a:solidFill>
                <a:latin typeface="Times New Roman" panose="02020603050405020304" pitchFamily="18" charset="0"/>
                <a:cs typeface="Times New Roman" panose="02020603050405020304" pitchFamily="18" charset="0"/>
              </a:rPr>
              <a:t>, 4(6), pp.25-37.</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a:solidFill>
                  <a:schemeClr val="bg1"/>
                </a:solidFill>
                <a:latin typeface="Times New Roman" panose="02020603050405020304" pitchFamily="18" charset="0"/>
                <a:cs typeface="Times New Roman" panose="02020603050405020304" pitchFamily="18" charset="0"/>
              </a:rPr>
              <a:t>Khan, M.T., 2014. The concept of ‘marketing mix and its elements. International journal of information, business, and management, 6(2), pp.95-107.</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err="1">
                <a:solidFill>
                  <a:schemeClr val="bg1"/>
                </a:solidFill>
                <a:latin typeface="Times New Roman" panose="02020603050405020304" pitchFamily="18" charset="0"/>
                <a:cs typeface="Times New Roman" panose="02020603050405020304" pitchFamily="18" charset="0"/>
              </a:rPr>
              <a:t>Londhe</a:t>
            </a:r>
            <a:r>
              <a:rPr lang="en-US" sz="1200" b="1" dirty="0">
                <a:solidFill>
                  <a:schemeClr val="bg1"/>
                </a:solidFill>
                <a:latin typeface="Times New Roman" panose="02020603050405020304" pitchFamily="18" charset="0"/>
                <a:cs typeface="Times New Roman" panose="02020603050405020304" pitchFamily="18" charset="0"/>
              </a:rPr>
              <a:t>, B.R., 2014. Marketing mix for next-generation marketing. Procedia Economics and Finance, 11, pp.335-340.</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a:solidFill>
                  <a:schemeClr val="bg1"/>
                </a:solidFill>
                <a:latin typeface="Times New Roman" panose="02020603050405020304" pitchFamily="18" charset="0"/>
                <a:cs typeface="Times New Roman" panose="02020603050405020304" pitchFamily="18" charset="0"/>
              </a:rPr>
              <a:t>Reed, F.I.D.M., 2014. SOSTAC: The guide to the perfect digital marketing plan. Journal of Direct, Data and Digital Marketing Practice, 16(2), pp.146-147.</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a:solidFill>
                  <a:schemeClr val="bg1"/>
                </a:solidFill>
                <a:latin typeface="Times New Roman" panose="02020603050405020304" pitchFamily="18" charset="0"/>
                <a:cs typeface="Times New Roman" panose="02020603050405020304" pitchFamily="18" charset="0"/>
              </a:rPr>
              <a:t>Westwood, J., 2013. How to write a marketing plan. Kogan Page Publishers.</a:t>
            </a:r>
          </a:p>
          <a:p>
            <a:endParaRPr lang="en-US" sz="1200" b="1" dirty="0">
              <a:solidFill>
                <a:schemeClr val="bg1"/>
              </a:solidFill>
              <a:latin typeface="Times New Roman" panose="02020603050405020304" pitchFamily="18" charset="0"/>
              <a:cs typeface="Times New Roman" panose="02020603050405020304" pitchFamily="18" charset="0"/>
            </a:endParaRPr>
          </a:p>
          <a:p>
            <a:r>
              <a:rPr lang="en-US" sz="1200" b="1" dirty="0" err="1">
                <a:solidFill>
                  <a:schemeClr val="bg1"/>
                </a:solidFill>
                <a:latin typeface="Times New Roman" panose="02020603050405020304" pitchFamily="18" charset="0"/>
                <a:cs typeface="Times New Roman" panose="02020603050405020304" pitchFamily="18" charset="0"/>
              </a:rPr>
              <a:t>Yüksel</a:t>
            </a:r>
            <a:r>
              <a:rPr lang="en-US" sz="1200" b="1" dirty="0">
                <a:solidFill>
                  <a:schemeClr val="bg1"/>
                </a:solidFill>
                <a:latin typeface="Times New Roman" panose="02020603050405020304" pitchFamily="18" charset="0"/>
                <a:cs typeface="Times New Roman" panose="02020603050405020304" pitchFamily="18" charset="0"/>
              </a:rPr>
              <a:t>, I., 2012. Developing a multi-criteria decision-making model for PESTEL analysis. International Journal of Business and Management, 7(24), p.52.</a:t>
            </a:r>
          </a:p>
        </p:txBody>
      </p:sp>
    </p:spTree>
    <p:extLst>
      <p:ext uri="{BB962C8B-B14F-4D97-AF65-F5344CB8AC3E}">
        <p14:creationId xmlns:p14="http://schemas.microsoft.com/office/powerpoint/2010/main" val="221486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2B4261-DF7B-5E76-C5EF-5263B2E54EE3}"/>
              </a:ext>
            </a:extLst>
          </p:cNvPr>
          <p:cNvPicPr>
            <a:picLocks noChangeAspect="1"/>
          </p:cNvPicPr>
          <p:nvPr/>
        </p:nvPicPr>
        <p:blipFill>
          <a:blip r:embed="rId2"/>
          <a:stretch>
            <a:fillRect/>
          </a:stretch>
        </p:blipFill>
        <p:spPr>
          <a:xfrm>
            <a:off x="135172" y="-381000"/>
            <a:ext cx="12056828" cy="7239000"/>
          </a:xfrm>
          <a:prstGeom prst="rect">
            <a:avLst/>
          </a:prstGeom>
        </p:spPr>
      </p:pic>
    </p:spTree>
    <p:extLst>
      <p:ext uri="{BB962C8B-B14F-4D97-AF65-F5344CB8AC3E}">
        <p14:creationId xmlns:p14="http://schemas.microsoft.com/office/powerpoint/2010/main" val="2953691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70</TotalTime>
  <Words>2280</Words>
  <Application>Microsoft Office PowerPoint</Application>
  <PresentationFormat>Widescreen</PresentationFormat>
  <Paragraphs>126</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Rockwell</vt:lpstr>
      <vt:lpstr>Rockwell Condensed</vt:lpstr>
      <vt:lpstr>Times New Roman</vt:lpstr>
      <vt:lpstr>Wingdings</vt:lpstr>
      <vt:lpstr>Wood Type</vt:lpstr>
      <vt:lpstr>PowerPoint Presentation</vt:lpstr>
      <vt:lpstr>Contents</vt:lpstr>
      <vt:lpstr>Introduction</vt:lpstr>
      <vt:lpstr>The Marketing Mix.</vt:lpstr>
      <vt:lpstr>Aspects of the Business Environment (Micro)</vt:lpstr>
      <vt:lpstr>The World of Marketing (Macro)</vt:lpstr>
      <vt:lpstr>Building Customer Satisfaction and Loyalty</vt:lpstr>
      <vt:lpstr>Digital Marketing Executed Correctly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MD ZAHIDUL ALAM</cp:lastModifiedBy>
  <cp:revision>1</cp:revision>
  <dcterms:created xsi:type="dcterms:W3CDTF">2022-07-03T09:46:11Z</dcterms:created>
  <dcterms:modified xsi:type="dcterms:W3CDTF">2022-07-05T12:32:49Z</dcterms:modified>
</cp:coreProperties>
</file>