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6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141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n-U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319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1702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540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883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2565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995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8791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209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8891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693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85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n-U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U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95B51D-E049-41E9-8116-1E14A7FF239A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607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itbread.co.uk/about-us" TargetMode="External"/><Relationship Id="rId2" Type="http://schemas.openxmlformats.org/officeDocument/2006/relationships/hyperlink" Target="https://doi.org/10.1177/23197145241313486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hyperlink" Target="https://cdn.whitbread.co.uk/media/2025/05/Whitbread-PLC-Annual-Report-and-Accounts-2024-25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07504" y="260648"/>
            <a:ext cx="4896544" cy="2736304"/>
          </a:xfrm>
        </p:spPr>
        <p:txBody>
          <a:bodyPr/>
          <a:lstStyle/>
          <a:p>
            <a:r>
              <a:rPr lang="en-US" b="1" dirty="0">
                <a:solidFill>
                  <a:schemeClr val="accent2"/>
                </a:solidFill>
              </a:rPr>
              <a:t>Organisational Structure Design in the Hospitality Industry: A Study of Premier Inn (Whitbread plc)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type="ctrTitle"/>
          </p:nvPr>
        </p:nvSpPr>
        <p:spPr bwMode="auto">
          <a:xfrm>
            <a:off x="107504" y="3861048"/>
            <a:ext cx="4896544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l" eaLnBrk="0" fontAlgn="base" hangingPunct="0">
              <a:spcAft>
                <a:spcPct val="0"/>
              </a:spcAft>
            </a:pPr>
            <a:r>
              <a:rPr lang="en-GB" altLang="en-US" sz="1800" b="1" dirty="0" smtClean="0">
                <a:latin typeface="Arial" panose="020B0604020202020204" pitchFamily="34" charset="0"/>
              </a:rPr>
              <a:t>Module Name: Understanding Organisational Structure and Culture </a:t>
            </a:r>
            <a:br>
              <a:rPr lang="en-GB" altLang="en-US" sz="1800" b="1" dirty="0" smtClean="0">
                <a:latin typeface="Arial" panose="020B0604020202020204" pitchFamily="34" charset="0"/>
              </a:rPr>
            </a:br>
            <a:r>
              <a:rPr lang="en-GB" altLang="en-US" sz="1800" b="1" dirty="0" smtClean="0">
                <a:latin typeface="Arial" panose="020B0604020202020204" pitchFamily="34" charset="0"/>
              </a:rPr>
              <a:t>Module </a:t>
            </a:r>
            <a:r>
              <a:rPr kumimoji="0" lang="en-GB" altLang="en-US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Code:  </a:t>
            </a:r>
          </a:p>
          <a:p>
            <a:pPr lvl="0" algn="l" eaLnBrk="0" fontAlgn="base" hangingPunct="0">
              <a:spcAft>
                <a:spcPct val="0"/>
              </a:spcAft>
            </a:pPr>
            <a:r>
              <a:rPr lang="en-GB" altLang="en-US" sz="1800" b="1" dirty="0" smtClean="0">
                <a:latin typeface="Arial" panose="020B0604020202020204" pitchFamily="34" charset="0"/>
              </a:rPr>
              <a:t>Assessment Title: Component 1: Practical: </a:t>
            </a:r>
            <a:br>
              <a:rPr lang="en-GB" altLang="en-US" sz="1800" b="1" dirty="0" smtClean="0">
                <a:latin typeface="Arial" panose="020B0604020202020204" pitchFamily="34" charset="0"/>
              </a:rPr>
            </a:br>
            <a:r>
              <a:rPr lang="en-GB" altLang="en-US" sz="1800" b="1" dirty="0" smtClean="0">
                <a:latin typeface="Arial" panose="020B0604020202020204" pitchFamily="34" charset="0"/>
              </a:rPr>
              <a:t>Individual presentation</a:t>
            </a:r>
            <a:br>
              <a:rPr lang="en-GB" altLang="en-US" sz="1800" b="1" dirty="0" smtClean="0">
                <a:latin typeface="Arial" panose="020B0604020202020204" pitchFamily="34" charset="0"/>
              </a:rPr>
            </a:br>
            <a:r>
              <a:rPr kumimoji="0" lang="en-GB" altLang="en-US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Student Name: Sarah Amin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Student Number:</a:t>
            </a:r>
            <a:r>
              <a:rPr kumimoji="0" lang="en-GB" altLang="en-US" sz="18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2319047</a:t>
            </a:r>
            <a:endParaRPr kumimoji="0" lang="en-GB" altLang="en-US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Submission Date: 21 Jun 2026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800" y="6238875"/>
            <a:ext cx="2362200" cy="6191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6839" y="0"/>
            <a:ext cx="2467161" cy="1370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484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Table of Contents</a:t>
            </a:r>
            <a:endParaRPr lang="en-US" dirty="0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US" sz="2800" dirty="0" smtClean="0"/>
          </a:p>
          <a:p>
            <a:r>
              <a:rPr lang="en-GB" sz="2800" dirty="0" smtClean="0"/>
              <a:t>Introduction to organisational structure</a:t>
            </a:r>
          </a:p>
          <a:p>
            <a:r>
              <a:rPr lang="en-GB" sz="2800" dirty="0" smtClean="0"/>
              <a:t>Introduction to organisational </a:t>
            </a:r>
            <a:r>
              <a:rPr lang="en-GB" sz="2800" dirty="0" smtClean="0"/>
              <a:t>charts</a:t>
            </a:r>
          </a:p>
          <a:p>
            <a:r>
              <a:rPr lang="en-GB" sz="2800" dirty="0" smtClean="0"/>
              <a:t>Introduction to Whitbread plc and Premier Inn </a:t>
            </a:r>
          </a:p>
          <a:p>
            <a:r>
              <a:rPr lang="en-GB" sz="2800" dirty="0" smtClean="0"/>
              <a:t>Functional structure</a:t>
            </a:r>
          </a:p>
          <a:p>
            <a:r>
              <a:rPr lang="en-GB" sz="2800" dirty="0" smtClean="0"/>
              <a:t>Divisional structure</a:t>
            </a:r>
          </a:p>
          <a:p>
            <a:r>
              <a:rPr lang="en-GB" sz="2800" dirty="0" smtClean="0"/>
              <a:t>Matrix structure</a:t>
            </a:r>
          </a:p>
          <a:p>
            <a:r>
              <a:rPr lang="en-GB" sz="2800" dirty="0" smtClean="0"/>
              <a:t>Comparison of structures</a:t>
            </a:r>
          </a:p>
          <a:p>
            <a:r>
              <a:rPr lang="en-GB" sz="2800" dirty="0" smtClean="0"/>
              <a:t>Conclusion</a:t>
            </a:r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1800" y="6238875"/>
            <a:ext cx="2362200" cy="619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4239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Organisational </a:t>
            </a:r>
            <a:r>
              <a:rPr lang="en-GB" dirty="0" smtClean="0"/>
              <a:t>Structure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81800" y="6273155"/>
            <a:ext cx="2362200" cy="61912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1844824"/>
            <a:ext cx="536408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700" b="1" dirty="0" smtClean="0"/>
              <a:t>   What is Organisational Structure?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700" dirty="0" smtClean="0"/>
              <a:t>The official system that </a:t>
            </a:r>
            <a:r>
              <a:rPr lang="en-US" sz="2700" dirty="0"/>
              <a:t>establishes how people report to one another, who holds</a:t>
            </a:r>
            <a:r>
              <a:rPr lang="en-GB" sz="2700" dirty="0" smtClean="0"/>
              <a:t> power, and how they communicate within a company.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700" dirty="0" smtClean="0"/>
              <a:t>sets up how tasks are shared and organised.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700" dirty="0" smtClean="0"/>
              <a:t>Helps achieve important goals and improves how the organisation works (</a:t>
            </a:r>
            <a:r>
              <a:rPr lang="en-US" sz="2800" dirty="0" err="1"/>
              <a:t>Quttainah</a:t>
            </a:r>
            <a:r>
              <a:rPr lang="en-GB" sz="2700" dirty="0" smtClean="0"/>
              <a:t>, 2025).</a:t>
            </a:r>
            <a:endParaRPr lang="en-GB" sz="27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4088" y="2060848"/>
            <a:ext cx="3765238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537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Organisational </a:t>
            </a:r>
            <a:r>
              <a:rPr lang="en-GB" dirty="0"/>
              <a:t>Chart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710208"/>
            <a:ext cx="4680520" cy="45259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US" b="1" dirty="0" smtClean="0"/>
          </a:p>
          <a:p>
            <a:pPr marL="0" indent="0">
              <a:buNone/>
            </a:pPr>
            <a:r>
              <a:rPr lang="en-US" b="1" dirty="0" smtClean="0"/>
              <a:t>What </a:t>
            </a:r>
            <a:r>
              <a:rPr lang="en-US" b="1" dirty="0"/>
              <a:t>is an Organisational Chart?</a:t>
            </a:r>
          </a:p>
          <a:p>
            <a:r>
              <a:rPr lang="en-US" dirty="0"/>
              <a:t>A picture showing how reports are connected to each other.</a:t>
            </a:r>
          </a:p>
          <a:p>
            <a:r>
              <a:rPr lang="en-US" dirty="0" smtClean="0"/>
              <a:t>Shows </a:t>
            </a:r>
            <a:r>
              <a:rPr lang="en-US" dirty="0"/>
              <a:t>the order of authority and ranking.</a:t>
            </a:r>
          </a:p>
          <a:p>
            <a:r>
              <a:rPr lang="en-US" dirty="0" smtClean="0"/>
              <a:t>Explains </a:t>
            </a:r>
            <a:r>
              <a:rPr lang="en-US" dirty="0"/>
              <a:t>the tasks and responsibilities clearly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r>
              <a:rPr lang="en-US" b="1" dirty="0" smtClean="0"/>
              <a:t>Significance</a:t>
            </a:r>
            <a:endParaRPr lang="en-US" b="1" dirty="0"/>
          </a:p>
          <a:p>
            <a:r>
              <a:rPr lang="en-US" dirty="0" smtClean="0"/>
              <a:t>Enhances communication</a:t>
            </a:r>
            <a:endParaRPr lang="en-US" dirty="0"/>
          </a:p>
          <a:p>
            <a:r>
              <a:rPr lang="en-US" dirty="0" smtClean="0"/>
              <a:t>Helps </a:t>
            </a:r>
            <a:r>
              <a:rPr lang="en-US" dirty="0"/>
              <a:t>with making choices.</a:t>
            </a:r>
          </a:p>
          <a:p>
            <a:r>
              <a:rPr lang="en-US" dirty="0"/>
              <a:t>M</a:t>
            </a:r>
            <a:r>
              <a:rPr lang="en-US" dirty="0" smtClean="0"/>
              <a:t>akes </a:t>
            </a:r>
            <a:r>
              <a:rPr lang="en-US" dirty="0"/>
              <a:t>coordination better.</a:t>
            </a:r>
          </a:p>
          <a:p>
            <a:r>
              <a:rPr lang="en-US" dirty="0" smtClean="0"/>
              <a:t>Makes </a:t>
            </a:r>
            <a:r>
              <a:rPr lang="en-US" dirty="0"/>
              <a:t>operations work better.</a:t>
            </a:r>
          </a:p>
          <a:p>
            <a:r>
              <a:rPr lang="en-US" dirty="0" smtClean="0"/>
              <a:t>Supports </a:t>
            </a:r>
            <a:r>
              <a:rPr lang="en-US" dirty="0"/>
              <a:t>O</a:t>
            </a:r>
            <a:r>
              <a:rPr lang="en-US" dirty="0" smtClean="0"/>
              <a:t>rganisational objectives.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1800" y="6238875"/>
            <a:ext cx="2362200" cy="6191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4200" y="6391275"/>
            <a:ext cx="2362200" cy="6191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4791" y="2420888"/>
            <a:ext cx="4389209" cy="2369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395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ABOUT WHITBREAD PLC (PREMIER INN)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199"/>
            <a:ext cx="9144000" cy="479107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 smtClean="0"/>
              <a:t>The Organisation </a:t>
            </a:r>
            <a:r>
              <a:rPr lang="en-GB" sz="1800" b="1" dirty="0" smtClean="0"/>
              <a:t>Whitbread plc?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1800" dirty="0" smtClean="0"/>
              <a:t>Whitbread plc is one of the leading hospitality management companies in the UK.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1800" dirty="0" smtClean="0"/>
              <a:t>It was established </a:t>
            </a:r>
            <a:r>
              <a:rPr lang="en-US" sz="1800" dirty="0"/>
              <a:t>in 1742 and mainly operates in the UK as the largest hotel brand, and has also expanded </a:t>
            </a:r>
            <a:r>
              <a:rPr lang="en-US" sz="1800" dirty="0" smtClean="0"/>
              <a:t>into Germany with its Premier Inn </a:t>
            </a:r>
            <a:r>
              <a:rPr lang="en-US" sz="1800" dirty="0"/>
              <a:t>brand (Whitbread </a:t>
            </a:r>
            <a:r>
              <a:rPr lang="en-US" sz="1800" dirty="0" smtClean="0"/>
              <a:t>plc, 2026</a:t>
            </a:r>
            <a:r>
              <a:rPr lang="en-US" sz="1800" dirty="0"/>
              <a:t>) </a:t>
            </a:r>
            <a:endParaRPr lang="en-US" sz="1800" dirty="0"/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1800" dirty="0" smtClean="0"/>
              <a:t>Runs </a:t>
            </a:r>
            <a:r>
              <a:rPr lang="en-US" sz="1800" dirty="0"/>
              <a:t>over 850 hotels with more than 85,000 rooms in </a:t>
            </a:r>
            <a:r>
              <a:rPr lang="en-US" sz="1800" dirty="0" smtClean="0"/>
              <a:t>the UK and Germany.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1800" dirty="0" smtClean="0"/>
              <a:t>Has </a:t>
            </a:r>
            <a:r>
              <a:rPr lang="en-US" sz="1800" dirty="0"/>
              <a:t>many employees </a:t>
            </a:r>
            <a:r>
              <a:rPr lang="en-US" sz="1800" dirty="0" smtClean="0"/>
              <a:t>across </a:t>
            </a:r>
            <a:r>
              <a:rPr lang="en-US" sz="1800" dirty="0"/>
              <a:t>customer service, marketing, finance, management, and hotel operations.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1800" dirty="0"/>
              <a:t>The </a:t>
            </a:r>
            <a:r>
              <a:rPr lang="en-GB" sz="1800" dirty="0" smtClean="0"/>
              <a:t>organisation</a:t>
            </a:r>
            <a:r>
              <a:rPr lang="en-US" sz="1800" dirty="0" smtClean="0"/>
              <a:t> </a:t>
            </a:r>
            <a:r>
              <a:rPr lang="en-US" sz="1800" dirty="0"/>
              <a:t>focuses on providing customers with a reliable experience by managing itself effectively</a:t>
            </a:r>
            <a:r>
              <a:rPr lang="en-US" sz="1800" dirty="0" smtClean="0"/>
              <a:t>. In the 2024-2025 fiscal year, it generated revenue of </a:t>
            </a:r>
            <a:r>
              <a:rPr lang="en-GB" sz="1800" dirty="0" smtClean="0"/>
              <a:t>£2.92 </a:t>
            </a:r>
            <a:r>
              <a:rPr lang="en-GB" sz="1800" dirty="0"/>
              <a:t>billion</a:t>
            </a:r>
            <a:endParaRPr lang="en-GB" sz="1800" dirty="0" smtClean="0"/>
          </a:p>
          <a:p>
            <a:pPr marL="0" indent="0">
              <a:buNone/>
            </a:pPr>
            <a:r>
              <a:rPr lang="en-GB" sz="1800" b="1" dirty="0" smtClean="0"/>
              <a:t>Why was Whitbread selected?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1800" dirty="0"/>
              <a:t>A </a:t>
            </a:r>
            <a:r>
              <a:rPr lang="en-US" sz="1800" dirty="0" smtClean="0"/>
              <a:t>leading hospitality </a:t>
            </a:r>
            <a:r>
              <a:rPr lang="en-GB" sz="1800" dirty="0" smtClean="0"/>
              <a:t>organisation</a:t>
            </a:r>
            <a:r>
              <a:rPr lang="en-US" sz="1800" dirty="0" smtClean="0"/>
              <a:t>.</a:t>
            </a:r>
            <a:endParaRPr lang="en-US" sz="1800" dirty="0"/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1800" dirty="0" smtClean="0"/>
              <a:t>A </a:t>
            </a:r>
            <a:r>
              <a:rPr lang="en-US" sz="1800" dirty="0"/>
              <a:t>clear structure in the </a:t>
            </a:r>
            <a:r>
              <a:rPr lang="en-GB" sz="1800" dirty="0" smtClean="0"/>
              <a:t>organisation</a:t>
            </a:r>
            <a:r>
              <a:rPr lang="en-US" sz="1800" dirty="0" smtClean="0"/>
              <a:t>.</a:t>
            </a:r>
            <a:endParaRPr lang="en-US" sz="1800" dirty="0"/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1800" dirty="0" smtClean="0"/>
              <a:t>Uses </a:t>
            </a:r>
            <a:r>
              <a:rPr lang="en-US" sz="1800" dirty="0"/>
              <a:t>different methods for different jobs and locations.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US" sz="1800" dirty="0" smtClean="0"/>
              <a:t>A </a:t>
            </a:r>
            <a:r>
              <a:rPr lang="en-US" sz="1800" dirty="0"/>
              <a:t>good example for understanding how to create </a:t>
            </a:r>
            <a:r>
              <a:rPr lang="en-US" sz="1800" dirty="0" smtClean="0"/>
              <a:t>an </a:t>
            </a:r>
            <a:r>
              <a:rPr lang="en-GB" sz="1800" dirty="0" smtClean="0"/>
              <a:t>organisation’s</a:t>
            </a:r>
            <a:r>
              <a:rPr lang="en-US" sz="1800" dirty="0" smtClean="0"/>
              <a:t> </a:t>
            </a:r>
            <a:r>
              <a:rPr lang="en-US" sz="1800" dirty="0"/>
              <a:t>structure.</a:t>
            </a:r>
            <a:endParaRPr lang="en-GB" sz="1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4200" y="6391275"/>
            <a:ext cx="2362200" cy="619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819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1772816"/>
            <a:ext cx="5934075" cy="46085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dirty="0"/>
              <a:t>Workers are divided into teams based on their job tasks and expertise in a functional structure (Mullins, 2023</a:t>
            </a:r>
            <a:r>
              <a:rPr lang="en-US" sz="1400" dirty="0" smtClean="0"/>
              <a:t>).</a:t>
            </a:r>
            <a:endParaRPr lang="en-US" sz="1400" dirty="0"/>
          </a:p>
          <a:p>
            <a:pPr marL="0" indent="0">
              <a:buNone/>
            </a:pPr>
            <a:r>
              <a:rPr lang="en-US" sz="1400" b="1" dirty="0" smtClean="0"/>
              <a:t>How Does Whitbread Use </a:t>
            </a:r>
            <a:r>
              <a:rPr lang="en-US" sz="1400" b="1" dirty="0"/>
              <a:t>Functional </a:t>
            </a:r>
            <a:r>
              <a:rPr lang="en-US" sz="1400" b="1" dirty="0" smtClean="0"/>
              <a:t>Structure?</a:t>
            </a:r>
            <a:endParaRPr lang="en-US" sz="1400" b="1" dirty="0"/>
          </a:p>
          <a:p>
            <a:pPr marL="0" indent="0">
              <a:buNone/>
            </a:pPr>
            <a:r>
              <a:rPr lang="en-US" sz="1400" dirty="0"/>
              <a:t>At </a:t>
            </a:r>
            <a:r>
              <a:rPr lang="en-US" sz="1400" dirty="0" smtClean="0"/>
              <a:t>the corporate </a:t>
            </a:r>
            <a:r>
              <a:rPr lang="en-US" sz="1400" dirty="0"/>
              <a:t>level, Whitbread separates key business </a:t>
            </a:r>
            <a:r>
              <a:rPr lang="en-US" sz="1400" dirty="0" smtClean="0"/>
              <a:t>functions:</a:t>
            </a:r>
          </a:p>
          <a:p>
            <a:pPr marL="0" indent="0">
              <a:buNone/>
            </a:pPr>
            <a:r>
              <a:rPr lang="en-US" sz="1600" dirty="0" smtClean="0"/>
              <a:t>Whitbread </a:t>
            </a:r>
            <a:r>
              <a:rPr lang="en-US" sz="1600" dirty="0"/>
              <a:t>splits major business activities at the company level.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US" sz="1400" dirty="0" smtClean="0"/>
              <a:t>Operations 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US" sz="1400" dirty="0" smtClean="0"/>
              <a:t>Human Resources</a:t>
            </a:r>
            <a:endParaRPr lang="en-US" sz="1400" dirty="0"/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US" sz="1400" dirty="0" smtClean="0"/>
              <a:t>Finance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US" sz="1400" dirty="0" smtClean="0"/>
              <a:t>Marketing Information 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US" sz="1400" dirty="0" smtClean="0"/>
              <a:t>Technology</a:t>
            </a:r>
          </a:p>
          <a:p>
            <a:pPr marL="0" indent="0">
              <a:buNone/>
            </a:pPr>
            <a:r>
              <a:rPr lang="en-US" sz="1400" b="1" dirty="0"/>
              <a:t>Advantages for Whitbread</a:t>
            </a:r>
          </a:p>
          <a:p>
            <a:pPr marL="400050" lvl="1" indent="0">
              <a:buNone/>
            </a:pPr>
            <a:r>
              <a:rPr lang="en-US" sz="1400" dirty="0"/>
              <a:t>Improved efficiency of work.</a:t>
            </a:r>
          </a:p>
          <a:p>
            <a:pPr marL="400050" lvl="1" indent="0">
              <a:buNone/>
            </a:pPr>
            <a:r>
              <a:rPr lang="en-US" sz="1400" dirty="0" smtClean="0"/>
              <a:t>Clearly defined reporting lines.</a:t>
            </a:r>
            <a:endParaRPr lang="en-US" sz="1400" dirty="0"/>
          </a:p>
          <a:p>
            <a:pPr marL="400050" lvl="1" indent="0">
              <a:buNone/>
            </a:pPr>
            <a:r>
              <a:rPr lang="en-US" sz="1400" dirty="0"/>
              <a:t>The growth of specific skills.</a:t>
            </a:r>
          </a:p>
          <a:p>
            <a:pPr marL="400050" lvl="1" indent="0">
              <a:buNone/>
            </a:pPr>
            <a:r>
              <a:rPr lang="en-US" sz="1400" dirty="0"/>
              <a:t>Better management of hotel activities.</a:t>
            </a:r>
          </a:p>
          <a:p>
            <a:pPr marL="0" indent="0">
              <a:buNone/>
            </a:pPr>
            <a:r>
              <a:rPr lang="en-US" sz="1400" b="1" dirty="0" smtClean="0"/>
              <a:t>Disadvantages</a:t>
            </a:r>
          </a:p>
          <a:p>
            <a:r>
              <a:rPr lang="en-US" sz="1400" dirty="0" smtClean="0"/>
              <a:t>• </a:t>
            </a:r>
            <a:r>
              <a:rPr lang="en-US" sz="1400" dirty="0"/>
              <a:t>Departments may </a:t>
            </a:r>
            <a:r>
              <a:rPr lang="en-US" sz="1400" dirty="0" smtClean="0"/>
              <a:t>work independently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dirty="0"/>
              <a:t>• </a:t>
            </a:r>
            <a:r>
              <a:rPr lang="en-US" sz="1400" dirty="0" smtClean="0"/>
              <a:t>Delay in Communication </a:t>
            </a:r>
            <a:r>
              <a:rPr lang="en-US" sz="1400" dirty="0"/>
              <a:t>between </a:t>
            </a:r>
            <a:r>
              <a:rPr lang="en-US" sz="1400" dirty="0" smtClean="0"/>
              <a:t>departments.</a:t>
            </a:r>
            <a:endParaRPr lang="en-US" sz="1400" dirty="0"/>
          </a:p>
          <a:p>
            <a:endParaRPr lang="en-GB" sz="1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1800" y="6238875"/>
            <a:ext cx="2362200" cy="6191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4075" y="2348880"/>
            <a:ext cx="3209925" cy="240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2858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Divisional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3" y="1700808"/>
            <a:ext cx="8964488" cy="467565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dirty="0" smtClean="0"/>
              <a:t>Activities </a:t>
            </a:r>
            <a:r>
              <a:rPr lang="en-US" sz="1400" dirty="0"/>
              <a:t>are </a:t>
            </a:r>
            <a:r>
              <a:rPr lang="en-GB" sz="1400" dirty="0" smtClean="0"/>
              <a:t>organised</a:t>
            </a:r>
            <a:r>
              <a:rPr lang="en-US" sz="1400" dirty="0" smtClean="0"/>
              <a:t> </a:t>
            </a:r>
            <a:r>
              <a:rPr lang="en-US" sz="1400" dirty="0"/>
              <a:t>into </a:t>
            </a:r>
            <a:r>
              <a:rPr lang="en-US" sz="1400" dirty="0" smtClean="0"/>
              <a:t>sections based on </a:t>
            </a:r>
            <a:r>
              <a:rPr lang="en-US" sz="1400" dirty="0"/>
              <a:t>their location, what they sell, the services they provide, or their customers </a:t>
            </a:r>
            <a:r>
              <a:rPr lang="en-US" sz="1400" dirty="0" smtClean="0"/>
              <a:t>(</a:t>
            </a:r>
            <a:r>
              <a:rPr lang="en-US" sz="1400" dirty="0"/>
              <a:t>Joseph and </a:t>
            </a:r>
            <a:r>
              <a:rPr lang="en-US" sz="1400" dirty="0" err="1"/>
              <a:t>Sengul</a:t>
            </a:r>
            <a:r>
              <a:rPr lang="en-US" sz="1400" dirty="0"/>
              <a:t>, 2025</a:t>
            </a:r>
            <a:r>
              <a:rPr lang="en-US" sz="1400" dirty="0" smtClean="0"/>
              <a:t>).</a:t>
            </a:r>
            <a:endParaRPr lang="en-US" sz="1400" dirty="0"/>
          </a:p>
          <a:p>
            <a:pPr marL="0" indent="0">
              <a:buNone/>
            </a:pPr>
            <a:r>
              <a:rPr lang="en-US" sz="1400" b="1" dirty="0"/>
              <a:t>Advantages</a:t>
            </a:r>
          </a:p>
          <a:p>
            <a:r>
              <a:rPr lang="en-US" sz="1400" dirty="0" smtClean="0"/>
              <a:t>Better </a:t>
            </a:r>
            <a:r>
              <a:rPr lang="en-US" sz="1400" dirty="0"/>
              <a:t>ability to adjust</a:t>
            </a:r>
          </a:p>
          <a:p>
            <a:r>
              <a:rPr lang="en-US" sz="1400" dirty="0" smtClean="0"/>
              <a:t>Faster </a:t>
            </a:r>
            <a:r>
              <a:rPr lang="en-US" sz="1400" dirty="0"/>
              <a:t>choices.</a:t>
            </a:r>
          </a:p>
          <a:p>
            <a:r>
              <a:rPr lang="en-US" sz="1400" dirty="0"/>
              <a:t>Listen to what customers </a:t>
            </a:r>
            <a:r>
              <a:rPr lang="en-US" sz="1400" dirty="0" smtClean="0"/>
              <a:t>need</a:t>
            </a:r>
            <a:endParaRPr lang="en-US" sz="1400" dirty="0"/>
          </a:p>
          <a:p>
            <a:r>
              <a:rPr lang="en-US" sz="1400" dirty="0" smtClean="0"/>
              <a:t>More responsibilities </a:t>
            </a:r>
            <a:endParaRPr lang="en-US" sz="1400" dirty="0"/>
          </a:p>
          <a:p>
            <a:pPr marL="0" indent="0">
              <a:buNone/>
            </a:pPr>
            <a:r>
              <a:rPr lang="en-US" sz="1400" b="1" dirty="0" smtClean="0"/>
              <a:t>Disadvantages</a:t>
            </a:r>
            <a:endParaRPr lang="en-US" sz="1400" b="1" dirty="0"/>
          </a:p>
          <a:p>
            <a:r>
              <a:rPr lang="en-US" sz="1400" dirty="0" smtClean="0"/>
              <a:t>Resource </a:t>
            </a:r>
            <a:r>
              <a:rPr lang="en-US" sz="1400" dirty="0"/>
              <a:t>duplication. </a:t>
            </a:r>
          </a:p>
          <a:p>
            <a:r>
              <a:rPr lang="en-US" sz="1400" dirty="0" smtClean="0"/>
              <a:t>Increased </a:t>
            </a:r>
            <a:r>
              <a:rPr lang="en-US" sz="1400" dirty="0"/>
              <a:t>expenses for operations. </a:t>
            </a:r>
            <a:endParaRPr lang="en-US" sz="1400" dirty="0" smtClean="0"/>
          </a:p>
          <a:p>
            <a:pPr marL="0" indent="0">
              <a:buNone/>
            </a:pPr>
            <a:r>
              <a:rPr lang="en-US" sz="1400" b="1" dirty="0" smtClean="0"/>
              <a:t>Premier </a:t>
            </a:r>
            <a:r>
              <a:rPr lang="en-US" sz="1400" b="1" dirty="0"/>
              <a:t>Inn Example</a:t>
            </a:r>
          </a:p>
          <a:p>
            <a:r>
              <a:rPr lang="en-US" sz="1400" dirty="0" smtClean="0"/>
              <a:t>Higher </a:t>
            </a:r>
            <a:r>
              <a:rPr lang="en-US" sz="1400" dirty="0"/>
              <a:t>costs for running things.</a:t>
            </a:r>
          </a:p>
          <a:p>
            <a:r>
              <a:rPr lang="en-US" sz="1400" dirty="0"/>
              <a:t>An example of a Premier Inn hotel.</a:t>
            </a:r>
          </a:p>
          <a:p>
            <a:r>
              <a:rPr lang="en-US" sz="1400" dirty="0"/>
              <a:t>Whitbread has several different business areas.</a:t>
            </a:r>
          </a:p>
          <a:p>
            <a:r>
              <a:rPr lang="en-US" sz="1400" dirty="0"/>
              <a:t>Hotels in the UK</a:t>
            </a:r>
          </a:p>
          <a:p>
            <a:r>
              <a:rPr lang="en-US" sz="1400" dirty="0"/>
              <a:t>Hotels in Germany</a:t>
            </a:r>
          </a:p>
          <a:p>
            <a:r>
              <a:rPr lang="en-US" sz="1400" dirty="0"/>
              <a:t>Building and improving land and properties.</a:t>
            </a:r>
          </a:p>
          <a:p>
            <a:r>
              <a:rPr lang="en-US" sz="1400" dirty="0"/>
              <a:t>Business and Online Activities</a:t>
            </a:r>
            <a:endParaRPr lang="en-GB" sz="1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1800" y="6238875"/>
            <a:ext cx="2362200" cy="6191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1960" y="2420888"/>
            <a:ext cx="4638675" cy="233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221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Matrix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7016" y="1700808"/>
            <a:ext cx="8856984" cy="473882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dirty="0"/>
              <a:t>Divisional and functional reporting connections are combined in a matrix </a:t>
            </a:r>
            <a:r>
              <a:rPr lang="en-US" sz="1400" dirty="0"/>
              <a:t>format </a:t>
            </a:r>
            <a:r>
              <a:rPr lang="en-US" sz="1400" dirty="0" smtClean="0"/>
              <a:t>(Joseph </a:t>
            </a:r>
            <a:r>
              <a:rPr lang="en-US" sz="1400" dirty="0"/>
              <a:t>and </a:t>
            </a:r>
            <a:r>
              <a:rPr lang="en-US" sz="1400" dirty="0" err="1"/>
              <a:t>Sengul</a:t>
            </a:r>
            <a:r>
              <a:rPr lang="en-US" sz="1400" dirty="0"/>
              <a:t>, </a:t>
            </a:r>
            <a:r>
              <a:rPr lang="en-US" sz="1400" dirty="0" smtClean="0"/>
              <a:t>2025).</a:t>
            </a:r>
            <a:endParaRPr lang="en-US" sz="1400" dirty="0"/>
          </a:p>
          <a:p>
            <a:pPr marL="0" indent="0">
              <a:buNone/>
            </a:pPr>
            <a:r>
              <a:rPr lang="en-US" sz="1400" dirty="0"/>
              <a:t>Workers are responsible </a:t>
            </a:r>
            <a:r>
              <a:rPr lang="en-US" sz="1400" dirty="0" smtClean="0"/>
              <a:t>for </a:t>
            </a:r>
            <a:r>
              <a:rPr lang="en-US" sz="1400" dirty="0"/>
              <a:t>both:</a:t>
            </a:r>
          </a:p>
          <a:p>
            <a:r>
              <a:rPr lang="en-US" sz="1400" dirty="0"/>
              <a:t>Functions manager</a:t>
            </a:r>
          </a:p>
          <a:p>
            <a:r>
              <a:rPr lang="en-US" sz="1400" dirty="0"/>
              <a:t>Manager of a project or department.</a:t>
            </a:r>
          </a:p>
          <a:p>
            <a:r>
              <a:rPr lang="en-US" sz="1400" dirty="0" smtClean="0"/>
              <a:t> </a:t>
            </a:r>
          </a:p>
          <a:p>
            <a:pPr marL="0" indent="0">
              <a:buNone/>
            </a:pPr>
            <a:r>
              <a:rPr lang="en-US" sz="1400" b="1" dirty="0" smtClean="0"/>
              <a:t>Advantages</a:t>
            </a:r>
            <a:endParaRPr lang="en-US" sz="1400" b="1" dirty="0"/>
          </a:p>
          <a:p>
            <a:r>
              <a:rPr lang="en-US" sz="1400" dirty="0" smtClean="0"/>
              <a:t>Improved cooperation</a:t>
            </a:r>
            <a:r>
              <a:rPr lang="en-US" sz="1400" dirty="0"/>
              <a:t>. </a:t>
            </a:r>
          </a:p>
          <a:p>
            <a:r>
              <a:rPr lang="en-US" sz="1400" dirty="0" smtClean="0"/>
              <a:t>Adaptable </a:t>
            </a:r>
            <a:r>
              <a:rPr lang="en-US" sz="1400" dirty="0"/>
              <a:t>distribution of resources. </a:t>
            </a:r>
          </a:p>
          <a:p>
            <a:r>
              <a:rPr lang="en-US" sz="1400" dirty="0" smtClean="0"/>
              <a:t>Promotes </a:t>
            </a:r>
            <a:r>
              <a:rPr lang="en-US" sz="1400" dirty="0"/>
              <a:t>creativity. </a:t>
            </a:r>
          </a:p>
          <a:p>
            <a:pPr marL="0" indent="0">
              <a:buNone/>
            </a:pPr>
            <a:r>
              <a:rPr lang="en-US" sz="1400" b="1" dirty="0" smtClean="0"/>
              <a:t>Disadvantages</a:t>
            </a:r>
            <a:endParaRPr lang="en-US" sz="1400" b="1" dirty="0"/>
          </a:p>
          <a:p>
            <a:r>
              <a:rPr lang="en-US" sz="1400" dirty="0"/>
              <a:t>Confusion about job responsibilities.</a:t>
            </a:r>
          </a:p>
          <a:p>
            <a:r>
              <a:rPr lang="en-US" sz="1400" dirty="0" smtClean="0"/>
              <a:t>Conflicts </a:t>
            </a:r>
            <a:r>
              <a:rPr lang="en-US" sz="1400" dirty="0"/>
              <a:t>between managers.</a:t>
            </a:r>
          </a:p>
          <a:p>
            <a:r>
              <a:rPr lang="en-US" sz="1400" dirty="0" smtClean="0"/>
              <a:t>More complicated conversations.</a:t>
            </a:r>
            <a:endParaRPr lang="en-US" sz="1400" dirty="0"/>
          </a:p>
          <a:p>
            <a:pPr marL="0" indent="0">
              <a:buNone/>
            </a:pPr>
            <a:r>
              <a:rPr lang="en-US" sz="1400" b="1" dirty="0" smtClean="0"/>
              <a:t>Premier </a:t>
            </a:r>
            <a:r>
              <a:rPr lang="en-US" sz="1400" b="1" dirty="0"/>
              <a:t>Inn Example</a:t>
            </a:r>
          </a:p>
          <a:p>
            <a:r>
              <a:rPr lang="en-US" sz="1400" dirty="0"/>
              <a:t>Fixing up a hotel might include:</a:t>
            </a:r>
          </a:p>
          <a:p>
            <a:r>
              <a:rPr lang="en-US" sz="1400" dirty="0"/>
              <a:t>Operations Department</a:t>
            </a:r>
          </a:p>
          <a:p>
            <a:r>
              <a:rPr lang="en-US" sz="1400" dirty="0"/>
              <a:t>Marketing </a:t>
            </a:r>
            <a:r>
              <a:rPr lang="en-US" sz="1400" dirty="0" smtClean="0"/>
              <a:t>Department, </a:t>
            </a:r>
            <a:r>
              <a:rPr lang="en-US" sz="1400" dirty="0"/>
              <a:t>Finance Department</a:t>
            </a:r>
          </a:p>
          <a:p>
            <a:r>
              <a:rPr lang="en-US" sz="1400" dirty="0" smtClean="0"/>
              <a:t>Working </a:t>
            </a:r>
            <a:r>
              <a:rPr lang="en-US" sz="1400" dirty="0"/>
              <a:t>together with a project leader.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1800" y="6238875"/>
            <a:ext cx="2362200" cy="6191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4384" y="2430709"/>
            <a:ext cx="4959616" cy="302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2077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Comparison of the Three Structures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6107502"/>
              </p:ext>
            </p:extLst>
          </p:nvPr>
        </p:nvGraphicFramePr>
        <p:xfrm>
          <a:off x="249497" y="1860413"/>
          <a:ext cx="5114591" cy="3268960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1298167">
                  <a:extLst>
                    <a:ext uri="{9D8B030D-6E8A-4147-A177-3AD203B41FA5}">
                      <a16:colId xmlns:a16="http://schemas.microsoft.com/office/drawing/2014/main" val="136186503"/>
                    </a:ext>
                  </a:extLst>
                </a:gridCol>
                <a:gridCol w="1558857">
                  <a:extLst>
                    <a:ext uri="{9D8B030D-6E8A-4147-A177-3AD203B41FA5}">
                      <a16:colId xmlns:a16="http://schemas.microsoft.com/office/drawing/2014/main" val="2563756085"/>
                    </a:ext>
                  </a:extLst>
                </a:gridCol>
                <a:gridCol w="2257567">
                  <a:extLst>
                    <a:ext uri="{9D8B030D-6E8A-4147-A177-3AD203B41FA5}">
                      <a16:colId xmlns:a16="http://schemas.microsoft.com/office/drawing/2014/main" val="1462557827"/>
                    </a:ext>
                  </a:extLst>
                </a:gridCol>
              </a:tblGrid>
              <a:tr h="411474">
                <a:tc>
                  <a:txBody>
                    <a:bodyPr/>
                    <a:lstStyle/>
                    <a:p>
                      <a:r>
                        <a:rPr lang="en-GB" b="1"/>
                        <a:t>Structure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Strength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Weakness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07923409"/>
                  </a:ext>
                </a:extLst>
              </a:tr>
              <a:tr h="1028686">
                <a:tc>
                  <a:txBody>
                    <a:bodyPr/>
                    <a:lstStyle/>
                    <a:p>
                      <a:r>
                        <a:rPr lang="en-GB"/>
                        <a:t>Functional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Competence </a:t>
                      </a:r>
                      <a:r>
                        <a:rPr lang="en-GB" dirty="0"/>
                        <a:t>and specialisation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Weak interdepartmental </a:t>
                      </a:r>
                      <a:r>
                        <a:rPr lang="en-GB" dirty="0"/>
                        <a:t>communication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05595644"/>
                  </a:ext>
                </a:extLst>
              </a:tr>
              <a:tr h="720080">
                <a:tc>
                  <a:txBody>
                    <a:bodyPr/>
                    <a:lstStyle/>
                    <a:p>
                      <a:r>
                        <a:rPr lang="en-GB"/>
                        <a:t>Divisional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Adaptability and customer-centeredness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Resource duplication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29781469"/>
                  </a:ext>
                </a:extLst>
              </a:tr>
              <a:tr h="720080">
                <a:tc>
                  <a:txBody>
                    <a:bodyPr/>
                    <a:lstStyle/>
                    <a:p>
                      <a:r>
                        <a:rPr lang="en-GB"/>
                        <a:t>Matrix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Innovation and cooperation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Complicated </a:t>
                      </a:r>
                      <a:r>
                        <a:rPr lang="en-GB" dirty="0"/>
                        <a:t>reporting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58969059"/>
                  </a:ext>
                </a:extLst>
              </a:tr>
            </a:tbl>
          </a:graphicData>
        </a:graphic>
      </p:graphicFrame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1800" y="6238875"/>
            <a:ext cx="2362200" cy="619125"/>
          </a:xfrm>
          <a:prstGeom prst="rect">
            <a:avLst/>
          </a:prstGeom>
        </p:spPr>
      </p:pic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249497" y="5424086"/>
            <a:ext cx="5550862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Key Point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>
                <a:latin typeface="Arial" panose="020B0604020202020204" pitchFamily="34" charset="0"/>
              </a:rPr>
              <a:t>The goals, size, and plans of a company all affect how it is </a:t>
            </a:r>
            <a:r>
              <a:rPr lang="en-US" altLang="en-US" sz="1600" dirty="0" err="1" smtClean="0">
                <a:latin typeface="Arial" panose="020B0604020202020204" pitchFamily="34" charset="0"/>
              </a:rPr>
              <a:t>organised</a:t>
            </a:r>
            <a:r>
              <a:rPr lang="en-US" altLang="en-US" sz="1600" dirty="0">
                <a:latin typeface="Arial" panose="020B0604020202020204" pitchFamily="34" charset="0"/>
              </a:rPr>
              <a:t>.</a:t>
            </a:r>
            <a:endParaRPr kumimoji="0" lang="en-GB" altLang="en-US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37681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Relationship Between Structure and Organisational Performance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4033" y="1646493"/>
            <a:ext cx="6300192" cy="502286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dirty="0"/>
              <a:t>According to </a:t>
            </a:r>
            <a:r>
              <a:rPr lang="en-US" sz="1400" dirty="0" err="1" smtClean="0"/>
              <a:t>Quttainah</a:t>
            </a:r>
            <a:r>
              <a:rPr lang="en-US" sz="1400" dirty="0" smtClean="0"/>
              <a:t> (2025), </a:t>
            </a:r>
            <a:r>
              <a:rPr lang="en-US" sz="1400" dirty="0"/>
              <a:t>the way a company is structured affects how workers behave, communicate, and make decisions</a:t>
            </a:r>
            <a:r>
              <a:rPr lang="en-GB" sz="1400" dirty="0" smtClean="0"/>
              <a:t>.</a:t>
            </a:r>
          </a:p>
          <a:p>
            <a:pPr marL="0" indent="0">
              <a:buNone/>
            </a:pPr>
            <a:r>
              <a:rPr lang="en-GB" sz="1400" b="1" dirty="0" smtClean="0"/>
              <a:t>Whitbread Example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US" sz="1400" dirty="0"/>
              <a:t>Functional departments help improve </a:t>
            </a:r>
            <a:r>
              <a:rPr lang="en-GB" sz="1400" dirty="0" smtClean="0"/>
              <a:t>operational efficiency.</a:t>
            </a:r>
            <a:endParaRPr lang="en-US" sz="1400" dirty="0" smtClean="0"/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US" sz="1400" dirty="0" smtClean="0"/>
              <a:t>In</a:t>
            </a:r>
            <a:r>
              <a:rPr lang="en-US" sz="1400" dirty="0"/>
              <a:t> Germany and the UK, hotels operate using a system that divides responsibilities into different sections.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US" sz="1400" dirty="0"/>
              <a:t>Building hotels and developing new ideas are supported by matrix project teams.  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US" sz="1400" dirty="0"/>
              <a:t>Clear reporting lines ensure consistent service across all Premier Inn hotels.</a:t>
            </a:r>
          </a:p>
          <a:p>
            <a:pPr marL="0" indent="0">
              <a:buNone/>
            </a:pPr>
            <a:r>
              <a:rPr lang="en-GB" sz="1400" b="1" dirty="0" smtClean="0"/>
              <a:t>Relationship </a:t>
            </a:r>
            <a:r>
              <a:rPr lang="en-GB" sz="1400" b="1" dirty="0"/>
              <a:t>Between </a:t>
            </a:r>
            <a:r>
              <a:rPr lang="en-GB" sz="1400" b="1" dirty="0" smtClean="0"/>
              <a:t>Structure and Culture</a:t>
            </a:r>
          </a:p>
          <a:p>
            <a:pPr lvl="1" indent="-342900">
              <a:buFont typeface="Arial" panose="020B0604020202020204" pitchFamily="34" charset="0"/>
              <a:buChar char="•"/>
            </a:pPr>
            <a:r>
              <a:rPr lang="en-GB" sz="1400" dirty="0" smtClean="0"/>
              <a:t>The way the company is set up influences its culture</a:t>
            </a:r>
          </a:p>
          <a:p>
            <a:pPr lvl="1" indent="-342900">
              <a:buFont typeface="Arial" panose="020B0604020202020204" pitchFamily="34" charset="0"/>
              <a:buChar char="•"/>
            </a:pPr>
            <a:r>
              <a:rPr lang="en-GB" sz="1400" dirty="0" smtClean="0"/>
              <a:t>Whitbread promotes collaboration, customer service and responsibility </a:t>
            </a:r>
          </a:p>
          <a:p>
            <a:pPr lvl="1" indent="-342900">
              <a:buFont typeface="Arial" panose="020B0604020202020204" pitchFamily="34" charset="0"/>
              <a:buChar char="•"/>
            </a:pPr>
            <a:r>
              <a:rPr lang="en-GB" sz="1400" dirty="0" smtClean="0"/>
              <a:t>Clarity of defined roles produces better outcomes </a:t>
            </a:r>
          </a:p>
          <a:p>
            <a:pPr marL="0" indent="0">
              <a:buNone/>
            </a:pPr>
            <a:r>
              <a:rPr lang="en-GB" sz="1400" b="1" dirty="0" smtClean="0"/>
              <a:t>Impact on Organisational Performance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GB" sz="1400" dirty="0" smtClean="0"/>
              <a:t>Satisfied clients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GB" sz="1400" dirty="0" smtClean="0"/>
              <a:t>Better conversation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GB" sz="1400" dirty="0" smtClean="0"/>
              <a:t>Quick decision-making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GB" sz="1400" dirty="0" smtClean="0"/>
              <a:t>Dependability in service quality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GB" sz="1400" dirty="0" smtClean="0"/>
              <a:t>An increase in profits</a:t>
            </a:r>
          </a:p>
          <a:p>
            <a:endParaRPr lang="en-GB" sz="1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1800" y="6238875"/>
            <a:ext cx="2362200" cy="6191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0192" y="3288527"/>
            <a:ext cx="2853519" cy="1853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8215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1800" y="6238875"/>
            <a:ext cx="2362200" cy="619125"/>
          </a:xfrm>
          <a:prstGeom prst="rect">
            <a:avLst/>
          </a:prstGeom>
        </p:spPr>
      </p:pic>
      <p:sp>
        <p:nvSpPr>
          <p:cNvPr id="6" name="Rectangle 2"/>
          <p:cNvSpPr>
            <a:spLocks noGrp="1" noChangeArrowheads="1"/>
          </p:cNvSpPr>
          <p:nvPr>
            <p:ph idx="1"/>
          </p:nvPr>
        </p:nvSpPr>
        <p:spPr bwMode="auto">
          <a:xfrm>
            <a:off x="457200" y="1970356"/>
            <a:ext cx="8215745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altLang="en-US" sz="2400" dirty="0" smtClean="0">
                <a:latin typeface="Arial" panose="020B0604020202020204" pitchFamily="34" charset="0"/>
              </a:rPr>
              <a:t>The way power and communication work is determined by the </a:t>
            </a:r>
            <a:r>
              <a:rPr lang="en-GB" altLang="en-US" sz="2400" dirty="0" smtClean="0">
                <a:latin typeface="Arial" panose="020B0604020202020204" pitchFamily="34" charset="0"/>
              </a:rPr>
              <a:t>organisational </a:t>
            </a:r>
            <a:r>
              <a:rPr lang="en-GB" altLang="en-US" sz="2400" dirty="0" smtClean="0">
                <a:latin typeface="Arial" panose="020B0604020202020204" pitchFamily="34" charset="0"/>
              </a:rPr>
              <a:t>structure.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altLang="en-US" sz="2400" dirty="0" smtClean="0">
                <a:latin typeface="Arial" panose="020B0604020202020204" pitchFamily="34" charset="0"/>
              </a:rPr>
              <a:t>By focusing on specific tasks, a functional structure works more efficiently.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altLang="en-US" sz="2400" dirty="0" smtClean="0">
                <a:latin typeface="Arial" panose="020B0604020202020204" pitchFamily="34" charset="0"/>
              </a:rPr>
              <a:t>Divisional organisation makes it easier to adapt and respond quickly.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altLang="en-US" sz="2400" dirty="0" smtClean="0">
                <a:latin typeface="Arial" panose="020B0604020202020204" pitchFamily="34" charset="0"/>
              </a:rPr>
              <a:t>A matrix structure helps people work together and generate new ideas.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altLang="en-US" sz="2400" dirty="0" smtClean="0">
                <a:latin typeface="Arial" panose="020B0604020202020204" pitchFamily="34" charset="0"/>
              </a:rPr>
              <a:t>A blend of different divisions and departments often works best for a big hotel chain like Premier Inn.</a:t>
            </a:r>
            <a:endParaRPr kumimoji="0" lang="en-GB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93152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756" y="1703124"/>
            <a:ext cx="8964488" cy="4246156"/>
          </a:xfrm>
        </p:spPr>
        <p:txBody>
          <a:bodyPr>
            <a:noAutofit/>
          </a:bodyPr>
          <a:lstStyle/>
          <a:p>
            <a:r>
              <a:rPr lang="en-US" sz="2000" dirty="0" smtClean="0"/>
              <a:t>Johnson</a:t>
            </a:r>
            <a:r>
              <a:rPr lang="en-US" sz="2000" dirty="0"/>
              <a:t>, G., Whittington, R., Scholes, K., </a:t>
            </a:r>
            <a:r>
              <a:rPr lang="en-US" sz="2000" dirty="0" err="1"/>
              <a:t>Angwin</a:t>
            </a:r>
            <a:r>
              <a:rPr lang="en-US" sz="2000" dirty="0"/>
              <a:t>, D. and </a:t>
            </a:r>
            <a:r>
              <a:rPr lang="en-US" sz="2000" dirty="0" err="1"/>
              <a:t>Reginer</a:t>
            </a:r>
            <a:r>
              <a:rPr lang="en-US" sz="2000" dirty="0"/>
              <a:t>, P. (2017) </a:t>
            </a:r>
            <a:r>
              <a:rPr lang="en-US" sz="2000" i="1" dirty="0"/>
              <a:t>Exploring Strategy: Text &amp; Cases</a:t>
            </a:r>
            <a:r>
              <a:rPr lang="en-US" sz="2000" dirty="0"/>
              <a:t>. </a:t>
            </a:r>
            <a:r>
              <a:rPr lang="en-US" sz="2000" dirty="0" smtClean="0"/>
              <a:t>Essex: Pearson </a:t>
            </a:r>
            <a:r>
              <a:rPr lang="en-US" sz="2000" dirty="0"/>
              <a:t>Education </a:t>
            </a:r>
            <a:r>
              <a:rPr lang="en-US" sz="2000" dirty="0" smtClean="0"/>
              <a:t>Limited</a:t>
            </a:r>
            <a:r>
              <a:rPr lang="en-US" sz="2000" dirty="0" smtClean="0"/>
              <a:t>.</a:t>
            </a:r>
          </a:p>
          <a:p>
            <a:r>
              <a:rPr lang="en-US" sz="2000" dirty="0"/>
              <a:t>Joseph, J., </a:t>
            </a:r>
            <a:r>
              <a:rPr lang="en-US" sz="2000" dirty="0" smtClean="0"/>
              <a:t>and </a:t>
            </a:r>
            <a:r>
              <a:rPr lang="en-US" sz="2000" dirty="0" err="1" smtClean="0"/>
              <a:t>Sengul</a:t>
            </a:r>
            <a:r>
              <a:rPr lang="en-US" sz="2000" dirty="0"/>
              <a:t>, M. (2025</a:t>
            </a:r>
            <a:r>
              <a:rPr lang="en-US" sz="2000" dirty="0" smtClean="0"/>
              <a:t>) ‘Organization </a:t>
            </a:r>
            <a:r>
              <a:rPr lang="en-US" sz="2000" dirty="0"/>
              <a:t>Design: Current Insights and Future Research </a:t>
            </a:r>
            <a:r>
              <a:rPr lang="en-US" sz="2000" dirty="0" smtClean="0"/>
              <a:t>Directions’, </a:t>
            </a:r>
            <a:r>
              <a:rPr lang="en-US" sz="2000" i="1" dirty="0"/>
              <a:t>Journal of Management</a:t>
            </a:r>
            <a:r>
              <a:rPr lang="en-US" sz="2000" dirty="0"/>
              <a:t>, 51(1), 249-308.</a:t>
            </a:r>
            <a:endParaRPr lang="en-US" sz="2000" dirty="0" smtClean="0"/>
          </a:p>
          <a:p>
            <a:r>
              <a:rPr lang="en-US" sz="2000" dirty="0"/>
              <a:t>Mullins, L. J., </a:t>
            </a:r>
            <a:r>
              <a:rPr lang="en-US" sz="2000" dirty="0" smtClean="0"/>
              <a:t>and </a:t>
            </a:r>
            <a:r>
              <a:rPr lang="en-US" sz="2000" dirty="0"/>
              <a:t>Rees, G. (2023</a:t>
            </a:r>
            <a:r>
              <a:rPr lang="en-US" sz="2000" dirty="0" smtClean="0"/>
              <a:t>) </a:t>
            </a:r>
            <a:r>
              <a:rPr lang="en-US" sz="2000" i="1" dirty="0"/>
              <a:t>Management and Organizational </a:t>
            </a:r>
            <a:r>
              <a:rPr lang="en-US" sz="2000" i="1" dirty="0" err="1"/>
              <a:t>Behaviour</a:t>
            </a:r>
            <a:r>
              <a:rPr lang="en-US" sz="2000" dirty="0"/>
              <a:t> (13th </a:t>
            </a:r>
            <a:r>
              <a:rPr lang="en-US" sz="2000" dirty="0" err="1" smtClean="0"/>
              <a:t>edn</a:t>
            </a:r>
            <a:r>
              <a:rPr lang="en-US" sz="2000" dirty="0" smtClean="0"/>
              <a:t>). Harlow: Pearson</a:t>
            </a:r>
            <a:r>
              <a:rPr lang="en-US" sz="2000" dirty="0"/>
              <a:t>.</a:t>
            </a:r>
          </a:p>
          <a:p>
            <a:r>
              <a:rPr lang="en-US" sz="2000" dirty="0" err="1"/>
              <a:t>Quttainah</a:t>
            </a:r>
            <a:r>
              <a:rPr lang="en-US" sz="2000" dirty="0"/>
              <a:t>, M. (2025</a:t>
            </a:r>
            <a:r>
              <a:rPr lang="en-US" sz="2000" dirty="0" smtClean="0"/>
              <a:t>) ‘Shaping </a:t>
            </a:r>
            <a:r>
              <a:rPr lang="en-US" sz="2000" dirty="0"/>
              <a:t>the Future of Organizational </a:t>
            </a:r>
            <a:r>
              <a:rPr lang="en-US" sz="2000" dirty="0" err="1"/>
              <a:t>Behaviour</a:t>
            </a:r>
            <a:r>
              <a:rPr lang="en-US" sz="2000" dirty="0"/>
              <a:t> Research: Bridging Theoretical Foundations with Emerging </a:t>
            </a:r>
            <a:r>
              <a:rPr lang="en-US" sz="2000" dirty="0" smtClean="0"/>
              <a:t>Challenges’,</a:t>
            </a:r>
            <a:r>
              <a:rPr lang="en-US" sz="2000" dirty="0"/>
              <a:t> </a:t>
            </a:r>
            <a:r>
              <a:rPr lang="en-US" sz="2000" i="1" dirty="0"/>
              <a:t>FIIB Business Review</a:t>
            </a:r>
            <a:r>
              <a:rPr lang="en-US" sz="2000" dirty="0"/>
              <a:t>, </a:t>
            </a:r>
            <a:r>
              <a:rPr lang="en-US" sz="2000" i="1" dirty="0"/>
              <a:t>14</a:t>
            </a:r>
            <a:r>
              <a:rPr lang="en-US" sz="2000" dirty="0"/>
              <a:t>(2), 123-127</a:t>
            </a:r>
            <a:r>
              <a:rPr lang="en-US" sz="2000" dirty="0"/>
              <a:t>. </a:t>
            </a:r>
            <a:r>
              <a:rPr lang="en-US" sz="2000" dirty="0">
                <a:hlinkClick r:id="rId2"/>
              </a:rPr>
              <a:t>https://</a:t>
            </a:r>
            <a:r>
              <a:rPr lang="en-US" sz="2000" dirty="0" smtClean="0">
                <a:hlinkClick r:id="rId2"/>
              </a:rPr>
              <a:t>doi.org/10.1177/23197145241313486</a:t>
            </a:r>
            <a:r>
              <a:rPr lang="en-US" sz="2000" dirty="0" smtClean="0"/>
              <a:t> </a:t>
            </a:r>
          </a:p>
          <a:p>
            <a:r>
              <a:rPr lang="en-US" sz="2000" dirty="0" smtClean="0"/>
              <a:t>Whitbread plc (2026) </a:t>
            </a:r>
            <a:r>
              <a:rPr lang="en-US" sz="2000" i="1" dirty="0" smtClean="0"/>
              <a:t>About Us</a:t>
            </a:r>
            <a:r>
              <a:rPr lang="en-US" sz="2000" dirty="0" smtClean="0"/>
              <a:t>. Available at: </a:t>
            </a:r>
            <a:r>
              <a:rPr lang="en-US" sz="2000" dirty="0" smtClean="0">
                <a:hlinkClick r:id="rId3"/>
              </a:rPr>
              <a:t>https://www.whitbread.co.uk/about-us</a:t>
            </a:r>
            <a:r>
              <a:rPr lang="en-US" sz="2000" dirty="0" smtClean="0"/>
              <a:t> (Accessed: 12 June 2026).</a:t>
            </a:r>
          </a:p>
          <a:p>
            <a:r>
              <a:rPr lang="en-US" sz="2000" dirty="0" smtClean="0"/>
              <a:t>Whitbread </a:t>
            </a:r>
            <a:r>
              <a:rPr lang="en-US" sz="2000" dirty="0" smtClean="0"/>
              <a:t>plc (2025) </a:t>
            </a:r>
            <a:r>
              <a:rPr lang="en-US" sz="2000" i="1" dirty="0" smtClean="0"/>
              <a:t>Annual Report and Accounts 2024/25</a:t>
            </a:r>
            <a:r>
              <a:rPr lang="en-US" sz="2000" dirty="0" smtClean="0"/>
              <a:t>. Available </a:t>
            </a:r>
            <a:r>
              <a:rPr lang="en-US" sz="2000" dirty="0"/>
              <a:t>at: </a:t>
            </a:r>
            <a:r>
              <a:rPr lang="en-US" sz="2000" dirty="0">
                <a:hlinkClick r:id="rId4"/>
              </a:rPr>
              <a:t>https://</a:t>
            </a:r>
            <a:r>
              <a:rPr lang="en-US" sz="2000" dirty="0" smtClean="0">
                <a:hlinkClick r:id="rId4"/>
              </a:rPr>
              <a:t>cdn.whitbread.co.uk/media/2025/05/Whitbread-PLC-Annual-Report-and-Accounts-2024-25.pdf</a:t>
            </a:r>
            <a:r>
              <a:rPr lang="en-US" sz="2000" dirty="0" smtClean="0"/>
              <a:t> (</a:t>
            </a:r>
            <a:r>
              <a:rPr lang="en-US" sz="2000" dirty="0"/>
              <a:t>Accessed: </a:t>
            </a:r>
            <a:r>
              <a:rPr lang="en-US" sz="2000" dirty="0" smtClean="0"/>
              <a:t>13 </a:t>
            </a:r>
            <a:r>
              <a:rPr lang="en-US" sz="2000" dirty="0"/>
              <a:t>June 2026).</a:t>
            </a:r>
          </a:p>
          <a:p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81800" y="6238875"/>
            <a:ext cx="2362200" cy="619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160174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801</TotalTime>
  <Words>859</Words>
  <Application>Microsoft Office PowerPoint</Application>
  <PresentationFormat>On-screen Show (4:3)</PresentationFormat>
  <Paragraphs>143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Tema de Office</vt:lpstr>
      <vt:lpstr>Module Name: Understanding Organisational Structure and Culture  Module Code:   Assessment Title: Component 1: Practical:  Individual presentation Student Name: Sarah Amin  Student Number: 2319047 Submission Date: 21 Jun 2026 </vt:lpstr>
      <vt:lpstr>Table of Contents</vt:lpstr>
      <vt:lpstr>Organisational Structure</vt:lpstr>
      <vt:lpstr>Organisational Chart</vt:lpstr>
      <vt:lpstr>ABOUT WHITBREAD PLC (PREMIER INN)</vt:lpstr>
      <vt:lpstr>Functional Structure</vt:lpstr>
      <vt:lpstr>Divisional Structure</vt:lpstr>
      <vt:lpstr>Matrix Structure</vt:lpstr>
      <vt:lpstr>Comparison of the Three Structures</vt:lpstr>
      <vt:lpstr>Relationship Between Structure and Organisational Performance</vt:lpstr>
      <vt:lpstr>Conclusion</vt:lpstr>
      <vt:lpstr>References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Sarah Amin</dc:creator>
  <cp:lastModifiedBy>Dell</cp:lastModifiedBy>
  <cp:revision>51</cp:revision>
  <dcterms:created xsi:type="dcterms:W3CDTF">2013-09-29T15:04:22Z</dcterms:created>
  <dcterms:modified xsi:type="dcterms:W3CDTF">2026-06-20T17:40:13Z</dcterms:modified>
</cp:coreProperties>
</file>