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8" r:id="rId5"/>
    <p:sldId id="259" r:id="rId6"/>
    <p:sldId id="269" r:id="rId7"/>
    <p:sldId id="261" r:id="rId8"/>
    <p:sldId id="270" r:id="rId9"/>
    <p:sldId id="263" r:id="rId10"/>
    <p:sldId id="264" r:id="rId11"/>
    <p:sldId id="267" r:id="rId12"/>
    <p:sldId id="271" r:id="rId13"/>
    <p:sldId id="260" r:id="rId14"/>
    <p:sldId id="265" r:id="rId15"/>
    <p:sldId id="266"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05D18A-3DE1-4F4A-B3C0-B4D2454F9CB6}" v="112" dt="2022-07-06T13:20:58.189"/>
    <p1510:client id="{AFD4EC49-790E-4BA9-B3B1-601D2D6AB853}" v="20" dt="2022-07-06T03:40:03.4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dalina Stanga" userId="32a81202d25f5f5a" providerId="LiveId" clId="{AFD4EC49-790E-4BA9-B3B1-601D2D6AB853}"/>
    <pc:docChg chg="modSld sldOrd">
      <pc:chgData name="Madalina Stanga" userId="32a81202d25f5f5a" providerId="LiveId" clId="{AFD4EC49-790E-4BA9-B3B1-601D2D6AB853}" dt="2022-07-06T11:27:52.331" v="25"/>
      <pc:docMkLst>
        <pc:docMk/>
      </pc:docMkLst>
      <pc:sldChg chg="ord modTransition">
        <pc:chgData name="Madalina Stanga" userId="32a81202d25f5f5a" providerId="LiveId" clId="{AFD4EC49-790E-4BA9-B3B1-601D2D6AB853}" dt="2022-07-06T03:40:03.424" v="21"/>
        <pc:sldMkLst>
          <pc:docMk/>
          <pc:sldMk cId="982307389" sldId="256"/>
        </pc:sldMkLst>
      </pc:sldChg>
      <pc:sldChg chg="modTransition">
        <pc:chgData name="Madalina Stanga" userId="32a81202d25f5f5a" providerId="LiveId" clId="{AFD4EC49-790E-4BA9-B3B1-601D2D6AB853}" dt="2022-07-06T03:35:45.724" v="4"/>
        <pc:sldMkLst>
          <pc:docMk/>
          <pc:sldMk cId="4009579570" sldId="257"/>
        </pc:sldMkLst>
      </pc:sldChg>
      <pc:sldChg chg="modTransition">
        <pc:chgData name="Madalina Stanga" userId="32a81202d25f5f5a" providerId="LiveId" clId="{AFD4EC49-790E-4BA9-B3B1-601D2D6AB853}" dt="2022-07-06T03:36:42.820" v="7"/>
        <pc:sldMkLst>
          <pc:docMk/>
          <pc:sldMk cId="946638587" sldId="258"/>
        </pc:sldMkLst>
      </pc:sldChg>
      <pc:sldChg chg="ord modTransition">
        <pc:chgData name="Madalina Stanga" userId="32a81202d25f5f5a" providerId="LiveId" clId="{AFD4EC49-790E-4BA9-B3B1-601D2D6AB853}" dt="2022-07-06T11:27:52.331" v="25"/>
        <pc:sldMkLst>
          <pc:docMk/>
          <pc:sldMk cId="2245471062" sldId="259"/>
        </pc:sldMkLst>
      </pc:sldChg>
      <pc:sldChg chg="modTransition">
        <pc:chgData name="Madalina Stanga" userId="32a81202d25f5f5a" providerId="LiveId" clId="{AFD4EC49-790E-4BA9-B3B1-601D2D6AB853}" dt="2022-07-06T03:37:18.204" v="17"/>
        <pc:sldMkLst>
          <pc:docMk/>
          <pc:sldMk cId="776355792" sldId="260"/>
        </pc:sldMkLst>
      </pc:sldChg>
      <pc:sldChg chg="modTransition">
        <pc:chgData name="Madalina Stanga" userId="32a81202d25f5f5a" providerId="LiveId" clId="{AFD4EC49-790E-4BA9-B3B1-601D2D6AB853}" dt="2022-07-06T03:36:56.608" v="11"/>
        <pc:sldMkLst>
          <pc:docMk/>
          <pc:sldMk cId="2358627580" sldId="261"/>
        </pc:sldMkLst>
      </pc:sldChg>
      <pc:sldChg chg="modTransition">
        <pc:chgData name="Madalina Stanga" userId="32a81202d25f5f5a" providerId="LiveId" clId="{AFD4EC49-790E-4BA9-B3B1-601D2D6AB853}" dt="2022-07-06T03:37:04.024" v="13"/>
        <pc:sldMkLst>
          <pc:docMk/>
          <pc:sldMk cId="2781469327" sldId="263"/>
        </pc:sldMkLst>
      </pc:sldChg>
      <pc:sldChg chg="modTransition">
        <pc:chgData name="Madalina Stanga" userId="32a81202d25f5f5a" providerId="LiveId" clId="{AFD4EC49-790E-4BA9-B3B1-601D2D6AB853}" dt="2022-07-06T03:37:06.853" v="14"/>
        <pc:sldMkLst>
          <pc:docMk/>
          <pc:sldMk cId="3871594403" sldId="264"/>
        </pc:sldMkLst>
      </pc:sldChg>
      <pc:sldChg chg="modTransition">
        <pc:chgData name="Madalina Stanga" userId="32a81202d25f5f5a" providerId="LiveId" clId="{AFD4EC49-790E-4BA9-B3B1-601D2D6AB853}" dt="2022-07-06T03:37:21.347" v="18"/>
        <pc:sldMkLst>
          <pc:docMk/>
          <pc:sldMk cId="2059262118" sldId="265"/>
        </pc:sldMkLst>
      </pc:sldChg>
      <pc:sldChg chg="modTransition">
        <pc:chgData name="Madalina Stanga" userId="32a81202d25f5f5a" providerId="LiveId" clId="{AFD4EC49-790E-4BA9-B3B1-601D2D6AB853}" dt="2022-07-06T03:37:58.933" v="19"/>
        <pc:sldMkLst>
          <pc:docMk/>
          <pc:sldMk cId="1941791566" sldId="266"/>
        </pc:sldMkLst>
      </pc:sldChg>
      <pc:sldChg chg="modTransition">
        <pc:chgData name="Madalina Stanga" userId="32a81202d25f5f5a" providerId="LiveId" clId="{AFD4EC49-790E-4BA9-B3B1-601D2D6AB853}" dt="2022-07-06T03:37:11.106" v="15"/>
        <pc:sldMkLst>
          <pc:docMk/>
          <pc:sldMk cId="1554237455" sldId="267"/>
        </pc:sldMkLst>
      </pc:sldChg>
      <pc:sldChg chg="ord modTransition">
        <pc:chgData name="Madalina Stanga" userId="32a81202d25f5f5a" providerId="LiveId" clId="{AFD4EC49-790E-4BA9-B3B1-601D2D6AB853}" dt="2022-07-06T11:27:50.750" v="23"/>
        <pc:sldMkLst>
          <pc:docMk/>
          <pc:sldMk cId="895968594" sldId="268"/>
        </pc:sldMkLst>
      </pc:sldChg>
      <pc:sldChg chg="modTransition">
        <pc:chgData name="Madalina Stanga" userId="32a81202d25f5f5a" providerId="LiveId" clId="{AFD4EC49-790E-4BA9-B3B1-601D2D6AB853}" dt="2022-07-06T03:36:51.887" v="10"/>
        <pc:sldMkLst>
          <pc:docMk/>
          <pc:sldMk cId="3176737477" sldId="269"/>
        </pc:sldMkLst>
      </pc:sldChg>
      <pc:sldChg chg="modTransition">
        <pc:chgData name="Madalina Stanga" userId="32a81202d25f5f5a" providerId="LiveId" clId="{AFD4EC49-790E-4BA9-B3B1-601D2D6AB853}" dt="2022-07-06T03:37:00.204" v="12"/>
        <pc:sldMkLst>
          <pc:docMk/>
          <pc:sldMk cId="2306944088" sldId="270"/>
        </pc:sldMkLst>
      </pc:sldChg>
      <pc:sldChg chg="modTransition">
        <pc:chgData name="Madalina Stanga" userId="32a81202d25f5f5a" providerId="LiveId" clId="{AFD4EC49-790E-4BA9-B3B1-601D2D6AB853}" dt="2022-07-06T03:37:15.468" v="16"/>
        <pc:sldMkLst>
          <pc:docMk/>
          <pc:sldMk cId="1671694961" sldId="271"/>
        </pc:sldMkLst>
      </pc:sldChg>
    </pc:docChg>
  </pc:docChgLst>
  <pc:docChgLst>
    <pc:chgData name="Sorin Tac" userId="37cbb43dfed3cec0" providerId="LiveId" clId="{A005D18A-3DE1-4F4A-B3C0-B4D2454F9CB6}"/>
    <pc:docChg chg="custSel modSld">
      <pc:chgData name="Sorin Tac" userId="37cbb43dfed3cec0" providerId="LiveId" clId="{A005D18A-3DE1-4F4A-B3C0-B4D2454F9CB6}" dt="2022-07-06T13:20:58.189" v="261"/>
      <pc:docMkLst>
        <pc:docMk/>
      </pc:docMkLst>
      <pc:sldChg chg="modSp mod">
        <pc:chgData name="Sorin Tac" userId="37cbb43dfed3cec0" providerId="LiveId" clId="{A005D18A-3DE1-4F4A-B3C0-B4D2454F9CB6}" dt="2022-07-06T13:08:42.762" v="143" actId="20577"/>
        <pc:sldMkLst>
          <pc:docMk/>
          <pc:sldMk cId="982307389" sldId="256"/>
        </pc:sldMkLst>
        <pc:spChg chg="mod">
          <ac:chgData name="Sorin Tac" userId="37cbb43dfed3cec0" providerId="LiveId" clId="{A005D18A-3DE1-4F4A-B3C0-B4D2454F9CB6}" dt="2022-07-06T13:04:52.063" v="30" actId="20577"/>
          <ac:spMkLst>
            <pc:docMk/>
            <pc:sldMk cId="982307389" sldId="256"/>
            <ac:spMk id="2" creationId="{9BBA297E-C7F6-CD55-B94F-BEFA9381FBC9}"/>
          </ac:spMkLst>
        </pc:spChg>
        <pc:spChg chg="mod">
          <ac:chgData name="Sorin Tac" userId="37cbb43dfed3cec0" providerId="LiveId" clId="{A005D18A-3DE1-4F4A-B3C0-B4D2454F9CB6}" dt="2022-07-06T13:08:42.762" v="143" actId="20577"/>
          <ac:spMkLst>
            <pc:docMk/>
            <pc:sldMk cId="982307389" sldId="256"/>
            <ac:spMk id="3" creationId="{F202D179-C86B-2EA3-4BF8-15C3CFFE9A0C}"/>
          </ac:spMkLst>
        </pc:spChg>
      </pc:sldChg>
      <pc:sldChg chg="modAnim">
        <pc:chgData name="Sorin Tac" userId="37cbb43dfed3cec0" providerId="LiveId" clId="{A005D18A-3DE1-4F4A-B3C0-B4D2454F9CB6}" dt="2022-07-06T13:09:41.552" v="146"/>
        <pc:sldMkLst>
          <pc:docMk/>
          <pc:sldMk cId="4009579570" sldId="257"/>
        </pc:sldMkLst>
      </pc:sldChg>
      <pc:sldChg chg="modSp mod modAnim">
        <pc:chgData name="Sorin Tac" userId="37cbb43dfed3cec0" providerId="LiveId" clId="{A005D18A-3DE1-4F4A-B3C0-B4D2454F9CB6}" dt="2022-07-06T13:15:02.356" v="177"/>
        <pc:sldMkLst>
          <pc:docMk/>
          <pc:sldMk cId="946638587" sldId="258"/>
        </pc:sldMkLst>
        <pc:graphicFrameChg chg="mod">
          <ac:chgData name="Sorin Tac" userId="37cbb43dfed3cec0" providerId="LiveId" clId="{A005D18A-3DE1-4F4A-B3C0-B4D2454F9CB6}" dt="2022-07-06T13:13:55.849" v="164" actId="255"/>
          <ac:graphicFrameMkLst>
            <pc:docMk/>
            <pc:sldMk cId="946638587" sldId="258"/>
            <ac:graphicFrameMk id="44" creationId="{92AEF6F0-6511-A9C4-A4DE-9BE2182BE73E}"/>
          </ac:graphicFrameMkLst>
        </pc:graphicFrameChg>
      </pc:sldChg>
      <pc:sldChg chg="modAnim">
        <pc:chgData name="Sorin Tac" userId="37cbb43dfed3cec0" providerId="LiveId" clId="{A005D18A-3DE1-4F4A-B3C0-B4D2454F9CB6}" dt="2022-07-06T13:16:24.705" v="186"/>
        <pc:sldMkLst>
          <pc:docMk/>
          <pc:sldMk cId="2245471062" sldId="259"/>
        </pc:sldMkLst>
      </pc:sldChg>
      <pc:sldChg chg="modAnim">
        <pc:chgData name="Sorin Tac" userId="37cbb43dfed3cec0" providerId="LiveId" clId="{A005D18A-3DE1-4F4A-B3C0-B4D2454F9CB6}" dt="2022-07-06T13:18:09.206" v="191"/>
        <pc:sldMkLst>
          <pc:docMk/>
          <pc:sldMk cId="3871594403" sldId="264"/>
        </pc:sldMkLst>
      </pc:sldChg>
      <pc:sldChg chg="modSp modAnim">
        <pc:chgData name="Sorin Tac" userId="37cbb43dfed3cec0" providerId="LiveId" clId="{A005D18A-3DE1-4F4A-B3C0-B4D2454F9CB6}" dt="2022-07-06T13:20:58.189" v="261"/>
        <pc:sldMkLst>
          <pc:docMk/>
          <pc:sldMk cId="1941791566" sldId="266"/>
        </pc:sldMkLst>
        <pc:spChg chg="mod">
          <ac:chgData name="Sorin Tac" userId="37cbb43dfed3cec0" providerId="LiveId" clId="{A005D18A-3DE1-4F4A-B3C0-B4D2454F9CB6}" dt="2022-07-06T13:20:12.403" v="255" actId="20577"/>
          <ac:spMkLst>
            <pc:docMk/>
            <pc:sldMk cId="1941791566" sldId="266"/>
            <ac:spMk id="3" creationId="{286DAE9B-B964-F736-AE29-334E54AE7C85}"/>
          </ac:spMkLst>
        </pc:spChg>
      </pc:sldChg>
      <pc:sldChg chg="modAnim">
        <pc:chgData name="Sorin Tac" userId="37cbb43dfed3cec0" providerId="LiveId" clId="{A005D18A-3DE1-4F4A-B3C0-B4D2454F9CB6}" dt="2022-07-06T13:18:22.413" v="192"/>
        <pc:sldMkLst>
          <pc:docMk/>
          <pc:sldMk cId="1554237455" sldId="267"/>
        </pc:sldMkLst>
      </pc:sldChg>
      <pc:sldChg chg="modAnim">
        <pc:chgData name="Sorin Tac" userId="37cbb43dfed3cec0" providerId="LiveId" clId="{A005D18A-3DE1-4F4A-B3C0-B4D2454F9CB6}" dt="2022-07-06T13:16:13.387" v="185"/>
        <pc:sldMkLst>
          <pc:docMk/>
          <pc:sldMk cId="895968594" sldId="268"/>
        </pc:sldMkLst>
      </pc:sldChg>
      <pc:sldChg chg="modAnim">
        <pc:chgData name="Sorin Tac" userId="37cbb43dfed3cec0" providerId="LiveId" clId="{A005D18A-3DE1-4F4A-B3C0-B4D2454F9CB6}" dt="2022-07-06T13:16:59.720" v="190"/>
        <pc:sldMkLst>
          <pc:docMk/>
          <pc:sldMk cId="3176737477" sldId="269"/>
        </pc:sldMkLst>
      </pc:sldChg>
      <pc:sldChg chg="modAnim">
        <pc:chgData name="Sorin Tac" userId="37cbb43dfed3cec0" providerId="LiveId" clId="{A005D18A-3DE1-4F4A-B3C0-B4D2454F9CB6}" dt="2022-07-06T13:19:19.282" v="199"/>
        <pc:sldMkLst>
          <pc:docMk/>
          <pc:sldMk cId="1671694961" sldId="271"/>
        </pc:sldMkLst>
      </pc:sldChg>
    </pc:docChg>
  </pc:docChgLst>
</pc:chgInfo>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1E08FA-E50F-493F-ABDE-27809E7CB0F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0E86C016-654A-491D-BC4C-5602F7EB5EC1}">
      <dgm:prSet phldrT="[Text]" custT="1"/>
      <dgm:spPr/>
      <dgm:t>
        <a:bodyPr/>
        <a:lstStyle/>
        <a:p>
          <a:r>
            <a:rPr lang="en-GB" sz="1600" dirty="0"/>
            <a:t>1 in 8 nursing positions are vacant</a:t>
          </a:r>
        </a:p>
      </dgm:t>
    </dgm:pt>
    <dgm:pt modelId="{67266BCF-9498-4859-AC49-9A1CA25484CF}" type="parTrans" cxnId="{5913A436-EF00-4855-9436-1CA7404141A0}">
      <dgm:prSet/>
      <dgm:spPr/>
      <dgm:t>
        <a:bodyPr/>
        <a:lstStyle/>
        <a:p>
          <a:endParaRPr lang="en-GB"/>
        </a:p>
      </dgm:t>
    </dgm:pt>
    <dgm:pt modelId="{3EAB91C2-3B72-4444-AFC6-2F81B6C463D6}" type="sibTrans" cxnId="{5913A436-EF00-4855-9436-1CA7404141A0}">
      <dgm:prSet/>
      <dgm:spPr/>
      <dgm:t>
        <a:bodyPr/>
        <a:lstStyle/>
        <a:p>
          <a:endParaRPr lang="en-GB"/>
        </a:p>
      </dgm:t>
    </dgm:pt>
    <dgm:pt modelId="{CEE85B36-DDD1-43D7-AFF5-5E4CAA0D7D2F}">
      <dgm:prSet phldrT="[Text]" custT="1"/>
      <dgm:spPr/>
      <dgm:t>
        <a:bodyPr/>
        <a:lstStyle/>
        <a:p>
          <a:r>
            <a:rPr lang="en-GB" sz="1600" dirty="0"/>
            <a:t>The number of university applicants for nursing is in decline</a:t>
          </a:r>
        </a:p>
      </dgm:t>
    </dgm:pt>
    <dgm:pt modelId="{9CC6FA1E-3D23-414E-BF57-A14DA377A62C}" type="parTrans" cxnId="{70FF7320-F1C6-4887-91B4-3E0BC5EA928D}">
      <dgm:prSet/>
      <dgm:spPr/>
      <dgm:t>
        <a:bodyPr/>
        <a:lstStyle/>
        <a:p>
          <a:endParaRPr lang="en-GB"/>
        </a:p>
      </dgm:t>
    </dgm:pt>
    <dgm:pt modelId="{DF3361F2-FF59-42EE-B400-5199423F7B44}" type="sibTrans" cxnId="{70FF7320-F1C6-4887-91B4-3E0BC5EA928D}">
      <dgm:prSet/>
      <dgm:spPr/>
      <dgm:t>
        <a:bodyPr/>
        <a:lstStyle/>
        <a:p>
          <a:endParaRPr lang="en-GB"/>
        </a:p>
      </dgm:t>
    </dgm:pt>
    <dgm:pt modelId="{E91A110A-B89F-4679-A1B7-B908B38C38B0}">
      <dgm:prSet phldrT="[Text]" custT="1"/>
      <dgm:spPr/>
      <dgm:t>
        <a:bodyPr/>
        <a:lstStyle/>
        <a:p>
          <a:r>
            <a:rPr lang="en-GB" sz="1600" dirty="0"/>
            <a:t>1 in 10 social worker positions are vacant</a:t>
          </a:r>
        </a:p>
      </dgm:t>
    </dgm:pt>
    <dgm:pt modelId="{3533152D-C3A8-4C31-BFB3-A7F72181E5C2}" type="parTrans" cxnId="{2E9C9A10-3355-4FAD-832F-5B9D774F78C4}">
      <dgm:prSet/>
      <dgm:spPr/>
      <dgm:t>
        <a:bodyPr/>
        <a:lstStyle/>
        <a:p>
          <a:endParaRPr lang="en-GB"/>
        </a:p>
      </dgm:t>
    </dgm:pt>
    <dgm:pt modelId="{FF044011-2BF7-44E3-B444-E3C7E8D0A19E}" type="sibTrans" cxnId="{2E9C9A10-3355-4FAD-832F-5B9D774F78C4}">
      <dgm:prSet/>
      <dgm:spPr/>
      <dgm:t>
        <a:bodyPr/>
        <a:lstStyle/>
        <a:p>
          <a:endParaRPr lang="en-GB"/>
        </a:p>
      </dgm:t>
    </dgm:pt>
    <dgm:pt modelId="{CFD0FA96-9DBC-452C-BAD9-7B23C949ED8E}">
      <dgm:prSet phldrT="[Text]" custT="1"/>
      <dgm:spPr/>
      <dgm:t>
        <a:bodyPr/>
        <a:lstStyle/>
        <a:p>
          <a:r>
            <a:rPr lang="en-GB" sz="1600" dirty="0"/>
            <a:t>Brexit might have negatively affected the number of foreign healthcare professionals joining the NHS</a:t>
          </a:r>
        </a:p>
      </dgm:t>
    </dgm:pt>
    <dgm:pt modelId="{5FCCE720-0588-4E09-B6D8-04DDB8454581}" type="parTrans" cxnId="{AE6C9318-88DF-4663-B6BE-348934EA2150}">
      <dgm:prSet/>
      <dgm:spPr/>
      <dgm:t>
        <a:bodyPr/>
        <a:lstStyle/>
        <a:p>
          <a:endParaRPr lang="en-GB"/>
        </a:p>
      </dgm:t>
    </dgm:pt>
    <dgm:pt modelId="{C7DD61B7-BE80-429E-898E-4EFAEFEDA5D0}" type="sibTrans" cxnId="{AE6C9318-88DF-4663-B6BE-348934EA2150}">
      <dgm:prSet/>
      <dgm:spPr/>
      <dgm:t>
        <a:bodyPr/>
        <a:lstStyle/>
        <a:p>
          <a:endParaRPr lang="en-GB"/>
        </a:p>
      </dgm:t>
    </dgm:pt>
    <dgm:pt modelId="{EAD8F90C-06B8-498B-85F7-D54895A80EBC}">
      <dgm:prSet phldrT="[Text]" custT="1"/>
      <dgm:spPr/>
      <dgm:t>
        <a:bodyPr/>
        <a:lstStyle/>
        <a:p>
          <a:r>
            <a:rPr lang="en-GB" sz="1600" dirty="0"/>
            <a:t>1 in 11 care worker vacancies are not fulfilled </a:t>
          </a:r>
        </a:p>
      </dgm:t>
    </dgm:pt>
    <dgm:pt modelId="{136BFD62-B5CC-4657-955D-FFE3B72728FA}" type="parTrans" cxnId="{CE021F29-ADD4-46B1-BDAC-E34ADC641900}">
      <dgm:prSet/>
      <dgm:spPr/>
      <dgm:t>
        <a:bodyPr/>
        <a:lstStyle/>
        <a:p>
          <a:endParaRPr lang="en-GB"/>
        </a:p>
      </dgm:t>
    </dgm:pt>
    <dgm:pt modelId="{CEF59AE1-FE95-4264-965D-997EBCF583F3}" type="sibTrans" cxnId="{CE021F29-ADD4-46B1-BDAC-E34ADC641900}">
      <dgm:prSet/>
      <dgm:spPr/>
      <dgm:t>
        <a:bodyPr/>
        <a:lstStyle/>
        <a:p>
          <a:endParaRPr lang="en-GB"/>
        </a:p>
      </dgm:t>
    </dgm:pt>
    <dgm:pt modelId="{770059F5-BE81-49DC-8D61-83144226EE55}">
      <dgm:prSet phldrT="[Text]" custT="1"/>
      <dgm:spPr/>
      <dgm:t>
        <a:bodyPr/>
        <a:lstStyle/>
        <a:p>
          <a:r>
            <a:rPr lang="en-GB" sz="1600" dirty="0"/>
            <a:t>UK adult care providers, such as Proper Care, are facing the exact same issues with staff shortage affecting the quality of the services delivered</a:t>
          </a:r>
        </a:p>
      </dgm:t>
    </dgm:pt>
    <dgm:pt modelId="{53D9DFE1-9E57-4921-B84C-620378B8CB8F}" type="parTrans" cxnId="{159F1A39-1113-441B-80D4-E5EBE4E32BCD}">
      <dgm:prSet/>
      <dgm:spPr/>
      <dgm:t>
        <a:bodyPr/>
        <a:lstStyle/>
        <a:p>
          <a:endParaRPr lang="en-GB"/>
        </a:p>
      </dgm:t>
    </dgm:pt>
    <dgm:pt modelId="{2763EFA2-550E-4C76-AEF1-757EA25B3F3D}" type="sibTrans" cxnId="{159F1A39-1113-441B-80D4-E5EBE4E32BCD}">
      <dgm:prSet/>
      <dgm:spPr/>
      <dgm:t>
        <a:bodyPr/>
        <a:lstStyle/>
        <a:p>
          <a:endParaRPr lang="en-GB"/>
        </a:p>
      </dgm:t>
    </dgm:pt>
    <dgm:pt modelId="{2867A564-68B2-4A70-957A-9B955B6E87BD}" type="pres">
      <dgm:prSet presAssocID="{8B1E08FA-E50F-493F-ABDE-27809E7CB0F5}" presName="Name0" presStyleCnt="0">
        <dgm:presLayoutVars>
          <dgm:chMax/>
          <dgm:chPref/>
          <dgm:dir/>
          <dgm:animLvl val="lvl"/>
        </dgm:presLayoutVars>
      </dgm:prSet>
      <dgm:spPr/>
    </dgm:pt>
    <dgm:pt modelId="{D1EFA34B-5F1E-4B01-95D8-289F8C33C877}" type="pres">
      <dgm:prSet presAssocID="{0E86C016-654A-491D-BC4C-5602F7EB5EC1}" presName="composite" presStyleCnt="0"/>
      <dgm:spPr/>
    </dgm:pt>
    <dgm:pt modelId="{267AC54A-9162-4963-B636-66FA6BDB1382}" type="pres">
      <dgm:prSet presAssocID="{0E86C016-654A-491D-BC4C-5602F7EB5EC1}" presName="Parent1" presStyleLbl="node1" presStyleIdx="0" presStyleCnt="6">
        <dgm:presLayoutVars>
          <dgm:chMax val="1"/>
          <dgm:chPref val="1"/>
          <dgm:bulletEnabled val="1"/>
        </dgm:presLayoutVars>
      </dgm:prSet>
      <dgm:spPr/>
    </dgm:pt>
    <dgm:pt modelId="{99DC57C6-766A-461B-934E-4B6C8A1D5616}" type="pres">
      <dgm:prSet presAssocID="{0E86C016-654A-491D-BC4C-5602F7EB5EC1}" presName="Childtext1" presStyleLbl="revTx" presStyleIdx="0" presStyleCnt="3" custScaleX="102303">
        <dgm:presLayoutVars>
          <dgm:chMax val="0"/>
          <dgm:chPref val="0"/>
          <dgm:bulletEnabled val="1"/>
        </dgm:presLayoutVars>
      </dgm:prSet>
      <dgm:spPr/>
    </dgm:pt>
    <dgm:pt modelId="{DCC7CD33-B562-401A-B7D3-6D50730A19AB}" type="pres">
      <dgm:prSet presAssocID="{0E86C016-654A-491D-BC4C-5602F7EB5EC1}" presName="BalanceSpacing" presStyleCnt="0"/>
      <dgm:spPr/>
    </dgm:pt>
    <dgm:pt modelId="{43E23048-ADF9-437F-99D2-49496A209146}" type="pres">
      <dgm:prSet presAssocID="{0E86C016-654A-491D-BC4C-5602F7EB5EC1}" presName="BalanceSpacing1" presStyleCnt="0"/>
      <dgm:spPr/>
    </dgm:pt>
    <dgm:pt modelId="{26D09025-32D3-4EE0-B518-F5961D1D2089}" type="pres">
      <dgm:prSet presAssocID="{3EAB91C2-3B72-4444-AFC6-2F81B6C463D6}" presName="Accent1Text" presStyleLbl="node1" presStyleIdx="1" presStyleCnt="6"/>
      <dgm:spPr/>
    </dgm:pt>
    <dgm:pt modelId="{96E7EAC8-E1BE-404D-B5A8-21CE730F277D}" type="pres">
      <dgm:prSet presAssocID="{3EAB91C2-3B72-4444-AFC6-2F81B6C463D6}" presName="spaceBetweenRectangles" presStyleCnt="0"/>
      <dgm:spPr/>
    </dgm:pt>
    <dgm:pt modelId="{7DD4DFD2-C681-47D3-8801-CF8BDF4BF280}" type="pres">
      <dgm:prSet presAssocID="{E91A110A-B89F-4679-A1B7-B908B38C38B0}" presName="composite" presStyleCnt="0"/>
      <dgm:spPr/>
    </dgm:pt>
    <dgm:pt modelId="{27ECC8D9-72F2-4314-A408-2F93EE6AA5BF}" type="pres">
      <dgm:prSet presAssocID="{E91A110A-B89F-4679-A1B7-B908B38C38B0}" presName="Parent1" presStyleLbl="node1" presStyleIdx="2" presStyleCnt="6" custLinFactNeighborX="-47234">
        <dgm:presLayoutVars>
          <dgm:chMax val="1"/>
          <dgm:chPref val="1"/>
          <dgm:bulletEnabled val="1"/>
        </dgm:presLayoutVars>
      </dgm:prSet>
      <dgm:spPr/>
    </dgm:pt>
    <dgm:pt modelId="{0E1E5A70-C6AC-4940-8BB5-55CF10412111}" type="pres">
      <dgm:prSet presAssocID="{E91A110A-B89F-4679-A1B7-B908B38C38B0}" presName="Childtext1" presStyleLbl="revTx" presStyleIdx="1" presStyleCnt="3" custScaleX="252498" custLinFactX="-28777" custLinFactNeighborX="-100000" custLinFactNeighborY="6666">
        <dgm:presLayoutVars>
          <dgm:chMax val="0"/>
          <dgm:chPref val="0"/>
          <dgm:bulletEnabled val="1"/>
        </dgm:presLayoutVars>
      </dgm:prSet>
      <dgm:spPr/>
    </dgm:pt>
    <dgm:pt modelId="{64902AAD-56D5-4313-AFDA-F7ACC62D5488}" type="pres">
      <dgm:prSet presAssocID="{E91A110A-B89F-4679-A1B7-B908B38C38B0}" presName="BalanceSpacing" presStyleCnt="0"/>
      <dgm:spPr/>
    </dgm:pt>
    <dgm:pt modelId="{76DF79C0-0FE9-40A2-8AF6-1459E2A228F2}" type="pres">
      <dgm:prSet presAssocID="{E91A110A-B89F-4679-A1B7-B908B38C38B0}" presName="BalanceSpacing1" presStyleCnt="0"/>
      <dgm:spPr/>
    </dgm:pt>
    <dgm:pt modelId="{7A512FBD-16E8-4458-B506-D8D86B706308}" type="pres">
      <dgm:prSet presAssocID="{FF044011-2BF7-44E3-B444-E3C7E8D0A19E}" presName="Accent1Text" presStyleLbl="node1" presStyleIdx="3" presStyleCnt="6" custLinFactNeighborX="-44085" custLinFactNeighborY="913"/>
      <dgm:spPr/>
    </dgm:pt>
    <dgm:pt modelId="{9A8C5EB7-D221-438A-AA16-82E840405D62}" type="pres">
      <dgm:prSet presAssocID="{FF044011-2BF7-44E3-B444-E3C7E8D0A19E}" presName="spaceBetweenRectangles" presStyleCnt="0"/>
      <dgm:spPr/>
    </dgm:pt>
    <dgm:pt modelId="{93F6645F-9050-437C-9464-B1B0FE5A3F28}" type="pres">
      <dgm:prSet presAssocID="{EAD8F90C-06B8-498B-85F7-D54895A80EBC}" presName="composite" presStyleCnt="0"/>
      <dgm:spPr/>
    </dgm:pt>
    <dgm:pt modelId="{142B0C37-D31C-4296-B758-68ACF8B34688}" type="pres">
      <dgm:prSet presAssocID="{EAD8F90C-06B8-498B-85F7-D54895A80EBC}" presName="Parent1" presStyleLbl="node1" presStyleIdx="4" presStyleCnt="6" custLinFactNeighborX="55911" custLinFactNeighborY="459">
        <dgm:presLayoutVars>
          <dgm:chMax val="1"/>
          <dgm:chPref val="1"/>
          <dgm:bulletEnabled val="1"/>
        </dgm:presLayoutVars>
      </dgm:prSet>
      <dgm:spPr/>
    </dgm:pt>
    <dgm:pt modelId="{E7443319-55C0-4897-BD85-33BB3902F02C}" type="pres">
      <dgm:prSet presAssocID="{EAD8F90C-06B8-498B-85F7-D54895A80EBC}" presName="Childtext1" presStyleLbl="revTx" presStyleIdx="2" presStyleCnt="3" custScaleX="268929" custLinFactX="35833" custLinFactNeighborX="100000" custLinFactNeighborY="0">
        <dgm:presLayoutVars>
          <dgm:chMax val="0"/>
          <dgm:chPref val="0"/>
          <dgm:bulletEnabled val="1"/>
        </dgm:presLayoutVars>
      </dgm:prSet>
      <dgm:spPr/>
    </dgm:pt>
    <dgm:pt modelId="{D5C020B1-EBB4-461E-A1A2-77A3AE741DB7}" type="pres">
      <dgm:prSet presAssocID="{EAD8F90C-06B8-498B-85F7-D54895A80EBC}" presName="BalanceSpacing" presStyleCnt="0"/>
      <dgm:spPr/>
    </dgm:pt>
    <dgm:pt modelId="{A1AE26E1-0C84-4008-BCC7-706EE32FAF6E}" type="pres">
      <dgm:prSet presAssocID="{EAD8F90C-06B8-498B-85F7-D54895A80EBC}" presName="BalanceSpacing1" presStyleCnt="0"/>
      <dgm:spPr/>
    </dgm:pt>
    <dgm:pt modelId="{7D885941-CC11-49ED-A7EB-06200527DBCD}" type="pres">
      <dgm:prSet presAssocID="{CEF59AE1-FE95-4264-965D-997EBCF583F3}" presName="Accent1Text" presStyleLbl="node1" presStyleIdx="5" presStyleCnt="6" custLinFactNeighborX="50383" custLinFactNeighborY="-881"/>
      <dgm:spPr/>
    </dgm:pt>
  </dgm:ptLst>
  <dgm:cxnLst>
    <dgm:cxn modelId="{2E9C9A10-3355-4FAD-832F-5B9D774F78C4}" srcId="{8B1E08FA-E50F-493F-ABDE-27809E7CB0F5}" destId="{E91A110A-B89F-4679-A1B7-B908B38C38B0}" srcOrd="1" destOrd="0" parTransId="{3533152D-C3A8-4C31-BFB3-A7F72181E5C2}" sibTransId="{FF044011-2BF7-44E3-B444-E3C7E8D0A19E}"/>
    <dgm:cxn modelId="{AE6C9318-88DF-4663-B6BE-348934EA2150}" srcId="{E91A110A-B89F-4679-A1B7-B908B38C38B0}" destId="{CFD0FA96-9DBC-452C-BAD9-7B23C949ED8E}" srcOrd="0" destOrd="0" parTransId="{5FCCE720-0588-4E09-B6D8-04DDB8454581}" sibTransId="{C7DD61B7-BE80-429E-898E-4EFAEFEDA5D0}"/>
    <dgm:cxn modelId="{70FF7320-F1C6-4887-91B4-3E0BC5EA928D}" srcId="{0E86C016-654A-491D-BC4C-5602F7EB5EC1}" destId="{CEE85B36-DDD1-43D7-AFF5-5E4CAA0D7D2F}" srcOrd="0" destOrd="0" parTransId="{9CC6FA1E-3D23-414E-BF57-A14DA377A62C}" sibTransId="{DF3361F2-FF59-42EE-B400-5199423F7B44}"/>
    <dgm:cxn modelId="{CE021F29-ADD4-46B1-BDAC-E34ADC641900}" srcId="{8B1E08FA-E50F-493F-ABDE-27809E7CB0F5}" destId="{EAD8F90C-06B8-498B-85F7-D54895A80EBC}" srcOrd="2" destOrd="0" parTransId="{136BFD62-B5CC-4657-955D-FFE3B72728FA}" sibTransId="{CEF59AE1-FE95-4264-965D-997EBCF583F3}"/>
    <dgm:cxn modelId="{5913A436-EF00-4855-9436-1CA7404141A0}" srcId="{8B1E08FA-E50F-493F-ABDE-27809E7CB0F5}" destId="{0E86C016-654A-491D-BC4C-5602F7EB5EC1}" srcOrd="0" destOrd="0" parTransId="{67266BCF-9498-4859-AC49-9A1CA25484CF}" sibTransId="{3EAB91C2-3B72-4444-AFC6-2F81B6C463D6}"/>
    <dgm:cxn modelId="{51DFC536-6523-48CB-B80C-9B9F1AEACF91}" type="presOf" srcId="{CFD0FA96-9DBC-452C-BAD9-7B23C949ED8E}" destId="{0E1E5A70-C6AC-4940-8BB5-55CF10412111}" srcOrd="0" destOrd="0" presId="urn:microsoft.com/office/officeart/2008/layout/AlternatingHexagons"/>
    <dgm:cxn modelId="{159F1A39-1113-441B-80D4-E5EBE4E32BCD}" srcId="{EAD8F90C-06B8-498B-85F7-D54895A80EBC}" destId="{770059F5-BE81-49DC-8D61-83144226EE55}" srcOrd="0" destOrd="0" parTransId="{53D9DFE1-9E57-4921-B84C-620378B8CB8F}" sibTransId="{2763EFA2-550E-4C76-AEF1-757EA25B3F3D}"/>
    <dgm:cxn modelId="{8B833048-C8F6-4BA4-B876-5B404E1AFF5C}" type="presOf" srcId="{770059F5-BE81-49DC-8D61-83144226EE55}" destId="{E7443319-55C0-4897-BD85-33BB3902F02C}" srcOrd="0" destOrd="0" presId="urn:microsoft.com/office/officeart/2008/layout/AlternatingHexagons"/>
    <dgm:cxn modelId="{E3D18753-89EA-479A-A957-F3AAE2B0C78E}" type="presOf" srcId="{CEF59AE1-FE95-4264-965D-997EBCF583F3}" destId="{7D885941-CC11-49ED-A7EB-06200527DBCD}" srcOrd="0" destOrd="0" presId="urn:microsoft.com/office/officeart/2008/layout/AlternatingHexagons"/>
    <dgm:cxn modelId="{3641457F-D63F-4AC7-AC6C-3A54F5811D95}" type="presOf" srcId="{CEE85B36-DDD1-43D7-AFF5-5E4CAA0D7D2F}" destId="{99DC57C6-766A-461B-934E-4B6C8A1D5616}" srcOrd="0" destOrd="0" presId="urn:microsoft.com/office/officeart/2008/layout/AlternatingHexagons"/>
    <dgm:cxn modelId="{72A8FEB8-69C4-40A2-978B-B6010F36978C}" type="presOf" srcId="{E91A110A-B89F-4679-A1B7-B908B38C38B0}" destId="{27ECC8D9-72F2-4314-A408-2F93EE6AA5BF}" srcOrd="0" destOrd="0" presId="urn:microsoft.com/office/officeart/2008/layout/AlternatingHexagons"/>
    <dgm:cxn modelId="{4CF390D4-0E00-4973-887B-DBC6EFBC7049}" type="presOf" srcId="{EAD8F90C-06B8-498B-85F7-D54895A80EBC}" destId="{142B0C37-D31C-4296-B758-68ACF8B34688}" srcOrd="0" destOrd="0" presId="urn:microsoft.com/office/officeart/2008/layout/AlternatingHexagons"/>
    <dgm:cxn modelId="{05C54DD7-7CAE-4587-B49D-1F99F742D572}" type="presOf" srcId="{0E86C016-654A-491D-BC4C-5602F7EB5EC1}" destId="{267AC54A-9162-4963-B636-66FA6BDB1382}" srcOrd="0" destOrd="0" presId="urn:microsoft.com/office/officeart/2008/layout/AlternatingHexagons"/>
    <dgm:cxn modelId="{285860E6-AAE1-492B-A4DB-4EE7ACC236A4}" type="presOf" srcId="{3EAB91C2-3B72-4444-AFC6-2F81B6C463D6}" destId="{26D09025-32D3-4EE0-B518-F5961D1D2089}" srcOrd="0" destOrd="0" presId="urn:microsoft.com/office/officeart/2008/layout/AlternatingHexagons"/>
    <dgm:cxn modelId="{4BB123ED-F2A3-4E51-9C97-CDE9616F8BF7}" type="presOf" srcId="{8B1E08FA-E50F-493F-ABDE-27809E7CB0F5}" destId="{2867A564-68B2-4A70-957A-9B955B6E87BD}" srcOrd="0" destOrd="0" presId="urn:microsoft.com/office/officeart/2008/layout/AlternatingHexagons"/>
    <dgm:cxn modelId="{99AA0BF0-FE75-4E03-8B41-46DF16711496}" type="presOf" srcId="{FF044011-2BF7-44E3-B444-E3C7E8D0A19E}" destId="{7A512FBD-16E8-4458-B506-D8D86B706308}" srcOrd="0" destOrd="0" presId="urn:microsoft.com/office/officeart/2008/layout/AlternatingHexagons"/>
    <dgm:cxn modelId="{8237D9E4-8E09-42A3-8188-339F3735D766}" type="presParOf" srcId="{2867A564-68B2-4A70-957A-9B955B6E87BD}" destId="{D1EFA34B-5F1E-4B01-95D8-289F8C33C877}" srcOrd="0" destOrd="0" presId="urn:microsoft.com/office/officeart/2008/layout/AlternatingHexagons"/>
    <dgm:cxn modelId="{32D8236D-D6F2-4A99-96A7-2FDB84A1987A}" type="presParOf" srcId="{D1EFA34B-5F1E-4B01-95D8-289F8C33C877}" destId="{267AC54A-9162-4963-B636-66FA6BDB1382}" srcOrd="0" destOrd="0" presId="urn:microsoft.com/office/officeart/2008/layout/AlternatingHexagons"/>
    <dgm:cxn modelId="{2D4482C3-DE26-4DE8-8474-FA05363FA9A1}" type="presParOf" srcId="{D1EFA34B-5F1E-4B01-95D8-289F8C33C877}" destId="{99DC57C6-766A-461B-934E-4B6C8A1D5616}" srcOrd="1" destOrd="0" presId="urn:microsoft.com/office/officeart/2008/layout/AlternatingHexagons"/>
    <dgm:cxn modelId="{40E51344-3ED0-49BA-B2F6-B3C24CDECB99}" type="presParOf" srcId="{D1EFA34B-5F1E-4B01-95D8-289F8C33C877}" destId="{DCC7CD33-B562-401A-B7D3-6D50730A19AB}" srcOrd="2" destOrd="0" presId="urn:microsoft.com/office/officeart/2008/layout/AlternatingHexagons"/>
    <dgm:cxn modelId="{9F2015A9-FC21-4348-BC55-CB8088556440}" type="presParOf" srcId="{D1EFA34B-5F1E-4B01-95D8-289F8C33C877}" destId="{43E23048-ADF9-437F-99D2-49496A209146}" srcOrd="3" destOrd="0" presId="urn:microsoft.com/office/officeart/2008/layout/AlternatingHexagons"/>
    <dgm:cxn modelId="{1A263927-5AB9-4154-B43D-0BDD7740602A}" type="presParOf" srcId="{D1EFA34B-5F1E-4B01-95D8-289F8C33C877}" destId="{26D09025-32D3-4EE0-B518-F5961D1D2089}" srcOrd="4" destOrd="0" presId="urn:microsoft.com/office/officeart/2008/layout/AlternatingHexagons"/>
    <dgm:cxn modelId="{FF7BBD73-A7C9-450E-A019-4739FDB46F72}" type="presParOf" srcId="{2867A564-68B2-4A70-957A-9B955B6E87BD}" destId="{96E7EAC8-E1BE-404D-B5A8-21CE730F277D}" srcOrd="1" destOrd="0" presId="urn:microsoft.com/office/officeart/2008/layout/AlternatingHexagons"/>
    <dgm:cxn modelId="{BEC3055E-4C73-4529-A2B7-F3609F4C5DD7}" type="presParOf" srcId="{2867A564-68B2-4A70-957A-9B955B6E87BD}" destId="{7DD4DFD2-C681-47D3-8801-CF8BDF4BF280}" srcOrd="2" destOrd="0" presId="urn:microsoft.com/office/officeart/2008/layout/AlternatingHexagons"/>
    <dgm:cxn modelId="{90CAE2DD-7D61-48CD-8777-ED69802353CA}" type="presParOf" srcId="{7DD4DFD2-C681-47D3-8801-CF8BDF4BF280}" destId="{27ECC8D9-72F2-4314-A408-2F93EE6AA5BF}" srcOrd="0" destOrd="0" presId="urn:microsoft.com/office/officeart/2008/layout/AlternatingHexagons"/>
    <dgm:cxn modelId="{C0F26196-755D-4510-84F7-7B43C948A6D5}" type="presParOf" srcId="{7DD4DFD2-C681-47D3-8801-CF8BDF4BF280}" destId="{0E1E5A70-C6AC-4940-8BB5-55CF10412111}" srcOrd="1" destOrd="0" presId="urn:microsoft.com/office/officeart/2008/layout/AlternatingHexagons"/>
    <dgm:cxn modelId="{C2F63D90-7E04-4DB3-9CFF-8C1D6ECB8C1F}" type="presParOf" srcId="{7DD4DFD2-C681-47D3-8801-CF8BDF4BF280}" destId="{64902AAD-56D5-4313-AFDA-F7ACC62D5488}" srcOrd="2" destOrd="0" presId="urn:microsoft.com/office/officeart/2008/layout/AlternatingHexagons"/>
    <dgm:cxn modelId="{7E11DBA7-5B4E-4A69-8471-2882DF4F31E9}" type="presParOf" srcId="{7DD4DFD2-C681-47D3-8801-CF8BDF4BF280}" destId="{76DF79C0-0FE9-40A2-8AF6-1459E2A228F2}" srcOrd="3" destOrd="0" presId="urn:microsoft.com/office/officeart/2008/layout/AlternatingHexagons"/>
    <dgm:cxn modelId="{A2B8AC10-8BCE-4B8D-91A8-DD28860F74AA}" type="presParOf" srcId="{7DD4DFD2-C681-47D3-8801-CF8BDF4BF280}" destId="{7A512FBD-16E8-4458-B506-D8D86B706308}" srcOrd="4" destOrd="0" presId="urn:microsoft.com/office/officeart/2008/layout/AlternatingHexagons"/>
    <dgm:cxn modelId="{53C9CA0F-60FC-43A5-8A5F-8367A2A06E9D}" type="presParOf" srcId="{2867A564-68B2-4A70-957A-9B955B6E87BD}" destId="{9A8C5EB7-D221-438A-AA16-82E840405D62}" srcOrd="3" destOrd="0" presId="urn:microsoft.com/office/officeart/2008/layout/AlternatingHexagons"/>
    <dgm:cxn modelId="{B7C83531-DC09-4E9B-AF80-6A105A335C0E}" type="presParOf" srcId="{2867A564-68B2-4A70-957A-9B955B6E87BD}" destId="{93F6645F-9050-437C-9464-B1B0FE5A3F28}" srcOrd="4" destOrd="0" presId="urn:microsoft.com/office/officeart/2008/layout/AlternatingHexagons"/>
    <dgm:cxn modelId="{2EC7D2B4-5F41-4D47-B12D-489E653B2340}" type="presParOf" srcId="{93F6645F-9050-437C-9464-B1B0FE5A3F28}" destId="{142B0C37-D31C-4296-B758-68ACF8B34688}" srcOrd="0" destOrd="0" presId="urn:microsoft.com/office/officeart/2008/layout/AlternatingHexagons"/>
    <dgm:cxn modelId="{47F2334B-D855-4C8B-BD70-902F751989E4}" type="presParOf" srcId="{93F6645F-9050-437C-9464-B1B0FE5A3F28}" destId="{E7443319-55C0-4897-BD85-33BB3902F02C}" srcOrd="1" destOrd="0" presId="urn:microsoft.com/office/officeart/2008/layout/AlternatingHexagons"/>
    <dgm:cxn modelId="{4DBFC57D-274A-4482-A45B-C1A7D72B47B4}" type="presParOf" srcId="{93F6645F-9050-437C-9464-B1B0FE5A3F28}" destId="{D5C020B1-EBB4-461E-A1A2-77A3AE741DB7}" srcOrd="2" destOrd="0" presId="urn:microsoft.com/office/officeart/2008/layout/AlternatingHexagons"/>
    <dgm:cxn modelId="{1A2E6430-A47E-4008-9A6F-89E938AFF164}" type="presParOf" srcId="{93F6645F-9050-437C-9464-B1B0FE5A3F28}" destId="{A1AE26E1-0C84-4008-BCC7-706EE32FAF6E}" srcOrd="3" destOrd="0" presId="urn:microsoft.com/office/officeart/2008/layout/AlternatingHexagons"/>
    <dgm:cxn modelId="{84ECFC4B-20BD-4B6E-9170-F76F0C8383AC}" type="presParOf" srcId="{93F6645F-9050-437C-9464-B1B0FE5A3F28}" destId="{7D885941-CC11-49ED-A7EB-06200527DBCD}"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47CEEF-CA0A-4293-8808-14AD9F7FD072}"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A61C2A9B-DC59-4462-84B5-73FB07F0FFC9}">
      <dgm:prSet/>
      <dgm:spPr/>
      <dgm:t>
        <a:bodyPr/>
        <a:lstStyle/>
        <a:p>
          <a:r>
            <a:rPr lang="en-GB" b="0" i="0" dirty="0"/>
            <a:t>Francis Aguilar created PESTLE in 1967 as an analytical tool for studying "micro-environments and macro-environments" and developing "strategic thinking.“</a:t>
          </a:r>
          <a:endParaRPr lang="en-US" dirty="0"/>
        </a:p>
      </dgm:t>
    </dgm:pt>
    <dgm:pt modelId="{BD193A9B-23AE-4A7F-B59A-B4DD7D982FE6}" type="parTrans" cxnId="{D827EC1D-B9F5-44C0-9D80-D7BE6FB9C72F}">
      <dgm:prSet/>
      <dgm:spPr/>
      <dgm:t>
        <a:bodyPr/>
        <a:lstStyle/>
        <a:p>
          <a:endParaRPr lang="en-US"/>
        </a:p>
      </dgm:t>
    </dgm:pt>
    <dgm:pt modelId="{E7D92E8D-8FF4-412C-8FB7-1417264024F8}" type="sibTrans" cxnId="{D827EC1D-B9F5-44C0-9D80-D7BE6FB9C72F}">
      <dgm:prSet/>
      <dgm:spPr/>
      <dgm:t>
        <a:bodyPr/>
        <a:lstStyle/>
        <a:p>
          <a:endParaRPr lang="en-US"/>
        </a:p>
      </dgm:t>
    </dgm:pt>
    <dgm:pt modelId="{DDC5B27C-88B4-4A9C-8993-845604EA6885}">
      <dgm:prSet/>
      <dgm:spPr/>
      <dgm:t>
        <a:bodyPr/>
        <a:lstStyle/>
        <a:p>
          <a:r>
            <a:rPr lang="en-GB" b="0" i="0"/>
            <a:t>In PESTLE, P stands for Political, E stands for Economic, S stands for Social, T stands for Technological, L stands for Legal, and E stands for Environmental. Using PESTLE, views of the environment are obtained from different angles, giving a bird's eye view of the whole issue.</a:t>
          </a:r>
          <a:endParaRPr lang="en-US"/>
        </a:p>
      </dgm:t>
    </dgm:pt>
    <dgm:pt modelId="{FA0ECD9B-B0AF-476F-929B-1FBC4D8A47E1}" type="parTrans" cxnId="{AFC5AB44-4765-4BC2-AF01-8E41A5DF9E93}">
      <dgm:prSet/>
      <dgm:spPr/>
      <dgm:t>
        <a:bodyPr/>
        <a:lstStyle/>
        <a:p>
          <a:endParaRPr lang="en-US"/>
        </a:p>
      </dgm:t>
    </dgm:pt>
    <dgm:pt modelId="{8EAF253D-A69D-411E-9314-D15FEF2C1B05}" type="sibTrans" cxnId="{AFC5AB44-4765-4BC2-AF01-8E41A5DF9E93}">
      <dgm:prSet/>
      <dgm:spPr/>
      <dgm:t>
        <a:bodyPr/>
        <a:lstStyle/>
        <a:p>
          <a:endParaRPr lang="en-US"/>
        </a:p>
      </dgm:t>
    </dgm:pt>
    <dgm:pt modelId="{D69EC7D1-2DBD-4FE0-81C2-96FA9EA302D5}" type="pres">
      <dgm:prSet presAssocID="{E247CEEF-CA0A-4293-8808-14AD9F7FD072}" presName="linear" presStyleCnt="0">
        <dgm:presLayoutVars>
          <dgm:animLvl val="lvl"/>
          <dgm:resizeHandles val="exact"/>
        </dgm:presLayoutVars>
      </dgm:prSet>
      <dgm:spPr/>
    </dgm:pt>
    <dgm:pt modelId="{8B930F78-842C-4367-8226-E23A0B951254}" type="pres">
      <dgm:prSet presAssocID="{A61C2A9B-DC59-4462-84B5-73FB07F0FFC9}" presName="parentText" presStyleLbl="node1" presStyleIdx="0" presStyleCnt="2">
        <dgm:presLayoutVars>
          <dgm:chMax val="0"/>
          <dgm:bulletEnabled val="1"/>
        </dgm:presLayoutVars>
      </dgm:prSet>
      <dgm:spPr/>
    </dgm:pt>
    <dgm:pt modelId="{F0477C5D-1AE7-43E8-A345-A8A724A059D3}" type="pres">
      <dgm:prSet presAssocID="{E7D92E8D-8FF4-412C-8FB7-1417264024F8}" presName="spacer" presStyleCnt="0"/>
      <dgm:spPr/>
    </dgm:pt>
    <dgm:pt modelId="{0C857148-2A44-4665-B25E-1A4532CF4128}" type="pres">
      <dgm:prSet presAssocID="{DDC5B27C-88B4-4A9C-8993-845604EA6885}" presName="parentText" presStyleLbl="node1" presStyleIdx="1" presStyleCnt="2">
        <dgm:presLayoutVars>
          <dgm:chMax val="0"/>
          <dgm:bulletEnabled val="1"/>
        </dgm:presLayoutVars>
      </dgm:prSet>
      <dgm:spPr/>
    </dgm:pt>
  </dgm:ptLst>
  <dgm:cxnLst>
    <dgm:cxn modelId="{D827EC1D-B9F5-44C0-9D80-D7BE6FB9C72F}" srcId="{E247CEEF-CA0A-4293-8808-14AD9F7FD072}" destId="{A61C2A9B-DC59-4462-84B5-73FB07F0FFC9}" srcOrd="0" destOrd="0" parTransId="{BD193A9B-23AE-4A7F-B59A-B4DD7D982FE6}" sibTransId="{E7D92E8D-8FF4-412C-8FB7-1417264024F8}"/>
    <dgm:cxn modelId="{0182DB43-B1A1-43E5-A5D9-3437F807DFB9}" type="presOf" srcId="{DDC5B27C-88B4-4A9C-8993-845604EA6885}" destId="{0C857148-2A44-4665-B25E-1A4532CF4128}" srcOrd="0" destOrd="0" presId="urn:microsoft.com/office/officeart/2005/8/layout/vList2"/>
    <dgm:cxn modelId="{AFC5AB44-4765-4BC2-AF01-8E41A5DF9E93}" srcId="{E247CEEF-CA0A-4293-8808-14AD9F7FD072}" destId="{DDC5B27C-88B4-4A9C-8993-845604EA6885}" srcOrd="1" destOrd="0" parTransId="{FA0ECD9B-B0AF-476F-929B-1FBC4D8A47E1}" sibTransId="{8EAF253D-A69D-411E-9314-D15FEF2C1B05}"/>
    <dgm:cxn modelId="{020C29A4-A9C4-4220-ADDF-00842D1BAA7E}" type="presOf" srcId="{E247CEEF-CA0A-4293-8808-14AD9F7FD072}" destId="{D69EC7D1-2DBD-4FE0-81C2-96FA9EA302D5}" srcOrd="0" destOrd="0" presId="urn:microsoft.com/office/officeart/2005/8/layout/vList2"/>
    <dgm:cxn modelId="{03FDF3B5-D671-4689-96EE-4F5C236C0BF9}" type="presOf" srcId="{A61C2A9B-DC59-4462-84B5-73FB07F0FFC9}" destId="{8B930F78-842C-4367-8226-E23A0B951254}" srcOrd="0" destOrd="0" presId="urn:microsoft.com/office/officeart/2005/8/layout/vList2"/>
    <dgm:cxn modelId="{C1A31A92-94F5-48B0-8E43-A10222DC61B2}" type="presParOf" srcId="{D69EC7D1-2DBD-4FE0-81C2-96FA9EA302D5}" destId="{8B930F78-842C-4367-8226-E23A0B951254}" srcOrd="0" destOrd="0" presId="urn:microsoft.com/office/officeart/2005/8/layout/vList2"/>
    <dgm:cxn modelId="{6D4865C2-B372-43AA-8D1D-C94349098016}" type="presParOf" srcId="{D69EC7D1-2DBD-4FE0-81C2-96FA9EA302D5}" destId="{F0477C5D-1AE7-43E8-A345-A8A724A059D3}" srcOrd="1" destOrd="0" presId="urn:microsoft.com/office/officeart/2005/8/layout/vList2"/>
    <dgm:cxn modelId="{409D6686-D08D-42CE-8A68-50091DFAC81A}" type="presParOf" srcId="{D69EC7D1-2DBD-4FE0-81C2-96FA9EA302D5}" destId="{0C857148-2A44-4665-B25E-1A4532CF4128}"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0051A4D-4067-4DFB-A1E1-D2C3739379F3}" type="doc">
      <dgm:prSet loTypeId="urn:microsoft.com/office/officeart/2005/8/layout/process4" loCatId="process" qsTypeId="urn:microsoft.com/office/officeart/2005/8/quickstyle/simple4" qsCatId="simple" csTypeId="urn:microsoft.com/office/officeart/2005/8/colors/colorful2" csCatId="colorful"/>
      <dgm:spPr/>
      <dgm:t>
        <a:bodyPr/>
        <a:lstStyle/>
        <a:p>
          <a:endParaRPr lang="en-US"/>
        </a:p>
      </dgm:t>
    </dgm:pt>
    <dgm:pt modelId="{43E80B70-2434-413A-A6F0-CAA0C3E9EA7B}">
      <dgm:prSet/>
      <dgm:spPr/>
      <dgm:t>
        <a:bodyPr/>
        <a:lstStyle/>
        <a:p>
          <a:r>
            <a:rPr lang="en-GB" b="0" i="0" dirty="0"/>
            <a:t>Fishbone diagram analysis helps to uncover all the symptoms of any problem by assessing the causes and sub-causes of that particular problem. Therefore, it is also called "cause-effect analysis".</a:t>
          </a:r>
          <a:endParaRPr lang="en-US" dirty="0"/>
        </a:p>
      </dgm:t>
    </dgm:pt>
    <dgm:pt modelId="{4D596592-08A3-493D-9EAA-B3BECB8A7648}" type="parTrans" cxnId="{78A063EE-339A-4A58-A0F7-7CC1AAE43ADC}">
      <dgm:prSet/>
      <dgm:spPr/>
      <dgm:t>
        <a:bodyPr/>
        <a:lstStyle/>
        <a:p>
          <a:endParaRPr lang="en-US"/>
        </a:p>
      </dgm:t>
    </dgm:pt>
    <dgm:pt modelId="{28DF8B6B-A85D-40E9-8233-975097CF90AC}" type="sibTrans" cxnId="{78A063EE-339A-4A58-A0F7-7CC1AAE43ADC}">
      <dgm:prSet/>
      <dgm:spPr/>
      <dgm:t>
        <a:bodyPr/>
        <a:lstStyle/>
        <a:p>
          <a:endParaRPr lang="en-US"/>
        </a:p>
      </dgm:t>
    </dgm:pt>
    <dgm:pt modelId="{56F981E4-7F05-4EAD-9BE6-452CCCA7E125}">
      <dgm:prSet/>
      <dgm:spPr/>
      <dgm:t>
        <a:bodyPr/>
        <a:lstStyle/>
        <a:p>
          <a:r>
            <a:rPr lang="en-GB" b="0" i="0"/>
            <a:t>Fishbone diagrams have six classic categories that categorize any business process problems based on their causes. The factors to consider are people, equipment, materials, environment, management, and process.</a:t>
          </a:r>
          <a:endParaRPr lang="en-US"/>
        </a:p>
      </dgm:t>
    </dgm:pt>
    <dgm:pt modelId="{E90D76A5-0FF4-4204-910A-7A1692485811}" type="parTrans" cxnId="{633B51CB-F17A-4CF9-AEF5-4EFC62E7AD2A}">
      <dgm:prSet/>
      <dgm:spPr/>
      <dgm:t>
        <a:bodyPr/>
        <a:lstStyle/>
        <a:p>
          <a:endParaRPr lang="en-US"/>
        </a:p>
      </dgm:t>
    </dgm:pt>
    <dgm:pt modelId="{2A36503A-85BF-4698-A6C9-661CD7E5A2F4}" type="sibTrans" cxnId="{633B51CB-F17A-4CF9-AEF5-4EFC62E7AD2A}">
      <dgm:prSet/>
      <dgm:spPr/>
      <dgm:t>
        <a:bodyPr/>
        <a:lstStyle/>
        <a:p>
          <a:endParaRPr lang="en-US"/>
        </a:p>
      </dgm:t>
    </dgm:pt>
    <dgm:pt modelId="{4275B150-4326-494F-8EC8-B0F8CC09116B}" type="pres">
      <dgm:prSet presAssocID="{10051A4D-4067-4DFB-A1E1-D2C3739379F3}" presName="Name0" presStyleCnt="0">
        <dgm:presLayoutVars>
          <dgm:dir/>
          <dgm:animLvl val="lvl"/>
          <dgm:resizeHandles val="exact"/>
        </dgm:presLayoutVars>
      </dgm:prSet>
      <dgm:spPr/>
    </dgm:pt>
    <dgm:pt modelId="{33D4E4AF-7AE2-44DD-8045-7A053B315393}" type="pres">
      <dgm:prSet presAssocID="{56F981E4-7F05-4EAD-9BE6-452CCCA7E125}" presName="boxAndChildren" presStyleCnt="0"/>
      <dgm:spPr/>
    </dgm:pt>
    <dgm:pt modelId="{67694973-9CBB-45EA-A2CE-ADB8EB16C196}" type="pres">
      <dgm:prSet presAssocID="{56F981E4-7F05-4EAD-9BE6-452CCCA7E125}" presName="parentTextBox" presStyleLbl="node1" presStyleIdx="0" presStyleCnt="2"/>
      <dgm:spPr/>
    </dgm:pt>
    <dgm:pt modelId="{12F6EF9E-2455-4695-B6EC-C1BEC95D7111}" type="pres">
      <dgm:prSet presAssocID="{28DF8B6B-A85D-40E9-8233-975097CF90AC}" presName="sp" presStyleCnt="0"/>
      <dgm:spPr/>
    </dgm:pt>
    <dgm:pt modelId="{78A9656C-6F6A-468D-ADB3-25D1C1B704AC}" type="pres">
      <dgm:prSet presAssocID="{43E80B70-2434-413A-A6F0-CAA0C3E9EA7B}" presName="arrowAndChildren" presStyleCnt="0"/>
      <dgm:spPr/>
    </dgm:pt>
    <dgm:pt modelId="{BCA6EB67-6210-4BF9-AB51-3B357B04679B}" type="pres">
      <dgm:prSet presAssocID="{43E80B70-2434-413A-A6F0-CAA0C3E9EA7B}" presName="parentTextArrow" presStyleLbl="node1" presStyleIdx="1" presStyleCnt="2"/>
      <dgm:spPr/>
    </dgm:pt>
  </dgm:ptLst>
  <dgm:cxnLst>
    <dgm:cxn modelId="{A179070C-5E48-41D6-9CE7-EF8C82FAAA40}" type="presOf" srcId="{43E80B70-2434-413A-A6F0-CAA0C3E9EA7B}" destId="{BCA6EB67-6210-4BF9-AB51-3B357B04679B}" srcOrd="0" destOrd="0" presId="urn:microsoft.com/office/officeart/2005/8/layout/process4"/>
    <dgm:cxn modelId="{B9451252-B862-461E-9B77-4ADFB530C54D}" type="presOf" srcId="{56F981E4-7F05-4EAD-9BE6-452CCCA7E125}" destId="{67694973-9CBB-45EA-A2CE-ADB8EB16C196}" srcOrd="0" destOrd="0" presId="urn:microsoft.com/office/officeart/2005/8/layout/process4"/>
    <dgm:cxn modelId="{4E3CEA97-1F96-459B-9B13-2F762FD57CC2}" type="presOf" srcId="{10051A4D-4067-4DFB-A1E1-D2C3739379F3}" destId="{4275B150-4326-494F-8EC8-B0F8CC09116B}" srcOrd="0" destOrd="0" presId="urn:microsoft.com/office/officeart/2005/8/layout/process4"/>
    <dgm:cxn modelId="{633B51CB-F17A-4CF9-AEF5-4EFC62E7AD2A}" srcId="{10051A4D-4067-4DFB-A1E1-D2C3739379F3}" destId="{56F981E4-7F05-4EAD-9BE6-452CCCA7E125}" srcOrd="1" destOrd="0" parTransId="{E90D76A5-0FF4-4204-910A-7A1692485811}" sibTransId="{2A36503A-85BF-4698-A6C9-661CD7E5A2F4}"/>
    <dgm:cxn modelId="{78A063EE-339A-4A58-A0F7-7CC1AAE43ADC}" srcId="{10051A4D-4067-4DFB-A1E1-D2C3739379F3}" destId="{43E80B70-2434-413A-A6F0-CAA0C3E9EA7B}" srcOrd="0" destOrd="0" parTransId="{4D596592-08A3-493D-9EAA-B3BECB8A7648}" sibTransId="{28DF8B6B-A85D-40E9-8233-975097CF90AC}"/>
    <dgm:cxn modelId="{2D71A215-3992-49C3-A1A9-C15E9FACEB43}" type="presParOf" srcId="{4275B150-4326-494F-8EC8-B0F8CC09116B}" destId="{33D4E4AF-7AE2-44DD-8045-7A053B315393}" srcOrd="0" destOrd="0" presId="urn:microsoft.com/office/officeart/2005/8/layout/process4"/>
    <dgm:cxn modelId="{5FB48EB3-5E73-41F6-BFAB-254E73143873}" type="presParOf" srcId="{33D4E4AF-7AE2-44DD-8045-7A053B315393}" destId="{67694973-9CBB-45EA-A2CE-ADB8EB16C196}" srcOrd="0" destOrd="0" presId="urn:microsoft.com/office/officeart/2005/8/layout/process4"/>
    <dgm:cxn modelId="{C17EB2A5-E415-43F7-9624-239D4E60B3A5}" type="presParOf" srcId="{4275B150-4326-494F-8EC8-B0F8CC09116B}" destId="{12F6EF9E-2455-4695-B6EC-C1BEC95D7111}" srcOrd="1" destOrd="0" presId="urn:microsoft.com/office/officeart/2005/8/layout/process4"/>
    <dgm:cxn modelId="{4C92F8D2-7B5D-46E1-9F08-3530D751CFF3}" type="presParOf" srcId="{4275B150-4326-494F-8EC8-B0F8CC09116B}" destId="{78A9656C-6F6A-468D-ADB3-25D1C1B704AC}" srcOrd="2" destOrd="0" presId="urn:microsoft.com/office/officeart/2005/8/layout/process4"/>
    <dgm:cxn modelId="{66F693E0-259D-488F-8701-D5C9DDECAB45}" type="presParOf" srcId="{78A9656C-6F6A-468D-ADB3-25D1C1B704AC}" destId="{BCA6EB67-6210-4BF9-AB51-3B357B04679B}"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6C1CC95-AF2F-4A6B-8262-F2B36218007F}" type="doc">
      <dgm:prSet loTypeId="urn:microsoft.com/office/officeart/2016/7/layout/BasicLinearProcessNumbered" loCatId="process" qsTypeId="urn:microsoft.com/office/officeart/2005/8/quickstyle/simple1" qsCatId="simple" csTypeId="urn:microsoft.com/office/officeart/2005/8/colors/colorful2" csCatId="colorful" phldr="1"/>
      <dgm:spPr/>
      <dgm:t>
        <a:bodyPr/>
        <a:lstStyle/>
        <a:p>
          <a:endParaRPr lang="en-US"/>
        </a:p>
      </dgm:t>
    </dgm:pt>
    <dgm:pt modelId="{3203AC53-EA76-4DEE-B91B-8D4F9DD036CD}">
      <dgm:prSet/>
      <dgm:spPr/>
      <dgm:t>
        <a:bodyPr/>
        <a:lstStyle/>
        <a:p>
          <a:r>
            <a:rPr lang="en-GB"/>
            <a:t>Give unpaid extra holiday during the summer (when the absenteeism is low)</a:t>
          </a:r>
          <a:endParaRPr lang="en-US"/>
        </a:p>
      </dgm:t>
    </dgm:pt>
    <dgm:pt modelId="{FC6FB8F8-F9F7-46B7-ABCA-0A2E2C0929FA}" type="parTrans" cxnId="{B37B9C74-D8AD-4E17-BEE9-8B680BC13115}">
      <dgm:prSet/>
      <dgm:spPr/>
      <dgm:t>
        <a:bodyPr/>
        <a:lstStyle/>
        <a:p>
          <a:endParaRPr lang="en-US"/>
        </a:p>
      </dgm:t>
    </dgm:pt>
    <dgm:pt modelId="{79DA40E1-B061-4B85-B43E-E4C5B8CC1BD3}" type="sibTrans" cxnId="{B37B9C74-D8AD-4E17-BEE9-8B680BC13115}">
      <dgm:prSet phldrT="1" phldr="0"/>
      <dgm:spPr/>
      <dgm:t>
        <a:bodyPr/>
        <a:lstStyle/>
        <a:p>
          <a:r>
            <a:rPr lang="en-US"/>
            <a:t>1</a:t>
          </a:r>
        </a:p>
      </dgm:t>
    </dgm:pt>
    <dgm:pt modelId="{3CF35320-820E-4A37-9B9D-AF195DEAD259}">
      <dgm:prSet/>
      <dgm:spPr/>
      <dgm:t>
        <a:bodyPr/>
        <a:lstStyle/>
        <a:p>
          <a:r>
            <a:rPr lang="en-GB"/>
            <a:t>Provide transport during winter season upon request</a:t>
          </a:r>
          <a:endParaRPr lang="en-US"/>
        </a:p>
      </dgm:t>
    </dgm:pt>
    <dgm:pt modelId="{9A94CF05-4495-4002-A6DE-E03CF3C73067}" type="parTrans" cxnId="{B92BA0AB-3E45-453B-B536-A392F60FC1A4}">
      <dgm:prSet/>
      <dgm:spPr/>
      <dgm:t>
        <a:bodyPr/>
        <a:lstStyle/>
        <a:p>
          <a:endParaRPr lang="en-US"/>
        </a:p>
      </dgm:t>
    </dgm:pt>
    <dgm:pt modelId="{44DE339F-66EA-4AD6-BB35-5FD62C8AA284}" type="sibTrans" cxnId="{B92BA0AB-3E45-453B-B536-A392F60FC1A4}">
      <dgm:prSet phldrT="2" phldr="0"/>
      <dgm:spPr/>
      <dgm:t>
        <a:bodyPr/>
        <a:lstStyle/>
        <a:p>
          <a:r>
            <a:rPr lang="en-US"/>
            <a:t>2</a:t>
          </a:r>
        </a:p>
      </dgm:t>
    </dgm:pt>
    <dgm:pt modelId="{6F1E8DFE-49B5-4BEB-BA4F-D9A2A3E2BBDA}">
      <dgm:prSet/>
      <dgm:spPr/>
      <dgm:t>
        <a:bodyPr/>
        <a:lstStyle/>
        <a:p>
          <a:r>
            <a:rPr lang="en-GB" dirty="0"/>
            <a:t>Reduce the recruitment process time </a:t>
          </a:r>
          <a:endParaRPr lang="en-US" dirty="0"/>
        </a:p>
      </dgm:t>
    </dgm:pt>
    <dgm:pt modelId="{0B1158FF-CEAF-4C22-96AD-8E1733CE7C6D}" type="parTrans" cxnId="{7A75BCA9-A682-4CA2-A973-B1EBE6C07F18}">
      <dgm:prSet/>
      <dgm:spPr/>
      <dgm:t>
        <a:bodyPr/>
        <a:lstStyle/>
        <a:p>
          <a:endParaRPr lang="en-US"/>
        </a:p>
      </dgm:t>
    </dgm:pt>
    <dgm:pt modelId="{AC40447D-B57F-4B31-9D31-A14A4989361D}" type="sibTrans" cxnId="{7A75BCA9-A682-4CA2-A973-B1EBE6C07F18}">
      <dgm:prSet phldrT="3" phldr="0"/>
      <dgm:spPr/>
      <dgm:t>
        <a:bodyPr/>
        <a:lstStyle/>
        <a:p>
          <a:r>
            <a:rPr lang="en-US"/>
            <a:t>3</a:t>
          </a:r>
        </a:p>
      </dgm:t>
    </dgm:pt>
    <dgm:pt modelId="{D5557210-ACA5-454C-88DB-9268C1B2D796}" type="pres">
      <dgm:prSet presAssocID="{F6C1CC95-AF2F-4A6B-8262-F2B36218007F}" presName="Name0" presStyleCnt="0">
        <dgm:presLayoutVars>
          <dgm:animLvl val="lvl"/>
          <dgm:resizeHandles val="exact"/>
        </dgm:presLayoutVars>
      </dgm:prSet>
      <dgm:spPr/>
    </dgm:pt>
    <dgm:pt modelId="{9793F8E4-461F-4D1E-8F49-9B64BF7C4CD1}" type="pres">
      <dgm:prSet presAssocID="{3203AC53-EA76-4DEE-B91B-8D4F9DD036CD}" presName="compositeNode" presStyleCnt="0">
        <dgm:presLayoutVars>
          <dgm:bulletEnabled val="1"/>
        </dgm:presLayoutVars>
      </dgm:prSet>
      <dgm:spPr/>
    </dgm:pt>
    <dgm:pt modelId="{D2F86D3F-925D-4524-B940-E6174FB3C94B}" type="pres">
      <dgm:prSet presAssocID="{3203AC53-EA76-4DEE-B91B-8D4F9DD036CD}" presName="bgRect" presStyleLbl="bgAccFollowNode1" presStyleIdx="0" presStyleCnt="3"/>
      <dgm:spPr/>
    </dgm:pt>
    <dgm:pt modelId="{AD0434FF-DFED-4C3A-AA8F-181868BE9B36}" type="pres">
      <dgm:prSet presAssocID="{79DA40E1-B061-4B85-B43E-E4C5B8CC1BD3}" presName="sibTransNodeCircle" presStyleLbl="alignNode1" presStyleIdx="0" presStyleCnt="6">
        <dgm:presLayoutVars>
          <dgm:chMax val="0"/>
          <dgm:bulletEnabled/>
        </dgm:presLayoutVars>
      </dgm:prSet>
      <dgm:spPr/>
    </dgm:pt>
    <dgm:pt modelId="{89565E3B-E1FB-45C5-A5A3-D62B1F518A4D}" type="pres">
      <dgm:prSet presAssocID="{3203AC53-EA76-4DEE-B91B-8D4F9DD036CD}" presName="bottomLine" presStyleLbl="alignNode1" presStyleIdx="1" presStyleCnt="6">
        <dgm:presLayoutVars/>
      </dgm:prSet>
      <dgm:spPr/>
    </dgm:pt>
    <dgm:pt modelId="{71433669-1D6D-40BF-A1CC-6471D5A80927}" type="pres">
      <dgm:prSet presAssocID="{3203AC53-EA76-4DEE-B91B-8D4F9DD036CD}" presName="nodeText" presStyleLbl="bgAccFollowNode1" presStyleIdx="0" presStyleCnt="3">
        <dgm:presLayoutVars>
          <dgm:bulletEnabled val="1"/>
        </dgm:presLayoutVars>
      </dgm:prSet>
      <dgm:spPr/>
    </dgm:pt>
    <dgm:pt modelId="{9937190C-384B-4976-8B04-C4B5AE0FBFEB}" type="pres">
      <dgm:prSet presAssocID="{79DA40E1-B061-4B85-B43E-E4C5B8CC1BD3}" presName="sibTrans" presStyleCnt="0"/>
      <dgm:spPr/>
    </dgm:pt>
    <dgm:pt modelId="{3CC0659F-C030-4E9C-8653-E1931FEEE43F}" type="pres">
      <dgm:prSet presAssocID="{3CF35320-820E-4A37-9B9D-AF195DEAD259}" presName="compositeNode" presStyleCnt="0">
        <dgm:presLayoutVars>
          <dgm:bulletEnabled val="1"/>
        </dgm:presLayoutVars>
      </dgm:prSet>
      <dgm:spPr/>
    </dgm:pt>
    <dgm:pt modelId="{9FD0F7AF-9143-4535-AFE8-19B8AFDE2B9C}" type="pres">
      <dgm:prSet presAssocID="{3CF35320-820E-4A37-9B9D-AF195DEAD259}" presName="bgRect" presStyleLbl="bgAccFollowNode1" presStyleIdx="1" presStyleCnt="3"/>
      <dgm:spPr/>
    </dgm:pt>
    <dgm:pt modelId="{59E89012-6BF4-4AF6-AE60-C1332BF0FC71}" type="pres">
      <dgm:prSet presAssocID="{44DE339F-66EA-4AD6-BB35-5FD62C8AA284}" presName="sibTransNodeCircle" presStyleLbl="alignNode1" presStyleIdx="2" presStyleCnt="6">
        <dgm:presLayoutVars>
          <dgm:chMax val="0"/>
          <dgm:bulletEnabled/>
        </dgm:presLayoutVars>
      </dgm:prSet>
      <dgm:spPr/>
    </dgm:pt>
    <dgm:pt modelId="{51D72889-347B-4810-85D1-F0EA80662ACA}" type="pres">
      <dgm:prSet presAssocID="{3CF35320-820E-4A37-9B9D-AF195DEAD259}" presName="bottomLine" presStyleLbl="alignNode1" presStyleIdx="3" presStyleCnt="6">
        <dgm:presLayoutVars/>
      </dgm:prSet>
      <dgm:spPr/>
    </dgm:pt>
    <dgm:pt modelId="{B9025482-DD19-4862-9823-6C06A030553B}" type="pres">
      <dgm:prSet presAssocID="{3CF35320-820E-4A37-9B9D-AF195DEAD259}" presName="nodeText" presStyleLbl="bgAccFollowNode1" presStyleIdx="1" presStyleCnt="3">
        <dgm:presLayoutVars>
          <dgm:bulletEnabled val="1"/>
        </dgm:presLayoutVars>
      </dgm:prSet>
      <dgm:spPr/>
    </dgm:pt>
    <dgm:pt modelId="{6FE3A487-AA0C-407F-9876-F8FE1D5F58F9}" type="pres">
      <dgm:prSet presAssocID="{44DE339F-66EA-4AD6-BB35-5FD62C8AA284}" presName="sibTrans" presStyleCnt="0"/>
      <dgm:spPr/>
    </dgm:pt>
    <dgm:pt modelId="{63DD504A-B253-495D-893C-7F88CAA1C5D9}" type="pres">
      <dgm:prSet presAssocID="{6F1E8DFE-49B5-4BEB-BA4F-D9A2A3E2BBDA}" presName="compositeNode" presStyleCnt="0">
        <dgm:presLayoutVars>
          <dgm:bulletEnabled val="1"/>
        </dgm:presLayoutVars>
      </dgm:prSet>
      <dgm:spPr/>
    </dgm:pt>
    <dgm:pt modelId="{8D1AAB82-FBFC-4AF7-9418-04D3753B0E96}" type="pres">
      <dgm:prSet presAssocID="{6F1E8DFE-49B5-4BEB-BA4F-D9A2A3E2BBDA}" presName="bgRect" presStyleLbl="bgAccFollowNode1" presStyleIdx="2" presStyleCnt="3"/>
      <dgm:spPr/>
    </dgm:pt>
    <dgm:pt modelId="{26BD4259-073C-40E2-972A-6ECD7A475DB5}" type="pres">
      <dgm:prSet presAssocID="{AC40447D-B57F-4B31-9D31-A14A4989361D}" presName="sibTransNodeCircle" presStyleLbl="alignNode1" presStyleIdx="4" presStyleCnt="6">
        <dgm:presLayoutVars>
          <dgm:chMax val="0"/>
          <dgm:bulletEnabled/>
        </dgm:presLayoutVars>
      </dgm:prSet>
      <dgm:spPr/>
    </dgm:pt>
    <dgm:pt modelId="{597557E2-D8E7-4147-94D0-E214906C6FFA}" type="pres">
      <dgm:prSet presAssocID="{6F1E8DFE-49B5-4BEB-BA4F-D9A2A3E2BBDA}" presName="bottomLine" presStyleLbl="alignNode1" presStyleIdx="5" presStyleCnt="6">
        <dgm:presLayoutVars/>
      </dgm:prSet>
      <dgm:spPr/>
    </dgm:pt>
    <dgm:pt modelId="{501B4A84-9820-4229-8C01-1D3DB3E0C941}" type="pres">
      <dgm:prSet presAssocID="{6F1E8DFE-49B5-4BEB-BA4F-D9A2A3E2BBDA}" presName="nodeText" presStyleLbl="bgAccFollowNode1" presStyleIdx="2" presStyleCnt="3">
        <dgm:presLayoutVars>
          <dgm:bulletEnabled val="1"/>
        </dgm:presLayoutVars>
      </dgm:prSet>
      <dgm:spPr/>
    </dgm:pt>
  </dgm:ptLst>
  <dgm:cxnLst>
    <dgm:cxn modelId="{C9D14B04-AB47-4703-BA39-CFD6D2CAB1F6}" type="presOf" srcId="{3203AC53-EA76-4DEE-B91B-8D4F9DD036CD}" destId="{D2F86D3F-925D-4524-B940-E6174FB3C94B}" srcOrd="0" destOrd="0" presId="urn:microsoft.com/office/officeart/2016/7/layout/BasicLinearProcessNumbered"/>
    <dgm:cxn modelId="{EF52071F-8593-47A6-AF7B-13763A061E7C}" type="presOf" srcId="{F6C1CC95-AF2F-4A6B-8262-F2B36218007F}" destId="{D5557210-ACA5-454C-88DB-9268C1B2D796}" srcOrd="0" destOrd="0" presId="urn:microsoft.com/office/officeart/2016/7/layout/BasicLinearProcessNumbered"/>
    <dgm:cxn modelId="{48BE8D6E-FD25-4A33-9B78-5DCB66719797}" type="presOf" srcId="{3CF35320-820E-4A37-9B9D-AF195DEAD259}" destId="{9FD0F7AF-9143-4535-AFE8-19B8AFDE2B9C}" srcOrd="0" destOrd="0" presId="urn:microsoft.com/office/officeart/2016/7/layout/BasicLinearProcessNumbered"/>
    <dgm:cxn modelId="{B37B9C74-D8AD-4E17-BEE9-8B680BC13115}" srcId="{F6C1CC95-AF2F-4A6B-8262-F2B36218007F}" destId="{3203AC53-EA76-4DEE-B91B-8D4F9DD036CD}" srcOrd="0" destOrd="0" parTransId="{FC6FB8F8-F9F7-46B7-ABCA-0A2E2C0929FA}" sibTransId="{79DA40E1-B061-4B85-B43E-E4C5B8CC1BD3}"/>
    <dgm:cxn modelId="{8659B281-67CF-47E5-B51F-4B31E32DC9DC}" type="presOf" srcId="{79DA40E1-B061-4B85-B43E-E4C5B8CC1BD3}" destId="{AD0434FF-DFED-4C3A-AA8F-181868BE9B36}" srcOrd="0" destOrd="0" presId="urn:microsoft.com/office/officeart/2016/7/layout/BasicLinearProcessNumbered"/>
    <dgm:cxn modelId="{7A75BCA9-A682-4CA2-A973-B1EBE6C07F18}" srcId="{F6C1CC95-AF2F-4A6B-8262-F2B36218007F}" destId="{6F1E8DFE-49B5-4BEB-BA4F-D9A2A3E2BBDA}" srcOrd="2" destOrd="0" parTransId="{0B1158FF-CEAF-4C22-96AD-8E1733CE7C6D}" sibTransId="{AC40447D-B57F-4B31-9D31-A14A4989361D}"/>
    <dgm:cxn modelId="{1CFBC0AA-1638-4837-8F3F-01B43A14FF12}" type="presOf" srcId="{6F1E8DFE-49B5-4BEB-BA4F-D9A2A3E2BBDA}" destId="{8D1AAB82-FBFC-4AF7-9418-04D3753B0E96}" srcOrd="0" destOrd="0" presId="urn:microsoft.com/office/officeart/2016/7/layout/BasicLinearProcessNumbered"/>
    <dgm:cxn modelId="{B92BA0AB-3E45-453B-B536-A392F60FC1A4}" srcId="{F6C1CC95-AF2F-4A6B-8262-F2B36218007F}" destId="{3CF35320-820E-4A37-9B9D-AF195DEAD259}" srcOrd="1" destOrd="0" parTransId="{9A94CF05-4495-4002-A6DE-E03CF3C73067}" sibTransId="{44DE339F-66EA-4AD6-BB35-5FD62C8AA284}"/>
    <dgm:cxn modelId="{C4B152B6-CCA0-4778-9316-2A45DB8A83C1}" type="presOf" srcId="{3203AC53-EA76-4DEE-B91B-8D4F9DD036CD}" destId="{71433669-1D6D-40BF-A1CC-6471D5A80927}" srcOrd="1" destOrd="0" presId="urn:microsoft.com/office/officeart/2016/7/layout/BasicLinearProcessNumbered"/>
    <dgm:cxn modelId="{276B09BA-A583-48EB-999E-E97DAF22A518}" type="presOf" srcId="{3CF35320-820E-4A37-9B9D-AF195DEAD259}" destId="{B9025482-DD19-4862-9823-6C06A030553B}" srcOrd="1" destOrd="0" presId="urn:microsoft.com/office/officeart/2016/7/layout/BasicLinearProcessNumbered"/>
    <dgm:cxn modelId="{748481BA-1B79-4AC8-9AFC-D91FF4A656C5}" type="presOf" srcId="{AC40447D-B57F-4B31-9D31-A14A4989361D}" destId="{26BD4259-073C-40E2-972A-6ECD7A475DB5}" srcOrd="0" destOrd="0" presId="urn:microsoft.com/office/officeart/2016/7/layout/BasicLinearProcessNumbered"/>
    <dgm:cxn modelId="{315560C1-EA93-49C8-B085-A81A18F6A092}" type="presOf" srcId="{6F1E8DFE-49B5-4BEB-BA4F-D9A2A3E2BBDA}" destId="{501B4A84-9820-4229-8C01-1D3DB3E0C941}" srcOrd="1" destOrd="0" presId="urn:microsoft.com/office/officeart/2016/7/layout/BasicLinearProcessNumbered"/>
    <dgm:cxn modelId="{15E188C2-21C4-4DA8-AA28-F25B58E91270}" type="presOf" srcId="{44DE339F-66EA-4AD6-BB35-5FD62C8AA284}" destId="{59E89012-6BF4-4AF6-AE60-C1332BF0FC71}" srcOrd="0" destOrd="0" presId="urn:microsoft.com/office/officeart/2016/7/layout/BasicLinearProcessNumbered"/>
    <dgm:cxn modelId="{07162E95-396C-4192-9650-FC471AD87712}" type="presParOf" srcId="{D5557210-ACA5-454C-88DB-9268C1B2D796}" destId="{9793F8E4-461F-4D1E-8F49-9B64BF7C4CD1}" srcOrd="0" destOrd="0" presId="urn:microsoft.com/office/officeart/2016/7/layout/BasicLinearProcessNumbered"/>
    <dgm:cxn modelId="{A94EBC6A-4332-4D79-867A-3B912AB48F2C}" type="presParOf" srcId="{9793F8E4-461F-4D1E-8F49-9B64BF7C4CD1}" destId="{D2F86D3F-925D-4524-B940-E6174FB3C94B}" srcOrd="0" destOrd="0" presId="urn:microsoft.com/office/officeart/2016/7/layout/BasicLinearProcessNumbered"/>
    <dgm:cxn modelId="{830C0E5F-0E87-45C3-A8D6-85818595C591}" type="presParOf" srcId="{9793F8E4-461F-4D1E-8F49-9B64BF7C4CD1}" destId="{AD0434FF-DFED-4C3A-AA8F-181868BE9B36}" srcOrd="1" destOrd="0" presId="urn:microsoft.com/office/officeart/2016/7/layout/BasicLinearProcessNumbered"/>
    <dgm:cxn modelId="{F3722BD8-9880-4BB7-B361-B98040658ABF}" type="presParOf" srcId="{9793F8E4-461F-4D1E-8F49-9B64BF7C4CD1}" destId="{89565E3B-E1FB-45C5-A5A3-D62B1F518A4D}" srcOrd="2" destOrd="0" presId="urn:microsoft.com/office/officeart/2016/7/layout/BasicLinearProcessNumbered"/>
    <dgm:cxn modelId="{04375988-672E-4C24-9398-08FF3CCD69FB}" type="presParOf" srcId="{9793F8E4-461F-4D1E-8F49-9B64BF7C4CD1}" destId="{71433669-1D6D-40BF-A1CC-6471D5A80927}" srcOrd="3" destOrd="0" presId="urn:microsoft.com/office/officeart/2016/7/layout/BasicLinearProcessNumbered"/>
    <dgm:cxn modelId="{442C646A-13BA-4FDE-AB15-31673E604F55}" type="presParOf" srcId="{D5557210-ACA5-454C-88DB-9268C1B2D796}" destId="{9937190C-384B-4976-8B04-C4B5AE0FBFEB}" srcOrd="1" destOrd="0" presId="urn:microsoft.com/office/officeart/2016/7/layout/BasicLinearProcessNumbered"/>
    <dgm:cxn modelId="{1999B5D6-FB4C-4B9B-B63A-70AB30055480}" type="presParOf" srcId="{D5557210-ACA5-454C-88DB-9268C1B2D796}" destId="{3CC0659F-C030-4E9C-8653-E1931FEEE43F}" srcOrd="2" destOrd="0" presId="urn:microsoft.com/office/officeart/2016/7/layout/BasicLinearProcessNumbered"/>
    <dgm:cxn modelId="{22CA8AD7-0836-48AA-A890-09B6A5D94536}" type="presParOf" srcId="{3CC0659F-C030-4E9C-8653-E1931FEEE43F}" destId="{9FD0F7AF-9143-4535-AFE8-19B8AFDE2B9C}" srcOrd="0" destOrd="0" presId="urn:microsoft.com/office/officeart/2016/7/layout/BasicLinearProcessNumbered"/>
    <dgm:cxn modelId="{C580CA66-A775-419D-B98D-380E34E092C9}" type="presParOf" srcId="{3CC0659F-C030-4E9C-8653-E1931FEEE43F}" destId="{59E89012-6BF4-4AF6-AE60-C1332BF0FC71}" srcOrd="1" destOrd="0" presId="urn:microsoft.com/office/officeart/2016/7/layout/BasicLinearProcessNumbered"/>
    <dgm:cxn modelId="{53DFF6DB-BD90-4037-A2AF-859A21597B25}" type="presParOf" srcId="{3CC0659F-C030-4E9C-8653-E1931FEEE43F}" destId="{51D72889-347B-4810-85D1-F0EA80662ACA}" srcOrd="2" destOrd="0" presId="urn:microsoft.com/office/officeart/2016/7/layout/BasicLinearProcessNumbered"/>
    <dgm:cxn modelId="{67C01ECA-942C-4035-BD1F-ADF8F7338F30}" type="presParOf" srcId="{3CC0659F-C030-4E9C-8653-E1931FEEE43F}" destId="{B9025482-DD19-4862-9823-6C06A030553B}" srcOrd="3" destOrd="0" presId="urn:microsoft.com/office/officeart/2016/7/layout/BasicLinearProcessNumbered"/>
    <dgm:cxn modelId="{7A1F3E02-632E-4013-B1A9-BA40935E532F}" type="presParOf" srcId="{D5557210-ACA5-454C-88DB-9268C1B2D796}" destId="{6FE3A487-AA0C-407F-9876-F8FE1D5F58F9}" srcOrd="3" destOrd="0" presId="urn:microsoft.com/office/officeart/2016/7/layout/BasicLinearProcessNumbered"/>
    <dgm:cxn modelId="{5FAEF02C-4BC1-462C-A4F3-414A97B2CFD2}" type="presParOf" srcId="{D5557210-ACA5-454C-88DB-9268C1B2D796}" destId="{63DD504A-B253-495D-893C-7F88CAA1C5D9}" srcOrd="4" destOrd="0" presId="urn:microsoft.com/office/officeart/2016/7/layout/BasicLinearProcessNumbered"/>
    <dgm:cxn modelId="{7835CAD5-EB33-4F05-8AD3-400D3FD6F655}" type="presParOf" srcId="{63DD504A-B253-495D-893C-7F88CAA1C5D9}" destId="{8D1AAB82-FBFC-4AF7-9418-04D3753B0E96}" srcOrd="0" destOrd="0" presId="urn:microsoft.com/office/officeart/2016/7/layout/BasicLinearProcessNumbered"/>
    <dgm:cxn modelId="{880BE1B0-0FAF-4CD4-97F0-83B53BF27224}" type="presParOf" srcId="{63DD504A-B253-495D-893C-7F88CAA1C5D9}" destId="{26BD4259-073C-40E2-972A-6ECD7A475DB5}" srcOrd="1" destOrd="0" presId="urn:microsoft.com/office/officeart/2016/7/layout/BasicLinearProcessNumbered"/>
    <dgm:cxn modelId="{29D02557-73AB-4E2C-AC0E-267943C4E859}" type="presParOf" srcId="{63DD504A-B253-495D-893C-7F88CAA1C5D9}" destId="{597557E2-D8E7-4147-94D0-E214906C6FFA}" srcOrd="2" destOrd="0" presId="urn:microsoft.com/office/officeart/2016/7/layout/BasicLinearProcessNumbered"/>
    <dgm:cxn modelId="{995543C9-27D8-4FB5-B222-8F5DA4CE0FF6}" type="presParOf" srcId="{63DD504A-B253-495D-893C-7F88CAA1C5D9}" destId="{501B4A84-9820-4229-8C01-1D3DB3E0C941}" srcOrd="3" destOrd="0" presId="urn:microsoft.com/office/officeart/2016/7/layout/BasicLinear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7AC54A-9162-4963-B636-66FA6BDB1382}">
      <dsp:nvSpPr>
        <dsp:cNvPr id="0" name=""/>
        <dsp:cNvSpPr/>
      </dsp:nvSpPr>
      <dsp:spPr>
        <a:xfrm rot="5400000">
          <a:off x="4662702" y="92242"/>
          <a:ext cx="1392642" cy="1211599"/>
        </a:xfrm>
        <a:prstGeom prst="hexagon">
          <a:avLst>
            <a:gd name="adj" fmla="val 25000"/>
            <a:gd name="vf" fmla="val 11547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1 in 8 nursing positions are vacant</a:t>
          </a:r>
        </a:p>
      </dsp:txBody>
      <dsp:txXfrm rot="-5400000">
        <a:off x="4942031" y="218741"/>
        <a:ext cx="833983" cy="958602"/>
      </dsp:txXfrm>
    </dsp:sp>
    <dsp:sp modelId="{99DC57C6-766A-461B-934E-4B6C8A1D5616}">
      <dsp:nvSpPr>
        <dsp:cNvPr id="0" name=""/>
        <dsp:cNvSpPr/>
      </dsp:nvSpPr>
      <dsp:spPr>
        <a:xfrm>
          <a:off x="5983692" y="280249"/>
          <a:ext cx="1589982" cy="835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The number of university applicants for nursing is in decline</a:t>
          </a:r>
        </a:p>
      </dsp:txBody>
      <dsp:txXfrm>
        <a:off x="5983692" y="280249"/>
        <a:ext cx="1589982" cy="835585"/>
      </dsp:txXfrm>
    </dsp:sp>
    <dsp:sp modelId="{26D09025-32D3-4EE0-B518-F5961D1D2089}">
      <dsp:nvSpPr>
        <dsp:cNvPr id="0" name=""/>
        <dsp:cNvSpPr/>
      </dsp:nvSpPr>
      <dsp:spPr>
        <a:xfrm rot="5400000">
          <a:off x="3354174" y="92242"/>
          <a:ext cx="1392642" cy="1211599"/>
        </a:xfrm>
        <a:prstGeom prst="hexagon">
          <a:avLst>
            <a:gd name="adj" fmla="val 25000"/>
            <a:gd name="vf" fmla="val 115470"/>
          </a:avLst>
        </a:prstGeom>
        <a:solidFill>
          <a:schemeClr val="accent5">
            <a:hueOff val="198633"/>
            <a:satOff val="115"/>
            <a:lumOff val="113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rot="-5400000">
        <a:off x="3633503" y="218741"/>
        <a:ext cx="833983" cy="958602"/>
      </dsp:txXfrm>
    </dsp:sp>
    <dsp:sp modelId="{27ECC8D9-72F2-4314-A408-2F93EE6AA5BF}">
      <dsp:nvSpPr>
        <dsp:cNvPr id="0" name=""/>
        <dsp:cNvSpPr/>
      </dsp:nvSpPr>
      <dsp:spPr>
        <a:xfrm rot="5400000">
          <a:off x="4016006" y="1274318"/>
          <a:ext cx="1392642" cy="1211599"/>
        </a:xfrm>
        <a:prstGeom prst="hexagon">
          <a:avLst>
            <a:gd name="adj" fmla="val 25000"/>
            <a:gd name="vf" fmla="val 115470"/>
          </a:avLst>
        </a:prstGeom>
        <a:solidFill>
          <a:schemeClr val="accent5">
            <a:hueOff val="397266"/>
            <a:satOff val="230"/>
            <a:lumOff val="227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1 in 10 social worker positions are vacant</a:t>
          </a:r>
        </a:p>
      </dsp:txBody>
      <dsp:txXfrm rot="-5400000">
        <a:off x="4295335" y="1400817"/>
        <a:ext cx="833983" cy="958602"/>
      </dsp:txXfrm>
    </dsp:sp>
    <dsp:sp modelId="{0E1E5A70-C6AC-4940-8BB5-55CF10412111}">
      <dsp:nvSpPr>
        <dsp:cNvPr id="0" name=""/>
        <dsp:cNvSpPr/>
      </dsp:nvSpPr>
      <dsp:spPr>
        <a:xfrm>
          <a:off x="40922" y="1518025"/>
          <a:ext cx="3797707" cy="835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r" defTabSz="711200">
            <a:lnSpc>
              <a:spcPct val="90000"/>
            </a:lnSpc>
            <a:spcBef>
              <a:spcPct val="0"/>
            </a:spcBef>
            <a:spcAft>
              <a:spcPct val="35000"/>
            </a:spcAft>
            <a:buNone/>
          </a:pPr>
          <a:r>
            <a:rPr lang="en-GB" sz="1600" kern="1200" dirty="0"/>
            <a:t>Brexit might have negatively affected the number of foreign healthcare professionals joining the NHS</a:t>
          </a:r>
        </a:p>
      </dsp:txBody>
      <dsp:txXfrm>
        <a:off x="40922" y="1518025"/>
        <a:ext cx="3797707" cy="835585"/>
      </dsp:txXfrm>
    </dsp:sp>
    <dsp:sp modelId="{7A512FBD-16E8-4458-B506-D8D86B706308}">
      <dsp:nvSpPr>
        <dsp:cNvPr id="0" name=""/>
        <dsp:cNvSpPr/>
      </dsp:nvSpPr>
      <dsp:spPr>
        <a:xfrm rot="5400000">
          <a:off x="5362686" y="1287033"/>
          <a:ext cx="1392642" cy="1211599"/>
        </a:xfrm>
        <a:prstGeom prst="hexagon">
          <a:avLst>
            <a:gd name="adj" fmla="val 25000"/>
            <a:gd name="vf" fmla="val 115470"/>
          </a:avLst>
        </a:prstGeom>
        <a:solidFill>
          <a:schemeClr val="accent5">
            <a:hueOff val="595899"/>
            <a:satOff val="346"/>
            <a:lumOff val="341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rot="-5400000">
        <a:off x="5642015" y="1413532"/>
        <a:ext cx="833983" cy="958602"/>
      </dsp:txXfrm>
    </dsp:sp>
    <dsp:sp modelId="{142B0C37-D31C-4296-B758-68ACF8B34688}">
      <dsp:nvSpPr>
        <dsp:cNvPr id="0" name=""/>
        <dsp:cNvSpPr/>
      </dsp:nvSpPr>
      <dsp:spPr>
        <a:xfrm rot="5400000">
          <a:off x="4692698" y="2458114"/>
          <a:ext cx="1392642" cy="1211599"/>
        </a:xfrm>
        <a:prstGeom prst="hexagon">
          <a:avLst>
            <a:gd name="adj" fmla="val 25000"/>
            <a:gd name="vf" fmla="val 115470"/>
          </a:avLst>
        </a:prstGeom>
        <a:solidFill>
          <a:schemeClr val="accent5">
            <a:hueOff val="794532"/>
            <a:satOff val="461"/>
            <a:lumOff val="4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1 in 11 care worker vacancies are not fulfilled </a:t>
          </a:r>
        </a:p>
      </dsp:txBody>
      <dsp:txXfrm rot="-5400000">
        <a:off x="4972027" y="2584613"/>
        <a:ext cx="833983" cy="958602"/>
      </dsp:txXfrm>
    </dsp:sp>
    <dsp:sp modelId="{E7443319-55C0-4897-BD85-33BB3902F02C}">
      <dsp:nvSpPr>
        <dsp:cNvPr id="0" name=""/>
        <dsp:cNvSpPr/>
      </dsp:nvSpPr>
      <dsp:spPr>
        <a:xfrm>
          <a:off x="5936272" y="2644400"/>
          <a:ext cx="4179666" cy="835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UK adult care providers, such as Proper Care, are facing the exact same issues with staff shortage affecting the quality of the services delivered</a:t>
          </a:r>
        </a:p>
      </dsp:txBody>
      <dsp:txXfrm>
        <a:off x="5936272" y="2644400"/>
        <a:ext cx="4179666" cy="835585"/>
      </dsp:txXfrm>
    </dsp:sp>
    <dsp:sp modelId="{7D885941-CC11-49ED-A7EB-06200527DBCD}">
      <dsp:nvSpPr>
        <dsp:cNvPr id="0" name=""/>
        <dsp:cNvSpPr/>
      </dsp:nvSpPr>
      <dsp:spPr>
        <a:xfrm rot="5400000">
          <a:off x="3317193" y="2444124"/>
          <a:ext cx="1392642" cy="1211599"/>
        </a:xfrm>
        <a:prstGeom prst="hexagon">
          <a:avLst>
            <a:gd name="adj" fmla="val 25000"/>
            <a:gd name="vf" fmla="val 115470"/>
          </a:avLst>
        </a:prstGeom>
        <a:solidFill>
          <a:schemeClr val="accent5">
            <a:hueOff val="993165"/>
            <a:satOff val="576"/>
            <a:lumOff val="56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rot="-5400000">
        <a:off x="3596522" y="2570623"/>
        <a:ext cx="833983" cy="9586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30F78-842C-4367-8226-E23A0B951254}">
      <dsp:nvSpPr>
        <dsp:cNvPr id="0" name=""/>
        <dsp:cNvSpPr/>
      </dsp:nvSpPr>
      <dsp:spPr>
        <a:xfrm>
          <a:off x="0" y="98669"/>
          <a:ext cx="5914209" cy="2492538"/>
        </a:xfrm>
        <a:prstGeom prst="roundRect">
          <a:avLst/>
        </a:prstGeom>
        <a:blipFill>
          <a:blip xmlns:r="http://schemas.openxmlformats.org/officeDocument/2006/relationships" r:embed="rId1">
            <a:duotone>
              <a:schemeClr val="accent2">
                <a:hueOff val="0"/>
                <a:satOff val="0"/>
                <a:lumOff val="0"/>
                <a:alphaOff val="0"/>
                <a:shade val="74000"/>
                <a:satMod val="130000"/>
                <a:lumMod val="90000"/>
              </a:schemeClr>
              <a:schemeClr val="accent2">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dirty="0"/>
            <a:t>Francis Aguilar created PESTLE in 1967 as an analytical tool for studying "micro-environments and macro-environments" and developing "strategic thinking.“</a:t>
          </a:r>
          <a:endParaRPr lang="en-US" sz="2300" kern="1200" dirty="0"/>
        </a:p>
      </dsp:txBody>
      <dsp:txXfrm>
        <a:off x="121676" y="220345"/>
        <a:ext cx="5670857" cy="2249186"/>
      </dsp:txXfrm>
    </dsp:sp>
    <dsp:sp modelId="{0C857148-2A44-4665-B25E-1A4532CF4128}">
      <dsp:nvSpPr>
        <dsp:cNvPr id="0" name=""/>
        <dsp:cNvSpPr/>
      </dsp:nvSpPr>
      <dsp:spPr>
        <a:xfrm>
          <a:off x="0" y="2657448"/>
          <a:ext cx="5914209" cy="2492538"/>
        </a:xfrm>
        <a:prstGeom prst="roundRect">
          <a:avLst/>
        </a:prstGeom>
        <a:blipFill>
          <a:blip xmlns:r="http://schemas.openxmlformats.org/officeDocument/2006/relationships" r:embed="rId1">
            <a:duotone>
              <a:schemeClr val="accent2">
                <a:hueOff val="3363155"/>
                <a:satOff val="-3572"/>
                <a:lumOff val="2745"/>
                <a:alphaOff val="0"/>
                <a:shade val="74000"/>
                <a:satMod val="130000"/>
                <a:lumMod val="90000"/>
              </a:schemeClr>
              <a:schemeClr val="accent2">
                <a:hueOff val="3363155"/>
                <a:satOff val="-3572"/>
                <a:lumOff val="2745"/>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a:t>In PESTLE, P stands for Political, E stands for Economic, S stands for Social, T stands for Technological, L stands for Legal, and E stands for Environmental. Using PESTLE, views of the environment are obtained from different angles, giving a bird's eye view of the whole issue.</a:t>
          </a:r>
          <a:endParaRPr lang="en-US" sz="2300" kern="1200"/>
        </a:p>
      </dsp:txBody>
      <dsp:txXfrm>
        <a:off x="121676" y="2779124"/>
        <a:ext cx="5670857" cy="22491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694973-9CBB-45EA-A2CE-ADB8EB16C196}">
      <dsp:nvSpPr>
        <dsp:cNvPr id="0" name=""/>
        <dsp:cNvSpPr/>
      </dsp:nvSpPr>
      <dsp:spPr>
        <a:xfrm>
          <a:off x="0" y="3167842"/>
          <a:ext cx="5914209" cy="2078447"/>
        </a:xfrm>
        <a:prstGeom prst="rect">
          <a:avLst/>
        </a:prstGeom>
        <a:blipFill>
          <a:blip xmlns:r="http://schemas.openxmlformats.org/officeDocument/2006/relationships" r:embed="rId1">
            <a:duotone>
              <a:schemeClr val="accent2">
                <a:hueOff val="0"/>
                <a:satOff val="0"/>
                <a:lumOff val="0"/>
                <a:alphaOff val="0"/>
                <a:shade val="74000"/>
                <a:satMod val="130000"/>
                <a:lumMod val="90000"/>
              </a:schemeClr>
              <a:schemeClr val="accent2">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b="0" i="0" kern="1200"/>
            <a:t>Fishbone diagrams have six classic categories that categorize any business process problems based on their causes. The factors to consider are people, equipment, materials, environment, management, and process.</a:t>
          </a:r>
          <a:endParaRPr lang="en-US" sz="2500" kern="1200"/>
        </a:p>
      </dsp:txBody>
      <dsp:txXfrm>
        <a:off x="0" y="3167842"/>
        <a:ext cx="5914209" cy="2078447"/>
      </dsp:txXfrm>
    </dsp:sp>
    <dsp:sp modelId="{BCA6EB67-6210-4BF9-AB51-3B357B04679B}">
      <dsp:nvSpPr>
        <dsp:cNvPr id="0" name=""/>
        <dsp:cNvSpPr/>
      </dsp:nvSpPr>
      <dsp:spPr>
        <a:xfrm rot="10800000">
          <a:off x="0" y="2366"/>
          <a:ext cx="5914209" cy="3196652"/>
        </a:xfrm>
        <a:prstGeom prst="upArrowCallout">
          <a:avLst/>
        </a:prstGeom>
        <a:blipFill>
          <a:blip xmlns:r="http://schemas.openxmlformats.org/officeDocument/2006/relationships" r:embed="rId1">
            <a:duotone>
              <a:schemeClr val="accent2">
                <a:hueOff val="3363155"/>
                <a:satOff val="-3572"/>
                <a:lumOff val="2745"/>
                <a:alphaOff val="0"/>
                <a:shade val="74000"/>
                <a:satMod val="130000"/>
                <a:lumMod val="90000"/>
              </a:schemeClr>
              <a:schemeClr val="accent2">
                <a:hueOff val="3363155"/>
                <a:satOff val="-3572"/>
                <a:lumOff val="2745"/>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b="0" i="0" kern="1200" dirty="0"/>
            <a:t>Fishbone diagram analysis helps to uncover all the symptoms of any problem by assessing the causes and sub-causes of that particular problem. Therefore, it is also called "cause-effect analysis".</a:t>
          </a:r>
          <a:endParaRPr lang="en-US" sz="2500" kern="1200" dirty="0"/>
        </a:p>
      </dsp:txBody>
      <dsp:txXfrm rot="10800000">
        <a:off x="0" y="2366"/>
        <a:ext cx="5914209" cy="20770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F86D3F-925D-4524-B940-E6174FB3C94B}">
      <dsp:nvSpPr>
        <dsp:cNvPr id="0" name=""/>
        <dsp:cNvSpPr/>
      </dsp:nvSpPr>
      <dsp:spPr>
        <a:xfrm>
          <a:off x="0" y="0"/>
          <a:ext cx="3000374" cy="2874882"/>
        </a:xfrm>
        <a:prstGeom prst="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3921" tIns="330200" rIns="233921" bIns="330200" numCol="1" spcCol="1270" anchor="t" anchorCtr="0">
          <a:noAutofit/>
        </a:bodyPr>
        <a:lstStyle/>
        <a:p>
          <a:pPr marL="0" lvl="0" indent="0" algn="l" defTabSz="889000">
            <a:lnSpc>
              <a:spcPct val="90000"/>
            </a:lnSpc>
            <a:spcBef>
              <a:spcPct val="0"/>
            </a:spcBef>
            <a:spcAft>
              <a:spcPct val="35000"/>
            </a:spcAft>
            <a:buNone/>
          </a:pPr>
          <a:r>
            <a:rPr lang="en-GB" sz="2000" kern="1200"/>
            <a:t>Give unpaid extra holiday during the summer (when the absenteeism is low)</a:t>
          </a:r>
          <a:endParaRPr lang="en-US" sz="2000" kern="1200"/>
        </a:p>
      </dsp:txBody>
      <dsp:txXfrm>
        <a:off x="0" y="1092455"/>
        <a:ext cx="3000374" cy="1724929"/>
      </dsp:txXfrm>
    </dsp:sp>
    <dsp:sp modelId="{AD0434FF-DFED-4C3A-AA8F-181868BE9B36}">
      <dsp:nvSpPr>
        <dsp:cNvPr id="0" name=""/>
        <dsp:cNvSpPr/>
      </dsp:nvSpPr>
      <dsp:spPr>
        <a:xfrm>
          <a:off x="1068954" y="287488"/>
          <a:ext cx="862464" cy="862464"/>
        </a:xfrm>
        <a:prstGeom prst="ellips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241" tIns="12700" rIns="67241" bIns="12700" numCol="1" spcCol="1270" anchor="ctr" anchorCtr="0">
          <a:noAutofit/>
        </a:bodyPr>
        <a:lstStyle/>
        <a:p>
          <a:pPr marL="0" lvl="0" indent="0" algn="ctr" defTabSz="2000250">
            <a:lnSpc>
              <a:spcPct val="90000"/>
            </a:lnSpc>
            <a:spcBef>
              <a:spcPct val="0"/>
            </a:spcBef>
            <a:spcAft>
              <a:spcPct val="35000"/>
            </a:spcAft>
            <a:buNone/>
          </a:pPr>
          <a:r>
            <a:rPr lang="en-US" sz="4500" kern="1200"/>
            <a:t>1</a:t>
          </a:r>
        </a:p>
      </dsp:txBody>
      <dsp:txXfrm>
        <a:off x="1195259" y="413793"/>
        <a:ext cx="609854" cy="609854"/>
      </dsp:txXfrm>
    </dsp:sp>
    <dsp:sp modelId="{89565E3B-E1FB-45C5-A5A3-D62B1F518A4D}">
      <dsp:nvSpPr>
        <dsp:cNvPr id="0" name=""/>
        <dsp:cNvSpPr/>
      </dsp:nvSpPr>
      <dsp:spPr>
        <a:xfrm>
          <a:off x="0" y="2874811"/>
          <a:ext cx="3000374" cy="72"/>
        </a:xfrm>
        <a:prstGeom prst="rect">
          <a:avLst/>
        </a:prstGeom>
        <a:solidFill>
          <a:schemeClr val="accent2">
            <a:hueOff val="672631"/>
            <a:satOff val="-714"/>
            <a:lumOff val="549"/>
            <a:alphaOff val="0"/>
          </a:schemeClr>
        </a:solidFill>
        <a:ln w="15875" cap="flat" cmpd="sng" algn="ctr">
          <a:solidFill>
            <a:schemeClr val="accent2">
              <a:hueOff val="672631"/>
              <a:satOff val="-714"/>
              <a:lumOff val="54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D0F7AF-9143-4535-AFE8-19B8AFDE2B9C}">
      <dsp:nvSpPr>
        <dsp:cNvPr id="0" name=""/>
        <dsp:cNvSpPr/>
      </dsp:nvSpPr>
      <dsp:spPr>
        <a:xfrm>
          <a:off x="3300411" y="0"/>
          <a:ext cx="3000374" cy="2874882"/>
        </a:xfrm>
        <a:prstGeom prst="rect">
          <a:avLst/>
        </a:prstGeom>
        <a:solidFill>
          <a:schemeClr val="accent2">
            <a:tint val="40000"/>
            <a:alpha val="90000"/>
            <a:hueOff val="2091735"/>
            <a:satOff val="714"/>
            <a:lumOff val="220"/>
            <a:alphaOff val="0"/>
          </a:schemeClr>
        </a:solidFill>
        <a:ln w="15875" cap="flat" cmpd="sng" algn="ctr">
          <a:solidFill>
            <a:schemeClr val="accent2">
              <a:tint val="40000"/>
              <a:alpha val="90000"/>
              <a:hueOff val="2091735"/>
              <a:satOff val="714"/>
              <a:lumOff val="22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3921" tIns="330200" rIns="233921" bIns="330200" numCol="1" spcCol="1270" anchor="t" anchorCtr="0">
          <a:noAutofit/>
        </a:bodyPr>
        <a:lstStyle/>
        <a:p>
          <a:pPr marL="0" lvl="0" indent="0" algn="l" defTabSz="889000">
            <a:lnSpc>
              <a:spcPct val="90000"/>
            </a:lnSpc>
            <a:spcBef>
              <a:spcPct val="0"/>
            </a:spcBef>
            <a:spcAft>
              <a:spcPct val="35000"/>
            </a:spcAft>
            <a:buNone/>
          </a:pPr>
          <a:r>
            <a:rPr lang="en-GB" sz="2000" kern="1200"/>
            <a:t>Provide transport during winter season upon request</a:t>
          </a:r>
          <a:endParaRPr lang="en-US" sz="2000" kern="1200"/>
        </a:p>
      </dsp:txBody>
      <dsp:txXfrm>
        <a:off x="3300411" y="1092455"/>
        <a:ext cx="3000374" cy="1724929"/>
      </dsp:txXfrm>
    </dsp:sp>
    <dsp:sp modelId="{59E89012-6BF4-4AF6-AE60-C1332BF0FC71}">
      <dsp:nvSpPr>
        <dsp:cNvPr id="0" name=""/>
        <dsp:cNvSpPr/>
      </dsp:nvSpPr>
      <dsp:spPr>
        <a:xfrm>
          <a:off x="4369366" y="287488"/>
          <a:ext cx="862464" cy="862464"/>
        </a:xfrm>
        <a:prstGeom prst="ellipse">
          <a:avLst/>
        </a:prstGeom>
        <a:solidFill>
          <a:schemeClr val="accent2">
            <a:hueOff val="1345262"/>
            <a:satOff val="-1429"/>
            <a:lumOff val="1098"/>
            <a:alphaOff val="0"/>
          </a:schemeClr>
        </a:solidFill>
        <a:ln w="15875" cap="flat" cmpd="sng" algn="ctr">
          <a:solidFill>
            <a:schemeClr val="accent2">
              <a:hueOff val="1345262"/>
              <a:satOff val="-1429"/>
              <a:lumOff val="109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241" tIns="12700" rIns="67241" bIns="12700" numCol="1" spcCol="1270" anchor="ctr" anchorCtr="0">
          <a:noAutofit/>
        </a:bodyPr>
        <a:lstStyle/>
        <a:p>
          <a:pPr marL="0" lvl="0" indent="0" algn="ctr" defTabSz="2000250">
            <a:lnSpc>
              <a:spcPct val="90000"/>
            </a:lnSpc>
            <a:spcBef>
              <a:spcPct val="0"/>
            </a:spcBef>
            <a:spcAft>
              <a:spcPct val="35000"/>
            </a:spcAft>
            <a:buNone/>
          </a:pPr>
          <a:r>
            <a:rPr lang="en-US" sz="4500" kern="1200"/>
            <a:t>2</a:t>
          </a:r>
        </a:p>
      </dsp:txBody>
      <dsp:txXfrm>
        <a:off x="4495671" y="413793"/>
        <a:ext cx="609854" cy="609854"/>
      </dsp:txXfrm>
    </dsp:sp>
    <dsp:sp modelId="{51D72889-347B-4810-85D1-F0EA80662ACA}">
      <dsp:nvSpPr>
        <dsp:cNvPr id="0" name=""/>
        <dsp:cNvSpPr/>
      </dsp:nvSpPr>
      <dsp:spPr>
        <a:xfrm>
          <a:off x="3300411" y="2874811"/>
          <a:ext cx="3000374" cy="72"/>
        </a:xfrm>
        <a:prstGeom prst="rect">
          <a:avLst/>
        </a:prstGeom>
        <a:solidFill>
          <a:schemeClr val="accent2">
            <a:hueOff val="2017893"/>
            <a:satOff val="-2143"/>
            <a:lumOff val="1647"/>
            <a:alphaOff val="0"/>
          </a:schemeClr>
        </a:solidFill>
        <a:ln w="15875" cap="flat" cmpd="sng" algn="ctr">
          <a:solidFill>
            <a:schemeClr val="accent2">
              <a:hueOff val="2017893"/>
              <a:satOff val="-2143"/>
              <a:lumOff val="164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1AAB82-FBFC-4AF7-9418-04D3753B0E96}">
      <dsp:nvSpPr>
        <dsp:cNvPr id="0" name=""/>
        <dsp:cNvSpPr/>
      </dsp:nvSpPr>
      <dsp:spPr>
        <a:xfrm>
          <a:off x="6600822" y="0"/>
          <a:ext cx="3000374" cy="2874882"/>
        </a:xfrm>
        <a:prstGeom prst="rect">
          <a:avLst/>
        </a:prstGeom>
        <a:solidFill>
          <a:schemeClr val="accent2">
            <a:tint val="40000"/>
            <a:alpha val="90000"/>
            <a:hueOff val="4183470"/>
            <a:satOff val="1428"/>
            <a:lumOff val="439"/>
            <a:alphaOff val="0"/>
          </a:schemeClr>
        </a:solidFill>
        <a:ln w="15875" cap="flat" cmpd="sng" algn="ctr">
          <a:solidFill>
            <a:schemeClr val="accent2">
              <a:tint val="40000"/>
              <a:alpha val="90000"/>
              <a:hueOff val="4183470"/>
              <a:satOff val="1428"/>
              <a:lumOff val="4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3921" tIns="330200" rIns="233921" bIns="330200" numCol="1" spcCol="1270" anchor="t" anchorCtr="0">
          <a:noAutofit/>
        </a:bodyPr>
        <a:lstStyle/>
        <a:p>
          <a:pPr marL="0" lvl="0" indent="0" algn="l" defTabSz="889000">
            <a:lnSpc>
              <a:spcPct val="90000"/>
            </a:lnSpc>
            <a:spcBef>
              <a:spcPct val="0"/>
            </a:spcBef>
            <a:spcAft>
              <a:spcPct val="35000"/>
            </a:spcAft>
            <a:buNone/>
          </a:pPr>
          <a:r>
            <a:rPr lang="en-GB" sz="2000" kern="1200" dirty="0"/>
            <a:t>Reduce the recruitment process time </a:t>
          </a:r>
          <a:endParaRPr lang="en-US" sz="2000" kern="1200" dirty="0"/>
        </a:p>
      </dsp:txBody>
      <dsp:txXfrm>
        <a:off x="6600822" y="1092455"/>
        <a:ext cx="3000374" cy="1724929"/>
      </dsp:txXfrm>
    </dsp:sp>
    <dsp:sp modelId="{26BD4259-073C-40E2-972A-6ECD7A475DB5}">
      <dsp:nvSpPr>
        <dsp:cNvPr id="0" name=""/>
        <dsp:cNvSpPr/>
      </dsp:nvSpPr>
      <dsp:spPr>
        <a:xfrm>
          <a:off x="7669777" y="287488"/>
          <a:ext cx="862464" cy="862464"/>
        </a:xfrm>
        <a:prstGeom prst="ellipse">
          <a:avLst/>
        </a:prstGeom>
        <a:solidFill>
          <a:schemeClr val="accent2">
            <a:hueOff val="2690524"/>
            <a:satOff val="-2858"/>
            <a:lumOff val="2196"/>
            <a:alphaOff val="0"/>
          </a:schemeClr>
        </a:solidFill>
        <a:ln w="15875" cap="flat" cmpd="sng" algn="ctr">
          <a:solidFill>
            <a:schemeClr val="accent2">
              <a:hueOff val="2690524"/>
              <a:satOff val="-2858"/>
              <a:lumOff val="219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241" tIns="12700" rIns="67241" bIns="12700" numCol="1" spcCol="1270" anchor="ctr" anchorCtr="0">
          <a:noAutofit/>
        </a:bodyPr>
        <a:lstStyle/>
        <a:p>
          <a:pPr marL="0" lvl="0" indent="0" algn="ctr" defTabSz="2000250">
            <a:lnSpc>
              <a:spcPct val="90000"/>
            </a:lnSpc>
            <a:spcBef>
              <a:spcPct val="0"/>
            </a:spcBef>
            <a:spcAft>
              <a:spcPct val="35000"/>
            </a:spcAft>
            <a:buNone/>
          </a:pPr>
          <a:r>
            <a:rPr lang="en-US" sz="4500" kern="1200"/>
            <a:t>3</a:t>
          </a:r>
        </a:p>
      </dsp:txBody>
      <dsp:txXfrm>
        <a:off x="7796082" y="413793"/>
        <a:ext cx="609854" cy="609854"/>
      </dsp:txXfrm>
    </dsp:sp>
    <dsp:sp modelId="{597557E2-D8E7-4147-94D0-E214906C6FFA}">
      <dsp:nvSpPr>
        <dsp:cNvPr id="0" name=""/>
        <dsp:cNvSpPr/>
      </dsp:nvSpPr>
      <dsp:spPr>
        <a:xfrm>
          <a:off x="6600822" y="2874811"/>
          <a:ext cx="3000374" cy="72"/>
        </a:xfrm>
        <a:prstGeom prst="rect">
          <a:avLst/>
        </a:prstGeom>
        <a:solidFill>
          <a:schemeClr val="accent2">
            <a:hueOff val="3363155"/>
            <a:satOff val="-3572"/>
            <a:lumOff val="2745"/>
            <a:alphaOff val="0"/>
          </a:schemeClr>
        </a:solidFill>
        <a:ln w="15875" cap="flat" cmpd="sng" algn="ctr">
          <a:solidFill>
            <a:schemeClr val="accent2">
              <a:hueOff val="3363155"/>
              <a:satOff val="-3572"/>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3"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9" y="1871133"/>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9"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3" y="5037663"/>
            <a:ext cx="897467" cy="279400"/>
          </a:xfrm>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2" y="5037663"/>
            <a:ext cx="551167" cy="279400"/>
          </a:xfrm>
        </p:spPr>
        <p:txBody>
          <a:bodyPr/>
          <a:lstStyle/>
          <a:p>
            <a:fld id="{B9324559-382C-44D4-92E1-88D64389645D}"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67887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spTree>
    <p:extLst>
      <p:ext uri="{BB962C8B-B14F-4D97-AF65-F5344CB8AC3E}">
        <p14:creationId xmlns:p14="http://schemas.microsoft.com/office/powerpoint/2010/main" val="526645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3"/>
            <a:ext cx="8158691"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0359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32CD0A-B484-4611-B930-27B656C27DFD}" type="datetimeFigureOut">
              <a:rPr lang="en-GB" smtClean="0"/>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324559-382C-44D4-92E1-88D64389645D}" type="slidenum">
              <a:rPr lang="en-GB" smtClean="0"/>
              <a:t>‹#›</a:t>
            </a:fld>
            <a:endParaRPr lang="en-GB"/>
          </a:p>
        </p:txBody>
      </p:sp>
    </p:spTree>
    <p:extLst>
      <p:ext uri="{BB962C8B-B14F-4D97-AF65-F5344CB8AC3E}">
        <p14:creationId xmlns:p14="http://schemas.microsoft.com/office/powerpoint/2010/main" val="2740144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4"/>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4"/>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32CD0A-B484-4611-B930-27B656C27DFD}" type="datetimeFigureOut">
              <a:rPr lang="en-GB" smtClean="0"/>
              <a:t>06/07/2022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324559-382C-44D4-92E1-88D64389645D}" type="slidenum">
              <a:rPr lang="en-GB" smtClean="0"/>
              <a:t>‹#›</a:t>
            </a:fld>
            <a:endParaRPr lang="en-GB"/>
          </a:p>
        </p:txBody>
      </p:sp>
      <p:cxnSp>
        <p:nvCxnSpPr>
          <p:cNvPr id="18" name="Straight Connector 17"/>
          <p:cNvCxnSpPr/>
          <p:nvPr/>
        </p:nvCxnSpPr>
        <p:spPr>
          <a:xfrm>
            <a:off x="1396169" y="2421466"/>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75479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32CD0A-B484-4611-B930-27B656C27DFD}" type="datetimeFigureOut">
              <a:rPr lang="en-GB" smtClean="0"/>
              <a:t>06/07/2022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324559-382C-44D4-92E1-88D64389645D}" type="slidenum">
              <a:rPr lang="en-GB" smtClean="0"/>
              <a:t>‹#›</a:t>
            </a:fld>
            <a:endParaRPr lang="en-GB"/>
          </a:p>
        </p:txBody>
      </p:sp>
      <p:cxnSp>
        <p:nvCxnSpPr>
          <p:cNvPr id="14" name="Straight Connector 13"/>
          <p:cNvCxnSpPr/>
          <p:nvPr/>
        </p:nvCxnSpPr>
        <p:spPr>
          <a:xfrm>
            <a:off x="1396169" y="2421466"/>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8679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32CD0A-B484-4611-B930-27B656C27DFD}" type="datetimeFigureOut">
              <a:rPr lang="en-GB" smtClean="0"/>
              <a:t>06/07/2022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324559-382C-44D4-92E1-88D64389645D}" type="slidenum">
              <a:rPr lang="en-GB" smtClean="0"/>
              <a:t>‹#›</a:t>
            </a:fld>
            <a:endParaRPr lang="en-GB"/>
          </a:p>
        </p:txBody>
      </p:sp>
    </p:spTree>
    <p:extLst>
      <p:ext uri="{BB962C8B-B14F-4D97-AF65-F5344CB8AC3E}">
        <p14:creationId xmlns:p14="http://schemas.microsoft.com/office/powerpoint/2010/main" val="4268340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3"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3"/>
            <a:ext cx="5469467"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3"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32CD0A-B484-4611-B930-27B656C27DFD}" type="datetimeFigureOut">
              <a:rPr lang="en-GB" smtClean="0"/>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324559-382C-44D4-92E1-88D64389645D}" type="slidenum">
              <a:rPr lang="en-GB" smtClean="0"/>
              <a:t>‹#›</a:t>
            </a:fld>
            <a:endParaRPr lang="en-GB"/>
          </a:p>
        </p:txBody>
      </p:sp>
      <p:cxnSp>
        <p:nvCxnSpPr>
          <p:cNvPr id="16" name="Straight Connector 15"/>
          <p:cNvCxnSpPr/>
          <p:nvPr/>
        </p:nvCxnSpPr>
        <p:spPr>
          <a:xfrm>
            <a:off x="1396169" y="2912533"/>
            <a:ext cx="351449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2258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2"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32CD0A-B484-4611-B930-27B656C27DFD}" type="datetimeFigureOut">
              <a:rPr lang="en-GB" smtClean="0"/>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324559-382C-44D4-92E1-88D64389645D}" type="slidenum">
              <a:rPr lang="en-GB" smtClean="0"/>
              <a:t>‹#›</a:t>
            </a:fld>
            <a:endParaRPr lang="en-GB"/>
          </a:p>
        </p:txBody>
      </p:sp>
    </p:spTree>
    <p:extLst>
      <p:ext uri="{BB962C8B-B14F-4D97-AF65-F5344CB8AC3E}">
        <p14:creationId xmlns:p14="http://schemas.microsoft.com/office/powerpoint/2010/main" val="730054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7"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401"/>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7"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32CD0A-B484-4611-B930-27B656C27DFD}" type="datetimeFigureOut">
              <a:rPr lang="en-GB" smtClean="0"/>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324559-382C-44D4-92E1-88D64389645D}" type="slidenum">
              <a:rPr lang="en-GB" smtClean="0"/>
              <a:t>‹#›</a:t>
            </a:fld>
            <a:endParaRPr lang="en-GB"/>
          </a:p>
        </p:txBody>
      </p:sp>
    </p:spTree>
    <p:extLst>
      <p:ext uri="{BB962C8B-B14F-4D97-AF65-F5344CB8AC3E}">
        <p14:creationId xmlns:p14="http://schemas.microsoft.com/office/powerpoint/2010/main" val="38988387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9"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9" y="4343401"/>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cxnSp>
        <p:nvCxnSpPr>
          <p:cNvPr id="15" name="Straight Connector 14"/>
          <p:cNvCxnSpPr/>
          <p:nvPr/>
        </p:nvCxnSpPr>
        <p:spPr>
          <a:xfrm>
            <a:off x="1396169" y="4140199"/>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764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4" y="982132"/>
            <a:ext cx="9296399"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3"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401"/>
            <a:ext cx="9609667"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1876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3"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2"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spTree>
    <p:extLst>
      <p:ext uri="{BB962C8B-B14F-4D97-AF65-F5344CB8AC3E}">
        <p14:creationId xmlns:p14="http://schemas.microsoft.com/office/powerpoint/2010/main" val="1891578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4" y="982132"/>
            <a:ext cx="9296399"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2"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2"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73559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7"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2"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470401"/>
            <a:ext cx="9609671"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cxnSp>
        <p:nvCxnSpPr>
          <p:cNvPr id="15" name="Straight Connector 14"/>
          <p:cNvCxnSpPr/>
          <p:nvPr/>
        </p:nvCxnSpPr>
        <p:spPr>
          <a:xfrm>
            <a:off x="1396169" y="3429000"/>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254530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cxnSp>
        <p:nvCxnSpPr>
          <p:cNvPr id="14" name="Straight Connector 13"/>
          <p:cNvCxnSpPr/>
          <p:nvPr/>
        </p:nvCxnSpPr>
        <p:spPr>
          <a:xfrm>
            <a:off x="1396169" y="2421466"/>
            <a:ext cx="940729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711498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8" y="982133"/>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400"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32CD0A-B484-4611-B930-27B656C27DF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24559-382C-44D4-92E1-88D64389645D}" type="slidenum">
              <a:rPr lang="en-GB" smtClean="0"/>
              <a:t>‹#›</a:t>
            </a:fld>
            <a:endParaRPr lang="en-GB"/>
          </a:p>
        </p:txBody>
      </p:sp>
      <p:cxnSp>
        <p:nvCxnSpPr>
          <p:cNvPr id="14" name="Straight Connector 13"/>
          <p:cNvCxnSpPr/>
          <p:nvPr/>
        </p:nvCxnSpPr>
        <p:spPr>
          <a:xfrm>
            <a:off x="8863891"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42485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3"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3" y="982134"/>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2"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F32CD0A-B484-4611-B930-27B656C27DFD}" type="datetimeFigureOut">
              <a:rPr lang="en-GB" smtClean="0"/>
              <a:t>06/07/2022</a:t>
            </a:fld>
            <a:endParaRPr lang="en-GB"/>
          </a:p>
        </p:txBody>
      </p:sp>
      <p:sp>
        <p:nvSpPr>
          <p:cNvPr id="5" name="Footer Placeholder 4"/>
          <p:cNvSpPr>
            <a:spLocks noGrp="1"/>
          </p:cNvSpPr>
          <p:nvPr>
            <p:ph type="ftr" sz="quarter" idx="3"/>
          </p:nvPr>
        </p:nvSpPr>
        <p:spPr>
          <a:xfrm>
            <a:off x="1295402"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2"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9324559-382C-44D4-92E1-88D64389645D}" type="slidenum">
              <a:rPr lang="en-GB" smtClean="0"/>
              <a:t>‹#›</a:t>
            </a:fld>
            <a:endParaRPr lang="en-GB"/>
          </a:p>
        </p:txBody>
      </p:sp>
    </p:spTree>
    <p:extLst>
      <p:ext uri="{BB962C8B-B14F-4D97-AF65-F5344CB8AC3E}">
        <p14:creationId xmlns:p14="http://schemas.microsoft.com/office/powerpoint/2010/main" val="1409073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3.png"/><Relationship Id="rId7" Type="http://schemas.openxmlformats.org/officeDocument/2006/relationships/diagramQuickStyle" Target="../diagrams/quickStyle4.xml"/><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A297E-C7F6-CD55-B94F-BEFA9381FBC9}"/>
              </a:ext>
            </a:extLst>
          </p:cNvPr>
          <p:cNvSpPr>
            <a:spLocks noGrp="1"/>
          </p:cNvSpPr>
          <p:nvPr>
            <p:ph type="ctrTitle"/>
          </p:nvPr>
        </p:nvSpPr>
        <p:spPr/>
        <p:txBody>
          <a:bodyPr/>
          <a:lstStyle/>
          <a:p>
            <a:r>
              <a:rPr lang="en-GB" dirty="0"/>
              <a:t>How can the NHS staff shortage be reduced?</a:t>
            </a:r>
          </a:p>
        </p:txBody>
      </p:sp>
      <p:sp>
        <p:nvSpPr>
          <p:cNvPr id="3" name="Subtitle 2">
            <a:extLst>
              <a:ext uri="{FF2B5EF4-FFF2-40B4-BE49-F238E27FC236}">
                <a16:creationId xmlns:a16="http://schemas.microsoft.com/office/drawing/2014/main" id="{F202D179-C86B-2EA3-4BF8-15C3CFFE9A0C}"/>
              </a:ext>
            </a:extLst>
          </p:cNvPr>
          <p:cNvSpPr>
            <a:spLocks noGrp="1"/>
          </p:cNvSpPr>
          <p:nvPr>
            <p:ph type="subTitle" idx="1"/>
          </p:nvPr>
        </p:nvSpPr>
        <p:spPr>
          <a:xfrm>
            <a:off x="2692399" y="3657597"/>
            <a:ext cx="6815669" cy="1716836"/>
          </a:xfrm>
        </p:spPr>
        <p:txBody>
          <a:bodyPr>
            <a:normAutofit fontScale="92500" lnSpcReduction="10000"/>
          </a:bodyPr>
          <a:lstStyle/>
          <a:p>
            <a:r>
              <a:rPr lang="en-GB" dirty="0"/>
              <a:t>Student: Frida Izabella Tac (2118358)</a:t>
            </a:r>
          </a:p>
          <a:p>
            <a:r>
              <a:rPr lang="en-GB" dirty="0"/>
              <a:t>Problem Solving And Decision Making</a:t>
            </a:r>
          </a:p>
          <a:p>
            <a:r>
              <a:rPr lang="en-GB" dirty="0"/>
              <a:t>BMSW4004</a:t>
            </a:r>
          </a:p>
          <a:p>
            <a:r>
              <a:rPr lang="en-GB" dirty="0"/>
              <a:t>Lecturer: Nicholas Worthington</a:t>
            </a:r>
          </a:p>
          <a:p>
            <a:endParaRPr lang="en-GB" dirty="0"/>
          </a:p>
        </p:txBody>
      </p:sp>
    </p:spTree>
    <p:extLst>
      <p:ext uri="{BB962C8B-B14F-4D97-AF65-F5344CB8AC3E}">
        <p14:creationId xmlns:p14="http://schemas.microsoft.com/office/powerpoint/2010/main" val="9823073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70DB051-318D-C189-C0E3-C06F6ACD023C}"/>
              </a:ext>
            </a:extLst>
          </p:cNvPr>
          <p:cNvSpPr>
            <a:spLocks noGrp="1"/>
          </p:cNvSpPr>
          <p:nvPr>
            <p:ph type="title"/>
          </p:nvPr>
        </p:nvSpPr>
        <p:spPr>
          <a:xfrm>
            <a:off x="952108" y="954756"/>
            <a:ext cx="2730414" cy="4946003"/>
          </a:xfrm>
        </p:spPr>
        <p:txBody>
          <a:bodyPr>
            <a:normAutofit/>
          </a:bodyPr>
          <a:lstStyle/>
          <a:p>
            <a:r>
              <a:rPr lang="en-GB" dirty="0">
                <a:solidFill>
                  <a:srgbClr val="FFFFFF"/>
                </a:solidFill>
              </a:rPr>
              <a:t>NHS-the employer</a:t>
            </a:r>
          </a:p>
        </p:txBody>
      </p:sp>
      <p:sp>
        <p:nvSpPr>
          <p:cNvPr id="42" name="Rectangle 41">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62D303-ADC6-28C1-8271-D38953C88637}"/>
              </a:ext>
            </a:extLst>
          </p:cNvPr>
          <p:cNvSpPr>
            <a:spLocks noGrp="1"/>
          </p:cNvSpPr>
          <p:nvPr>
            <p:ph idx="1"/>
          </p:nvPr>
        </p:nvSpPr>
        <p:spPr>
          <a:xfrm>
            <a:off x="5140934" y="469900"/>
            <a:ext cx="5953630" cy="5405968"/>
          </a:xfrm>
        </p:spPr>
        <p:txBody>
          <a:bodyPr anchor="ctr">
            <a:normAutofit/>
          </a:bodyPr>
          <a:lstStyle/>
          <a:p>
            <a:r>
              <a:rPr lang="en-GB" sz="1800" b="0" i="0" u="none" strike="noStrike" dirty="0">
                <a:effectLst/>
                <a:latin typeface="Arial" panose="020B0604020202020204" pitchFamily="34" charset="0"/>
                <a:cs typeface="Arial" panose="020B0604020202020204" pitchFamily="34" charset="0"/>
              </a:rPr>
              <a:t>As the largest employer in Europe, the National Health Service (NHS) employs over 1.3 million people worldwide</a:t>
            </a:r>
          </a:p>
          <a:p>
            <a:r>
              <a:rPr lang="en-GB" sz="1800" b="0" i="0" u="none" strike="noStrike" dirty="0">
                <a:solidFill>
                  <a:srgbClr val="333333"/>
                </a:solidFill>
                <a:effectLst/>
                <a:latin typeface="Arial" panose="020B0604020202020204" pitchFamily="34" charset="0"/>
                <a:cs typeface="Arial" panose="020B0604020202020204" pitchFamily="34" charset="0"/>
              </a:rPr>
              <a:t>Regardless of interests, skills, or qualifications,  NHS offers over of different 300 careers.</a:t>
            </a:r>
          </a:p>
          <a:p>
            <a:r>
              <a:rPr lang="en-GB" sz="1800" dirty="0">
                <a:solidFill>
                  <a:srgbClr val="333333"/>
                </a:solidFill>
                <a:latin typeface="Arial" panose="020B0604020202020204" pitchFamily="34" charset="0"/>
                <a:cs typeface="Arial" panose="020B0604020202020204" pitchFamily="34" charset="0"/>
              </a:rPr>
              <a:t>There are however issues with staff shortage within the company. If the problems will not be solved in the near future, the good results and reputation of the NHS might be endangered. </a:t>
            </a:r>
            <a:endParaRPr lang="en-GB" sz="1800" dirty="0">
              <a:latin typeface="Arial" panose="020B0604020202020204" pitchFamily="34" charset="0"/>
              <a:cs typeface="Arial" panose="020B0604020202020204" pitchFamily="34" charset="0"/>
            </a:endParaRPr>
          </a:p>
          <a:p>
            <a:endParaRPr lang="en-GB" sz="1800" dirty="0">
              <a:latin typeface="Arial" panose="020B0604020202020204" pitchFamily="34" charset="0"/>
              <a:cs typeface="Arial" panose="020B0604020202020204" pitchFamily="34" charset="0"/>
            </a:endParaRPr>
          </a:p>
          <a:p>
            <a:endParaRPr lang="en-GB" dirty="0"/>
          </a:p>
          <a:p>
            <a:r>
              <a:rPr lang="en-GB" sz="1200" b="0" i="0" dirty="0">
                <a:solidFill>
                  <a:srgbClr val="000000"/>
                </a:solidFill>
                <a:effectLst/>
                <a:latin typeface="Open Sans" panose="020B0606030504020204" pitchFamily="34" charset="0"/>
              </a:rPr>
              <a:t>(NHS Jobs - Working in the NHS, 2022)</a:t>
            </a:r>
            <a:endParaRPr lang="en-GB" sz="1200" dirty="0"/>
          </a:p>
        </p:txBody>
      </p:sp>
    </p:spTree>
    <p:extLst>
      <p:ext uri="{BB962C8B-B14F-4D97-AF65-F5344CB8AC3E}">
        <p14:creationId xmlns:p14="http://schemas.microsoft.com/office/powerpoint/2010/main" val="400957957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00BBB-024E-B354-589D-64CDBEDEFCA4}"/>
              </a:ext>
            </a:extLst>
          </p:cNvPr>
          <p:cNvSpPr>
            <a:spLocks noGrp="1"/>
          </p:cNvSpPr>
          <p:nvPr>
            <p:ph type="title"/>
          </p:nvPr>
        </p:nvSpPr>
        <p:spPr>
          <a:xfrm>
            <a:off x="1295402" y="982134"/>
            <a:ext cx="9601196" cy="1303867"/>
          </a:xfrm>
        </p:spPr>
        <p:txBody>
          <a:bodyPr>
            <a:normAutofit/>
          </a:bodyPr>
          <a:lstStyle/>
          <a:p>
            <a:r>
              <a:rPr lang="en-GB" dirty="0">
                <a:solidFill>
                  <a:srgbClr val="262626"/>
                </a:solidFill>
              </a:rPr>
              <a:t>What issues is the NHS facing?</a:t>
            </a:r>
          </a:p>
        </p:txBody>
      </p:sp>
      <p:graphicFrame>
        <p:nvGraphicFramePr>
          <p:cNvPr id="44" name="Content Placeholder 3">
            <a:extLst>
              <a:ext uri="{FF2B5EF4-FFF2-40B4-BE49-F238E27FC236}">
                <a16:creationId xmlns:a16="http://schemas.microsoft.com/office/drawing/2014/main" id="{92AEF6F0-6511-A9C4-A4DE-9BE2182BE73E}"/>
              </a:ext>
            </a:extLst>
          </p:cNvPr>
          <p:cNvGraphicFramePr>
            <a:graphicFrameLocks noGrp="1"/>
          </p:cNvGraphicFramePr>
          <p:nvPr>
            <p:ph idx="1"/>
            <p:extLst>
              <p:ext uri="{D42A27DB-BD31-4B8C-83A1-F6EECF244321}">
                <p14:modId xmlns:p14="http://schemas.microsoft.com/office/powerpoint/2010/main" val="2356565636"/>
              </p:ext>
            </p:extLst>
          </p:nvPr>
        </p:nvGraphicFramePr>
        <p:xfrm>
          <a:off x="1038030" y="2453951"/>
          <a:ext cx="10115939" cy="37602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4663858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4"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A9D7BFC-0DCB-A005-D142-45472814ECB2}"/>
              </a:ext>
            </a:extLst>
          </p:cNvPr>
          <p:cNvSpPr>
            <a:spLocks noGrp="1"/>
          </p:cNvSpPr>
          <p:nvPr>
            <p:ph type="title"/>
          </p:nvPr>
        </p:nvSpPr>
        <p:spPr>
          <a:xfrm>
            <a:off x="1055599" y="1055077"/>
            <a:ext cx="2532909" cy="4794578"/>
          </a:xfrm>
        </p:spPr>
        <p:txBody>
          <a:bodyPr>
            <a:normAutofit/>
          </a:bodyPr>
          <a:lstStyle/>
          <a:p>
            <a:r>
              <a:rPr lang="en-GB" sz="2800">
                <a:solidFill>
                  <a:srgbClr val="262626"/>
                </a:solidFill>
              </a:rPr>
              <a:t>PESTLE ANALYSIS-DESCRIPTION</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AF0B003-5934-C34A-164E-9550DEB71B6E}"/>
              </a:ext>
            </a:extLst>
          </p:cNvPr>
          <p:cNvGraphicFramePr>
            <a:graphicFrameLocks noGrp="1"/>
          </p:cNvGraphicFramePr>
          <p:nvPr>
            <p:ph idx="1"/>
            <p:extLst>
              <p:ext uri="{D42A27DB-BD31-4B8C-83A1-F6EECF244321}">
                <p14:modId xmlns:p14="http://schemas.microsoft.com/office/powerpoint/2010/main" val="986371501"/>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1D3B3F81-FFA7-D7CE-3293-F559998FCA3B}"/>
              </a:ext>
            </a:extLst>
          </p:cNvPr>
          <p:cNvSpPr txBox="1"/>
          <p:nvPr/>
        </p:nvSpPr>
        <p:spPr>
          <a:xfrm>
            <a:off x="5362678" y="6248400"/>
            <a:ext cx="6118696" cy="276999"/>
          </a:xfrm>
          <a:prstGeom prst="rect">
            <a:avLst/>
          </a:prstGeom>
          <a:noFill/>
        </p:spPr>
        <p:txBody>
          <a:bodyPr wrap="square">
            <a:spAutoFit/>
          </a:bodyPr>
          <a:lstStyle/>
          <a:p>
            <a:pPr marL="285750" lvl="0" indent="-285750">
              <a:buFont typeface="Arial" panose="020B0604020202020204" pitchFamily="34" charset="0"/>
              <a:buChar char="•"/>
            </a:pPr>
            <a:r>
              <a:rPr lang="en-GB" sz="1200" dirty="0">
                <a:latin typeface="Arial" panose="020B0604020202020204" pitchFamily="34" charset="0"/>
                <a:cs typeface="Arial" panose="020B0604020202020204" pitchFamily="34" charset="0"/>
              </a:rPr>
              <a:t>(</a:t>
            </a:r>
            <a:r>
              <a:rPr lang="en-GB" sz="1200" dirty="0" err="1">
                <a:latin typeface="Arial" panose="020B0604020202020204" pitchFamily="34" charset="0"/>
                <a:cs typeface="Arial" panose="020B0604020202020204" pitchFamily="34" charset="0"/>
              </a:rPr>
              <a:t>A</a:t>
            </a:r>
            <a:r>
              <a:rPr lang="en-GB" sz="1200" b="0" i="0" dirty="0" err="1">
                <a:latin typeface="Arial" panose="020B0604020202020204" pitchFamily="34" charset="0"/>
                <a:cs typeface="Arial" panose="020B0604020202020204" pitchFamily="34" charset="0"/>
              </a:rPr>
              <a:t>kman</a:t>
            </a:r>
            <a:r>
              <a:rPr lang="en-GB" sz="1200" b="0" i="0" dirty="0">
                <a:latin typeface="Arial" panose="020B0604020202020204" pitchFamily="34" charset="0"/>
                <a:cs typeface="Arial" panose="020B0604020202020204" pitchFamily="34" charset="0"/>
              </a:rPr>
              <a:t>, 2020)</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596859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2775F-7A13-68AB-EEB2-E0884AAEACEF}"/>
              </a:ext>
            </a:extLst>
          </p:cNvPr>
          <p:cNvSpPr>
            <a:spLocks noGrp="1"/>
          </p:cNvSpPr>
          <p:nvPr>
            <p:ph type="title"/>
          </p:nvPr>
        </p:nvSpPr>
        <p:spPr/>
        <p:txBody>
          <a:bodyPr/>
          <a:lstStyle/>
          <a:p>
            <a:r>
              <a:rPr lang="en-GB" dirty="0"/>
              <a:t>PESTLE analysis </a:t>
            </a:r>
          </a:p>
        </p:txBody>
      </p:sp>
      <p:graphicFrame>
        <p:nvGraphicFramePr>
          <p:cNvPr id="4" name="Table 4">
            <a:extLst>
              <a:ext uri="{FF2B5EF4-FFF2-40B4-BE49-F238E27FC236}">
                <a16:creationId xmlns:a16="http://schemas.microsoft.com/office/drawing/2014/main" id="{80F8C7B9-826A-4A91-6E54-392109C24F13}"/>
              </a:ext>
            </a:extLst>
          </p:cNvPr>
          <p:cNvGraphicFramePr>
            <a:graphicFrameLocks noGrp="1"/>
          </p:cNvGraphicFramePr>
          <p:nvPr>
            <p:ph idx="1"/>
            <p:extLst>
              <p:ext uri="{D42A27DB-BD31-4B8C-83A1-F6EECF244321}">
                <p14:modId xmlns:p14="http://schemas.microsoft.com/office/powerpoint/2010/main" val="2408322950"/>
              </p:ext>
            </p:extLst>
          </p:nvPr>
        </p:nvGraphicFramePr>
        <p:xfrm>
          <a:off x="773349" y="2491591"/>
          <a:ext cx="10640437" cy="1932755"/>
        </p:xfrm>
        <a:graphic>
          <a:graphicData uri="http://schemas.openxmlformats.org/drawingml/2006/table">
            <a:tbl>
              <a:tblPr firstRow="1" bandRow="1">
                <a:tableStyleId>{21E4AEA4-8DFA-4A89-87EB-49C32662AFE0}</a:tableStyleId>
              </a:tblPr>
              <a:tblGrid>
                <a:gridCol w="1518627">
                  <a:extLst>
                    <a:ext uri="{9D8B030D-6E8A-4147-A177-3AD203B41FA5}">
                      <a16:colId xmlns:a16="http://schemas.microsoft.com/office/drawing/2014/main" val="4196677220"/>
                    </a:ext>
                  </a:extLst>
                </a:gridCol>
                <a:gridCol w="1423990">
                  <a:extLst>
                    <a:ext uri="{9D8B030D-6E8A-4147-A177-3AD203B41FA5}">
                      <a16:colId xmlns:a16="http://schemas.microsoft.com/office/drawing/2014/main" val="1808955608"/>
                    </a:ext>
                  </a:extLst>
                </a:gridCol>
                <a:gridCol w="1392005">
                  <a:extLst>
                    <a:ext uri="{9D8B030D-6E8A-4147-A177-3AD203B41FA5}">
                      <a16:colId xmlns:a16="http://schemas.microsoft.com/office/drawing/2014/main" val="8725757"/>
                    </a:ext>
                  </a:extLst>
                </a:gridCol>
                <a:gridCol w="2383539">
                  <a:extLst>
                    <a:ext uri="{9D8B030D-6E8A-4147-A177-3AD203B41FA5}">
                      <a16:colId xmlns:a16="http://schemas.microsoft.com/office/drawing/2014/main" val="1692988844"/>
                    </a:ext>
                  </a:extLst>
                </a:gridCol>
                <a:gridCol w="1589026">
                  <a:extLst>
                    <a:ext uri="{9D8B030D-6E8A-4147-A177-3AD203B41FA5}">
                      <a16:colId xmlns:a16="http://schemas.microsoft.com/office/drawing/2014/main" val="2576935125"/>
                    </a:ext>
                  </a:extLst>
                </a:gridCol>
                <a:gridCol w="2333250">
                  <a:extLst>
                    <a:ext uri="{9D8B030D-6E8A-4147-A177-3AD203B41FA5}">
                      <a16:colId xmlns:a16="http://schemas.microsoft.com/office/drawing/2014/main" val="3091129451"/>
                    </a:ext>
                  </a:extLst>
                </a:gridCol>
              </a:tblGrid>
              <a:tr h="530675">
                <a:tc>
                  <a:txBody>
                    <a:bodyPr/>
                    <a:lstStyle/>
                    <a:p>
                      <a:r>
                        <a:rPr lang="en-GB" sz="1400" dirty="0"/>
                        <a:t>POLITICAL</a:t>
                      </a:r>
                    </a:p>
                  </a:txBody>
                  <a:tcPr/>
                </a:tc>
                <a:tc>
                  <a:txBody>
                    <a:bodyPr/>
                    <a:lstStyle/>
                    <a:p>
                      <a:r>
                        <a:rPr lang="en-GB" sz="1400" dirty="0"/>
                        <a:t>ECONOMIC</a:t>
                      </a:r>
                    </a:p>
                  </a:txBody>
                  <a:tcPr/>
                </a:tc>
                <a:tc>
                  <a:txBody>
                    <a:bodyPr/>
                    <a:lstStyle/>
                    <a:p>
                      <a:r>
                        <a:rPr lang="en-GB" sz="1400" dirty="0"/>
                        <a:t>SOCIAL</a:t>
                      </a:r>
                    </a:p>
                  </a:txBody>
                  <a:tcPr/>
                </a:tc>
                <a:tc>
                  <a:txBody>
                    <a:bodyPr/>
                    <a:lstStyle/>
                    <a:p>
                      <a:r>
                        <a:rPr lang="en-GB" sz="1400" dirty="0"/>
                        <a:t>TECHNOLOGICAL </a:t>
                      </a:r>
                    </a:p>
                  </a:txBody>
                  <a:tcPr/>
                </a:tc>
                <a:tc>
                  <a:txBody>
                    <a:bodyPr/>
                    <a:lstStyle/>
                    <a:p>
                      <a:r>
                        <a:rPr lang="en-GB" sz="1400" dirty="0"/>
                        <a:t>LEGAL</a:t>
                      </a:r>
                    </a:p>
                  </a:txBody>
                  <a:tcPr/>
                </a:tc>
                <a:tc>
                  <a:txBody>
                    <a:bodyPr/>
                    <a:lstStyle/>
                    <a:p>
                      <a:r>
                        <a:rPr lang="en-GB" sz="1400" dirty="0"/>
                        <a:t>ENVIROMENTAL</a:t>
                      </a:r>
                    </a:p>
                  </a:txBody>
                  <a:tcPr/>
                </a:tc>
                <a:extLst>
                  <a:ext uri="{0D108BD9-81ED-4DB2-BD59-A6C34878D82A}">
                    <a16:rowId xmlns:a16="http://schemas.microsoft.com/office/drawing/2014/main" val="614795511"/>
                  </a:ext>
                </a:extLst>
              </a:tr>
              <a:tr h="303243">
                <a:tc>
                  <a:txBody>
                    <a:bodyPr/>
                    <a:lstStyle/>
                    <a:p>
                      <a:r>
                        <a:rPr lang="en-GB" sz="1400" dirty="0"/>
                        <a:t>BREXIT</a:t>
                      </a:r>
                    </a:p>
                  </a:txBody>
                  <a:tcPr/>
                </a:tc>
                <a:tc>
                  <a:txBody>
                    <a:bodyPr/>
                    <a:lstStyle/>
                    <a:p>
                      <a:r>
                        <a:rPr lang="en-GB" sz="1400" dirty="0"/>
                        <a:t>ECONIMIC DECLINE</a:t>
                      </a:r>
                    </a:p>
                  </a:txBody>
                  <a:tcPr/>
                </a:tc>
                <a:tc>
                  <a:txBody>
                    <a:bodyPr/>
                    <a:lstStyle/>
                    <a:p>
                      <a:r>
                        <a:rPr lang="en-GB" sz="1400" dirty="0"/>
                        <a:t>AGING POPULATION</a:t>
                      </a:r>
                    </a:p>
                  </a:txBody>
                  <a:tcPr/>
                </a:tc>
                <a:tc>
                  <a:txBody>
                    <a:bodyPr/>
                    <a:lstStyle/>
                    <a:p>
                      <a:r>
                        <a:rPr lang="en-GB" sz="1400" dirty="0"/>
                        <a:t>NEW MACHINERY –HARD TO KEEP ON WITH</a:t>
                      </a:r>
                    </a:p>
                  </a:txBody>
                  <a:tcPr/>
                </a:tc>
                <a:tc>
                  <a:txBody>
                    <a:bodyPr/>
                    <a:lstStyle/>
                    <a:p>
                      <a:r>
                        <a:rPr lang="en-GB" sz="1400" dirty="0"/>
                        <a:t>LITIGATION</a:t>
                      </a:r>
                    </a:p>
                  </a:txBody>
                  <a:tcPr/>
                </a:tc>
                <a:tc>
                  <a:txBody>
                    <a:bodyPr/>
                    <a:lstStyle/>
                    <a:p>
                      <a:r>
                        <a:rPr lang="en-GB" sz="1400" dirty="0"/>
                        <a:t>COVID-19</a:t>
                      </a:r>
                    </a:p>
                  </a:txBody>
                  <a:tcPr/>
                </a:tc>
                <a:extLst>
                  <a:ext uri="{0D108BD9-81ED-4DB2-BD59-A6C34878D82A}">
                    <a16:rowId xmlns:a16="http://schemas.microsoft.com/office/drawing/2014/main" val="747147877"/>
                  </a:ext>
                </a:extLst>
              </a:tr>
              <a:tr h="303243">
                <a:tc>
                  <a:txBody>
                    <a:bodyPr/>
                    <a:lstStyle/>
                    <a:p>
                      <a:r>
                        <a:rPr lang="en-GB" sz="1400" dirty="0"/>
                        <a:t>GOVERNMENT REGULATIONS</a:t>
                      </a:r>
                    </a:p>
                  </a:txBody>
                  <a:tcPr/>
                </a:tc>
                <a:tc>
                  <a:txBody>
                    <a:bodyPr/>
                    <a:lstStyle/>
                    <a:p>
                      <a:r>
                        <a:rPr lang="en-GB" sz="1400" dirty="0"/>
                        <a:t>BUGET CUTS</a:t>
                      </a:r>
                    </a:p>
                  </a:txBody>
                  <a:tcPr/>
                </a:tc>
                <a:tc>
                  <a:txBody>
                    <a:bodyPr/>
                    <a:lstStyle/>
                    <a:p>
                      <a:r>
                        <a:rPr lang="en-GB" sz="1400" dirty="0"/>
                        <a:t>STRIKES</a:t>
                      </a:r>
                    </a:p>
                  </a:txBody>
                  <a:tcPr/>
                </a:tc>
                <a:tc>
                  <a:txBody>
                    <a:bodyPr/>
                    <a:lstStyle/>
                    <a:p>
                      <a:endParaRPr lang="en-GB" sz="1400" dirty="0"/>
                    </a:p>
                  </a:txBody>
                  <a:tcPr/>
                </a:tc>
                <a:tc>
                  <a:txBody>
                    <a:bodyPr/>
                    <a:lstStyle/>
                    <a:p>
                      <a:r>
                        <a:rPr lang="en-GB" sz="1400" dirty="0"/>
                        <a:t>VISAS REQUIRMENT</a:t>
                      </a:r>
                    </a:p>
                  </a:txBody>
                  <a:tcPr/>
                </a:tc>
                <a:tc>
                  <a:txBody>
                    <a:bodyPr/>
                    <a:lstStyle/>
                    <a:p>
                      <a:r>
                        <a:rPr lang="en-GB" sz="1400" dirty="0"/>
                        <a:t>STAFF SHORTAGE (INTERESINGLY)</a:t>
                      </a:r>
                    </a:p>
                  </a:txBody>
                  <a:tcPr/>
                </a:tc>
                <a:extLst>
                  <a:ext uri="{0D108BD9-81ED-4DB2-BD59-A6C34878D82A}">
                    <a16:rowId xmlns:a16="http://schemas.microsoft.com/office/drawing/2014/main" val="3297994470"/>
                  </a:ext>
                </a:extLst>
              </a:tr>
              <a:tr h="303243">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960835540"/>
                  </a:ext>
                </a:extLst>
              </a:tr>
            </a:tbl>
          </a:graphicData>
        </a:graphic>
      </p:graphicFrame>
      <p:sp>
        <p:nvSpPr>
          <p:cNvPr id="6" name="TextBox 5">
            <a:extLst>
              <a:ext uri="{FF2B5EF4-FFF2-40B4-BE49-F238E27FC236}">
                <a16:creationId xmlns:a16="http://schemas.microsoft.com/office/drawing/2014/main" id="{A1CCBA75-800B-388F-90FD-E966BE336ECB}"/>
              </a:ext>
            </a:extLst>
          </p:cNvPr>
          <p:cNvSpPr txBox="1"/>
          <p:nvPr/>
        </p:nvSpPr>
        <p:spPr>
          <a:xfrm>
            <a:off x="773349" y="5160286"/>
            <a:ext cx="6123561" cy="430887"/>
          </a:xfrm>
          <a:prstGeom prst="rect">
            <a:avLst/>
          </a:prstGeom>
          <a:noFill/>
        </p:spPr>
        <p:txBody>
          <a:bodyPr wrap="square">
            <a:spAutoFit/>
          </a:bodyPr>
          <a:lstStyle/>
          <a:p>
            <a:pPr marL="171450" indent="-171450">
              <a:buFont typeface="Arial" panose="020B0604020202020204" pitchFamily="34" charset="0"/>
              <a:buChar char="•"/>
            </a:pPr>
            <a:r>
              <a:rPr lang="en-GB" sz="1100" dirty="0">
                <a:solidFill>
                  <a:srgbClr val="000000"/>
                </a:solidFill>
                <a:latin typeface="Arial" panose="020B0604020202020204" pitchFamily="34" charset="0"/>
                <a:cs typeface="Arial" panose="020B0604020202020204" pitchFamily="34" charset="0"/>
              </a:rPr>
              <a:t>(Brexit and what it means for nursing and midwifery - The Nursing and Midwifery Council, 2022)</a:t>
            </a:r>
            <a:endParaRPr lang="en-GB" sz="11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AFC7974-3230-6232-89E8-FA42595B9355}"/>
              </a:ext>
            </a:extLst>
          </p:cNvPr>
          <p:cNvSpPr txBox="1"/>
          <p:nvPr/>
        </p:nvSpPr>
        <p:spPr>
          <a:xfrm>
            <a:off x="778214" y="5491146"/>
            <a:ext cx="6118696" cy="261610"/>
          </a:xfrm>
          <a:prstGeom prst="rect">
            <a:avLst/>
          </a:prstGeom>
          <a:noFill/>
        </p:spPr>
        <p:txBody>
          <a:bodyPr wrap="square">
            <a:spAutoFit/>
          </a:bodyPr>
          <a:lstStyle/>
          <a:p>
            <a:pPr marL="171450" indent="-171450">
              <a:buFont typeface="Arial" panose="020B0604020202020204" pitchFamily="34" charset="0"/>
              <a:buChar char="•"/>
            </a:pPr>
            <a:r>
              <a:rPr lang="fr-FR" sz="1100" dirty="0">
                <a:solidFill>
                  <a:srgbClr val="222222"/>
                </a:solidFill>
                <a:latin typeface="Arial" panose="020B0604020202020204" pitchFamily="34" charset="0"/>
              </a:rPr>
              <a:t>(</a:t>
            </a:r>
            <a:r>
              <a:rPr lang="fr-FR" sz="1100" dirty="0" err="1">
                <a:solidFill>
                  <a:srgbClr val="222222"/>
                </a:solidFill>
                <a:latin typeface="Arial" panose="020B0604020202020204" pitchFamily="34" charset="0"/>
              </a:rPr>
              <a:t>Dalingwater</a:t>
            </a:r>
            <a:r>
              <a:rPr lang="fr-FR" sz="1100" dirty="0">
                <a:solidFill>
                  <a:srgbClr val="222222"/>
                </a:solidFill>
                <a:latin typeface="Arial" panose="020B0604020202020204" pitchFamily="34" charset="0"/>
              </a:rPr>
              <a:t>, 2019)</a:t>
            </a:r>
            <a:endParaRPr lang="en-GB" sz="1100" dirty="0"/>
          </a:p>
        </p:txBody>
      </p:sp>
      <p:sp>
        <p:nvSpPr>
          <p:cNvPr id="10" name="TextBox 9">
            <a:extLst>
              <a:ext uri="{FF2B5EF4-FFF2-40B4-BE49-F238E27FC236}">
                <a16:creationId xmlns:a16="http://schemas.microsoft.com/office/drawing/2014/main" id="{B7087902-040B-E403-07BA-3F4BB2AFD53C}"/>
              </a:ext>
            </a:extLst>
          </p:cNvPr>
          <p:cNvSpPr txBox="1"/>
          <p:nvPr/>
        </p:nvSpPr>
        <p:spPr>
          <a:xfrm>
            <a:off x="773349" y="5691200"/>
            <a:ext cx="6118696" cy="430887"/>
          </a:xfrm>
          <a:prstGeom prst="rect">
            <a:avLst/>
          </a:prstGeom>
          <a:noFill/>
        </p:spPr>
        <p:txBody>
          <a:bodyPr wrap="square">
            <a:spAutoFit/>
          </a:bodyPr>
          <a:lstStyle/>
          <a:p>
            <a:pPr marL="171450" indent="-171450">
              <a:buFont typeface="Arial" panose="020B0604020202020204" pitchFamily="34" charset="0"/>
              <a:buChar char="•"/>
            </a:pPr>
            <a:r>
              <a:rPr lang="en-GB" sz="1100" dirty="0">
                <a:solidFill>
                  <a:srgbClr val="000000"/>
                </a:solidFill>
                <a:latin typeface="Arial" panose="020B0604020202020204" pitchFamily="34" charset="0"/>
                <a:cs typeface="Arial" panose="020B0604020202020204" pitchFamily="34" charset="0"/>
              </a:rPr>
              <a:t>(Readers’ poll: do NHS staff deserve a pay rise of more than 3 per cent?, 2021)</a:t>
            </a:r>
          </a:p>
          <a:p>
            <a:pPr marL="171450" indent="-171450">
              <a:buFont typeface="Arial" panose="020B0604020202020204" pitchFamily="34" charset="0"/>
              <a:buChar char="•"/>
            </a:pPr>
            <a:r>
              <a:rPr lang="en-GB" sz="1100" dirty="0">
                <a:solidFill>
                  <a:srgbClr val="000000"/>
                </a:solidFill>
                <a:latin typeface="Arial" panose="020B0604020202020204" pitchFamily="34" charset="0"/>
                <a:cs typeface="Arial" panose="020B0604020202020204" pitchFamily="34" charset="0"/>
              </a:rPr>
              <a:t>(</a:t>
            </a:r>
            <a:r>
              <a:rPr lang="en-GB" sz="1100" dirty="0" err="1">
                <a:solidFill>
                  <a:srgbClr val="000000"/>
                </a:solidFill>
                <a:latin typeface="Arial" panose="020B0604020202020204" pitchFamily="34" charset="0"/>
                <a:cs typeface="Arial" panose="020B0604020202020204" pitchFamily="34" charset="0"/>
              </a:rPr>
              <a:t>Yau</a:t>
            </a:r>
            <a:r>
              <a:rPr lang="en-GB" sz="1100" dirty="0">
                <a:solidFill>
                  <a:srgbClr val="000000"/>
                </a:solidFill>
                <a:latin typeface="Arial" panose="020B0604020202020204" pitchFamily="34" charset="0"/>
                <a:cs typeface="Arial" panose="020B0604020202020204" pitchFamily="34" charset="0"/>
              </a:rPr>
              <a:t> et al., 2020)</a:t>
            </a: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547106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103016E-1303-38ED-7A9C-79AC4BAAB439}"/>
              </a:ext>
            </a:extLst>
          </p:cNvPr>
          <p:cNvSpPr>
            <a:spLocks noGrp="1"/>
          </p:cNvSpPr>
          <p:nvPr>
            <p:ph type="title"/>
          </p:nvPr>
        </p:nvSpPr>
        <p:spPr>
          <a:xfrm>
            <a:off x="1055599" y="1055077"/>
            <a:ext cx="2532909" cy="4794578"/>
          </a:xfrm>
        </p:spPr>
        <p:txBody>
          <a:bodyPr>
            <a:normAutofit/>
          </a:bodyPr>
          <a:lstStyle/>
          <a:p>
            <a:r>
              <a:rPr lang="en-GB" sz="2800">
                <a:solidFill>
                  <a:srgbClr val="262626"/>
                </a:solidFill>
              </a:rPr>
              <a:t>FISHBONE DIAGRAM -DESCRIPTION</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6A6A62D-03A5-41EF-BB66-BFF9FF1D6457}"/>
              </a:ext>
            </a:extLst>
          </p:cNvPr>
          <p:cNvGraphicFramePr>
            <a:graphicFrameLocks noGrp="1"/>
          </p:cNvGraphicFramePr>
          <p:nvPr>
            <p:ph idx="1"/>
            <p:extLst>
              <p:ext uri="{D42A27DB-BD31-4B8C-83A1-F6EECF244321}">
                <p14:modId xmlns:p14="http://schemas.microsoft.com/office/powerpoint/2010/main" val="2476609882"/>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9BE35E50-6B88-1D5A-4AA6-8D548563661B}"/>
              </a:ext>
            </a:extLst>
          </p:cNvPr>
          <p:cNvSpPr txBox="1"/>
          <p:nvPr/>
        </p:nvSpPr>
        <p:spPr>
          <a:xfrm>
            <a:off x="5082703" y="6194717"/>
            <a:ext cx="6118696" cy="276999"/>
          </a:xfrm>
          <a:prstGeom prst="rect">
            <a:avLst/>
          </a:prstGeom>
          <a:noFill/>
        </p:spPr>
        <p:txBody>
          <a:bodyPr wrap="square">
            <a:spAutoFit/>
          </a:bodyPr>
          <a:lstStyle/>
          <a:p>
            <a:pPr marL="171450" indent="-171450">
              <a:buFont typeface="Arial" panose="020B0604020202020204" pitchFamily="34" charset="0"/>
              <a:buChar char="•"/>
            </a:pPr>
            <a:r>
              <a:rPr lang="en-US" sz="1200" b="0" i="0" dirty="0">
                <a:solidFill>
                  <a:schemeClr val="tx1">
                    <a:lumMod val="85000"/>
                    <a:lumOff val="15000"/>
                  </a:schemeClr>
                </a:solidFill>
                <a:latin typeface="Arial" panose="020B0604020202020204" pitchFamily="34" charset="0"/>
                <a:cs typeface="Arial" panose="020B0604020202020204" pitchFamily="34" charset="0"/>
              </a:rPr>
              <a:t>(Bose, 2012)</a:t>
            </a:r>
            <a:endParaRPr lang="en-GB" sz="1200" dirty="0"/>
          </a:p>
        </p:txBody>
      </p:sp>
    </p:spTree>
    <p:extLst>
      <p:ext uri="{BB962C8B-B14F-4D97-AF65-F5344CB8AC3E}">
        <p14:creationId xmlns:p14="http://schemas.microsoft.com/office/powerpoint/2010/main" val="317673747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C3C05-652D-9771-AA37-80C0B4FA1F9D}"/>
              </a:ext>
            </a:extLst>
          </p:cNvPr>
          <p:cNvSpPr>
            <a:spLocks noGrp="1"/>
          </p:cNvSpPr>
          <p:nvPr>
            <p:ph type="title"/>
          </p:nvPr>
        </p:nvSpPr>
        <p:spPr/>
        <p:txBody>
          <a:bodyPr/>
          <a:lstStyle/>
          <a:p>
            <a:r>
              <a:rPr lang="en-GB" dirty="0"/>
              <a:t>FISHBONE DIAGRAM </a:t>
            </a:r>
          </a:p>
        </p:txBody>
      </p:sp>
      <p:cxnSp>
        <p:nvCxnSpPr>
          <p:cNvPr id="4" name="Straight Connector 3">
            <a:extLst>
              <a:ext uri="{FF2B5EF4-FFF2-40B4-BE49-F238E27FC236}">
                <a16:creationId xmlns:a16="http://schemas.microsoft.com/office/drawing/2014/main" id="{35EDE658-9803-5CF6-0D2D-1DACC5E9D9A6}"/>
              </a:ext>
            </a:extLst>
          </p:cNvPr>
          <p:cNvCxnSpPr>
            <a:cxnSpLocks/>
          </p:cNvCxnSpPr>
          <p:nvPr/>
        </p:nvCxnSpPr>
        <p:spPr>
          <a:xfrm>
            <a:off x="2976664" y="4095345"/>
            <a:ext cx="4795736"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B6237125-6331-ECBC-7651-4B75CC84D6D1}"/>
              </a:ext>
            </a:extLst>
          </p:cNvPr>
          <p:cNvCxnSpPr>
            <a:cxnSpLocks/>
          </p:cNvCxnSpPr>
          <p:nvPr/>
        </p:nvCxnSpPr>
        <p:spPr>
          <a:xfrm flipH="1" flipV="1">
            <a:off x="2457085" y="3320954"/>
            <a:ext cx="953620" cy="77439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4ACC000-99F0-0A33-C1F0-C04F57864121}"/>
              </a:ext>
            </a:extLst>
          </p:cNvPr>
          <p:cNvCxnSpPr>
            <a:cxnSpLocks/>
          </p:cNvCxnSpPr>
          <p:nvPr/>
        </p:nvCxnSpPr>
        <p:spPr>
          <a:xfrm flipH="1">
            <a:off x="4044879" y="4095345"/>
            <a:ext cx="760585" cy="891196"/>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C9E98EC-5F6B-AE62-0AFF-9E3CFB6F91E4}"/>
              </a:ext>
            </a:extLst>
          </p:cNvPr>
          <p:cNvCxnSpPr/>
          <p:nvPr/>
        </p:nvCxnSpPr>
        <p:spPr>
          <a:xfrm flipH="1" flipV="1">
            <a:off x="6001966" y="3156626"/>
            <a:ext cx="749030" cy="914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BC7C233-9807-2B86-9FCD-E6705420C3B0}"/>
              </a:ext>
            </a:extLst>
          </p:cNvPr>
          <p:cNvCxnSpPr/>
          <p:nvPr/>
        </p:nvCxnSpPr>
        <p:spPr>
          <a:xfrm flipH="1">
            <a:off x="6096000" y="4095345"/>
            <a:ext cx="654996" cy="865761"/>
          </a:xfrm>
          <a:prstGeom prst="line">
            <a:avLst/>
          </a:prstGeom>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623904FD-2EA3-ED56-633A-8486748508B3}"/>
              </a:ext>
            </a:extLst>
          </p:cNvPr>
          <p:cNvSpPr/>
          <p:nvPr/>
        </p:nvSpPr>
        <p:spPr>
          <a:xfrm>
            <a:off x="7724175" y="3356043"/>
            <a:ext cx="2548647" cy="1478604"/>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18" name="TextBox 17">
            <a:extLst>
              <a:ext uri="{FF2B5EF4-FFF2-40B4-BE49-F238E27FC236}">
                <a16:creationId xmlns:a16="http://schemas.microsoft.com/office/drawing/2014/main" id="{127E623D-52CC-A0A6-19F9-89873A36F506}"/>
              </a:ext>
            </a:extLst>
          </p:cNvPr>
          <p:cNvSpPr txBox="1"/>
          <p:nvPr/>
        </p:nvSpPr>
        <p:spPr>
          <a:xfrm>
            <a:off x="8281894" y="3606729"/>
            <a:ext cx="1926077" cy="923330"/>
          </a:xfrm>
          <a:prstGeom prst="rect">
            <a:avLst/>
          </a:prstGeom>
          <a:noFill/>
        </p:spPr>
        <p:txBody>
          <a:bodyPr wrap="square" rtlCol="0">
            <a:spAutoFit/>
          </a:bodyPr>
          <a:lstStyle/>
          <a:p>
            <a:r>
              <a:rPr lang="en-GB" u="sng" dirty="0"/>
              <a:t>Shortage of healthcare professionals </a:t>
            </a:r>
          </a:p>
        </p:txBody>
      </p:sp>
      <p:sp>
        <p:nvSpPr>
          <p:cNvPr id="19" name="TextBox 18">
            <a:extLst>
              <a:ext uri="{FF2B5EF4-FFF2-40B4-BE49-F238E27FC236}">
                <a16:creationId xmlns:a16="http://schemas.microsoft.com/office/drawing/2014/main" id="{B8018D23-EB76-1BA8-6C8A-0AF2AD50EFC7}"/>
              </a:ext>
            </a:extLst>
          </p:cNvPr>
          <p:cNvSpPr txBox="1"/>
          <p:nvPr/>
        </p:nvSpPr>
        <p:spPr>
          <a:xfrm>
            <a:off x="1999544" y="3016220"/>
            <a:ext cx="1303299" cy="369332"/>
          </a:xfrm>
          <a:prstGeom prst="rect">
            <a:avLst/>
          </a:prstGeom>
          <a:noFill/>
        </p:spPr>
        <p:txBody>
          <a:bodyPr wrap="square" rtlCol="0">
            <a:spAutoFit/>
          </a:bodyPr>
          <a:lstStyle/>
          <a:p>
            <a:r>
              <a:rPr lang="en-GB" dirty="0">
                <a:solidFill>
                  <a:srgbClr val="FF0000"/>
                </a:solidFill>
              </a:rPr>
              <a:t>PEOPLE</a:t>
            </a:r>
          </a:p>
        </p:txBody>
      </p:sp>
      <p:sp>
        <p:nvSpPr>
          <p:cNvPr id="20" name="TextBox 19">
            <a:extLst>
              <a:ext uri="{FF2B5EF4-FFF2-40B4-BE49-F238E27FC236}">
                <a16:creationId xmlns:a16="http://schemas.microsoft.com/office/drawing/2014/main" id="{16973E19-C20E-74EA-A27A-D3F0AC3C21D8}"/>
              </a:ext>
            </a:extLst>
          </p:cNvPr>
          <p:cNvSpPr txBox="1"/>
          <p:nvPr/>
        </p:nvSpPr>
        <p:spPr>
          <a:xfrm>
            <a:off x="3127503" y="4948063"/>
            <a:ext cx="1774472" cy="369332"/>
          </a:xfrm>
          <a:prstGeom prst="rect">
            <a:avLst/>
          </a:prstGeom>
          <a:noFill/>
        </p:spPr>
        <p:txBody>
          <a:bodyPr wrap="square" rtlCol="0">
            <a:spAutoFit/>
          </a:bodyPr>
          <a:lstStyle/>
          <a:p>
            <a:r>
              <a:rPr lang="en-GB" dirty="0">
                <a:solidFill>
                  <a:schemeClr val="accent1"/>
                </a:solidFill>
              </a:rPr>
              <a:t>EQUIPMENT</a:t>
            </a:r>
          </a:p>
        </p:txBody>
      </p:sp>
      <p:sp>
        <p:nvSpPr>
          <p:cNvPr id="21" name="TextBox 20">
            <a:extLst>
              <a:ext uri="{FF2B5EF4-FFF2-40B4-BE49-F238E27FC236}">
                <a16:creationId xmlns:a16="http://schemas.microsoft.com/office/drawing/2014/main" id="{100DE4FD-055E-F6E4-B19B-78479C9D2BFD}"/>
              </a:ext>
            </a:extLst>
          </p:cNvPr>
          <p:cNvSpPr txBox="1"/>
          <p:nvPr/>
        </p:nvSpPr>
        <p:spPr>
          <a:xfrm>
            <a:off x="5486400" y="2870139"/>
            <a:ext cx="1361872" cy="369332"/>
          </a:xfrm>
          <a:prstGeom prst="rect">
            <a:avLst/>
          </a:prstGeom>
          <a:noFill/>
        </p:spPr>
        <p:txBody>
          <a:bodyPr wrap="square" rtlCol="0">
            <a:spAutoFit/>
          </a:bodyPr>
          <a:lstStyle/>
          <a:p>
            <a:r>
              <a:rPr lang="en-GB" dirty="0">
                <a:solidFill>
                  <a:srgbClr val="7030A0"/>
                </a:solidFill>
              </a:rPr>
              <a:t>METHOD</a:t>
            </a:r>
          </a:p>
        </p:txBody>
      </p:sp>
      <p:sp>
        <p:nvSpPr>
          <p:cNvPr id="26" name="TextBox 25">
            <a:extLst>
              <a:ext uri="{FF2B5EF4-FFF2-40B4-BE49-F238E27FC236}">
                <a16:creationId xmlns:a16="http://schemas.microsoft.com/office/drawing/2014/main" id="{83D1BF6C-9A1B-60FD-7534-F32493D9420D}"/>
              </a:ext>
            </a:extLst>
          </p:cNvPr>
          <p:cNvSpPr txBox="1"/>
          <p:nvPr/>
        </p:nvSpPr>
        <p:spPr>
          <a:xfrm>
            <a:off x="5187680" y="4951220"/>
            <a:ext cx="2127118" cy="369332"/>
          </a:xfrm>
          <a:prstGeom prst="rect">
            <a:avLst/>
          </a:prstGeom>
          <a:noFill/>
        </p:spPr>
        <p:txBody>
          <a:bodyPr wrap="square" rtlCol="0">
            <a:spAutoFit/>
          </a:bodyPr>
          <a:lstStyle/>
          <a:p>
            <a:r>
              <a:rPr lang="en-GB" dirty="0">
                <a:solidFill>
                  <a:srgbClr val="0070C0"/>
                </a:solidFill>
              </a:rPr>
              <a:t>ENVIRONMENT</a:t>
            </a:r>
          </a:p>
        </p:txBody>
      </p:sp>
      <p:sp>
        <p:nvSpPr>
          <p:cNvPr id="28" name="TextBox 27">
            <a:extLst>
              <a:ext uri="{FF2B5EF4-FFF2-40B4-BE49-F238E27FC236}">
                <a16:creationId xmlns:a16="http://schemas.microsoft.com/office/drawing/2014/main" id="{CD66831B-A0CE-7852-7DC3-6008CB5D8F2D}"/>
              </a:ext>
            </a:extLst>
          </p:cNvPr>
          <p:cNvSpPr txBox="1"/>
          <p:nvPr/>
        </p:nvSpPr>
        <p:spPr>
          <a:xfrm>
            <a:off x="4938815" y="4517503"/>
            <a:ext cx="2127119" cy="338554"/>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0070C0"/>
                </a:solidFill>
              </a:rPr>
              <a:t>COVID-19</a:t>
            </a:r>
          </a:p>
        </p:txBody>
      </p:sp>
      <p:sp>
        <p:nvSpPr>
          <p:cNvPr id="30" name="TextBox 29">
            <a:extLst>
              <a:ext uri="{FF2B5EF4-FFF2-40B4-BE49-F238E27FC236}">
                <a16:creationId xmlns:a16="http://schemas.microsoft.com/office/drawing/2014/main" id="{F23B9B93-CDB7-2A22-8DF0-C79D3368710D}"/>
              </a:ext>
            </a:extLst>
          </p:cNvPr>
          <p:cNvSpPr txBox="1"/>
          <p:nvPr/>
        </p:nvSpPr>
        <p:spPr>
          <a:xfrm flipH="1">
            <a:off x="5025112" y="4116715"/>
            <a:ext cx="1650540" cy="338554"/>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0070C0"/>
                </a:solidFill>
              </a:rPr>
              <a:t>Staff shortage</a:t>
            </a:r>
          </a:p>
        </p:txBody>
      </p:sp>
      <p:sp>
        <p:nvSpPr>
          <p:cNvPr id="31" name="TextBox 30">
            <a:extLst>
              <a:ext uri="{FF2B5EF4-FFF2-40B4-BE49-F238E27FC236}">
                <a16:creationId xmlns:a16="http://schemas.microsoft.com/office/drawing/2014/main" id="{21C99ABC-9D08-5C5E-40C9-F6AA0AFB6B43}"/>
              </a:ext>
            </a:extLst>
          </p:cNvPr>
          <p:cNvSpPr txBox="1"/>
          <p:nvPr/>
        </p:nvSpPr>
        <p:spPr>
          <a:xfrm>
            <a:off x="1277209" y="3418237"/>
            <a:ext cx="1584390" cy="338554"/>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FF0000"/>
                </a:solidFill>
              </a:rPr>
              <a:t>Absenteeism</a:t>
            </a:r>
          </a:p>
        </p:txBody>
      </p:sp>
      <p:sp>
        <p:nvSpPr>
          <p:cNvPr id="32" name="TextBox 31">
            <a:extLst>
              <a:ext uri="{FF2B5EF4-FFF2-40B4-BE49-F238E27FC236}">
                <a16:creationId xmlns:a16="http://schemas.microsoft.com/office/drawing/2014/main" id="{76B77E65-67BB-638B-27D6-FEEAA1A456E6}"/>
              </a:ext>
            </a:extLst>
          </p:cNvPr>
          <p:cNvSpPr txBox="1"/>
          <p:nvPr/>
        </p:nvSpPr>
        <p:spPr>
          <a:xfrm>
            <a:off x="2487237" y="4312697"/>
            <a:ext cx="1774472" cy="338554"/>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chemeClr val="accent1"/>
                </a:solidFill>
              </a:rPr>
              <a:t>New machinery</a:t>
            </a:r>
          </a:p>
        </p:txBody>
      </p:sp>
      <p:sp>
        <p:nvSpPr>
          <p:cNvPr id="33" name="TextBox 32">
            <a:extLst>
              <a:ext uri="{FF2B5EF4-FFF2-40B4-BE49-F238E27FC236}">
                <a16:creationId xmlns:a16="http://schemas.microsoft.com/office/drawing/2014/main" id="{635909AC-0103-6D6D-62E6-E04BA6EA43F1}"/>
              </a:ext>
            </a:extLst>
          </p:cNvPr>
          <p:cNvSpPr txBox="1"/>
          <p:nvPr/>
        </p:nvSpPr>
        <p:spPr>
          <a:xfrm>
            <a:off x="2331815" y="4630249"/>
            <a:ext cx="1499272" cy="338554"/>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chemeClr val="accent1"/>
                </a:solidFill>
              </a:rPr>
              <a:t>Maintenance</a:t>
            </a:r>
          </a:p>
        </p:txBody>
      </p:sp>
      <p:sp>
        <p:nvSpPr>
          <p:cNvPr id="34" name="TextBox 33">
            <a:extLst>
              <a:ext uri="{FF2B5EF4-FFF2-40B4-BE49-F238E27FC236}">
                <a16:creationId xmlns:a16="http://schemas.microsoft.com/office/drawing/2014/main" id="{F58FE026-E650-2F08-C54C-599D9DB63F34}"/>
              </a:ext>
            </a:extLst>
          </p:cNvPr>
          <p:cNvSpPr txBox="1"/>
          <p:nvPr/>
        </p:nvSpPr>
        <p:spPr>
          <a:xfrm flipH="1">
            <a:off x="4283613" y="3258289"/>
            <a:ext cx="1981206" cy="584775"/>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7030A0"/>
                </a:solidFill>
              </a:rPr>
              <a:t>Small number of trainee placements</a:t>
            </a:r>
          </a:p>
        </p:txBody>
      </p:sp>
      <p:sp>
        <p:nvSpPr>
          <p:cNvPr id="36" name="TextBox 35">
            <a:extLst>
              <a:ext uri="{FF2B5EF4-FFF2-40B4-BE49-F238E27FC236}">
                <a16:creationId xmlns:a16="http://schemas.microsoft.com/office/drawing/2014/main" id="{6CC50057-3379-D7C5-07FE-B8DE2ADEAB9B}"/>
              </a:ext>
            </a:extLst>
          </p:cNvPr>
          <p:cNvSpPr txBox="1"/>
          <p:nvPr/>
        </p:nvSpPr>
        <p:spPr>
          <a:xfrm>
            <a:off x="6123164" y="3123377"/>
            <a:ext cx="1885540" cy="584775"/>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7030A0"/>
                </a:solidFill>
              </a:rPr>
              <a:t>Long recruitment process</a:t>
            </a:r>
          </a:p>
        </p:txBody>
      </p:sp>
      <p:sp>
        <p:nvSpPr>
          <p:cNvPr id="37" name="TextBox 36">
            <a:extLst>
              <a:ext uri="{FF2B5EF4-FFF2-40B4-BE49-F238E27FC236}">
                <a16:creationId xmlns:a16="http://schemas.microsoft.com/office/drawing/2014/main" id="{D417E279-904A-7C88-352F-CCD872F339AC}"/>
              </a:ext>
            </a:extLst>
          </p:cNvPr>
          <p:cNvSpPr txBox="1"/>
          <p:nvPr/>
        </p:nvSpPr>
        <p:spPr>
          <a:xfrm>
            <a:off x="1678629" y="3796068"/>
            <a:ext cx="1692199" cy="338554"/>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FF0000"/>
                </a:solidFill>
              </a:rPr>
              <a:t>Mental health</a:t>
            </a:r>
          </a:p>
        </p:txBody>
      </p:sp>
      <p:sp>
        <p:nvSpPr>
          <p:cNvPr id="39" name="TextBox 38">
            <a:extLst>
              <a:ext uri="{FF2B5EF4-FFF2-40B4-BE49-F238E27FC236}">
                <a16:creationId xmlns:a16="http://schemas.microsoft.com/office/drawing/2014/main" id="{95DD37D9-70A0-44BF-4C96-687F60A11CF5}"/>
              </a:ext>
            </a:extLst>
          </p:cNvPr>
          <p:cNvSpPr txBox="1"/>
          <p:nvPr/>
        </p:nvSpPr>
        <p:spPr>
          <a:xfrm>
            <a:off x="1295403" y="5608953"/>
            <a:ext cx="6118696" cy="600164"/>
          </a:xfrm>
          <a:prstGeom prst="rect">
            <a:avLst/>
          </a:prstGeom>
          <a:noFill/>
        </p:spPr>
        <p:txBody>
          <a:bodyPr wrap="square">
            <a:spAutoFit/>
          </a:bodyPr>
          <a:lstStyle/>
          <a:p>
            <a:pPr marL="171450" indent="-171450">
              <a:buFont typeface="Arial" panose="020B0604020202020204" pitchFamily="34" charset="0"/>
              <a:buChar char="•"/>
            </a:pPr>
            <a:r>
              <a:rPr lang="en-GB" sz="1100" b="0" i="0" dirty="0">
                <a:solidFill>
                  <a:srgbClr val="000000"/>
                </a:solidFill>
                <a:effectLst/>
                <a:latin typeface="Arial" panose="020B0604020202020204" pitchFamily="34" charset="0"/>
                <a:cs typeface="Arial" panose="020B0604020202020204" pitchFamily="34" charset="0"/>
              </a:rPr>
              <a:t>(Reducing the delay between job offer and start date, 2022)</a:t>
            </a:r>
          </a:p>
          <a:p>
            <a:pPr marL="171450" indent="-171450">
              <a:buFont typeface="Arial" panose="020B0604020202020204" pitchFamily="34" charset="0"/>
              <a:buChar char="•"/>
            </a:pPr>
            <a:r>
              <a:rPr lang="en-GB" sz="1100" b="0" i="0" dirty="0">
                <a:solidFill>
                  <a:srgbClr val="000000"/>
                </a:solidFill>
                <a:effectLst/>
                <a:latin typeface="Open Sans" panose="020B0606030504020204" pitchFamily="34" charset="0"/>
              </a:rPr>
              <a:t>(Frequently Asked Questions (FAQs) about the GMTS, 2020)</a:t>
            </a:r>
          </a:p>
          <a:p>
            <a:pPr marL="171450" indent="-171450">
              <a:buFont typeface="Arial" panose="020B0604020202020204" pitchFamily="34" charset="0"/>
              <a:buChar char="•"/>
            </a:pPr>
            <a:r>
              <a:rPr lang="en-GB" sz="1100" dirty="0">
                <a:solidFill>
                  <a:srgbClr val="000000"/>
                </a:solidFill>
                <a:latin typeface="Open Sans" panose="020B0606030504020204" pitchFamily="34" charset="0"/>
                <a:cs typeface="Arial" panose="020B0604020202020204" pitchFamily="34" charset="0"/>
              </a:rPr>
              <a:t>(</a:t>
            </a:r>
            <a:r>
              <a:rPr lang="en-GB" sz="1100" b="0" i="0" dirty="0">
                <a:solidFill>
                  <a:srgbClr val="222222"/>
                </a:solidFill>
                <a:effectLst/>
                <a:latin typeface="Arial" panose="020B0604020202020204" pitchFamily="34" charset="0"/>
              </a:rPr>
              <a:t>Roberts</a:t>
            </a:r>
            <a:r>
              <a:rPr lang="en-GB" sz="1100" dirty="0">
                <a:solidFill>
                  <a:srgbClr val="000000"/>
                </a:solidFill>
                <a:latin typeface="Open Sans" panose="020B0606030504020204" pitchFamily="34" charset="0"/>
              </a:rPr>
              <a:t> et al., 2021)</a:t>
            </a: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8627580"/>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FB82D-44E0-53B8-F447-31B5EA073A19}"/>
              </a:ext>
            </a:extLst>
          </p:cNvPr>
          <p:cNvSpPr>
            <a:spLocks noGrp="1"/>
          </p:cNvSpPr>
          <p:nvPr>
            <p:ph type="title"/>
          </p:nvPr>
        </p:nvSpPr>
        <p:spPr/>
        <p:txBody>
          <a:bodyPr>
            <a:normAutofit fontScale="90000"/>
          </a:bodyPr>
          <a:lstStyle/>
          <a:p>
            <a:r>
              <a:rPr lang="en-GB"/>
              <a:t>NHS ABSENTEEISM</a:t>
            </a:r>
            <a:r>
              <a:rPr lang="en-GB" baseline="0"/>
              <a:t>  JAN 2018- JUNE 2021</a:t>
            </a:r>
            <a:br>
              <a:rPr lang="en-GB"/>
            </a:br>
            <a:endParaRPr lang="en-GB" dirty="0"/>
          </a:p>
        </p:txBody>
      </p:sp>
      <p:pic>
        <p:nvPicPr>
          <p:cNvPr id="7" name="Content Placeholder 6">
            <a:extLst>
              <a:ext uri="{FF2B5EF4-FFF2-40B4-BE49-F238E27FC236}">
                <a16:creationId xmlns:a16="http://schemas.microsoft.com/office/drawing/2014/main" id="{2BA573B8-1268-DB3F-C55D-51439DBEF08C}"/>
              </a:ext>
            </a:extLst>
          </p:cNvPr>
          <p:cNvPicPr>
            <a:picLocks noGrp="1" noChangeAspect="1"/>
          </p:cNvPicPr>
          <p:nvPr>
            <p:ph idx="1"/>
          </p:nvPr>
        </p:nvPicPr>
        <p:blipFill>
          <a:blip r:embed="rId2"/>
          <a:stretch>
            <a:fillRect/>
          </a:stretch>
        </p:blipFill>
        <p:spPr>
          <a:xfrm>
            <a:off x="1169129" y="2052537"/>
            <a:ext cx="9727468" cy="3668140"/>
          </a:xfrm>
          <a:prstGeom prst="rect">
            <a:avLst/>
          </a:prstGeom>
        </p:spPr>
      </p:pic>
      <p:sp>
        <p:nvSpPr>
          <p:cNvPr id="21" name="TextBox 20">
            <a:extLst>
              <a:ext uri="{FF2B5EF4-FFF2-40B4-BE49-F238E27FC236}">
                <a16:creationId xmlns:a16="http://schemas.microsoft.com/office/drawing/2014/main" id="{F141ED03-4663-8F71-78E7-BB6B7E4EB5B9}"/>
              </a:ext>
            </a:extLst>
          </p:cNvPr>
          <p:cNvSpPr txBox="1"/>
          <p:nvPr/>
        </p:nvSpPr>
        <p:spPr>
          <a:xfrm>
            <a:off x="1541835" y="5691200"/>
            <a:ext cx="6118696" cy="261610"/>
          </a:xfrm>
          <a:prstGeom prst="rect">
            <a:avLst/>
          </a:prstGeom>
          <a:noFill/>
        </p:spPr>
        <p:txBody>
          <a:bodyPr wrap="square">
            <a:spAutoFit/>
          </a:bodyPr>
          <a:lstStyle/>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(nhs.uk/ data-and-information)</a:t>
            </a:r>
            <a:endParaRPr lang="en-GB" sz="1100" dirty="0"/>
          </a:p>
        </p:txBody>
      </p:sp>
    </p:spTree>
    <p:extLst>
      <p:ext uri="{BB962C8B-B14F-4D97-AF65-F5344CB8AC3E}">
        <p14:creationId xmlns:p14="http://schemas.microsoft.com/office/powerpoint/2010/main" val="2306944088"/>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39" name="Group 8">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 name="Picture 9">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2" name="Picture 11">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3" name="Picture 12">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40" name="Straight Connector 14">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41" name="Rectangle 16">
            <a:extLst>
              <a:ext uri="{FF2B5EF4-FFF2-40B4-BE49-F238E27FC236}">
                <a16:creationId xmlns:a16="http://schemas.microsoft.com/office/drawing/2014/main" id="{9401732C-37EE-4B98-A709-9530173F3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42" name="Group 18">
            <a:extLst>
              <a:ext uri="{FF2B5EF4-FFF2-40B4-BE49-F238E27FC236}">
                <a16:creationId xmlns:a16="http://schemas.microsoft.com/office/drawing/2014/main" id="{654E48C8-2A00-4C54-BC9C-B18EE49E9C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20" name="Picture 19">
              <a:extLst>
                <a:ext uri="{FF2B5EF4-FFF2-40B4-BE49-F238E27FC236}">
                  <a16:creationId xmlns:a16="http://schemas.microsoft.com/office/drawing/2014/main" id="{CE0A0544-8F52-43F0-AC3E-DF683908B5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1" name="Rectangle 20">
              <a:extLst>
                <a:ext uri="{FF2B5EF4-FFF2-40B4-BE49-F238E27FC236}">
                  <a16:creationId xmlns:a16="http://schemas.microsoft.com/office/drawing/2014/main" id="{2F4057D3-A680-4443-9E51-ED920A691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2" name="Picture 21">
              <a:extLst>
                <a:ext uri="{FF2B5EF4-FFF2-40B4-BE49-F238E27FC236}">
                  <a16:creationId xmlns:a16="http://schemas.microsoft.com/office/drawing/2014/main" id="{2F6853A4-7B38-4FDE-B024-AE8BA71E738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3" name="Picture 22">
              <a:extLst>
                <a:ext uri="{FF2B5EF4-FFF2-40B4-BE49-F238E27FC236}">
                  <a16:creationId xmlns:a16="http://schemas.microsoft.com/office/drawing/2014/main" id="{86ADF4DB-4290-4441-8F8E-04152FE6063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D5ADA6E5-C91D-92FF-3D0E-91E71070B024}"/>
              </a:ext>
            </a:extLst>
          </p:cNvPr>
          <p:cNvSpPr>
            <a:spLocks noGrp="1"/>
          </p:cNvSpPr>
          <p:nvPr>
            <p:ph type="title"/>
          </p:nvPr>
        </p:nvSpPr>
        <p:spPr>
          <a:xfrm>
            <a:off x="929771" y="1906260"/>
            <a:ext cx="3097817" cy="2778125"/>
          </a:xfrm>
        </p:spPr>
        <p:txBody>
          <a:bodyPr vert="horz" lIns="91440" tIns="45720" rIns="91440" bIns="45720" rtlCol="0" anchor="b">
            <a:normAutofit fontScale="90000"/>
          </a:bodyPr>
          <a:lstStyle/>
          <a:p>
            <a:pPr>
              <a:lnSpc>
                <a:spcPct val="90000"/>
              </a:lnSpc>
            </a:pPr>
            <a:r>
              <a:rPr lang="en-US" sz="3700" dirty="0">
                <a:solidFill>
                  <a:srgbClr val="262626"/>
                </a:solidFill>
              </a:rPr>
              <a:t>Solutions proposition. Part I. </a:t>
            </a:r>
            <a:br>
              <a:rPr lang="en-US" sz="3700" dirty="0">
                <a:solidFill>
                  <a:srgbClr val="262626"/>
                </a:solidFill>
              </a:rPr>
            </a:br>
            <a:r>
              <a:rPr lang="en-US" sz="3700" dirty="0">
                <a:solidFill>
                  <a:srgbClr val="262626"/>
                </a:solidFill>
              </a:rPr>
              <a:t>MATRIX DECISION MAKING</a:t>
            </a:r>
          </a:p>
        </p:txBody>
      </p:sp>
      <p:pic>
        <p:nvPicPr>
          <p:cNvPr id="4" name="Picture 3" descr="Chart&#10;&#10;Description automatically generated with medium confidence">
            <a:extLst>
              <a:ext uri="{FF2B5EF4-FFF2-40B4-BE49-F238E27FC236}">
                <a16:creationId xmlns:a16="http://schemas.microsoft.com/office/drawing/2014/main" id="{F9F48E1C-C0D9-E342-2407-74B02B46E7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80119" y="659604"/>
            <a:ext cx="6905907" cy="5537005"/>
          </a:xfrm>
          <a:prstGeom prst="rect">
            <a:avLst/>
          </a:prstGeom>
          <a:ln w="57150" cmpd="thickThin">
            <a:solidFill>
              <a:srgbClr val="7F7F7F"/>
            </a:solidFill>
            <a:miter lim="800000"/>
          </a:ln>
        </p:spPr>
      </p:pic>
    </p:spTree>
    <p:extLst>
      <p:ext uri="{BB962C8B-B14F-4D97-AF65-F5344CB8AC3E}">
        <p14:creationId xmlns:p14="http://schemas.microsoft.com/office/powerpoint/2010/main" val="2781469327"/>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35" name="Group 7">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9" name="Picture 8">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 name="Rectangle 9">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1" name="Picture 10">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2" name="Picture 11">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36" name="Straight Connector 13">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37" name="Rectangle 15">
            <a:extLst>
              <a:ext uri="{FF2B5EF4-FFF2-40B4-BE49-F238E27FC236}">
                <a16:creationId xmlns:a16="http://schemas.microsoft.com/office/drawing/2014/main" id="{9401732C-37EE-4B98-A709-9530173F3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38" name="Group 17">
            <a:extLst>
              <a:ext uri="{FF2B5EF4-FFF2-40B4-BE49-F238E27FC236}">
                <a16:creationId xmlns:a16="http://schemas.microsoft.com/office/drawing/2014/main" id="{654E48C8-2A00-4C54-BC9C-B18EE49E9C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19" name="Picture 18">
              <a:extLst>
                <a:ext uri="{FF2B5EF4-FFF2-40B4-BE49-F238E27FC236}">
                  <a16:creationId xmlns:a16="http://schemas.microsoft.com/office/drawing/2014/main" id="{CE0A0544-8F52-43F0-AC3E-DF683908B5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0" name="Rectangle 19">
              <a:extLst>
                <a:ext uri="{FF2B5EF4-FFF2-40B4-BE49-F238E27FC236}">
                  <a16:creationId xmlns:a16="http://schemas.microsoft.com/office/drawing/2014/main" id="{2F4057D3-A680-4443-9E51-ED920A691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1" name="Picture 20">
              <a:extLst>
                <a:ext uri="{FF2B5EF4-FFF2-40B4-BE49-F238E27FC236}">
                  <a16:creationId xmlns:a16="http://schemas.microsoft.com/office/drawing/2014/main" id="{2F6853A4-7B38-4FDE-B024-AE8BA71E738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2" name="Picture 21">
              <a:extLst>
                <a:ext uri="{FF2B5EF4-FFF2-40B4-BE49-F238E27FC236}">
                  <a16:creationId xmlns:a16="http://schemas.microsoft.com/office/drawing/2014/main" id="{86ADF4DB-4290-4441-8F8E-04152FE6063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320128D0-E7FF-DDF8-A7FD-FCD834A8BF70}"/>
              </a:ext>
            </a:extLst>
          </p:cNvPr>
          <p:cNvSpPr>
            <a:spLocks noGrp="1"/>
          </p:cNvSpPr>
          <p:nvPr>
            <p:ph type="title"/>
          </p:nvPr>
        </p:nvSpPr>
        <p:spPr>
          <a:xfrm>
            <a:off x="997529" y="982132"/>
            <a:ext cx="2908666" cy="2823880"/>
          </a:xfrm>
        </p:spPr>
        <p:txBody>
          <a:bodyPr vert="horz" lIns="91440" tIns="45720" rIns="91440" bIns="45720" rtlCol="0" anchor="b">
            <a:normAutofit/>
          </a:bodyPr>
          <a:lstStyle/>
          <a:p>
            <a:pPr>
              <a:lnSpc>
                <a:spcPct val="90000"/>
              </a:lnSpc>
            </a:pPr>
            <a:r>
              <a:rPr lang="en-US" sz="3200" dirty="0">
                <a:solidFill>
                  <a:srgbClr val="262626"/>
                </a:solidFill>
              </a:rPr>
              <a:t>Solutions proposition. Part II.</a:t>
            </a:r>
            <a:br>
              <a:rPr lang="en-US" sz="3200" dirty="0">
                <a:solidFill>
                  <a:srgbClr val="262626"/>
                </a:solidFill>
              </a:rPr>
            </a:br>
            <a:r>
              <a:rPr lang="en-US" sz="3200" dirty="0">
                <a:solidFill>
                  <a:srgbClr val="262626"/>
                </a:solidFill>
              </a:rPr>
              <a:t>PMI MODEL</a:t>
            </a:r>
          </a:p>
        </p:txBody>
      </p:sp>
      <p:graphicFrame>
        <p:nvGraphicFramePr>
          <p:cNvPr id="3" name="Table 3">
            <a:extLst>
              <a:ext uri="{FF2B5EF4-FFF2-40B4-BE49-F238E27FC236}">
                <a16:creationId xmlns:a16="http://schemas.microsoft.com/office/drawing/2014/main" id="{42043D7D-E253-CC10-3BF5-F0066CA7F846}"/>
              </a:ext>
            </a:extLst>
          </p:cNvPr>
          <p:cNvGraphicFramePr>
            <a:graphicFrameLocks noGrp="1"/>
          </p:cNvGraphicFramePr>
          <p:nvPr>
            <p:extLst>
              <p:ext uri="{D42A27DB-BD31-4B8C-83A1-F6EECF244321}">
                <p14:modId xmlns:p14="http://schemas.microsoft.com/office/powerpoint/2010/main" val="2261963390"/>
              </p:ext>
            </p:extLst>
          </p:nvPr>
        </p:nvGraphicFramePr>
        <p:xfrm>
          <a:off x="4041677" y="787939"/>
          <a:ext cx="7152792" cy="5291846"/>
        </p:xfrm>
        <a:graphic>
          <a:graphicData uri="http://schemas.openxmlformats.org/drawingml/2006/table">
            <a:tbl>
              <a:tblPr firstRow="1" bandRow="1">
                <a:tableStyleId>{5C22544A-7EE6-4342-B048-85BDC9FD1C3A}</a:tableStyleId>
              </a:tblPr>
              <a:tblGrid>
                <a:gridCol w="1805069">
                  <a:extLst>
                    <a:ext uri="{9D8B030D-6E8A-4147-A177-3AD203B41FA5}">
                      <a16:colId xmlns:a16="http://schemas.microsoft.com/office/drawing/2014/main" val="2301800632"/>
                    </a:ext>
                  </a:extLst>
                </a:gridCol>
                <a:gridCol w="1771327">
                  <a:extLst>
                    <a:ext uri="{9D8B030D-6E8A-4147-A177-3AD203B41FA5}">
                      <a16:colId xmlns:a16="http://schemas.microsoft.com/office/drawing/2014/main" val="3115125055"/>
                    </a:ext>
                  </a:extLst>
                </a:gridCol>
                <a:gridCol w="1805069">
                  <a:extLst>
                    <a:ext uri="{9D8B030D-6E8A-4147-A177-3AD203B41FA5}">
                      <a16:colId xmlns:a16="http://schemas.microsoft.com/office/drawing/2014/main" val="3238565784"/>
                    </a:ext>
                  </a:extLst>
                </a:gridCol>
                <a:gridCol w="1771327">
                  <a:extLst>
                    <a:ext uri="{9D8B030D-6E8A-4147-A177-3AD203B41FA5}">
                      <a16:colId xmlns:a16="http://schemas.microsoft.com/office/drawing/2014/main" val="1164175464"/>
                    </a:ext>
                  </a:extLst>
                </a:gridCol>
              </a:tblGrid>
              <a:tr h="321736">
                <a:tc>
                  <a:txBody>
                    <a:bodyPr/>
                    <a:lstStyle/>
                    <a:p>
                      <a:r>
                        <a:rPr lang="en-GB" sz="1300"/>
                        <a:t>SOLUTIONS</a:t>
                      </a:r>
                    </a:p>
                  </a:txBody>
                  <a:tcPr marL="64616" marR="64616" marT="32308" marB="32308"/>
                </a:tc>
                <a:tc>
                  <a:txBody>
                    <a:bodyPr/>
                    <a:lstStyle/>
                    <a:p>
                      <a:r>
                        <a:rPr lang="en-GB" sz="1300"/>
                        <a:t>PLUS</a:t>
                      </a:r>
                    </a:p>
                  </a:txBody>
                  <a:tcPr marL="64616" marR="64616" marT="32308" marB="32308"/>
                </a:tc>
                <a:tc>
                  <a:txBody>
                    <a:bodyPr/>
                    <a:lstStyle/>
                    <a:p>
                      <a:r>
                        <a:rPr lang="en-GB" sz="1300"/>
                        <a:t>MINUS</a:t>
                      </a:r>
                    </a:p>
                  </a:txBody>
                  <a:tcPr marL="64616" marR="64616" marT="32308" marB="32308"/>
                </a:tc>
                <a:tc>
                  <a:txBody>
                    <a:bodyPr/>
                    <a:lstStyle/>
                    <a:p>
                      <a:r>
                        <a:rPr lang="en-GB" sz="1300"/>
                        <a:t>INTERESTING</a:t>
                      </a:r>
                    </a:p>
                  </a:txBody>
                  <a:tcPr marL="64616" marR="64616" marT="32308" marB="32308"/>
                </a:tc>
                <a:extLst>
                  <a:ext uri="{0D108BD9-81ED-4DB2-BD59-A6C34878D82A}">
                    <a16:rowId xmlns:a16="http://schemas.microsoft.com/office/drawing/2014/main" val="144150584"/>
                  </a:ext>
                </a:extLst>
              </a:tr>
              <a:tr h="172874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Arial" panose="020B0604020202020204" pitchFamily="34" charset="0"/>
                          <a:ea typeface="+mn-ea"/>
                          <a:cs typeface="Arial" panose="020B0604020202020204" pitchFamily="34" charset="0"/>
                        </a:rPr>
                        <a:t>COMPLEMENT THE STAFF SHORTAGE WITH ROBOTS</a:t>
                      </a:r>
                    </a:p>
                    <a:p>
                      <a:endParaRPr lang="en-GB" sz="800" dirty="0">
                        <a:latin typeface="Arial" panose="020B0604020202020204" pitchFamily="34" charset="0"/>
                        <a:cs typeface="Arial" panose="020B0604020202020204" pitchFamily="34" charset="0"/>
                      </a:endParaRPr>
                    </a:p>
                  </a:txBody>
                  <a:tcPr marL="64616" marR="64616" marT="32308" marB="32308"/>
                </a:tc>
                <a:tc>
                  <a:txBody>
                    <a:bodyPr/>
                    <a:lstStyle/>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ROBOTS ARE RELIABLE</a:t>
                      </a:r>
                    </a:p>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ROBOTS WILL NOT MAKE MISTAKES</a:t>
                      </a:r>
                    </a:p>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ROBOTS WILL NOT TAKE MATERNITY LEAVE, HOLIDAY OR PAYMENT</a:t>
                      </a:r>
                    </a:p>
                    <a:p>
                      <a:pPr marL="171450" indent="-171450">
                        <a:buFont typeface="Arial" panose="020B0604020202020204" pitchFamily="34" charset="0"/>
                        <a:buChar char="•"/>
                      </a:pPr>
                      <a:endParaRPr lang="en-GB" sz="800">
                        <a:latin typeface="Arial" panose="020B0604020202020204" pitchFamily="34" charset="0"/>
                        <a:cs typeface="Arial" panose="020B0604020202020204" pitchFamily="34" charset="0"/>
                      </a:endParaRPr>
                    </a:p>
                  </a:txBody>
                  <a:tcPr marL="64616" marR="64616" marT="32308" marB="32308"/>
                </a:tc>
                <a:tc>
                  <a:txBody>
                    <a:bodyPr/>
                    <a:lstStyle/>
                    <a:p>
                      <a:pPr marL="285750" indent="-285750">
                        <a:buFont typeface="Arial" panose="020B0604020202020204" pitchFamily="34" charset="0"/>
                        <a:buChar char="•"/>
                      </a:pPr>
                      <a:r>
                        <a:rPr lang="en-GB" sz="800">
                          <a:latin typeface="Arial" panose="020B0604020202020204" pitchFamily="34" charset="0"/>
                          <a:cs typeface="Arial" panose="020B0604020202020204" pitchFamily="34" charset="0"/>
                        </a:rPr>
                        <a:t>ROBOTS ARE EXPENSIVE</a:t>
                      </a:r>
                    </a:p>
                    <a:p>
                      <a:pPr marL="285750" indent="-285750">
                        <a:buFont typeface="Arial" panose="020B0604020202020204" pitchFamily="34" charset="0"/>
                        <a:buChar char="•"/>
                      </a:pPr>
                      <a:r>
                        <a:rPr lang="en-GB" sz="800">
                          <a:latin typeface="Arial" panose="020B0604020202020204" pitchFamily="34" charset="0"/>
                          <a:cs typeface="Arial" panose="020B0604020202020204" pitchFamily="34" charset="0"/>
                        </a:rPr>
                        <a:t>THEIR MAINTANACE IS EXPENSIVE</a:t>
                      </a:r>
                    </a:p>
                    <a:p>
                      <a:pPr marL="285750" indent="-285750">
                        <a:buFont typeface="Arial" panose="020B0604020202020204" pitchFamily="34" charset="0"/>
                        <a:buChar char="•"/>
                      </a:pPr>
                      <a:r>
                        <a:rPr lang="en-GB" sz="800">
                          <a:latin typeface="Arial" panose="020B0604020202020204" pitchFamily="34" charset="0"/>
                          <a:cs typeface="Arial" panose="020B0604020202020204" pitchFamily="34" charset="0"/>
                        </a:rPr>
                        <a:t>CAN BE REPROGRAMMED TO DO HARM</a:t>
                      </a:r>
                    </a:p>
                    <a:p>
                      <a:pPr marL="285750" indent="-285750">
                        <a:buFont typeface="Arial" panose="020B0604020202020204" pitchFamily="34" charset="0"/>
                        <a:buChar char="•"/>
                      </a:pPr>
                      <a:r>
                        <a:rPr lang="en-GB" sz="800">
                          <a:latin typeface="Arial" panose="020B0604020202020204" pitchFamily="34" charset="0"/>
                          <a:cs typeface="Arial" panose="020B0604020202020204" pitchFamily="34" charset="0"/>
                        </a:rPr>
                        <a:t>IT WILL TAKE TIME(TECHNOLOGY IS NOT THIS ADVANCED YET)</a:t>
                      </a:r>
                    </a:p>
                  </a:txBody>
                  <a:tcPr marL="64616" marR="64616" marT="32308" marB="32308"/>
                </a:tc>
                <a:tc>
                  <a:txBody>
                    <a:bodyPr/>
                    <a:lstStyle/>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ROBOTS CAN BE ADDED TO HELP THE NHS EMPLOYEES WITH THEIR TASKS, AS  ASSISTANTS</a:t>
                      </a:r>
                    </a:p>
                  </a:txBody>
                  <a:tcPr marL="64616" marR="64616" marT="32308" marB="32308"/>
                </a:tc>
                <a:extLst>
                  <a:ext uri="{0D108BD9-81ED-4DB2-BD59-A6C34878D82A}">
                    <a16:rowId xmlns:a16="http://schemas.microsoft.com/office/drawing/2014/main" val="617556569"/>
                  </a:ext>
                </a:extLst>
              </a:tr>
              <a:tr h="1176872">
                <a:tc>
                  <a:txBody>
                    <a:bodyPr/>
                    <a:lstStyle/>
                    <a:p>
                      <a:r>
                        <a:rPr lang="en-GB" sz="800" kern="1200" dirty="0">
                          <a:solidFill>
                            <a:schemeClr val="dk1"/>
                          </a:solidFill>
                          <a:effectLst/>
                          <a:latin typeface="Arial" panose="020B0604020202020204" pitchFamily="34" charset="0"/>
                          <a:ea typeface="+mn-ea"/>
                          <a:cs typeface="Arial" panose="020B0604020202020204" pitchFamily="34" charset="0"/>
                        </a:rPr>
                        <a:t>REDUCE THE RECRUITMENT PROCESS TIME </a:t>
                      </a:r>
                      <a:endParaRPr lang="en-GB" sz="800" dirty="0">
                        <a:latin typeface="Arial" panose="020B0604020202020204" pitchFamily="34" charset="0"/>
                        <a:cs typeface="Arial" panose="020B0604020202020204" pitchFamily="34" charset="0"/>
                      </a:endParaRPr>
                    </a:p>
                  </a:txBody>
                  <a:tcPr marL="64616" marR="64616" marT="32308" marB="32308"/>
                </a:tc>
                <a:tc>
                  <a:txBody>
                    <a:bodyPr/>
                    <a:lstStyle/>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WILL DECREASE THE NUMBER OF PEOPLE THAT GIVE UP THE JOB BEFORE STARTING IT</a:t>
                      </a:r>
                    </a:p>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WILL MAKE THE PROCESS LESS INTIMIDATING </a:t>
                      </a:r>
                    </a:p>
                  </a:txBody>
                  <a:tcPr marL="64616" marR="64616" marT="32308" marB="32308"/>
                </a:tc>
                <a:tc>
                  <a:txBody>
                    <a:bodyPr/>
                    <a:lstStyle/>
                    <a:p>
                      <a:pPr marL="285750" indent="-285750">
                        <a:buFont typeface="Arial" panose="020B0604020202020204" pitchFamily="34" charset="0"/>
                        <a:buChar char="•"/>
                      </a:pPr>
                      <a:r>
                        <a:rPr lang="en-GB" sz="800">
                          <a:latin typeface="Arial" panose="020B0604020202020204" pitchFamily="34" charset="0"/>
                          <a:cs typeface="Arial" panose="020B0604020202020204" pitchFamily="34" charset="0"/>
                        </a:rPr>
                        <a:t>MORE PEOPLE WILL NEED TO BE HIRED TO HELP WITH THE RECRUIMENT PROCESS</a:t>
                      </a:r>
                    </a:p>
                  </a:txBody>
                  <a:tcPr marL="64616" marR="64616" marT="32308" marB="32308"/>
                </a:tc>
                <a:tc>
                  <a:txBody>
                    <a:bodyPr/>
                    <a:lstStyle/>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THERE COULD BE INTRODUCED A PAID TRIAL PEROD</a:t>
                      </a:r>
                    </a:p>
                  </a:txBody>
                  <a:tcPr marL="64616" marR="64616" marT="32308" marB="32308"/>
                </a:tc>
                <a:extLst>
                  <a:ext uri="{0D108BD9-81ED-4DB2-BD59-A6C34878D82A}">
                    <a16:rowId xmlns:a16="http://schemas.microsoft.com/office/drawing/2014/main" val="2862081278"/>
                  </a:ext>
                </a:extLst>
              </a:tr>
              <a:tr h="1077325">
                <a:tc>
                  <a:txBody>
                    <a:bodyPr/>
                    <a:lstStyle/>
                    <a:p>
                      <a:r>
                        <a:rPr lang="en-GB" sz="800" kern="1200">
                          <a:solidFill>
                            <a:schemeClr val="dk1"/>
                          </a:solidFill>
                          <a:effectLst/>
                          <a:latin typeface="Arial" panose="020B0604020202020204" pitchFamily="34" charset="0"/>
                          <a:ea typeface="+mn-ea"/>
                          <a:cs typeface="Arial" panose="020B0604020202020204" pitchFamily="34" charset="0"/>
                        </a:rPr>
                        <a:t>ADDITIONAL HOLIDAY</a:t>
                      </a:r>
                    </a:p>
                    <a:p>
                      <a:endParaRPr lang="en-GB" sz="800">
                        <a:latin typeface="Arial" panose="020B0604020202020204" pitchFamily="34" charset="0"/>
                        <a:cs typeface="Arial" panose="020B0604020202020204" pitchFamily="34" charset="0"/>
                      </a:endParaRPr>
                    </a:p>
                  </a:txBody>
                  <a:tcPr marL="64616" marR="64616" marT="32308" marB="32308"/>
                </a:tc>
                <a:tc>
                  <a:txBody>
                    <a:bodyPr/>
                    <a:lstStyle/>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BETTER WORK-LIFE BALANCE</a:t>
                      </a:r>
                    </a:p>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MIGHT HELP WITH MENTAL ISSUES</a:t>
                      </a:r>
                    </a:p>
                    <a:p>
                      <a:endParaRPr lang="en-GB" sz="1300"/>
                    </a:p>
                    <a:p>
                      <a:endParaRPr lang="en-GB" sz="1300"/>
                    </a:p>
                  </a:txBody>
                  <a:tcPr marL="64616" marR="64616" marT="32308" marB="32308"/>
                </a:tc>
                <a:tc>
                  <a:txBody>
                    <a:bodyPr/>
                    <a:lstStyle/>
                    <a:p>
                      <a:pPr marL="285750" indent="-285750">
                        <a:buFont typeface="Arial" panose="020B0604020202020204" pitchFamily="34" charset="0"/>
                        <a:buChar char="•"/>
                      </a:pPr>
                      <a:r>
                        <a:rPr lang="en-GB" sz="800">
                          <a:latin typeface="Arial" panose="020B0604020202020204" pitchFamily="34" charset="0"/>
                          <a:cs typeface="Arial" panose="020B0604020202020204" pitchFamily="34" charset="0"/>
                        </a:rPr>
                        <a:t>WILL INCREASE THE AMOUT OF WORK</a:t>
                      </a:r>
                    </a:p>
                    <a:p>
                      <a:pPr marL="285750" indent="-285750">
                        <a:buFont typeface="Arial" panose="020B0604020202020204" pitchFamily="34" charset="0"/>
                        <a:buChar char="•"/>
                      </a:pPr>
                      <a:r>
                        <a:rPr lang="en-GB" sz="800">
                          <a:latin typeface="Arial" panose="020B0604020202020204" pitchFamily="34" charset="0"/>
                          <a:cs typeface="Arial" panose="020B0604020202020204" pitchFamily="34" charset="0"/>
                        </a:rPr>
                        <a:t>CAN BE EXPENSIVE </a:t>
                      </a:r>
                    </a:p>
                  </a:txBody>
                  <a:tcPr marL="64616" marR="64616" marT="32308" marB="32308"/>
                </a:tc>
                <a:tc>
                  <a:txBody>
                    <a:bodyPr/>
                    <a:lstStyle/>
                    <a:p>
                      <a:pPr marL="171450" indent="-171450">
                        <a:buFont typeface="Arial" panose="020B0604020202020204" pitchFamily="34" charset="0"/>
                        <a:buChar char="•"/>
                      </a:pPr>
                      <a:r>
                        <a:rPr lang="en-GB" sz="800" dirty="0">
                          <a:latin typeface="Arial" panose="020B0604020202020204" pitchFamily="34" charset="0"/>
                          <a:cs typeface="Arial" panose="020B0604020202020204" pitchFamily="34" charset="0"/>
                        </a:rPr>
                        <a:t>GIVING UNPAID EXTRA HOLIDAY DURING THE SUMMER (WHEN THE ABSENTEEISM IS LOW)</a:t>
                      </a:r>
                    </a:p>
                  </a:txBody>
                  <a:tcPr marL="64616" marR="64616" marT="32308" marB="32308"/>
                </a:tc>
                <a:extLst>
                  <a:ext uri="{0D108BD9-81ED-4DB2-BD59-A6C34878D82A}">
                    <a16:rowId xmlns:a16="http://schemas.microsoft.com/office/drawing/2014/main" val="2368094110"/>
                  </a:ext>
                </a:extLst>
              </a:tr>
              <a:tr h="987165">
                <a:tc>
                  <a:txBody>
                    <a:bodyPr/>
                    <a:lstStyle/>
                    <a:p>
                      <a:r>
                        <a:rPr lang="en-GB" sz="800" kern="1200">
                          <a:solidFill>
                            <a:schemeClr val="dk1"/>
                          </a:solidFill>
                          <a:effectLst/>
                          <a:latin typeface="Arial" panose="020B0604020202020204" pitchFamily="34" charset="0"/>
                          <a:ea typeface="+mn-ea"/>
                          <a:cs typeface="Arial" panose="020B0604020202020204" pitchFamily="34" charset="0"/>
                        </a:rPr>
                        <a:t>PROVIDE TRANSPORT DURING WINTER SEASON</a:t>
                      </a:r>
                      <a:endParaRPr lang="en-GB" sz="800">
                        <a:latin typeface="Arial" panose="020B0604020202020204" pitchFamily="34" charset="0"/>
                        <a:cs typeface="Arial" panose="020B0604020202020204" pitchFamily="34" charset="0"/>
                      </a:endParaRPr>
                    </a:p>
                  </a:txBody>
                  <a:tcPr marL="64616" marR="64616" marT="32308" marB="32308"/>
                </a:tc>
                <a:tc>
                  <a:txBody>
                    <a:bodyPr/>
                    <a:lstStyle/>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WILL REDUCE ABSEENTEISM </a:t>
                      </a:r>
                    </a:p>
                    <a:p>
                      <a:pPr marL="285750" indent="-285750">
                        <a:buFont typeface="Arial" panose="020B0604020202020204" pitchFamily="34" charset="0"/>
                        <a:buChar char="•"/>
                      </a:pPr>
                      <a:endParaRPr lang="en-GB" sz="1300">
                        <a:latin typeface="Arial" panose="020B0604020202020204" pitchFamily="34" charset="0"/>
                        <a:cs typeface="Arial" panose="020B0604020202020204" pitchFamily="34" charset="0"/>
                      </a:endParaRPr>
                    </a:p>
                  </a:txBody>
                  <a:tcPr marL="64616" marR="64616" marT="32308" marB="32308"/>
                </a:tc>
                <a:tc>
                  <a:txBody>
                    <a:bodyPr/>
                    <a:lstStyle/>
                    <a:p>
                      <a:pPr marL="171450" indent="-171450">
                        <a:buFont typeface="Arial" panose="020B0604020202020204" pitchFamily="34" charset="0"/>
                        <a:buChar char="•"/>
                      </a:pPr>
                      <a:r>
                        <a:rPr lang="en-GB" sz="800">
                          <a:latin typeface="Arial" panose="020B0604020202020204" pitchFamily="34" charset="0"/>
                          <a:cs typeface="Arial" panose="020B0604020202020204" pitchFamily="34" charset="0"/>
                        </a:rPr>
                        <a:t>MIGHT BE EXPENSIVE</a:t>
                      </a:r>
                    </a:p>
                  </a:txBody>
                  <a:tcPr marL="64616" marR="64616" marT="32308" marB="32308"/>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Arial" panose="020B0604020202020204" pitchFamily="34" charset="0"/>
                          <a:ea typeface="+mn-ea"/>
                          <a:cs typeface="Arial" panose="020B0604020202020204" pitchFamily="34" charset="0"/>
                        </a:rPr>
                        <a:t>PROVIDE TRANSPORT DURING WINTER SEASON UPON REQUEST</a:t>
                      </a:r>
                      <a:endParaRPr lang="en-GB" sz="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300" dirty="0">
                        <a:latin typeface="Arial" panose="020B0604020202020204" pitchFamily="34" charset="0"/>
                        <a:cs typeface="Arial" panose="020B0604020202020204" pitchFamily="34" charset="0"/>
                      </a:endParaRPr>
                    </a:p>
                  </a:txBody>
                  <a:tcPr marL="64616" marR="64616" marT="32308" marB="32308"/>
                </a:tc>
                <a:extLst>
                  <a:ext uri="{0D108BD9-81ED-4DB2-BD59-A6C34878D82A}">
                    <a16:rowId xmlns:a16="http://schemas.microsoft.com/office/drawing/2014/main" val="1379529014"/>
                  </a:ext>
                </a:extLst>
              </a:tr>
            </a:tbl>
          </a:graphicData>
        </a:graphic>
      </p:graphicFrame>
    </p:spTree>
    <p:extLst>
      <p:ext uri="{BB962C8B-B14F-4D97-AF65-F5344CB8AC3E}">
        <p14:creationId xmlns:p14="http://schemas.microsoft.com/office/powerpoint/2010/main" val="387159440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1" name="Picture 10">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Rectangle 11">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3" name="Picture 12">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4" name="Picture 13">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6" name="Straight Connector 15">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D884CC7F-CBDD-ED23-6D34-BFCB4977852C}"/>
              </a:ext>
            </a:extLst>
          </p:cNvPr>
          <p:cNvSpPr>
            <a:spLocks noGrp="1"/>
          </p:cNvSpPr>
          <p:nvPr>
            <p:ph type="title"/>
          </p:nvPr>
        </p:nvSpPr>
        <p:spPr>
          <a:xfrm>
            <a:off x="1295402" y="982132"/>
            <a:ext cx="9601196" cy="1303867"/>
          </a:xfrm>
        </p:spPr>
        <p:txBody>
          <a:bodyPr vert="horz" lIns="91440" tIns="45720" rIns="91440" bIns="45720" rtlCol="0" anchor="ctr">
            <a:normAutofit/>
          </a:bodyPr>
          <a:lstStyle/>
          <a:p>
            <a:r>
              <a:rPr lang="en-US">
                <a:solidFill>
                  <a:srgbClr val="262626"/>
                </a:solidFill>
              </a:rPr>
              <a:t>Final solutions</a:t>
            </a:r>
          </a:p>
        </p:txBody>
      </p:sp>
      <p:graphicFrame>
        <p:nvGraphicFramePr>
          <p:cNvPr id="6" name="TextBox 3">
            <a:extLst>
              <a:ext uri="{FF2B5EF4-FFF2-40B4-BE49-F238E27FC236}">
                <a16:creationId xmlns:a16="http://schemas.microsoft.com/office/drawing/2014/main" id="{2E6C980F-BB3E-8A55-1A90-49E324CB8942}"/>
              </a:ext>
            </a:extLst>
          </p:cNvPr>
          <p:cNvGraphicFramePr/>
          <p:nvPr>
            <p:extLst>
              <p:ext uri="{D42A27DB-BD31-4B8C-83A1-F6EECF244321}">
                <p14:modId xmlns:p14="http://schemas.microsoft.com/office/powerpoint/2010/main" val="3165788358"/>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55423745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087AEDD-6EEC-FBEA-78F9-611C1B4BA2FD}"/>
              </a:ext>
            </a:extLst>
          </p:cNvPr>
          <p:cNvSpPr>
            <a:spLocks noGrp="1"/>
          </p:cNvSpPr>
          <p:nvPr>
            <p:ph type="title"/>
          </p:nvPr>
        </p:nvSpPr>
        <p:spPr>
          <a:xfrm>
            <a:off x="1055599" y="1055077"/>
            <a:ext cx="2532909" cy="4794578"/>
          </a:xfrm>
        </p:spPr>
        <p:txBody>
          <a:bodyPr>
            <a:normAutofit/>
          </a:bodyPr>
          <a:lstStyle/>
          <a:p>
            <a:r>
              <a:rPr lang="en-GB" sz="2400">
                <a:solidFill>
                  <a:srgbClr val="262626"/>
                </a:solidFill>
              </a:rPr>
              <a:t>KEY PERFORMANCE INDICATOR</a:t>
            </a:r>
            <a:br>
              <a:rPr lang="en-GB" sz="2400">
                <a:solidFill>
                  <a:srgbClr val="262626"/>
                </a:solidFill>
              </a:rPr>
            </a:br>
            <a:r>
              <a:rPr lang="en-GB" sz="2400">
                <a:solidFill>
                  <a:srgbClr val="262626"/>
                </a:solidFill>
              </a:rPr>
              <a:t>(KPI)</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AB0A04FD-56E9-C7AF-1062-F334F7E7E8DF}"/>
              </a:ext>
            </a:extLst>
          </p:cNvPr>
          <p:cNvGraphicFramePr>
            <a:graphicFrameLocks noGrp="1"/>
          </p:cNvGraphicFramePr>
          <p:nvPr>
            <p:ph idx="1"/>
            <p:extLst>
              <p:ext uri="{D42A27DB-BD31-4B8C-83A1-F6EECF244321}">
                <p14:modId xmlns:p14="http://schemas.microsoft.com/office/powerpoint/2010/main" val="883386373"/>
              </p:ext>
            </p:extLst>
          </p:nvPr>
        </p:nvGraphicFramePr>
        <p:xfrm>
          <a:off x="4815191" y="496088"/>
          <a:ext cx="7169285" cy="6118722"/>
        </p:xfrm>
        <a:graphic>
          <a:graphicData uri="http://schemas.openxmlformats.org/drawingml/2006/table">
            <a:tbl>
              <a:tblPr firstRow="1" bandRow="1">
                <a:tableStyleId>{5C22544A-7EE6-4342-B048-85BDC9FD1C3A}</a:tableStyleId>
              </a:tblPr>
              <a:tblGrid>
                <a:gridCol w="3672321">
                  <a:extLst>
                    <a:ext uri="{9D8B030D-6E8A-4147-A177-3AD203B41FA5}">
                      <a16:colId xmlns:a16="http://schemas.microsoft.com/office/drawing/2014/main" val="2748796735"/>
                    </a:ext>
                  </a:extLst>
                </a:gridCol>
                <a:gridCol w="817731">
                  <a:extLst>
                    <a:ext uri="{9D8B030D-6E8A-4147-A177-3AD203B41FA5}">
                      <a16:colId xmlns:a16="http://schemas.microsoft.com/office/drawing/2014/main" val="3691840063"/>
                    </a:ext>
                  </a:extLst>
                </a:gridCol>
                <a:gridCol w="2679233">
                  <a:extLst>
                    <a:ext uri="{9D8B030D-6E8A-4147-A177-3AD203B41FA5}">
                      <a16:colId xmlns:a16="http://schemas.microsoft.com/office/drawing/2014/main" val="251875053"/>
                    </a:ext>
                  </a:extLst>
                </a:gridCol>
              </a:tblGrid>
              <a:tr h="1060577">
                <a:tc>
                  <a:txBody>
                    <a:bodyPr/>
                    <a:lstStyle/>
                    <a:p>
                      <a:r>
                        <a:rPr lang="en-GB" sz="1600" dirty="0"/>
                        <a:t>SOLUTIONS</a:t>
                      </a:r>
                    </a:p>
                  </a:txBody>
                  <a:tcPr marL="80001" marR="80001" marT="40000" marB="40000"/>
                </a:tc>
                <a:tc>
                  <a:txBody>
                    <a:bodyPr/>
                    <a:lstStyle/>
                    <a:p>
                      <a:r>
                        <a:rPr lang="en-GB" sz="1600"/>
                        <a:t>YEAR</a:t>
                      </a:r>
                    </a:p>
                  </a:txBody>
                  <a:tcPr marL="80001" marR="80001" marT="40000" marB="40000"/>
                </a:tc>
                <a:tc>
                  <a:txBody>
                    <a:bodyPr/>
                    <a:lstStyle/>
                    <a:p>
                      <a:r>
                        <a:rPr lang="en-GB" sz="1600"/>
                        <a:t>PERCENTAGE OF EMPLOYEE ABSENCE</a:t>
                      </a:r>
                    </a:p>
                    <a:p>
                      <a:r>
                        <a:rPr lang="en-GB" sz="1600"/>
                        <a:t>Current mean=4.65</a:t>
                      </a:r>
                    </a:p>
                  </a:txBody>
                  <a:tcPr marL="80001" marR="80001" marT="40000" marB="40000"/>
                </a:tc>
                <a:extLst>
                  <a:ext uri="{0D108BD9-81ED-4DB2-BD59-A6C34878D82A}">
                    <a16:rowId xmlns:a16="http://schemas.microsoft.com/office/drawing/2014/main" val="2229016709"/>
                  </a:ext>
                </a:extLst>
              </a:tr>
              <a:tr h="652663">
                <a:tc>
                  <a:txBody>
                    <a:bodyPr/>
                    <a:lstStyle/>
                    <a:p>
                      <a:r>
                        <a:rPr lang="en-GB" sz="1600" dirty="0"/>
                        <a:t>1.</a:t>
                      </a:r>
                      <a:r>
                        <a:rPr lang="en-GB" sz="16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Offer unpaid extra holiday during the summer </a:t>
                      </a:r>
                      <a:endParaRPr lang="en-GB" sz="1000" dirty="0"/>
                    </a:p>
                  </a:txBody>
                  <a:tcPr marL="80001" marR="80001" marT="40000" marB="40000">
                    <a:solidFill>
                      <a:schemeClr val="accent6">
                        <a:lumMod val="60000"/>
                        <a:lumOff val="40000"/>
                      </a:schemeClr>
                    </a:solidFill>
                  </a:tcPr>
                </a:tc>
                <a:tc>
                  <a:txBody>
                    <a:bodyPr/>
                    <a:lstStyle/>
                    <a:p>
                      <a:r>
                        <a:rPr lang="en-GB" sz="1600"/>
                        <a:t>I</a:t>
                      </a:r>
                    </a:p>
                  </a:txBody>
                  <a:tcPr marL="80001" marR="80001" marT="40000" marB="40000">
                    <a:solidFill>
                      <a:schemeClr val="accent6">
                        <a:lumMod val="60000"/>
                        <a:lumOff val="40000"/>
                      </a:schemeClr>
                    </a:solidFill>
                  </a:tcPr>
                </a:tc>
                <a:tc>
                  <a:txBody>
                    <a:bodyPr/>
                    <a:lstStyle/>
                    <a:p>
                      <a:r>
                        <a:rPr lang="en-GB" sz="1600"/>
                        <a:t>4.30</a:t>
                      </a:r>
                    </a:p>
                  </a:txBody>
                  <a:tcPr marL="80001" marR="80001" marT="40000" marB="40000">
                    <a:solidFill>
                      <a:schemeClr val="accent6">
                        <a:lumMod val="60000"/>
                        <a:lumOff val="40000"/>
                      </a:schemeClr>
                    </a:solidFill>
                  </a:tcPr>
                </a:tc>
                <a:extLst>
                  <a:ext uri="{0D108BD9-81ED-4DB2-BD59-A6C34878D82A}">
                    <a16:rowId xmlns:a16="http://schemas.microsoft.com/office/drawing/2014/main" val="43075778"/>
                  </a:ext>
                </a:extLst>
              </a:tr>
              <a:tr h="448707">
                <a:tc>
                  <a:txBody>
                    <a:bodyPr/>
                    <a:lstStyle/>
                    <a:p>
                      <a:endParaRPr lang="en-GB" sz="1600" dirty="0"/>
                    </a:p>
                  </a:txBody>
                  <a:tcPr marL="80001" marR="80001" marT="40000" marB="40000">
                    <a:solidFill>
                      <a:schemeClr val="accent6">
                        <a:lumMod val="60000"/>
                        <a:lumOff val="40000"/>
                      </a:schemeClr>
                    </a:solidFill>
                  </a:tcPr>
                </a:tc>
                <a:tc>
                  <a:txBody>
                    <a:bodyPr/>
                    <a:lstStyle/>
                    <a:p>
                      <a:r>
                        <a:rPr lang="en-GB" sz="1600"/>
                        <a:t>II</a:t>
                      </a:r>
                    </a:p>
                  </a:txBody>
                  <a:tcPr marL="80001" marR="80001" marT="40000" marB="40000">
                    <a:solidFill>
                      <a:schemeClr val="accent6">
                        <a:lumMod val="60000"/>
                        <a:lumOff val="40000"/>
                      </a:schemeClr>
                    </a:solidFill>
                  </a:tcPr>
                </a:tc>
                <a:tc>
                  <a:txBody>
                    <a:bodyPr/>
                    <a:lstStyle/>
                    <a:p>
                      <a:r>
                        <a:rPr lang="en-GB" sz="1600"/>
                        <a:t>4.10</a:t>
                      </a:r>
                    </a:p>
                  </a:txBody>
                  <a:tcPr marL="80001" marR="80001" marT="40000" marB="40000">
                    <a:solidFill>
                      <a:schemeClr val="accent6">
                        <a:lumMod val="60000"/>
                        <a:lumOff val="40000"/>
                      </a:schemeClr>
                    </a:solidFill>
                  </a:tcPr>
                </a:tc>
                <a:extLst>
                  <a:ext uri="{0D108BD9-81ED-4DB2-BD59-A6C34878D82A}">
                    <a16:rowId xmlns:a16="http://schemas.microsoft.com/office/drawing/2014/main" val="3525162986"/>
                  </a:ext>
                </a:extLst>
              </a:tr>
              <a:tr h="448707">
                <a:tc>
                  <a:txBody>
                    <a:bodyPr/>
                    <a:lstStyle/>
                    <a:p>
                      <a:endParaRPr lang="en-GB" sz="1600"/>
                    </a:p>
                  </a:txBody>
                  <a:tcPr marL="80001" marR="80001" marT="40000" marB="40000">
                    <a:solidFill>
                      <a:schemeClr val="accent6">
                        <a:lumMod val="60000"/>
                        <a:lumOff val="40000"/>
                      </a:schemeClr>
                    </a:solidFill>
                  </a:tcPr>
                </a:tc>
                <a:tc>
                  <a:txBody>
                    <a:bodyPr/>
                    <a:lstStyle/>
                    <a:p>
                      <a:r>
                        <a:rPr lang="en-GB" sz="1600"/>
                        <a:t>III</a:t>
                      </a:r>
                    </a:p>
                  </a:txBody>
                  <a:tcPr marL="80001" marR="80001" marT="40000" marB="40000">
                    <a:solidFill>
                      <a:schemeClr val="accent6">
                        <a:lumMod val="60000"/>
                        <a:lumOff val="40000"/>
                      </a:schemeClr>
                    </a:solidFill>
                  </a:tcPr>
                </a:tc>
                <a:tc>
                  <a:txBody>
                    <a:bodyPr/>
                    <a:lstStyle/>
                    <a:p>
                      <a:r>
                        <a:rPr lang="en-GB" sz="1600" dirty="0"/>
                        <a:t>3.90</a:t>
                      </a:r>
                    </a:p>
                  </a:txBody>
                  <a:tcPr marL="80001" marR="80001" marT="40000" marB="40000">
                    <a:solidFill>
                      <a:schemeClr val="accent6">
                        <a:lumMod val="60000"/>
                        <a:lumOff val="40000"/>
                      </a:schemeClr>
                    </a:solidFill>
                  </a:tcPr>
                </a:tc>
                <a:extLst>
                  <a:ext uri="{0D108BD9-81ED-4DB2-BD59-A6C34878D82A}">
                    <a16:rowId xmlns:a16="http://schemas.microsoft.com/office/drawing/2014/main" val="1042080761"/>
                  </a:ext>
                </a:extLst>
              </a:tr>
              <a:tr h="85662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a:latin typeface="Arial" panose="020B0604020202020204" pitchFamily="34" charset="0"/>
                          <a:cs typeface="Arial" panose="020B0604020202020204" pitchFamily="34" charset="0"/>
                        </a:rPr>
                        <a:t>2.</a:t>
                      </a:r>
                      <a:r>
                        <a:rPr lang="en-GB" sz="1400" dirty="0">
                          <a:solidFill>
                            <a:schemeClr val="dk1"/>
                          </a:solidFill>
                          <a:latin typeface="Arial" panose="020B0604020202020204" pitchFamily="34" charset="0"/>
                          <a:cs typeface="Arial" panose="020B0604020202020204" pitchFamily="34" charset="0"/>
                        </a:rPr>
                        <a:t> P</a:t>
                      </a:r>
                      <a:r>
                        <a:rPr lang="en-GB" sz="1400" kern="1200" dirty="0">
                          <a:solidFill>
                            <a:schemeClr val="dk1"/>
                          </a:solidFill>
                          <a:effectLst/>
                          <a:latin typeface="Arial" panose="020B0604020202020204" pitchFamily="34" charset="0"/>
                          <a:ea typeface="+mn-ea"/>
                          <a:cs typeface="Arial" panose="020B0604020202020204" pitchFamily="34" charset="0"/>
                        </a:rPr>
                        <a:t>rovide transport during winter season upon request</a:t>
                      </a:r>
                      <a:endParaRPr lang="en-GB" sz="1200" kern="1200" dirty="0">
                        <a:solidFill>
                          <a:schemeClr val="dk1"/>
                        </a:solidFill>
                        <a:effectLst/>
                        <a:latin typeface="Arial" panose="020B0604020202020204" pitchFamily="34" charset="0"/>
                        <a:ea typeface="+mn-ea"/>
                        <a:cs typeface="Arial" panose="020B0604020202020204" pitchFamily="34" charset="0"/>
                      </a:endParaRPr>
                    </a:p>
                    <a:p>
                      <a:endParaRPr lang="en-GB" sz="1600" dirty="0"/>
                    </a:p>
                  </a:txBody>
                  <a:tcPr marL="80001" marR="80001" marT="40000" marB="40000">
                    <a:solidFill>
                      <a:schemeClr val="accent5">
                        <a:lumMod val="60000"/>
                        <a:lumOff val="40000"/>
                      </a:schemeClr>
                    </a:solidFill>
                  </a:tcPr>
                </a:tc>
                <a:tc>
                  <a:txBody>
                    <a:bodyPr/>
                    <a:lstStyle/>
                    <a:p>
                      <a:r>
                        <a:rPr lang="en-GB" sz="1600"/>
                        <a:t>I</a:t>
                      </a:r>
                    </a:p>
                  </a:txBody>
                  <a:tcPr marL="80001" marR="80001" marT="40000" marB="40000">
                    <a:solidFill>
                      <a:schemeClr val="accent5">
                        <a:lumMod val="60000"/>
                        <a:lumOff val="40000"/>
                      </a:schemeClr>
                    </a:solidFill>
                  </a:tcPr>
                </a:tc>
                <a:tc>
                  <a:txBody>
                    <a:bodyPr/>
                    <a:lstStyle/>
                    <a:p>
                      <a:r>
                        <a:rPr lang="en-GB" sz="1600" dirty="0"/>
                        <a:t>4.10(mean during summer)</a:t>
                      </a:r>
                    </a:p>
                  </a:txBody>
                  <a:tcPr marL="80001" marR="80001" marT="40000" marB="40000">
                    <a:solidFill>
                      <a:schemeClr val="accent5">
                        <a:lumMod val="60000"/>
                        <a:lumOff val="40000"/>
                      </a:schemeClr>
                    </a:solidFill>
                  </a:tcPr>
                </a:tc>
                <a:extLst>
                  <a:ext uri="{0D108BD9-81ED-4DB2-BD59-A6C34878D82A}">
                    <a16:rowId xmlns:a16="http://schemas.microsoft.com/office/drawing/2014/main" val="2067200026"/>
                  </a:ext>
                </a:extLst>
              </a:tr>
              <a:tr h="448707">
                <a:tc>
                  <a:txBody>
                    <a:bodyPr/>
                    <a:lstStyle/>
                    <a:p>
                      <a:endParaRPr lang="en-GB" sz="1600"/>
                    </a:p>
                  </a:txBody>
                  <a:tcPr marL="80001" marR="80001" marT="40000" marB="40000">
                    <a:solidFill>
                      <a:schemeClr val="accent5">
                        <a:lumMod val="60000"/>
                        <a:lumOff val="40000"/>
                      </a:schemeClr>
                    </a:solidFill>
                  </a:tcPr>
                </a:tc>
                <a:tc>
                  <a:txBody>
                    <a:bodyPr/>
                    <a:lstStyle/>
                    <a:p>
                      <a:r>
                        <a:rPr lang="en-GB" sz="1600"/>
                        <a:t>II</a:t>
                      </a:r>
                    </a:p>
                  </a:txBody>
                  <a:tcPr marL="80001" marR="80001" marT="40000" marB="40000">
                    <a:solidFill>
                      <a:schemeClr val="accent5">
                        <a:lumMod val="60000"/>
                        <a:lumOff val="40000"/>
                      </a:schemeClr>
                    </a:solidFill>
                  </a:tcPr>
                </a:tc>
                <a:tc>
                  <a:txBody>
                    <a:bodyPr/>
                    <a:lstStyle/>
                    <a:p>
                      <a:r>
                        <a:rPr lang="en-GB" sz="1600" dirty="0"/>
                        <a:t>4.10</a:t>
                      </a:r>
                    </a:p>
                  </a:txBody>
                  <a:tcPr marL="80001" marR="80001" marT="40000" marB="40000">
                    <a:solidFill>
                      <a:schemeClr val="accent5">
                        <a:lumMod val="60000"/>
                        <a:lumOff val="40000"/>
                      </a:schemeClr>
                    </a:solidFill>
                  </a:tcPr>
                </a:tc>
                <a:extLst>
                  <a:ext uri="{0D108BD9-81ED-4DB2-BD59-A6C34878D82A}">
                    <a16:rowId xmlns:a16="http://schemas.microsoft.com/office/drawing/2014/main" val="686861828"/>
                  </a:ext>
                </a:extLst>
              </a:tr>
              <a:tr h="448707">
                <a:tc>
                  <a:txBody>
                    <a:bodyPr/>
                    <a:lstStyle/>
                    <a:p>
                      <a:endParaRPr lang="en-GB" sz="1600"/>
                    </a:p>
                  </a:txBody>
                  <a:tcPr marL="80001" marR="80001" marT="40000" marB="40000">
                    <a:solidFill>
                      <a:schemeClr val="accent5">
                        <a:lumMod val="60000"/>
                        <a:lumOff val="40000"/>
                      </a:schemeClr>
                    </a:solidFill>
                  </a:tcPr>
                </a:tc>
                <a:tc>
                  <a:txBody>
                    <a:bodyPr/>
                    <a:lstStyle/>
                    <a:p>
                      <a:r>
                        <a:rPr lang="en-GB" sz="1600"/>
                        <a:t>III</a:t>
                      </a:r>
                    </a:p>
                  </a:txBody>
                  <a:tcPr marL="80001" marR="80001" marT="40000" marB="40000">
                    <a:solidFill>
                      <a:schemeClr val="accent5">
                        <a:lumMod val="60000"/>
                        <a:lumOff val="40000"/>
                      </a:schemeClr>
                    </a:solidFill>
                  </a:tcPr>
                </a:tc>
                <a:tc>
                  <a:txBody>
                    <a:bodyPr/>
                    <a:lstStyle/>
                    <a:p>
                      <a:r>
                        <a:rPr lang="en-GB" sz="1600" dirty="0"/>
                        <a:t>4.10</a:t>
                      </a:r>
                    </a:p>
                  </a:txBody>
                  <a:tcPr marL="80001" marR="80001" marT="40000" marB="40000">
                    <a:solidFill>
                      <a:schemeClr val="accent5">
                        <a:lumMod val="60000"/>
                        <a:lumOff val="40000"/>
                      </a:schemeClr>
                    </a:solidFill>
                  </a:tcPr>
                </a:tc>
                <a:extLst>
                  <a:ext uri="{0D108BD9-81ED-4DB2-BD59-A6C34878D82A}">
                    <a16:rowId xmlns:a16="http://schemas.microsoft.com/office/drawing/2014/main" val="1105659687"/>
                  </a:ext>
                </a:extLst>
              </a:tr>
              <a:tr h="85662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Arial" panose="020B0604020202020204" pitchFamily="34" charset="0"/>
                          <a:ea typeface="+mn-ea"/>
                          <a:cs typeface="Arial" panose="020B0604020202020204" pitchFamily="34" charset="0"/>
                        </a:rPr>
                        <a:t>3.Reduce the recruitment process’ time </a:t>
                      </a:r>
                      <a:endParaRPr lang="en-GB" sz="1000" dirty="0">
                        <a:latin typeface="Arial" panose="020B0604020202020204" pitchFamily="34" charset="0"/>
                        <a:cs typeface="Arial" panose="020B0604020202020204" pitchFamily="34" charset="0"/>
                      </a:endParaRPr>
                    </a:p>
                    <a:p>
                      <a:endParaRPr lang="en-GB" sz="1600" dirty="0"/>
                    </a:p>
                  </a:txBody>
                  <a:tcPr marL="80001" marR="80001" marT="40000" marB="40000">
                    <a:solidFill>
                      <a:schemeClr val="accent5">
                        <a:lumMod val="40000"/>
                        <a:lumOff val="60000"/>
                      </a:schemeClr>
                    </a:solidFill>
                  </a:tcPr>
                </a:tc>
                <a:tc>
                  <a:txBody>
                    <a:bodyPr/>
                    <a:lstStyle/>
                    <a:p>
                      <a:r>
                        <a:rPr lang="en-GB" sz="1600"/>
                        <a:t>I</a:t>
                      </a:r>
                    </a:p>
                  </a:txBody>
                  <a:tcPr marL="80001" marR="80001" marT="40000" marB="40000">
                    <a:solidFill>
                      <a:schemeClr val="accent5">
                        <a:lumMod val="40000"/>
                        <a:lumOff val="60000"/>
                      </a:schemeClr>
                    </a:solidFill>
                  </a:tcPr>
                </a:tc>
                <a:tc>
                  <a:txBody>
                    <a:bodyPr/>
                    <a:lstStyle/>
                    <a:p>
                      <a:r>
                        <a:rPr lang="en-GB" sz="1600"/>
                        <a:t>3.70</a:t>
                      </a:r>
                    </a:p>
                  </a:txBody>
                  <a:tcPr marL="80001" marR="80001" marT="40000" marB="40000">
                    <a:solidFill>
                      <a:schemeClr val="accent5">
                        <a:lumMod val="40000"/>
                        <a:lumOff val="60000"/>
                      </a:schemeClr>
                    </a:solidFill>
                  </a:tcPr>
                </a:tc>
                <a:extLst>
                  <a:ext uri="{0D108BD9-81ED-4DB2-BD59-A6C34878D82A}">
                    <a16:rowId xmlns:a16="http://schemas.microsoft.com/office/drawing/2014/main" val="2201774444"/>
                  </a:ext>
                </a:extLst>
              </a:tr>
              <a:tr h="448707">
                <a:tc>
                  <a:txBody>
                    <a:bodyPr/>
                    <a:lstStyle/>
                    <a:p>
                      <a:endParaRPr lang="en-GB" sz="1600"/>
                    </a:p>
                  </a:txBody>
                  <a:tcPr marL="80001" marR="80001" marT="40000" marB="40000">
                    <a:solidFill>
                      <a:schemeClr val="accent5">
                        <a:lumMod val="40000"/>
                        <a:lumOff val="60000"/>
                      </a:schemeClr>
                    </a:solidFill>
                  </a:tcPr>
                </a:tc>
                <a:tc>
                  <a:txBody>
                    <a:bodyPr/>
                    <a:lstStyle/>
                    <a:p>
                      <a:r>
                        <a:rPr lang="en-GB" sz="1600"/>
                        <a:t>II</a:t>
                      </a:r>
                    </a:p>
                  </a:txBody>
                  <a:tcPr marL="80001" marR="80001" marT="40000" marB="40000">
                    <a:solidFill>
                      <a:schemeClr val="accent5">
                        <a:lumMod val="40000"/>
                        <a:lumOff val="60000"/>
                      </a:schemeClr>
                    </a:solidFill>
                  </a:tcPr>
                </a:tc>
                <a:tc>
                  <a:txBody>
                    <a:bodyPr/>
                    <a:lstStyle/>
                    <a:p>
                      <a:r>
                        <a:rPr lang="en-GB" sz="1600"/>
                        <a:t>3.40</a:t>
                      </a:r>
                    </a:p>
                  </a:txBody>
                  <a:tcPr marL="80001" marR="80001" marT="40000" marB="40000">
                    <a:solidFill>
                      <a:schemeClr val="accent5">
                        <a:lumMod val="40000"/>
                        <a:lumOff val="60000"/>
                      </a:schemeClr>
                    </a:solidFill>
                  </a:tcPr>
                </a:tc>
                <a:extLst>
                  <a:ext uri="{0D108BD9-81ED-4DB2-BD59-A6C34878D82A}">
                    <a16:rowId xmlns:a16="http://schemas.microsoft.com/office/drawing/2014/main" val="586910268"/>
                  </a:ext>
                </a:extLst>
              </a:tr>
              <a:tr h="448707">
                <a:tc>
                  <a:txBody>
                    <a:bodyPr/>
                    <a:lstStyle/>
                    <a:p>
                      <a:endParaRPr lang="en-GB" sz="1600"/>
                    </a:p>
                  </a:txBody>
                  <a:tcPr marL="80001" marR="80001" marT="40000" marB="40000">
                    <a:solidFill>
                      <a:schemeClr val="accent5">
                        <a:lumMod val="40000"/>
                        <a:lumOff val="60000"/>
                      </a:schemeClr>
                    </a:solidFill>
                  </a:tcPr>
                </a:tc>
                <a:tc>
                  <a:txBody>
                    <a:bodyPr/>
                    <a:lstStyle/>
                    <a:p>
                      <a:r>
                        <a:rPr lang="en-GB" sz="1600"/>
                        <a:t>III</a:t>
                      </a:r>
                    </a:p>
                  </a:txBody>
                  <a:tcPr marL="80001" marR="80001" marT="40000" marB="40000">
                    <a:solidFill>
                      <a:schemeClr val="accent5">
                        <a:lumMod val="40000"/>
                        <a:lumOff val="60000"/>
                      </a:schemeClr>
                    </a:solidFill>
                  </a:tcPr>
                </a:tc>
                <a:tc>
                  <a:txBody>
                    <a:bodyPr/>
                    <a:lstStyle/>
                    <a:p>
                      <a:r>
                        <a:rPr lang="en-GB" sz="1600" dirty="0"/>
                        <a:t>3.10</a:t>
                      </a:r>
                    </a:p>
                  </a:txBody>
                  <a:tcPr marL="80001" marR="80001" marT="40000" marB="40000">
                    <a:solidFill>
                      <a:schemeClr val="accent5">
                        <a:lumMod val="40000"/>
                        <a:lumOff val="60000"/>
                      </a:schemeClr>
                    </a:solidFill>
                  </a:tcPr>
                </a:tc>
                <a:extLst>
                  <a:ext uri="{0D108BD9-81ED-4DB2-BD59-A6C34878D82A}">
                    <a16:rowId xmlns:a16="http://schemas.microsoft.com/office/drawing/2014/main" val="3007625653"/>
                  </a:ext>
                </a:extLst>
              </a:tr>
            </a:tbl>
          </a:graphicData>
        </a:graphic>
      </p:graphicFrame>
    </p:spTree>
    <p:extLst>
      <p:ext uri="{BB962C8B-B14F-4D97-AF65-F5344CB8AC3E}">
        <p14:creationId xmlns:p14="http://schemas.microsoft.com/office/powerpoint/2010/main" val="167169496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BC24A-18D3-7934-A54E-59AB2FEA5616}"/>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D2C62E23-735B-4B4A-9163-E509AC19CF5D}"/>
              </a:ext>
            </a:extLst>
          </p:cNvPr>
          <p:cNvSpPr>
            <a:spLocks noGrp="1"/>
          </p:cNvSpPr>
          <p:nvPr>
            <p:ph idx="1"/>
          </p:nvPr>
        </p:nvSpPr>
        <p:spPr/>
        <p:txBody>
          <a:bodyPr>
            <a:normAutofit/>
          </a:bodyPr>
          <a:lstStyle/>
          <a:p>
            <a:r>
              <a:rPr lang="en-GB" sz="1050" dirty="0">
                <a:solidFill>
                  <a:srgbClr val="000000"/>
                </a:solidFill>
                <a:latin typeface="Open Sans" panose="020B0606030504020204" pitchFamily="34" charset="0"/>
              </a:rPr>
              <a:t>Nmc.org.uk. 2022. </a:t>
            </a:r>
            <a:r>
              <a:rPr lang="en-GB" sz="1050" i="1" dirty="0">
                <a:solidFill>
                  <a:srgbClr val="000000"/>
                </a:solidFill>
                <a:latin typeface="Open Sans" panose="020B0606030504020204" pitchFamily="34" charset="0"/>
              </a:rPr>
              <a:t>Brexit and what it means for nursing and midwifery - The Nursing and Midwifery Council</a:t>
            </a:r>
            <a:r>
              <a:rPr lang="en-GB" sz="1050" dirty="0">
                <a:solidFill>
                  <a:srgbClr val="000000"/>
                </a:solidFill>
                <a:latin typeface="Open Sans" panose="020B0606030504020204" pitchFamily="34" charset="0"/>
              </a:rPr>
              <a:t>. [online] Available at: &lt;https://www.nmc.org.uk/registration/what-brexit-means-for-nursing-and-midwifery/&gt; [Accessed 1 July 2022].</a:t>
            </a:r>
          </a:p>
          <a:p>
            <a:r>
              <a:rPr lang="fr-FR" sz="1050" dirty="0" err="1">
                <a:solidFill>
                  <a:srgbClr val="222222"/>
                </a:solidFill>
                <a:latin typeface="Arial" panose="020B0604020202020204" pitchFamily="34" charset="0"/>
              </a:rPr>
              <a:t>Dalingwater</a:t>
            </a:r>
            <a:r>
              <a:rPr lang="fr-FR" sz="1050" dirty="0">
                <a:solidFill>
                  <a:srgbClr val="222222"/>
                </a:solidFill>
                <a:latin typeface="Arial" panose="020B0604020202020204" pitchFamily="34" charset="0"/>
              </a:rPr>
              <a:t>, L., 2019. NHS </a:t>
            </a:r>
            <a:r>
              <a:rPr lang="fr-FR" sz="1050" dirty="0" err="1">
                <a:solidFill>
                  <a:srgbClr val="222222"/>
                </a:solidFill>
                <a:latin typeface="Arial" panose="020B0604020202020204" pitchFamily="34" charset="0"/>
              </a:rPr>
              <a:t>staffing</a:t>
            </a:r>
            <a:r>
              <a:rPr lang="fr-FR" sz="1050" dirty="0">
                <a:solidFill>
                  <a:srgbClr val="222222"/>
                </a:solidFill>
                <a:latin typeface="Arial" panose="020B0604020202020204" pitchFamily="34" charset="0"/>
              </a:rPr>
              <a:t> </a:t>
            </a:r>
            <a:r>
              <a:rPr lang="fr-FR" sz="1050" dirty="0" err="1">
                <a:solidFill>
                  <a:srgbClr val="222222"/>
                </a:solidFill>
                <a:latin typeface="Arial" panose="020B0604020202020204" pitchFamily="34" charset="0"/>
              </a:rPr>
              <a:t>shortages</a:t>
            </a:r>
            <a:r>
              <a:rPr lang="fr-FR" sz="1050" dirty="0">
                <a:solidFill>
                  <a:srgbClr val="222222"/>
                </a:solidFill>
                <a:latin typeface="Arial" panose="020B0604020202020204" pitchFamily="34" charset="0"/>
              </a:rPr>
              <a:t> and the Brexit </a:t>
            </a:r>
            <a:r>
              <a:rPr lang="fr-FR" sz="1050" dirty="0" err="1">
                <a:solidFill>
                  <a:srgbClr val="222222"/>
                </a:solidFill>
                <a:latin typeface="Arial" panose="020B0604020202020204" pitchFamily="34" charset="0"/>
              </a:rPr>
              <a:t>effect</a:t>
            </a:r>
            <a:r>
              <a:rPr lang="fr-FR" sz="1050" dirty="0">
                <a:solidFill>
                  <a:srgbClr val="222222"/>
                </a:solidFill>
                <a:latin typeface="Arial" panose="020B0604020202020204" pitchFamily="34" charset="0"/>
              </a:rPr>
              <a:t>. </a:t>
            </a:r>
            <a:r>
              <a:rPr lang="fr-FR" sz="1050" i="1" dirty="0">
                <a:solidFill>
                  <a:srgbClr val="222222"/>
                </a:solidFill>
                <a:latin typeface="Arial" panose="020B0604020202020204" pitchFamily="34" charset="0"/>
              </a:rPr>
              <a:t>Observatoire de la société britannique</a:t>
            </a:r>
            <a:r>
              <a:rPr lang="fr-FR" sz="1050" dirty="0">
                <a:solidFill>
                  <a:srgbClr val="222222"/>
                </a:solidFill>
                <a:latin typeface="Arial" panose="020B0604020202020204" pitchFamily="34" charset="0"/>
              </a:rPr>
              <a:t>, (24), pp.67-86.</a:t>
            </a:r>
          </a:p>
          <a:p>
            <a:r>
              <a:rPr lang="en-GB" sz="1050" dirty="0">
                <a:solidFill>
                  <a:srgbClr val="000000"/>
                </a:solidFill>
                <a:latin typeface="Open Sans" panose="020B0606030504020204" pitchFamily="34" charset="0"/>
              </a:rPr>
              <a:t>Thetimes.co.uk. 2021. </a:t>
            </a:r>
            <a:r>
              <a:rPr lang="en-GB" sz="1050" i="1" dirty="0">
                <a:solidFill>
                  <a:srgbClr val="000000"/>
                </a:solidFill>
                <a:latin typeface="Open Sans" panose="020B0606030504020204" pitchFamily="34" charset="0"/>
              </a:rPr>
              <a:t>Readers’ poll: do NHS staff deserve a pay rise of more than 3 per cent?</a:t>
            </a:r>
            <a:r>
              <a:rPr lang="en-GB" sz="1050" dirty="0">
                <a:solidFill>
                  <a:srgbClr val="000000"/>
                </a:solidFill>
                <a:latin typeface="Open Sans" panose="020B0606030504020204" pitchFamily="34" charset="0"/>
              </a:rPr>
              <a:t>. [online] Available at: &lt;https://www.thetimes.co.uk/article/readers-poll-do-nhs-staff-deserve-a-pay-rise-of-more-than-3-per-cent-b8rh6hw0l&gt; [Accessed 1 July 2022].</a:t>
            </a:r>
          </a:p>
          <a:p>
            <a:r>
              <a:rPr lang="en-GB" sz="1050" dirty="0" err="1">
                <a:solidFill>
                  <a:srgbClr val="222222"/>
                </a:solidFill>
                <a:latin typeface="Arial" panose="020B0604020202020204" pitchFamily="34" charset="0"/>
              </a:rPr>
              <a:t>Yau</a:t>
            </a:r>
            <a:r>
              <a:rPr lang="en-GB" sz="1050" dirty="0">
                <a:solidFill>
                  <a:srgbClr val="222222"/>
                </a:solidFill>
                <a:latin typeface="Arial" panose="020B0604020202020204" pitchFamily="34" charset="0"/>
              </a:rPr>
              <a:t>, C.W.H., Leigh, B., </a:t>
            </a:r>
            <a:r>
              <a:rPr lang="en-GB" sz="1050" dirty="0" err="1">
                <a:solidFill>
                  <a:srgbClr val="222222"/>
                </a:solidFill>
                <a:latin typeface="Arial" panose="020B0604020202020204" pitchFamily="34" charset="0"/>
              </a:rPr>
              <a:t>Liberati</a:t>
            </a:r>
            <a:r>
              <a:rPr lang="en-GB" sz="1050" dirty="0">
                <a:solidFill>
                  <a:srgbClr val="222222"/>
                </a:solidFill>
                <a:latin typeface="Arial" panose="020B0604020202020204" pitchFamily="34" charset="0"/>
              </a:rPr>
              <a:t>, E., Punch, D., Dixon-Woods, M. and Draycott, T., 2020. Clinical negligence costs: taking action to safeguard NHS sustainability. </a:t>
            </a:r>
            <a:r>
              <a:rPr lang="en-GB" sz="1050" i="1" dirty="0">
                <a:solidFill>
                  <a:srgbClr val="222222"/>
                </a:solidFill>
                <a:latin typeface="Arial" panose="020B0604020202020204" pitchFamily="34" charset="0"/>
              </a:rPr>
              <a:t>BMJ</a:t>
            </a:r>
            <a:r>
              <a:rPr lang="en-GB" sz="1050" dirty="0">
                <a:solidFill>
                  <a:srgbClr val="222222"/>
                </a:solidFill>
                <a:latin typeface="Arial" panose="020B0604020202020204" pitchFamily="34" charset="0"/>
              </a:rPr>
              <a:t>, </a:t>
            </a:r>
            <a:r>
              <a:rPr lang="en-GB" sz="1050" i="1" dirty="0">
                <a:solidFill>
                  <a:srgbClr val="222222"/>
                </a:solidFill>
                <a:latin typeface="Arial" panose="020B0604020202020204" pitchFamily="34" charset="0"/>
              </a:rPr>
              <a:t>368</a:t>
            </a:r>
            <a:r>
              <a:rPr lang="en-GB" sz="1050" dirty="0">
                <a:solidFill>
                  <a:srgbClr val="222222"/>
                </a:solidFill>
                <a:latin typeface="Arial" panose="020B0604020202020204" pitchFamily="34" charset="0"/>
              </a:rPr>
              <a:t>.</a:t>
            </a:r>
          </a:p>
          <a:p>
            <a:r>
              <a:rPr lang="en-GB" sz="1050" b="0" i="0" dirty="0">
                <a:solidFill>
                  <a:srgbClr val="000000"/>
                </a:solidFill>
                <a:effectLst/>
                <a:latin typeface="Open Sans" panose="020B0606030504020204" pitchFamily="34" charset="0"/>
              </a:rPr>
              <a:t>NHS Employers. 2022. </a:t>
            </a:r>
            <a:r>
              <a:rPr lang="en-GB" sz="1050" b="0" i="1" dirty="0">
                <a:solidFill>
                  <a:srgbClr val="000000"/>
                </a:solidFill>
                <a:effectLst/>
                <a:latin typeface="Open Sans" panose="020B0606030504020204" pitchFamily="34" charset="0"/>
              </a:rPr>
              <a:t>Reducing the delay between job offer and start date</a:t>
            </a:r>
            <a:r>
              <a:rPr lang="en-GB" sz="1050" b="0" i="0" dirty="0">
                <a:solidFill>
                  <a:srgbClr val="000000"/>
                </a:solidFill>
                <a:effectLst/>
                <a:latin typeface="Open Sans" panose="020B0606030504020204" pitchFamily="34" charset="0"/>
              </a:rPr>
              <a:t>. [online] Available at: &lt;https://www.nhsemployers.org/articles/reducing-delay-between-job-offer-and-start-date&gt; [Accessed 2 July 2022].</a:t>
            </a:r>
            <a:r>
              <a:rPr lang="en-GB" sz="1050" b="0" i="0" dirty="0">
                <a:solidFill>
                  <a:srgbClr val="222222"/>
                </a:solidFill>
                <a:effectLst/>
                <a:latin typeface="Arial" panose="020B0604020202020204" pitchFamily="34" charset="0"/>
              </a:rPr>
              <a:t> </a:t>
            </a:r>
          </a:p>
          <a:p>
            <a:r>
              <a:rPr lang="en-GB" sz="1050" b="0" i="0" dirty="0">
                <a:solidFill>
                  <a:srgbClr val="000000"/>
                </a:solidFill>
                <a:effectLst/>
                <a:latin typeface="Open Sans" panose="020B0606030504020204" pitchFamily="34" charset="0"/>
              </a:rPr>
              <a:t>2020. </a:t>
            </a:r>
            <a:r>
              <a:rPr lang="en-GB" sz="1050" b="0" i="1" dirty="0">
                <a:solidFill>
                  <a:srgbClr val="000000"/>
                </a:solidFill>
                <a:effectLst/>
                <a:latin typeface="Open Sans" panose="020B0606030504020204" pitchFamily="34" charset="0"/>
              </a:rPr>
              <a:t>Frequently Asked Questions (FAQs) about the GMTS</a:t>
            </a:r>
            <a:r>
              <a:rPr lang="en-GB" sz="1050" b="0" i="0" dirty="0">
                <a:solidFill>
                  <a:srgbClr val="000000"/>
                </a:solidFill>
                <a:effectLst/>
                <a:latin typeface="Open Sans" panose="020B0606030504020204" pitchFamily="34" charset="0"/>
              </a:rPr>
              <a:t>. [</a:t>
            </a:r>
            <a:r>
              <a:rPr lang="en-GB" sz="1050" b="0" i="0" dirty="0" err="1">
                <a:solidFill>
                  <a:srgbClr val="000000"/>
                </a:solidFill>
                <a:effectLst/>
                <a:latin typeface="Open Sans" panose="020B0606030504020204" pitchFamily="34" charset="0"/>
              </a:rPr>
              <a:t>ebook</a:t>
            </a:r>
            <a:r>
              <a:rPr lang="en-GB" sz="1050" b="0" i="0" dirty="0">
                <a:solidFill>
                  <a:srgbClr val="000000"/>
                </a:solidFill>
                <a:effectLst/>
                <a:latin typeface="Open Sans" panose="020B0606030504020204" pitchFamily="34" charset="0"/>
              </a:rPr>
              <a:t>] NHS graduates, Appendix 2. Available at: &lt;https://www.iow.nhs.uk/Downloads/Education%20Centre/Leadership/081419_GMTS_March2020_Appendix2_FAQs_V0.1_TC.pdf&gt; [Accessed 2 July 2022].</a:t>
            </a:r>
          </a:p>
          <a:p>
            <a:r>
              <a:rPr lang="en-GB" sz="1050" b="0" i="0" dirty="0">
                <a:solidFill>
                  <a:srgbClr val="222222"/>
                </a:solidFill>
                <a:effectLst/>
                <a:latin typeface="Arial" panose="020B0604020202020204" pitchFamily="34" charset="0"/>
              </a:rPr>
              <a:t>Roberts, N.J., McAloney-</a:t>
            </a:r>
            <a:r>
              <a:rPr lang="en-GB" sz="1050" b="0" i="0" dirty="0" err="1">
                <a:solidFill>
                  <a:srgbClr val="222222"/>
                </a:solidFill>
                <a:effectLst/>
                <a:latin typeface="Arial" panose="020B0604020202020204" pitchFamily="34" charset="0"/>
              </a:rPr>
              <a:t>Kocaman</a:t>
            </a:r>
            <a:r>
              <a:rPr lang="en-GB" sz="1050" b="0" i="0" dirty="0">
                <a:solidFill>
                  <a:srgbClr val="222222"/>
                </a:solidFill>
                <a:effectLst/>
                <a:latin typeface="Arial" panose="020B0604020202020204" pitchFamily="34" charset="0"/>
              </a:rPr>
              <a:t>, K., </a:t>
            </a:r>
            <a:r>
              <a:rPr lang="en-GB" sz="1050" b="0" i="0" dirty="0" err="1">
                <a:solidFill>
                  <a:srgbClr val="222222"/>
                </a:solidFill>
                <a:effectLst/>
                <a:latin typeface="Arial" panose="020B0604020202020204" pitchFamily="34" charset="0"/>
              </a:rPr>
              <a:t>Lippiett</a:t>
            </a:r>
            <a:r>
              <a:rPr lang="en-GB" sz="1050" b="0" i="0" dirty="0">
                <a:solidFill>
                  <a:srgbClr val="222222"/>
                </a:solidFill>
                <a:effectLst/>
                <a:latin typeface="Arial" panose="020B0604020202020204" pitchFamily="34" charset="0"/>
              </a:rPr>
              <a:t>, K., Ray, E., Welch, L. and Kelly, C., 2021. Levels of resilience, anxiety and depression in nurses working in respiratory clinical areas during the COVID pandemic. </a:t>
            </a:r>
            <a:r>
              <a:rPr lang="en-GB" sz="1050" b="0" i="1" dirty="0">
                <a:solidFill>
                  <a:srgbClr val="222222"/>
                </a:solidFill>
                <a:effectLst/>
                <a:latin typeface="Arial" panose="020B0604020202020204" pitchFamily="34" charset="0"/>
              </a:rPr>
              <a:t>Respiratory medicine</a:t>
            </a:r>
            <a:r>
              <a:rPr lang="en-GB" sz="1050" b="0" i="0" dirty="0">
                <a:solidFill>
                  <a:srgbClr val="222222"/>
                </a:solidFill>
                <a:effectLst/>
                <a:latin typeface="Arial" panose="020B0604020202020204" pitchFamily="34" charset="0"/>
              </a:rPr>
              <a:t>, </a:t>
            </a:r>
            <a:r>
              <a:rPr lang="en-GB" sz="1050" b="0" i="1" dirty="0">
                <a:solidFill>
                  <a:srgbClr val="222222"/>
                </a:solidFill>
                <a:effectLst/>
                <a:latin typeface="Arial" panose="020B0604020202020204" pitchFamily="34" charset="0"/>
              </a:rPr>
              <a:t>176</a:t>
            </a:r>
            <a:r>
              <a:rPr lang="en-GB" sz="1050" b="0" i="0" dirty="0">
                <a:solidFill>
                  <a:srgbClr val="222222"/>
                </a:solidFill>
                <a:effectLst/>
                <a:latin typeface="Arial" panose="020B0604020202020204" pitchFamily="34" charset="0"/>
              </a:rPr>
              <a:t>, p.106219.</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6355792"/>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9" name="Picture 8">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 name="Rectangle 9">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1" name="Picture 10">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2" name="Picture 11">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4" name="Straight Connector 13">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6" name="Rectangle 15">
            <a:extLst>
              <a:ext uri="{FF2B5EF4-FFF2-40B4-BE49-F238E27FC236}">
                <a16:creationId xmlns:a16="http://schemas.microsoft.com/office/drawing/2014/main" id="{278BC618-3289-4C64-902D-506AF437E6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5"/>
            <a:stretch/>
          </a:blipFill>
          <a:ln w="15875" cap="flat" cmpd="sng" algn="ctr">
            <a:solidFill>
              <a:srgbClr val="AB946B">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pic>
        <p:nvPicPr>
          <p:cNvPr id="18" name="Picture 17">
            <a:extLst>
              <a:ext uri="{FF2B5EF4-FFF2-40B4-BE49-F238E27FC236}">
                <a16:creationId xmlns:a16="http://schemas.microsoft.com/office/drawing/2014/main" id="{133D31B1-9C37-4542-80D3-7B54026F2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20" name="Straight Connector 19">
            <a:extLst>
              <a:ext uri="{FF2B5EF4-FFF2-40B4-BE49-F238E27FC236}">
                <a16:creationId xmlns:a16="http://schemas.microsoft.com/office/drawing/2014/main" id="{10D273FA-71CB-4AEB-8F60-67AB3375E3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E4789FAA-2D65-8B93-479E-174105F11D18}"/>
              </a:ext>
            </a:extLst>
          </p:cNvPr>
          <p:cNvSpPr txBox="1"/>
          <p:nvPr/>
        </p:nvSpPr>
        <p:spPr>
          <a:xfrm>
            <a:off x="1295401" y="2556932"/>
            <a:ext cx="9601196" cy="3318936"/>
          </a:xfrm>
          <a:prstGeom prst="rect">
            <a:avLst/>
          </a:prstGeom>
        </p:spPr>
        <p:txBody>
          <a:bodyPr vert="horz" lIns="91440" tIns="45720" rIns="91440" bIns="45720" rtlCol="0" anchor="t">
            <a:normAutofit/>
          </a:bodyPr>
          <a:lstStyle/>
          <a:p>
            <a:pPr marL="171450" indent="-171450">
              <a:lnSpc>
                <a:spcPct val="90000"/>
              </a:lnSpc>
              <a:spcBef>
                <a:spcPct val="20000"/>
              </a:spcBef>
              <a:spcAft>
                <a:spcPts val="600"/>
              </a:spcAft>
              <a:buClr>
                <a:schemeClr val="accent1"/>
              </a:buClr>
              <a:buSzPct val="115000"/>
              <a:buFont typeface="Arial"/>
              <a:buChar char="•"/>
            </a:pPr>
            <a:r>
              <a:rPr lang="en-US" sz="1100" b="0" i="0" dirty="0">
                <a:solidFill>
                  <a:schemeClr val="tx1">
                    <a:lumMod val="85000"/>
                    <a:lumOff val="15000"/>
                  </a:schemeClr>
                </a:solidFill>
                <a:latin typeface="Arial" panose="020B0604020202020204" pitchFamily="34" charset="0"/>
                <a:cs typeface="Arial" panose="020B0604020202020204" pitchFamily="34" charset="0"/>
              </a:rPr>
              <a:t>Jobs.nhs.uk. 2022. </a:t>
            </a:r>
            <a:r>
              <a:rPr lang="en-US" sz="1100" b="0" i="1" dirty="0">
                <a:solidFill>
                  <a:schemeClr val="tx1">
                    <a:lumMod val="85000"/>
                    <a:lumOff val="15000"/>
                  </a:schemeClr>
                </a:solidFill>
                <a:latin typeface="Arial" panose="020B0604020202020204" pitchFamily="34" charset="0"/>
                <a:cs typeface="Arial" panose="020B0604020202020204" pitchFamily="34" charset="0"/>
              </a:rPr>
              <a:t>NHS Jobs - Working in the NHS</a:t>
            </a:r>
            <a:r>
              <a:rPr lang="en-US" sz="1100" b="0" i="0" dirty="0">
                <a:solidFill>
                  <a:schemeClr val="tx1">
                    <a:lumMod val="85000"/>
                    <a:lumOff val="15000"/>
                  </a:schemeClr>
                </a:solidFill>
                <a:latin typeface="Arial" panose="020B0604020202020204" pitchFamily="34" charset="0"/>
                <a:cs typeface="Arial" panose="020B0604020202020204" pitchFamily="34" charset="0"/>
              </a:rPr>
              <a:t>. [online] Available at: &lt;https://www.jobs.nhs.uk/about_nhs.html#:~:text=The%20NHS%20%2D%20a%20rewarding%20place,GP%20practice%20or%20practice%20nurse&gt; [Accessed 6 July 2022].</a:t>
            </a:r>
          </a:p>
          <a:p>
            <a:pPr marL="171450" indent="-171450">
              <a:lnSpc>
                <a:spcPct val="90000"/>
              </a:lnSpc>
              <a:spcBef>
                <a:spcPct val="20000"/>
              </a:spcBef>
              <a:spcAft>
                <a:spcPts val="600"/>
              </a:spcAft>
              <a:buClr>
                <a:schemeClr val="accent1"/>
              </a:buClr>
              <a:buSzPct val="115000"/>
              <a:buFont typeface="Arial"/>
              <a:buChar char="•"/>
            </a:pPr>
            <a:endParaRPr lang="en-US" sz="1100" dirty="0">
              <a:solidFill>
                <a:schemeClr val="tx1">
                  <a:lumMod val="85000"/>
                  <a:lumOff val="15000"/>
                </a:schemeClr>
              </a:solidFill>
              <a:latin typeface="Arial" panose="020B0604020202020204" pitchFamily="34" charset="0"/>
              <a:cs typeface="Arial" panose="020B0604020202020204" pitchFamily="34" charset="0"/>
            </a:endParaRPr>
          </a:p>
          <a:p>
            <a:pPr marL="171450" indent="-171450">
              <a:lnSpc>
                <a:spcPct val="90000"/>
              </a:lnSpc>
              <a:spcBef>
                <a:spcPct val="20000"/>
              </a:spcBef>
              <a:spcAft>
                <a:spcPts val="600"/>
              </a:spcAft>
              <a:buClr>
                <a:schemeClr val="accent1"/>
              </a:buClr>
              <a:buSzPct val="115000"/>
              <a:buFont typeface="Arial"/>
              <a:buChar char="•"/>
            </a:pPr>
            <a:r>
              <a:rPr lang="en-US" sz="1100" dirty="0" err="1">
                <a:solidFill>
                  <a:schemeClr val="tx1">
                    <a:lumMod val="85000"/>
                    <a:lumOff val="15000"/>
                  </a:schemeClr>
                </a:solidFill>
                <a:latin typeface="Arial" panose="020B0604020202020204" pitchFamily="34" charset="0"/>
                <a:cs typeface="Arial" panose="020B0604020202020204" pitchFamily="34" charset="0"/>
              </a:rPr>
              <a:t>A</a:t>
            </a:r>
            <a:r>
              <a:rPr lang="en-US" sz="1100" b="0" i="0" dirty="0" err="1">
                <a:solidFill>
                  <a:schemeClr val="tx1">
                    <a:lumMod val="85000"/>
                    <a:lumOff val="15000"/>
                  </a:schemeClr>
                </a:solidFill>
                <a:latin typeface="Arial" panose="020B0604020202020204" pitchFamily="34" charset="0"/>
                <a:cs typeface="Arial" panose="020B0604020202020204" pitchFamily="34" charset="0"/>
              </a:rPr>
              <a:t>kman</a:t>
            </a:r>
            <a:r>
              <a:rPr lang="en-US" sz="1100" b="0" i="0" dirty="0">
                <a:solidFill>
                  <a:schemeClr val="tx1">
                    <a:lumMod val="85000"/>
                    <a:lumOff val="15000"/>
                  </a:schemeClr>
                </a:solidFill>
                <a:latin typeface="Arial" panose="020B0604020202020204" pitchFamily="34" charset="0"/>
                <a:cs typeface="Arial" panose="020B0604020202020204" pitchFamily="34" charset="0"/>
              </a:rPr>
              <a:t>, M.K., 2020. </a:t>
            </a:r>
            <a:r>
              <a:rPr lang="en-US" sz="1100" b="0" i="0" dirty="0" err="1">
                <a:solidFill>
                  <a:schemeClr val="tx1">
                    <a:lumMod val="85000"/>
                    <a:lumOff val="15000"/>
                  </a:schemeClr>
                </a:solidFill>
                <a:latin typeface="Arial" panose="020B0604020202020204" pitchFamily="34" charset="0"/>
                <a:cs typeface="Arial" panose="020B0604020202020204" pitchFamily="34" charset="0"/>
              </a:rPr>
              <a:t>Defence</a:t>
            </a:r>
            <a:r>
              <a:rPr lang="en-US" sz="1100" b="0" i="0" dirty="0">
                <a:solidFill>
                  <a:schemeClr val="tx1">
                    <a:lumMod val="85000"/>
                    <a:lumOff val="15000"/>
                  </a:schemeClr>
                </a:solidFill>
                <a:latin typeface="Arial" panose="020B0604020202020204" pitchFamily="34" charset="0"/>
                <a:cs typeface="Arial" panose="020B0604020202020204" pitchFamily="34" charset="0"/>
              </a:rPr>
              <a:t> Management and PESTLE analysis. </a:t>
            </a:r>
            <a:r>
              <a:rPr lang="en-US" sz="1100" b="0" i="1" dirty="0">
                <a:solidFill>
                  <a:schemeClr val="tx1">
                    <a:lumMod val="85000"/>
                    <a:lumOff val="15000"/>
                  </a:schemeClr>
                </a:solidFill>
                <a:latin typeface="Arial" panose="020B0604020202020204" pitchFamily="34" charset="0"/>
                <a:cs typeface="Arial" panose="020B0604020202020204" pitchFamily="34" charset="0"/>
              </a:rPr>
              <a:t>Ante </a:t>
            </a:r>
            <a:r>
              <a:rPr lang="en-US" sz="1100" b="0" i="1" dirty="0" err="1">
                <a:solidFill>
                  <a:schemeClr val="tx1">
                    <a:lumMod val="85000"/>
                    <a:lumOff val="15000"/>
                  </a:schemeClr>
                </a:solidFill>
                <a:latin typeface="Arial" panose="020B0604020202020204" pitchFamily="34" charset="0"/>
                <a:cs typeface="Arial" panose="020B0604020202020204" pitchFamily="34" charset="0"/>
              </a:rPr>
              <a:t>Portas</a:t>
            </a:r>
            <a:r>
              <a:rPr lang="en-US" sz="1100" b="0" i="1" dirty="0">
                <a:solidFill>
                  <a:schemeClr val="tx1">
                    <a:lumMod val="85000"/>
                    <a:lumOff val="15000"/>
                  </a:schemeClr>
                </a:solidFill>
                <a:latin typeface="Arial" panose="020B0604020202020204" pitchFamily="34" charset="0"/>
                <a:cs typeface="Arial" panose="020B0604020202020204" pitchFamily="34" charset="0"/>
              </a:rPr>
              <a:t>-Security Studies</a:t>
            </a:r>
            <a:r>
              <a:rPr lang="en-US" sz="1100" b="0" i="0" dirty="0">
                <a:solidFill>
                  <a:schemeClr val="tx1">
                    <a:lumMod val="85000"/>
                    <a:lumOff val="15000"/>
                  </a:schemeClr>
                </a:solidFill>
                <a:latin typeface="Arial" panose="020B0604020202020204" pitchFamily="34" charset="0"/>
                <a:cs typeface="Arial" panose="020B0604020202020204" pitchFamily="34" charset="0"/>
              </a:rPr>
              <a:t>, </a:t>
            </a:r>
            <a:r>
              <a:rPr lang="en-US" sz="1100" b="0" i="1" dirty="0">
                <a:solidFill>
                  <a:schemeClr val="tx1">
                    <a:lumMod val="85000"/>
                    <a:lumOff val="15000"/>
                  </a:schemeClr>
                </a:solidFill>
                <a:latin typeface="Arial" panose="020B0604020202020204" pitchFamily="34" charset="0"/>
                <a:cs typeface="Arial" panose="020B0604020202020204" pitchFamily="34" charset="0"/>
              </a:rPr>
              <a:t>1</a:t>
            </a:r>
            <a:r>
              <a:rPr lang="en-US" sz="1100" b="0" i="0" dirty="0">
                <a:solidFill>
                  <a:schemeClr val="tx1">
                    <a:lumMod val="85000"/>
                    <a:lumOff val="15000"/>
                  </a:schemeClr>
                </a:solidFill>
                <a:latin typeface="Arial" panose="020B0604020202020204" pitchFamily="34" charset="0"/>
                <a:cs typeface="Arial" panose="020B0604020202020204" pitchFamily="34" charset="0"/>
              </a:rPr>
              <a:t>(14), pp.93-102.</a:t>
            </a:r>
          </a:p>
          <a:p>
            <a:pPr marL="171450" indent="-171450">
              <a:lnSpc>
                <a:spcPct val="90000"/>
              </a:lnSpc>
              <a:spcBef>
                <a:spcPct val="20000"/>
              </a:spcBef>
              <a:spcAft>
                <a:spcPts val="600"/>
              </a:spcAft>
              <a:buClr>
                <a:schemeClr val="accent1"/>
              </a:buClr>
              <a:buSzPct val="115000"/>
              <a:buFont typeface="Arial"/>
              <a:buChar char="•"/>
            </a:pPr>
            <a:endParaRPr lang="en-US" sz="1100" b="0" i="0" dirty="0">
              <a:solidFill>
                <a:schemeClr val="tx1">
                  <a:lumMod val="85000"/>
                  <a:lumOff val="15000"/>
                </a:schemeClr>
              </a:solidFill>
              <a:latin typeface="Arial" panose="020B0604020202020204" pitchFamily="34" charset="0"/>
              <a:cs typeface="Arial" panose="020B0604020202020204" pitchFamily="34" charset="0"/>
            </a:endParaRPr>
          </a:p>
          <a:p>
            <a:pPr marL="171450" indent="-171450">
              <a:lnSpc>
                <a:spcPct val="90000"/>
              </a:lnSpc>
              <a:spcBef>
                <a:spcPct val="20000"/>
              </a:spcBef>
              <a:spcAft>
                <a:spcPts val="600"/>
              </a:spcAft>
              <a:buClr>
                <a:schemeClr val="accent1"/>
              </a:buClr>
              <a:buSzPct val="115000"/>
              <a:buFont typeface="Arial"/>
              <a:buChar char="•"/>
            </a:pPr>
            <a:r>
              <a:rPr lang="en-US" sz="1100" b="0" i="0" dirty="0">
                <a:solidFill>
                  <a:schemeClr val="tx1">
                    <a:lumMod val="85000"/>
                    <a:lumOff val="15000"/>
                  </a:schemeClr>
                </a:solidFill>
                <a:latin typeface="Arial" panose="020B0604020202020204" pitchFamily="34" charset="0"/>
                <a:cs typeface="Arial" panose="020B0604020202020204" pitchFamily="34" charset="0"/>
              </a:rPr>
              <a:t>Bose, T.K., 2012. Application of fishbone analysis for evaluating supply chain and business process-a case study on the St James Hospital. </a:t>
            </a:r>
            <a:r>
              <a:rPr lang="en-US" sz="1100" b="0" i="1" dirty="0">
                <a:solidFill>
                  <a:schemeClr val="tx1">
                    <a:lumMod val="85000"/>
                    <a:lumOff val="15000"/>
                  </a:schemeClr>
                </a:solidFill>
                <a:latin typeface="Arial" panose="020B0604020202020204" pitchFamily="34" charset="0"/>
                <a:cs typeface="Arial" panose="020B0604020202020204" pitchFamily="34" charset="0"/>
              </a:rPr>
              <a:t>International Journal of Managing Value and Supply Chains (IJMVSC)</a:t>
            </a:r>
            <a:r>
              <a:rPr lang="en-US" sz="1100" b="0" i="0" dirty="0">
                <a:solidFill>
                  <a:schemeClr val="tx1">
                    <a:lumMod val="85000"/>
                    <a:lumOff val="15000"/>
                  </a:schemeClr>
                </a:solidFill>
                <a:latin typeface="Arial" panose="020B0604020202020204" pitchFamily="34" charset="0"/>
                <a:cs typeface="Arial" panose="020B0604020202020204" pitchFamily="34" charset="0"/>
              </a:rPr>
              <a:t>, </a:t>
            </a:r>
            <a:r>
              <a:rPr lang="en-US" sz="1100" b="0" i="1" dirty="0">
                <a:solidFill>
                  <a:schemeClr val="tx1">
                    <a:lumMod val="85000"/>
                    <a:lumOff val="15000"/>
                  </a:schemeClr>
                </a:solidFill>
                <a:latin typeface="Arial" panose="020B0604020202020204" pitchFamily="34" charset="0"/>
                <a:cs typeface="Arial" panose="020B0604020202020204" pitchFamily="34" charset="0"/>
              </a:rPr>
              <a:t>3</a:t>
            </a:r>
            <a:r>
              <a:rPr lang="en-US" sz="1100" b="0" i="0" dirty="0">
                <a:solidFill>
                  <a:schemeClr val="tx1">
                    <a:lumMod val="85000"/>
                    <a:lumOff val="15000"/>
                  </a:schemeClr>
                </a:solidFill>
                <a:latin typeface="Arial" panose="020B0604020202020204" pitchFamily="34" charset="0"/>
                <a:cs typeface="Arial" panose="020B0604020202020204" pitchFamily="34" charset="0"/>
              </a:rPr>
              <a:t>(2), pp.17-24.</a:t>
            </a:r>
            <a:endParaRPr lang="en-US" sz="1100" dirty="0">
              <a:solidFill>
                <a:schemeClr val="tx1">
                  <a:lumMod val="85000"/>
                  <a:lumOff val="1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9262118"/>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C8821-A66F-559A-9533-1DE95D8AD611}"/>
              </a:ext>
            </a:extLst>
          </p:cNvPr>
          <p:cNvSpPr>
            <a:spLocks noGrp="1"/>
          </p:cNvSpPr>
          <p:nvPr>
            <p:ph type="ctrTitle"/>
          </p:nvPr>
        </p:nvSpPr>
        <p:spPr/>
        <p:txBody>
          <a:bodyPr/>
          <a:lstStyle/>
          <a:p>
            <a:r>
              <a:rPr lang="en-GB" dirty="0"/>
              <a:t>THANK YOU FOR THE ATTENTION!</a:t>
            </a:r>
          </a:p>
        </p:txBody>
      </p:sp>
      <p:sp>
        <p:nvSpPr>
          <p:cNvPr id="3" name="Subtitle 2">
            <a:extLst>
              <a:ext uri="{FF2B5EF4-FFF2-40B4-BE49-F238E27FC236}">
                <a16:creationId xmlns:a16="http://schemas.microsoft.com/office/drawing/2014/main" id="{286DAE9B-B964-F736-AE29-334E54AE7C85}"/>
              </a:ext>
            </a:extLst>
          </p:cNvPr>
          <p:cNvSpPr>
            <a:spLocks noGrp="1"/>
          </p:cNvSpPr>
          <p:nvPr>
            <p:ph type="subTitle" idx="1"/>
          </p:nvPr>
        </p:nvSpPr>
        <p:spPr/>
        <p:txBody>
          <a:bodyPr>
            <a:normAutofit/>
          </a:bodyPr>
          <a:lstStyle/>
          <a:p>
            <a:endParaRPr lang="en-GB" sz="2800" dirty="0"/>
          </a:p>
        </p:txBody>
      </p:sp>
    </p:spTree>
    <p:extLst>
      <p:ext uri="{BB962C8B-B14F-4D97-AF65-F5344CB8AC3E}">
        <p14:creationId xmlns:p14="http://schemas.microsoft.com/office/powerpoint/2010/main" val="1941791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0 0 L 0 0.25 E"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1694</TotalTime>
  <Words>1280</Words>
  <Application>Microsoft Office PowerPoint</Application>
  <PresentationFormat>Widescreen</PresentationFormat>
  <Paragraphs>142</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Garamond</vt:lpstr>
      <vt:lpstr>Open Sans</vt:lpstr>
      <vt:lpstr>Organic</vt:lpstr>
      <vt:lpstr>How can the NHS staff shortage be reduced?</vt:lpstr>
      <vt:lpstr>NHS-the employer</vt:lpstr>
      <vt:lpstr>What issues is the NHS facing?</vt:lpstr>
      <vt:lpstr>PESTLE ANALYSIS-DESCRIPTION</vt:lpstr>
      <vt:lpstr>PESTLE analysis </vt:lpstr>
      <vt:lpstr>FISHBONE DIAGRAM -DESCRIPTION</vt:lpstr>
      <vt:lpstr>FISHBONE DIAGRAM </vt:lpstr>
      <vt:lpstr>NHS ABSENTEEISM  JAN 2018- JUNE 2021 </vt:lpstr>
      <vt:lpstr>Solutions proposition. Part I.  MATRIX DECISION MAKING</vt:lpstr>
      <vt:lpstr>Solutions proposition. Part II. PMI MODEL</vt:lpstr>
      <vt:lpstr>Final solutions</vt:lpstr>
      <vt:lpstr>KEY PERFORMANCE INDICATOR (KPI)</vt:lpstr>
      <vt:lpstr>Reference list</vt:lpstr>
      <vt:lpstr>PowerPoint Presentation</vt:lpstr>
      <vt:lpstr>THANK YOU FOR THE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the NHS staff shortage be diminished?</dc:title>
  <dc:creator>Nicoleta Madalina</dc:creator>
  <cp:lastModifiedBy>Sorin Tac</cp:lastModifiedBy>
  <cp:revision>2</cp:revision>
  <dcterms:created xsi:type="dcterms:W3CDTF">2022-07-01T16:11:35Z</dcterms:created>
  <dcterms:modified xsi:type="dcterms:W3CDTF">2022-07-06T13:20:59Z</dcterms:modified>
</cp:coreProperties>
</file>