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03" r:id="rId2"/>
    <p:sldId id="305" r:id="rId3"/>
    <p:sldId id="307" r:id="rId4"/>
    <p:sldId id="308" r:id="rId5"/>
    <p:sldId id="306" r:id="rId6"/>
    <p:sldId id="270" r:id="rId7"/>
    <p:sldId id="271" r:id="rId8"/>
    <p:sldId id="272" r:id="rId9"/>
    <p:sldId id="274" r:id="rId10"/>
    <p:sldId id="276" r:id="rId11"/>
    <p:sldId id="277" r:id="rId12"/>
    <p:sldId id="257" r:id="rId13"/>
    <p:sldId id="259" r:id="rId14"/>
    <p:sldId id="266" r:id="rId15"/>
    <p:sldId id="265" r:id="rId16"/>
    <p:sldId id="260" r:id="rId17"/>
    <p:sldId id="278" r:id="rId18"/>
    <p:sldId id="283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93" r:id="rId28"/>
    <p:sldId id="292" r:id="rId29"/>
    <p:sldId id="294" r:id="rId30"/>
    <p:sldId id="295" r:id="rId31"/>
    <p:sldId id="296" r:id="rId32"/>
    <p:sldId id="300" r:id="rId33"/>
    <p:sldId id="301" r:id="rId34"/>
    <p:sldId id="262" r:id="rId35"/>
    <p:sldId id="304" r:id="rId3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7924FA-889D-443B-B675-BC8CE13C344E}" v="6" dt="2024-10-16T15:24:24.2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5" autoAdjust="0"/>
    <p:restoredTop sz="94660"/>
  </p:normalViewPr>
  <p:slideViewPr>
    <p:cSldViewPr snapToGrid="0">
      <p:cViewPr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heme" Target="theme/theme1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presProps" Target="presProps.xml"/><Relationship Id="rId40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21C8BA-487C-4C74-44CF-733A764AA2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240C54-6668-EA27-B187-4DD278A7BC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D5BE7F-1EC2-50F2-2BFC-E398D193CD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F0E842-B85A-B1D2-B5E3-DBE5599535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E9EEA0-3D0A-EFC7-DB1E-454A7E7A3D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656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26C968-CA63-59A9-2718-7A59E42BB7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B7E45A-01A5-C874-F5BC-1D184C2DE8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C83976-7202-B6D0-A947-A9BDB655EC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B21B30-D09F-E13A-CC9E-DA9938F7A9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D1529C-A90E-D672-D5AE-F08414DD8D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5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9661B-FC07-F698-9E36-19FDF0E27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64545A-D907-6A4E-0905-E58F9B5EAE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162A06-C858-54E3-69CB-15CBD65EC7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90BF0E-4362-B850-8653-4840B6D388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64968B-D96E-744F-FBF2-AD79764FE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1058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2A7FFE-4713-E220-4D20-E9E5DF8EDE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A9A6FF-388F-86EC-E44B-2F38845FA7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B6C5788-2F70-5881-4D94-1779B10F89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2D8162-B4B3-95ED-FC20-77D56B3AAF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2535CA-C17C-7A7A-6835-C784848D5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645BC9D-4CCE-40CD-FB90-DBD43D36A1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050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148A4-60A4-0DA9-EACD-E4F4D1D740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D13A4C-A90E-8297-9DA2-5DA06A34AA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076DD4-6072-1BF3-23A3-EF728E63A1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97F8F46-9FC0-57A9-381A-0ADB9020CF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EBEDE13-A77E-FAAB-F0A8-095E14BDB37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6DB1FB-0FEE-898D-3E33-DA23CFB1B8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178BBD-D471-85AF-B12D-81554CB4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9FA9B30-F99D-ED60-FE80-7A95604361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0512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5329D-03B9-9BAC-A53B-91001B8EFA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E6333F8-6F3B-1ACF-C11D-AF7FBD3753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25198D4-C4DF-44BF-EA03-4A12334B19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1E2F794-8D95-C3CF-AD0D-2200363BA3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3977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7555146-F934-31DC-7159-482BA46D75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E27FEC3-E111-BBCC-B9DC-4ABBC0EAFA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8FBED-1F37-EB0F-8EC7-0B2A94102B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0784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287C50-D646-CD7A-5166-306E1D4CCE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6CDB3F-C11C-FE8A-C08A-9C95EADAA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20E329-86A2-68C2-BCA1-9CD1003E0B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46F23D-1552-1A8A-0578-78405DEC25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6A4A48-4979-3845-16DA-EC0F7AAE3F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FC51F99-87B0-6F39-2C0A-3B87E62A1A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7977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2714FB-F40A-2FD0-0CDD-17B0136009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A485100-EA1B-174E-F281-B9F09DDC47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46CCCF-17FB-F267-5709-6E32B09664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9E0C4-08AA-2C54-F744-C46C45B74A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7C1A332-87AC-62FC-7760-F88B87D5BE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2AFA2-BA1B-C287-E742-67622330A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5537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3D9A89-AC98-DEBB-FC72-97849F493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0CE0EC8-169F-2FE8-5088-397D9BC3320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A96D0E-2B9F-CFB8-013E-F35A710DC0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C6B481-8946-415A-BE02-70A46F8901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7335B9-924A-A2DF-D610-69A12369A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49596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E490B1B-915D-BA08-C75B-CE93E95569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1DE15E-A4DD-7BE3-FA2D-E016977FA0B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C7C6B-0412-E505-E33B-C6359FBB56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3D6557-0BEA-9CD3-2EB4-1647223028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FC265C-56A9-F7BC-D1FC-9B310B7E03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838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85DF2CD-D25C-0306-DABC-AB0A855D9E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0EFBEA-C4E9-2BC8-C9B9-AAFF6BE55F9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32AD70-C77C-9AD6-E9D2-E3E67F15355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B981A4-912B-4313-B244-62C2941817F7}" type="datetimeFigureOut">
              <a:rPr lang="en-GB" smtClean="0"/>
              <a:t>16/10/2024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D60431-1D0B-A1FE-E11D-E7D5C907082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815437-9BC7-5F74-908B-BB478A50A88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8C3F4F-D19E-460A-8B51-519E416F40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870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phw.nhs.wales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v.wales/national-survey-wales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wales/sites/default/files/statistics-and-research/2019-11/welsh-index-multiple-deprivation-2019-results-report-024.pdf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hyperlink" Target="https://www.infobasecymru.net/IAS/themes/people,communitiesandequalities/deprivation/welshindexofmultipledeprivation2019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who.int/health-topics/noncommunicable-diseases#tab=tab_1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67274-01B0-38F0-51C7-EDBABD7EE62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4974" y="404307"/>
            <a:ext cx="9144000" cy="1362785"/>
          </a:xfrm>
        </p:spPr>
        <p:txBody>
          <a:bodyPr/>
          <a:lstStyle/>
          <a:p>
            <a:r>
              <a:rPr lang="en-GB" dirty="0"/>
              <a:t>Models of Health Promotion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18C99E2-2D3B-EF6A-22AB-7D736F13A4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5455" y="2137339"/>
            <a:ext cx="9144000" cy="3427597"/>
          </a:xfrm>
        </p:spPr>
        <p:txBody>
          <a:bodyPr>
            <a:normAutofit fontScale="92500" lnSpcReduction="10000"/>
          </a:bodyPr>
          <a:lstStyle/>
          <a:p>
            <a:r>
              <a:rPr lang="en-GB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Verdana" panose="020B0604030504040204" pitchFamily="34" charset="0"/>
              </a:rPr>
              <a:t>WHO (1984): Process of enabling people to increase control over and improve their health.</a:t>
            </a:r>
          </a:p>
          <a:p>
            <a:endParaRPr lang="en-GB" b="0" i="0" dirty="0">
              <a:solidFill>
                <a:srgbClr val="FF0000"/>
              </a:solidFill>
              <a:effectLst/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algn="l"/>
            <a:r>
              <a:rPr lang="en-GB" b="0" i="0" dirty="0">
                <a:solidFill>
                  <a:srgbClr val="0070C0"/>
                </a:solidFill>
                <a:effectLst/>
                <a:latin typeface="Google Sans"/>
              </a:rPr>
              <a:t>a framework that explains the factors that motivate individuals to engage in behaviours that promote their health.</a:t>
            </a:r>
            <a:endParaRPr lang="en-GB" b="0" i="0" dirty="0">
              <a:solidFill>
                <a:srgbClr val="0070C0"/>
              </a:solidFill>
              <a:effectLst/>
              <a:latin typeface="Verdana" panose="020B0604030504040204" pitchFamily="34" charset="0"/>
            </a:endParaRPr>
          </a:p>
          <a:p>
            <a:endParaRPr lang="en-GB" dirty="0">
              <a:solidFill>
                <a:srgbClr val="FF0000"/>
              </a:solidFill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en-GB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Verdana" panose="020B0604030504040204" pitchFamily="34" charset="0"/>
              </a:rPr>
              <a:t>Biomedical Model</a:t>
            </a:r>
          </a:p>
          <a:p>
            <a:pPr marL="457200" indent="-457200" algn="l">
              <a:buFont typeface="+mj-lt"/>
              <a:buAutoNum type="arabicPeriod"/>
            </a:pPr>
            <a:endParaRPr lang="en-GB" dirty="0">
              <a:solidFill>
                <a:srgbClr val="FF0000"/>
              </a:solidFill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457200" indent="-457200" algn="l">
              <a:buFont typeface="+mj-lt"/>
              <a:buAutoNum type="arabicPeriod"/>
            </a:pPr>
            <a:r>
              <a:rPr lang="en-GB" b="0" i="0" dirty="0">
                <a:solidFill>
                  <a:srgbClr val="FF0000"/>
                </a:solidFill>
                <a:effectLst/>
                <a:highlight>
                  <a:srgbClr val="FFFFFF"/>
                </a:highlight>
                <a:latin typeface="Verdana" panose="020B0604030504040204" pitchFamily="34" charset="0"/>
              </a:rPr>
              <a:t>Social (biopsychosocial) Model</a:t>
            </a:r>
          </a:p>
          <a:p>
            <a:pPr marL="457200" indent="-457200" algn="l">
              <a:buFont typeface="+mj-lt"/>
              <a:buAutoNum type="arabicPeriod"/>
            </a:pPr>
            <a:endParaRPr lang="en-GB" dirty="0">
              <a:solidFill>
                <a:srgbClr val="FF0000"/>
              </a:solidFill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pPr marL="457200" indent="-457200" algn="l">
              <a:buFont typeface="+mj-lt"/>
              <a:buAutoNum type="arabicPeriod"/>
            </a:pPr>
            <a:endParaRPr lang="en-GB" b="0" i="0" dirty="0">
              <a:solidFill>
                <a:srgbClr val="FF0000"/>
              </a:solidFill>
              <a:effectLst/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endParaRPr lang="en-GB" b="0" i="0" dirty="0">
              <a:solidFill>
                <a:srgbClr val="FF0000"/>
              </a:solidFill>
              <a:effectLst/>
              <a:highlight>
                <a:srgbClr val="FFFFFF"/>
              </a:highlight>
              <a:latin typeface="Verdana" panose="020B0604030504040204" pitchFamily="34" charset="0"/>
            </a:endParaRP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A76DD7-5849-12B0-01E4-7F448CE93F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60304" y="3712750"/>
            <a:ext cx="5446612" cy="27843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00079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1C4F6D-530C-1271-F409-F9DA7F92A0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Biomedical Model of health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90432F-22B7-22EC-E539-9E913B792F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667250"/>
          </a:xfrm>
        </p:spPr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/>
              <a:t>Views health as the absence of disease and focuses on physical factors.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Absence of disease is indicative of health.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Considers the individual and society’s response to ill health.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Each disease has a specific cause and effect on the body.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Body is seen in isolation from social and environmental factors.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/>
              <a:t>Focuses on the use of medical technologies / interventions and the provision of medical facilities.</a:t>
            </a:r>
          </a:p>
        </p:txBody>
      </p:sp>
    </p:spTree>
    <p:extLst>
      <p:ext uri="{BB962C8B-B14F-4D97-AF65-F5344CB8AC3E}">
        <p14:creationId xmlns:p14="http://schemas.microsoft.com/office/powerpoint/2010/main" val="22439715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F37340-947F-72E5-E89D-D8E7FAD38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Social Model of 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24F91-9411-AEBD-4370-9FE2210903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825625"/>
            <a:ext cx="10774119" cy="466725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Considers the social and environmental determinants of health.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Inequalities in health no just related to the incidence of disease but includes, for example;</a:t>
            </a:r>
          </a:p>
          <a:p>
            <a:pPr marL="0" indent="0">
              <a:buNone/>
            </a:pPr>
            <a:r>
              <a:rPr lang="en-GB" dirty="0"/>
              <a:t>	Gender, race, ethnicity, socioeconomic, work / living condition, 	employment, education etc.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Requires interdisciplinary approaches / interventions.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Seeks to empower individuals and communities to take and manage responsibility for their own health.</a:t>
            </a:r>
          </a:p>
        </p:txBody>
      </p:sp>
    </p:spTree>
    <p:extLst>
      <p:ext uri="{BB962C8B-B14F-4D97-AF65-F5344CB8AC3E}">
        <p14:creationId xmlns:p14="http://schemas.microsoft.com/office/powerpoint/2010/main" val="19733661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30B2C-D6A4-3849-5147-972E58901E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82934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Biopsychosocial Model Promotion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D795EF-84CE-B82F-A08B-E9BA59D2D2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0978" y="1301477"/>
            <a:ext cx="11022821" cy="4875486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/>
              <a:t>Considers the interconnections between biology, psychology and socio-environmental factors and their effect on health.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F424ABD-EE74-BC13-A832-EB347FCAADF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7196" y="2210922"/>
            <a:ext cx="4744602" cy="43194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3127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6FDD2-F208-E33E-120E-B9F0107CAC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Ottawa Charter for Health </a:t>
            </a:r>
            <a:r>
              <a:rPr lang="en-GB" dirty="0" err="1"/>
              <a:t>Promtotion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2EEC3E-0B88-7CA3-D257-2D56F1F66B2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Key Principles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Build healthy public policy</a:t>
            </a:r>
          </a:p>
          <a:p>
            <a:r>
              <a:rPr lang="en-GB" dirty="0"/>
              <a:t>Create supportive environments</a:t>
            </a:r>
          </a:p>
          <a:p>
            <a:r>
              <a:rPr lang="en-GB" dirty="0"/>
              <a:t>Strengthen community action</a:t>
            </a:r>
          </a:p>
          <a:p>
            <a:r>
              <a:rPr lang="en-GB" dirty="0"/>
              <a:t>Develop personal skills</a:t>
            </a:r>
          </a:p>
          <a:p>
            <a:r>
              <a:rPr lang="en-GB" dirty="0"/>
              <a:t>Reorient health services</a:t>
            </a:r>
          </a:p>
        </p:txBody>
      </p:sp>
    </p:spTree>
    <p:extLst>
      <p:ext uri="{BB962C8B-B14F-4D97-AF65-F5344CB8AC3E}">
        <p14:creationId xmlns:p14="http://schemas.microsoft.com/office/powerpoint/2010/main" val="32076097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0157D4-D454-EF45-7EED-775F751A08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404666"/>
            <a:ext cx="9144000" cy="834028"/>
          </a:xfrm>
        </p:spPr>
        <p:txBody>
          <a:bodyPr>
            <a:normAutofit fontScale="90000"/>
          </a:bodyPr>
          <a:lstStyle/>
          <a:p>
            <a:r>
              <a:rPr lang="en-GB" dirty="0"/>
              <a:t>Public Health in Wales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58B9C2C-B573-EC9C-AC24-CD2E0F9D96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4158" y="1345018"/>
            <a:ext cx="10093842" cy="4763386"/>
          </a:xfrm>
        </p:spPr>
        <p:txBody>
          <a:bodyPr/>
          <a:lstStyle/>
          <a:p>
            <a:endParaRPr lang="en-GB" b="0" i="0" dirty="0">
              <a:solidFill>
                <a:srgbClr val="212529"/>
              </a:solidFill>
              <a:effectLst/>
              <a:latin typeface="-apple-system"/>
            </a:endParaRPr>
          </a:p>
          <a:p>
            <a:r>
              <a:rPr lang="en-GB" dirty="0">
                <a:solidFill>
                  <a:srgbClr val="212529"/>
                </a:solidFill>
                <a:latin typeface="-apple-system"/>
              </a:rPr>
              <a:t>Wellbeing of Future Generations (Wales) Act 2015</a:t>
            </a:r>
          </a:p>
          <a:p>
            <a:endParaRPr lang="en-GB" dirty="0">
              <a:solidFill>
                <a:srgbClr val="212529"/>
              </a:solidFill>
              <a:latin typeface="-apple-system"/>
            </a:endParaRPr>
          </a:p>
          <a:p>
            <a:endParaRPr lang="en-GB" dirty="0">
              <a:solidFill>
                <a:srgbClr val="212529"/>
              </a:solidFill>
              <a:latin typeface="-apple-system"/>
            </a:endParaRPr>
          </a:p>
          <a:p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Welsh Government introduced a new law to improve health and social care services called the Health and Social Care (Quality and Engagement) (Wales) Act 2020.</a:t>
            </a:r>
            <a:endParaRPr lang="en-GB" dirty="0">
              <a:solidFill>
                <a:srgbClr val="212529"/>
              </a:solidFill>
              <a:latin typeface="-apple-system"/>
            </a:endParaRPr>
          </a:p>
          <a:p>
            <a:endParaRPr lang="en-GB" dirty="0">
              <a:solidFill>
                <a:srgbClr val="212529"/>
              </a:solidFill>
              <a:latin typeface="-apple-system"/>
            </a:endParaRPr>
          </a:p>
          <a:p>
            <a:r>
              <a:rPr lang="en-GB" dirty="0">
                <a:solidFill>
                  <a:srgbClr val="212529"/>
                </a:solidFill>
                <a:latin typeface="-apple-system"/>
              </a:rPr>
              <a:t>A</a:t>
            </a:r>
            <a:r>
              <a:rPr lang="en-GB" b="0" i="0" dirty="0">
                <a:solidFill>
                  <a:srgbClr val="212529"/>
                </a:solidFill>
                <a:effectLst/>
                <a:latin typeface="-apple-system"/>
              </a:rPr>
              <a:t>ll NHS organisations and Assembly minister have a legal responsibility to continually improve the quality of the services they provide.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24697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1F8B18-4A9F-67F3-D3D3-57445BDC8B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448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Public Health Wales</a:t>
            </a:r>
            <a:br>
              <a:rPr lang="en-GB" dirty="0"/>
            </a:br>
            <a:r>
              <a:rPr lang="en-GB" sz="2800" dirty="0">
                <a:hlinkClick r:id="rId2"/>
              </a:rPr>
              <a:t>https://phw.nhs.wales/</a:t>
            </a:r>
            <a:r>
              <a:rPr lang="en-GB" sz="2800" dirty="0"/>
              <a:t>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AD5434-97C4-86B6-8EDB-A04ACFCF02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833" y="1527960"/>
            <a:ext cx="11008242" cy="90694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2400" dirty="0">
                <a:solidFill>
                  <a:srgbClr val="FF0000"/>
                </a:solidFill>
              </a:rPr>
              <a:t>To fulfil and meet the Welsh Assembly’s standards for health and Social Care.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E36EE5F-EF20-FA75-8C6B-A1AB49E6D9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5925" y="1981431"/>
            <a:ext cx="4736804" cy="454994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9968378-22AE-28E8-7934-27F012F42291}"/>
              </a:ext>
            </a:extLst>
          </p:cNvPr>
          <p:cNvSpPr txBox="1"/>
          <p:nvPr/>
        </p:nvSpPr>
        <p:spPr>
          <a:xfrm>
            <a:off x="6018028" y="2944284"/>
            <a:ext cx="517805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400" b="1" i="0" dirty="0">
                <a:solidFill>
                  <a:srgbClr val="1F1F1F"/>
                </a:solidFill>
                <a:effectLst/>
              </a:rPr>
              <a:t>Informed by evidence from National Survey for </a:t>
            </a:r>
            <a:r>
              <a:rPr lang="en-GB" sz="2400" b="1" dirty="0">
                <a:solidFill>
                  <a:srgbClr val="1F1F1F"/>
                </a:solidFill>
              </a:rPr>
              <a:t>W</a:t>
            </a:r>
            <a:r>
              <a:rPr lang="en-GB" sz="2400" b="1" i="0" dirty="0">
                <a:solidFill>
                  <a:srgbClr val="1F1F1F"/>
                </a:solidFill>
                <a:effectLst/>
              </a:rPr>
              <a:t>ales</a:t>
            </a:r>
          </a:p>
          <a:p>
            <a:pPr marL="0" indent="0">
              <a:buNone/>
            </a:pPr>
            <a:endParaRPr lang="en-GB" b="1" dirty="0">
              <a:solidFill>
                <a:srgbClr val="1F1F1F"/>
              </a:solidFill>
            </a:endParaRPr>
          </a:p>
          <a:p>
            <a:pPr marL="0" indent="0">
              <a:buNone/>
            </a:pPr>
            <a:r>
              <a:rPr lang="en-GB" sz="1800" b="1" i="0" dirty="0">
                <a:solidFill>
                  <a:srgbClr val="1F1F1F"/>
                </a:solidFill>
                <a:effectLst/>
                <a:hlinkClick r:id="rId4"/>
              </a:rPr>
              <a:t>https://www.gov.wales/national-survey-wales</a:t>
            </a:r>
            <a:r>
              <a:rPr lang="en-GB" sz="1800" b="1" i="0" dirty="0">
                <a:solidFill>
                  <a:srgbClr val="1F1F1F"/>
                </a:solidFill>
                <a:effectLst/>
              </a:rPr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1F770F7-8317-6C88-A781-D07A4913FC48}"/>
              </a:ext>
            </a:extLst>
          </p:cNvPr>
          <p:cNvSpPr txBox="1"/>
          <p:nvPr/>
        </p:nvSpPr>
        <p:spPr>
          <a:xfrm>
            <a:off x="5247809" y="5330040"/>
            <a:ext cx="601372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FF0000"/>
                </a:solidFill>
              </a:rPr>
              <a:t>To help people in Wales live longer, healthier lives</a:t>
            </a:r>
          </a:p>
        </p:txBody>
      </p:sp>
    </p:spTree>
    <p:extLst>
      <p:ext uri="{BB962C8B-B14F-4D97-AF65-F5344CB8AC3E}">
        <p14:creationId xmlns:p14="http://schemas.microsoft.com/office/powerpoint/2010/main" val="21446703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1951-3A76-3E2C-AF3F-50A8D2379A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177" y="412972"/>
            <a:ext cx="10515600" cy="820405"/>
          </a:xfrm>
        </p:spPr>
        <p:txBody>
          <a:bodyPr/>
          <a:lstStyle/>
          <a:p>
            <a:pPr algn="ctr"/>
            <a:r>
              <a:rPr lang="en-GB" dirty="0"/>
              <a:t>Policy Documents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60B170-77C8-3DD0-0B74-7026F23E98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5172" y="1233377"/>
            <a:ext cx="4403651" cy="5061097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GB" b="1" dirty="0">
                <a:solidFill>
                  <a:srgbClr val="FF0000"/>
                </a:solidFill>
              </a:rPr>
              <a:t>Past but still relevant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Climbing Higher				</a:t>
            </a:r>
          </a:p>
          <a:p>
            <a:pPr marL="0" indent="0">
              <a:buNone/>
            </a:pPr>
            <a:r>
              <a:rPr lang="en-GB" dirty="0"/>
              <a:t>Our Healthy Future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Making Connections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Designed for Life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Creating and Active Wales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Closing the Gap: Strategy for action to tackle health inequalities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D98CA39-0BD4-5A70-E670-5CAD68AF4307}"/>
              </a:ext>
            </a:extLst>
          </p:cNvPr>
          <p:cNvSpPr txBox="1"/>
          <p:nvPr/>
        </p:nvSpPr>
        <p:spPr>
          <a:xfrm>
            <a:off x="5503679" y="1143000"/>
            <a:ext cx="6095114" cy="50167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 algn="ctr">
              <a:buNone/>
            </a:pPr>
            <a:r>
              <a:rPr lang="en-GB" sz="2000" b="1" i="0" dirty="0">
                <a:solidFill>
                  <a:srgbClr val="FF0000"/>
                </a:solidFill>
                <a:effectLst/>
              </a:rPr>
              <a:t>Current and increasingly relevant</a:t>
            </a:r>
          </a:p>
          <a:p>
            <a:pPr marL="0" indent="0">
              <a:buNone/>
            </a:pPr>
            <a:endParaRPr lang="en-GB" sz="2000" b="1" dirty="0">
              <a:solidFill>
                <a:srgbClr val="1F1F1F"/>
              </a:solidFill>
            </a:endParaRPr>
          </a:p>
          <a:p>
            <a:pPr marL="0" indent="0">
              <a:buNone/>
            </a:pPr>
            <a:r>
              <a:rPr lang="en-GB" sz="2000" b="1" i="0" dirty="0">
                <a:solidFill>
                  <a:srgbClr val="1F1F1F"/>
                </a:solidFill>
                <a:effectLst/>
              </a:rPr>
              <a:t>Healthy weight strategy (Healthy Weight Healthy Wales)</a:t>
            </a:r>
          </a:p>
          <a:p>
            <a:pPr marL="0" indent="0">
              <a:buNone/>
            </a:pPr>
            <a:endParaRPr lang="en-GB" sz="2000" b="1" dirty="0">
              <a:solidFill>
                <a:srgbClr val="1F1F1F"/>
              </a:solidFill>
            </a:endParaRPr>
          </a:p>
          <a:p>
            <a:pPr marL="0" indent="0">
              <a:buNone/>
            </a:pPr>
            <a:r>
              <a:rPr lang="en-GB" sz="2000" b="1" dirty="0"/>
              <a:t>Working together for a healthier Wales: Our long-term Strategy 2023 -2035</a:t>
            </a:r>
          </a:p>
          <a:p>
            <a:pPr marL="0" indent="0">
              <a:buNone/>
            </a:pPr>
            <a:endParaRPr lang="en-GB" sz="2000" b="1" i="0" dirty="0">
              <a:solidFill>
                <a:srgbClr val="1F1F1F"/>
              </a:solidFill>
              <a:effectLst/>
            </a:endParaRPr>
          </a:p>
          <a:p>
            <a:pPr marL="0" indent="0">
              <a:buNone/>
            </a:pPr>
            <a:r>
              <a:rPr lang="en-GB" sz="2000" b="1" dirty="0">
                <a:solidFill>
                  <a:srgbClr val="1F1F1F"/>
                </a:solidFill>
              </a:rPr>
              <a:t>A Healthier Wales: our plan for health and social care</a:t>
            </a:r>
          </a:p>
          <a:p>
            <a:pPr marL="0" indent="0">
              <a:buNone/>
            </a:pPr>
            <a:endParaRPr lang="en-GB" sz="2000" b="1" dirty="0">
              <a:solidFill>
                <a:srgbClr val="1F1F1F"/>
              </a:solidFill>
            </a:endParaRPr>
          </a:p>
          <a:p>
            <a:r>
              <a:rPr lang="en-GB" sz="2000" b="1" dirty="0">
                <a:solidFill>
                  <a:srgbClr val="1F1F1F"/>
                </a:solidFill>
              </a:rPr>
              <a:t>A Healthier Wales: our workforce strategy for health and social care</a:t>
            </a:r>
          </a:p>
          <a:p>
            <a:endParaRPr lang="en-GB" sz="2000" b="1" dirty="0">
              <a:solidFill>
                <a:srgbClr val="1F1F1F"/>
              </a:solidFill>
            </a:endParaRPr>
          </a:p>
          <a:p>
            <a:r>
              <a:rPr lang="en-GB" sz="2000" b="1" dirty="0">
                <a:solidFill>
                  <a:srgbClr val="1F1F1F"/>
                </a:solidFill>
              </a:rPr>
              <a:t>Working to achieve a healthier future for Wales</a:t>
            </a:r>
          </a:p>
          <a:p>
            <a:endParaRPr lang="en-GB" sz="2000" b="1" dirty="0">
              <a:solidFill>
                <a:srgbClr val="1F1F1F"/>
              </a:solidFill>
            </a:endParaRPr>
          </a:p>
          <a:p>
            <a:r>
              <a:rPr lang="en-GB" sz="2000" b="1" dirty="0">
                <a:solidFill>
                  <a:srgbClr val="1F1F1F"/>
                </a:solidFill>
              </a:rPr>
              <a:t>Creating an Active Nation</a:t>
            </a:r>
          </a:p>
          <a:p>
            <a:pPr marL="0" indent="0">
              <a:buNone/>
            </a:pPr>
            <a:endParaRPr lang="en-GB" sz="2000" b="1" dirty="0">
              <a:solidFill>
                <a:srgbClr val="1F1F1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19846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EEC467-D8DD-2D95-18C2-31BFD682C8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79057"/>
            <a:ext cx="10515600" cy="910782"/>
          </a:xfrm>
        </p:spPr>
        <p:txBody>
          <a:bodyPr/>
          <a:lstStyle/>
          <a:p>
            <a:pPr algn="ctr"/>
            <a:r>
              <a:rPr lang="en-GB" dirty="0"/>
              <a:t>Critically reviewing a Strategy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65780C-C936-3EC9-4DE6-FB8D20BFDF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21242" y="1286539"/>
            <a:ext cx="6360042" cy="47952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/>
              <a:t>What is the aim / objective of the strategy?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Are there predetermined goals and aspirations?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is the standards required to measure success?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interventions &amp; intervention methods?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How and what are measured outcomes?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Did the strategy meet its targets?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strategy cost effective?</a:t>
            </a:r>
          </a:p>
        </p:txBody>
      </p:sp>
    </p:spTree>
    <p:extLst>
      <p:ext uri="{BB962C8B-B14F-4D97-AF65-F5344CB8AC3E}">
        <p14:creationId xmlns:p14="http://schemas.microsoft.com/office/powerpoint/2010/main" val="219362682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5C2562-E04D-8B2B-9745-E640F80A04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Consider one of the older Strategies from the above list and critically review it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734A2371-1AF3-5BEF-2053-C997D5EB35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762" y="1690688"/>
            <a:ext cx="4335898" cy="5061097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Climbing Higher				</a:t>
            </a:r>
          </a:p>
          <a:p>
            <a:r>
              <a:rPr lang="en-GB" sz="2400" dirty="0">
                <a:solidFill>
                  <a:srgbClr val="FF0000"/>
                </a:solidFill>
              </a:rPr>
              <a:t>Our Healthy Future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Making Connections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Designed for Life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Creating and Active Wales </a:t>
            </a:r>
          </a:p>
          <a:p>
            <a:endParaRPr lang="en-GB" sz="2400" dirty="0">
              <a:solidFill>
                <a:srgbClr val="FF0000"/>
              </a:solidFill>
            </a:endParaRPr>
          </a:p>
          <a:p>
            <a:r>
              <a:rPr lang="en-GB" sz="2400" dirty="0">
                <a:solidFill>
                  <a:srgbClr val="FF0000"/>
                </a:solidFill>
              </a:rPr>
              <a:t>Closing the Gap: Strategy for action to tackle health inequalities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A0E3FF07-0C27-D74D-D860-55810E8532DB}"/>
              </a:ext>
            </a:extLst>
          </p:cNvPr>
          <p:cNvSpPr txBox="1">
            <a:spLocks/>
          </p:cNvSpPr>
          <p:nvPr/>
        </p:nvSpPr>
        <p:spPr>
          <a:xfrm>
            <a:off x="5238307" y="2062716"/>
            <a:ext cx="6360042" cy="4795284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rgbClr val="0070C0"/>
                </a:solidFill>
              </a:rPr>
              <a:t>What is the aim / objective of the strategy?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Are there predetermined goals and aspirations?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What is the standards required to measure success?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What are the interventions &amp; intervention methods?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How and what are measured outcomes?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Did the strategy meet its targets?</a:t>
            </a:r>
          </a:p>
          <a:p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If the strategy cost effective?</a:t>
            </a:r>
          </a:p>
        </p:txBody>
      </p:sp>
    </p:spTree>
    <p:extLst>
      <p:ext uri="{BB962C8B-B14F-4D97-AF65-F5344CB8AC3E}">
        <p14:creationId xmlns:p14="http://schemas.microsoft.com/office/powerpoint/2010/main" val="1905757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A970B2-1773-BD72-0296-7EC1324C28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9381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Newer Strategy for Wales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6E8584-AB71-C6FF-91A1-59F0F67DBC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69296" y="1307644"/>
            <a:ext cx="6711317" cy="46747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43E6EA7-82FD-5195-7FA9-F5E37961895E}"/>
              </a:ext>
            </a:extLst>
          </p:cNvPr>
          <p:cNvSpPr txBox="1"/>
          <p:nvPr/>
        </p:nvSpPr>
        <p:spPr>
          <a:xfrm>
            <a:off x="575730" y="6116788"/>
            <a:ext cx="1104054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https://phw.nhs.wales/news/public-health-wales-vision-for-a-healthier-future-for-wales/working-together-for-a-healthier-wales/#:~:text=Our%20strategy%20sets%20out%20our,good%20health%20and%20well%2Dbeing.</a:t>
            </a:r>
          </a:p>
        </p:txBody>
      </p:sp>
    </p:spTree>
    <p:extLst>
      <p:ext uri="{BB962C8B-B14F-4D97-AF65-F5344CB8AC3E}">
        <p14:creationId xmlns:p14="http://schemas.microsoft.com/office/powerpoint/2010/main" val="38155615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76EBF2-A3E6-3A04-EF86-1338730D7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Informed by and developed to support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2D7DF-F597-BA2D-47E1-F888A94F6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31480"/>
            <a:ext cx="10515600" cy="4645483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/>
              <a:t>Ottawa Charter (1986)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WHO recommendations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UK Government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Welsh Assembly</a:t>
            </a:r>
          </a:p>
          <a:p>
            <a:endParaRPr lang="en-GB" dirty="0"/>
          </a:p>
          <a:p>
            <a:pPr lvl="4">
              <a:buFont typeface="Wingdings" panose="05000000000000000000" pitchFamily="2" charset="2"/>
              <a:buChar char="Ø"/>
            </a:pPr>
            <a:r>
              <a:rPr lang="en-GB" sz="2600" dirty="0"/>
              <a:t>Well-being of Future generations (Wales) Act (2015).</a:t>
            </a:r>
          </a:p>
          <a:p>
            <a:pPr lvl="4">
              <a:buFont typeface="Wingdings" panose="05000000000000000000" pitchFamily="2" charset="2"/>
              <a:buChar char="Ø"/>
            </a:pPr>
            <a:endParaRPr lang="en-GB" sz="2600" dirty="0"/>
          </a:p>
          <a:p>
            <a:pPr lvl="4">
              <a:buFont typeface="Wingdings" panose="05000000000000000000" pitchFamily="2" charset="2"/>
              <a:buChar char="Ø"/>
            </a:pPr>
            <a:r>
              <a:rPr lang="en-GB" sz="2600" dirty="0"/>
              <a:t>The health and Social Care (Quality and engagement )(Wales) Act 2020</a:t>
            </a:r>
          </a:p>
          <a:p>
            <a:pPr lvl="4">
              <a:buFont typeface="Wingdings" panose="05000000000000000000" pitchFamily="2" charset="2"/>
              <a:buChar char="Ø"/>
            </a:pPr>
            <a:endParaRPr lang="en-GB" sz="2600" dirty="0"/>
          </a:p>
          <a:p>
            <a:pPr lvl="4">
              <a:buFont typeface="Wingdings" panose="05000000000000000000" pitchFamily="2" charset="2"/>
              <a:buChar char="Ø"/>
            </a:pPr>
            <a:r>
              <a:rPr lang="en-GB" sz="2600" dirty="0"/>
              <a:t>Socio-economic Duty (2021)</a:t>
            </a:r>
          </a:p>
          <a:p>
            <a:pPr lvl="4">
              <a:buFont typeface="Wingdings" panose="05000000000000000000" pitchFamily="2" charset="2"/>
              <a:buChar char="Ø"/>
            </a:pPr>
            <a:endParaRPr lang="en-GB" sz="2600" dirty="0"/>
          </a:p>
          <a:p>
            <a:pPr lvl="4">
              <a:buFont typeface="Wingdings" panose="05000000000000000000" pitchFamily="2" charset="2"/>
              <a:buChar char="Ø"/>
            </a:pPr>
            <a:r>
              <a:rPr lang="en-GB" sz="2600" dirty="0"/>
              <a:t>Others</a:t>
            </a:r>
          </a:p>
          <a:p>
            <a:endParaRPr lang="en-GB" dirty="0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3370140B-3AEE-2D62-7120-43FDCCF6A6C8}"/>
              </a:ext>
            </a:extLst>
          </p:cNvPr>
          <p:cNvSpPr/>
          <p:nvPr/>
        </p:nvSpPr>
        <p:spPr>
          <a:xfrm>
            <a:off x="3926872" y="1643954"/>
            <a:ext cx="196343" cy="2210267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55633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EF31C-E6D1-B2B4-A208-7ADEE91CD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7875"/>
          </a:xfrm>
        </p:spPr>
        <p:txBody>
          <a:bodyPr/>
          <a:lstStyle/>
          <a:p>
            <a:pPr algn="ctr"/>
            <a:r>
              <a:rPr lang="en-GB" dirty="0"/>
              <a:t>Strategic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5C336C-769D-77B8-50B2-6876F6EFD0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7888" y="1523206"/>
            <a:ext cx="10809823" cy="4969669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Influence the wider determinant of health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Promoting mental and social well-being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Promoting healthy behaviours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Supporting the development of a sustainable health and care system focused on prevention and early intervention.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Delivering excellent public health services to protect the public and maximise population health outcomes.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Tackling the public health effects of climate change.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8831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BA1C6-B4B8-6DB2-6F6D-5431919965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57815"/>
          </a:xfrm>
        </p:spPr>
        <p:txBody>
          <a:bodyPr/>
          <a:lstStyle/>
          <a:p>
            <a:pPr algn="ctr"/>
            <a:r>
              <a:rPr lang="en-GB" dirty="0"/>
              <a:t>Determinants of Health Domains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A49527-2429-C757-DEC5-C15B83FD4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169195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Social determinants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Physical determinants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Economic determinants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Moral / ethical determinants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Environmental determinants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C3E188-D3A9-A198-84FE-AB09C5B77864}"/>
              </a:ext>
            </a:extLst>
          </p:cNvPr>
          <p:cNvSpPr txBox="1"/>
          <p:nvPr/>
        </p:nvSpPr>
        <p:spPr>
          <a:xfrm>
            <a:off x="5569689" y="3147237"/>
            <a:ext cx="54864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>
                <a:solidFill>
                  <a:srgbClr val="0070C0"/>
                </a:solidFill>
              </a:rPr>
              <a:t>Identify 4 factors that can be included in each domain </a:t>
            </a:r>
          </a:p>
        </p:txBody>
      </p:sp>
    </p:spTree>
    <p:extLst>
      <p:ext uri="{BB962C8B-B14F-4D97-AF65-F5344CB8AC3E}">
        <p14:creationId xmlns:p14="http://schemas.microsoft.com/office/powerpoint/2010/main" val="39466795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B3DFC7-CBC7-C43E-C346-0E861921E5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2144" y="391706"/>
            <a:ext cx="10515600" cy="717569"/>
          </a:xfrm>
        </p:spPr>
        <p:txBody>
          <a:bodyPr/>
          <a:lstStyle/>
          <a:p>
            <a:pPr algn="ctr"/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3AA398-E96F-BE39-F5FA-D873271639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6568" y="1297075"/>
            <a:ext cx="10624926" cy="5316376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What are the determinants of health in UK, Wales &amp; where are the inequalities?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are the concerns with mental and social wellbeing?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Which are the key healthy behaviours?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do we mean by sustainable healthcare system &amp; why focus on early intervention and prevention.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constitutes optimisation of public healthcare outcomes and what do we mean by excellent?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What is the relationship between climate change and health?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548652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284218-28BC-DC1F-4272-F03C8A4803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Strategic Approach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DC8EC0-1741-D599-1B66-340AE09BF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64894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Inform	about emergent threats and new factors that influence 			health and wellbeing inequalities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Advocate	action for changes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Mobilise	develop strategies and interventions through seek 				partnership to address inequalities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Deliver	evidence-informed services </a:t>
            </a:r>
            <a:r>
              <a:rPr lang="en-GB"/>
              <a:t>and intervention.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778358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E749F-835F-F738-BC26-BAF8FEECC8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68058"/>
          </a:xfrm>
        </p:spPr>
        <p:txBody>
          <a:bodyPr/>
          <a:lstStyle/>
          <a:p>
            <a:pPr algn="ctr"/>
            <a:r>
              <a:rPr lang="en-GB" dirty="0"/>
              <a:t>Key Concerns - Drivers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7C54B0-26B1-4295-EC62-D5FE961AB1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00501"/>
            <a:ext cx="10515600" cy="4976462"/>
          </a:xfrm>
        </p:spPr>
        <p:txBody>
          <a:bodyPr>
            <a:normAutofit fontScale="92500"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/>
              <a:t>Ageing Population and low fertility rate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Persistent health inequalities and life expectancies due to social and economic deprivation (women ± 17yrs; men ± 12yrs).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People living in deprived areas are 2.5 x more like to experience premature death from non-communicable disease.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1/3 of people follow less than 3 of the five healthy behaviours 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13.8% of people smoke.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Loneliness is 2 x greater in deprived area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Over 750 000 people on untreated pathways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577 400 people on a HNS waiting list</a:t>
            </a:r>
          </a:p>
        </p:txBody>
      </p:sp>
    </p:spTree>
    <p:extLst>
      <p:ext uri="{BB962C8B-B14F-4D97-AF65-F5344CB8AC3E}">
        <p14:creationId xmlns:p14="http://schemas.microsoft.com/office/powerpoint/2010/main" val="145714910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CAED34-D1DC-7009-7F37-F209E7A871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BA356-68C3-252B-ED89-546303EBFF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What are the main areas of deprivation in Wales?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concerns with an ageing population?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concerns with a low fertility rate?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most significant non-communicable diseases?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What are the associations between loneliness and health?</a:t>
            </a:r>
          </a:p>
        </p:txBody>
      </p:sp>
    </p:spTree>
    <p:extLst>
      <p:ext uri="{BB962C8B-B14F-4D97-AF65-F5344CB8AC3E}">
        <p14:creationId xmlns:p14="http://schemas.microsoft.com/office/powerpoint/2010/main" val="355506836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BA464614-E873-D75B-550E-28EEE6A54C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2310" y="616321"/>
            <a:ext cx="4805495" cy="5845714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26B0A44-6491-6F62-A58B-8C72B6A99B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74006" y="125386"/>
            <a:ext cx="10515600" cy="981870"/>
          </a:xfrm>
        </p:spPr>
        <p:txBody>
          <a:bodyPr/>
          <a:lstStyle/>
          <a:p>
            <a:pPr algn="ctr"/>
            <a:r>
              <a:rPr lang="en-GB" dirty="0"/>
              <a:t>Deprivation in Wales (WIMD)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D1C5F16-CD81-F0DD-CCE1-092325463843}"/>
              </a:ext>
            </a:extLst>
          </p:cNvPr>
          <p:cNvSpPr txBox="1"/>
          <p:nvPr/>
        </p:nvSpPr>
        <p:spPr>
          <a:xfrm>
            <a:off x="5614987" y="5375807"/>
            <a:ext cx="6361969" cy="13234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>
                <a:hlinkClick r:id="rId3"/>
              </a:rPr>
              <a:t>https://www.gov.wales/sites/default/files/statistics-and-research/2019-11/welsh-index-multiple-deprivation-2019-results-report-024.pdf</a:t>
            </a:r>
            <a:r>
              <a:rPr lang="en-GB" sz="1600" dirty="0"/>
              <a:t> </a:t>
            </a:r>
          </a:p>
          <a:p>
            <a:endParaRPr lang="en-GB" sz="1600" dirty="0"/>
          </a:p>
          <a:p>
            <a:r>
              <a:rPr lang="en-GB" sz="1600" dirty="0">
                <a:hlinkClick r:id="rId4"/>
              </a:rPr>
              <a:t>https://www.infobasecymru.net/IAS/themes/people,communitiesandequalities/deprivation/welshindexofmultipledeprivation2019</a:t>
            </a:r>
            <a:r>
              <a:rPr lang="en-GB" sz="1600" dirty="0"/>
              <a:t>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9B989CE-4AC7-126C-8D73-3FD4ED766F5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73728" y="1175737"/>
            <a:ext cx="5001375" cy="3864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51320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E5063-EEF3-21CF-A796-CEB40958D1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172" y="175911"/>
            <a:ext cx="10515600" cy="1135316"/>
          </a:xfrm>
        </p:spPr>
        <p:txBody>
          <a:bodyPr/>
          <a:lstStyle/>
          <a:p>
            <a:pPr algn="ctr"/>
            <a:r>
              <a:rPr lang="en-GB" dirty="0"/>
              <a:t>Main Non-communicable Diseases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5AA1D2-272E-6A98-7A94-1FDAEFC245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Tobacco				</a:t>
            </a:r>
            <a:r>
              <a:rPr lang="en-GB" dirty="0">
                <a:solidFill>
                  <a:srgbClr val="FF0000"/>
                </a:solidFill>
              </a:rPr>
              <a:t>Heart Disease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Inactivity				</a:t>
            </a:r>
            <a:r>
              <a:rPr lang="en-GB" dirty="0">
                <a:solidFill>
                  <a:srgbClr val="FF0000"/>
                </a:solidFill>
              </a:rPr>
              <a:t>Stroke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Alcohol				</a:t>
            </a:r>
            <a:r>
              <a:rPr lang="en-GB" dirty="0">
                <a:solidFill>
                  <a:srgbClr val="FF0000"/>
                </a:solidFill>
              </a:rPr>
              <a:t>Cancer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Diet					</a:t>
            </a:r>
            <a:r>
              <a:rPr lang="en-GB" dirty="0">
                <a:solidFill>
                  <a:srgbClr val="FF0000"/>
                </a:solidFill>
              </a:rPr>
              <a:t>Diabetes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Air Pollution				</a:t>
            </a:r>
            <a:r>
              <a:rPr lang="en-GB" dirty="0">
                <a:solidFill>
                  <a:srgbClr val="FF0000"/>
                </a:solidFill>
              </a:rPr>
              <a:t>Chronic Lung disease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Right Brace 5">
            <a:extLst>
              <a:ext uri="{FF2B5EF4-FFF2-40B4-BE49-F238E27FC236}">
                <a16:creationId xmlns:a16="http://schemas.microsoft.com/office/drawing/2014/main" id="{3F1CDC32-053A-74B6-E9BF-8AB8DF91611C}"/>
              </a:ext>
            </a:extLst>
          </p:cNvPr>
          <p:cNvSpPr/>
          <p:nvPr/>
        </p:nvSpPr>
        <p:spPr>
          <a:xfrm>
            <a:off x="8409113" y="1917340"/>
            <a:ext cx="656348" cy="3943700"/>
          </a:xfrm>
          <a:prstGeom prst="rightBrac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B14602-580C-55D4-232B-5F4C29AA9E1A}"/>
              </a:ext>
            </a:extLst>
          </p:cNvPr>
          <p:cNvSpPr txBox="1"/>
          <p:nvPr/>
        </p:nvSpPr>
        <p:spPr>
          <a:xfrm>
            <a:off x="9188879" y="3429000"/>
            <a:ext cx="31302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74% of all premature Deaths WW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88117FF-C19E-D4D1-AF3C-D447E991A380}"/>
              </a:ext>
            </a:extLst>
          </p:cNvPr>
          <p:cNvSpPr txBox="1"/>
          <p:nvPr/>
        </p:nvSpPr>
        <p:spPr>
          <a:xfrm>
            <a:off x="1190684" y="6312757"/>
            <a:ext cx="839088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https://www.who.int/health-topics/noncommunicable-diseases#tab=tab_1</a:t>
            </a:r>
            <a:r>
              <a:rPr lang="en-GB" dirty="0"/>
              <a:t> </a:t>
            </a:r>
          </a:p>
        </p:txBody>
      </p:sp>
      <p:sp>
        <p:nvSpPr>
          <p:cNvPr id="10" name="Right Brace 9">
            <a:extLst>
              <a:ext uri="{FF2B5EF4-FFF2-40B4-BE49-F238E27FC236}">
                <a16:creationId xmlns:a16="http://schemas.microsoft.com/office/drawing/2014/main" id="{94804765-4E51-A946-B654-C2F139CCFE36}"/>
              </a:ext>
            </a:extLst>
          </p:cNvPr>
          <p:cNvSpPr/>
          <p:nvPr/>
        </p:nvSpPr>
        <p:spPr>
          <a:xfrm>
            <a:off x="2843589" y="1917340"/>
            <a:ext cx="656348" cy="3943700"/>
          </a:xfrm>
          <a:prstGeom prst="rightBrac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ight Brace 10">
            <a:extLst>
              <a:ext uri="{FF2B5EF4-FFF2-40B4-BE49-F238E27FC236}">
                <a16:creationId xmlns:a16="http://schemas.microsoft.com/office/drawing/2014/main" id="{44DB8C0D-FC8E-BD8C-6DE2-85DB8B70FC6A}"/>
              </a:ext>
            </a:extLst>
          </p:cNvPr>
          <p:cNvSpPr/>
          <p:nvPr/>
        </p:nvSpPr>
        <p:spPr>
          <a:xfrm rot="10800000">
            <a:off x="4363630" y="1917340"/>
            <a:ext cx="656348" cy="3943700"/>
          </a:xfrm>
          <a:prstGeom prst="rightBrace">
            <a:avLst/>
          </a:prstGeom>
          <a:ln w="19050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34D2AEE-FFFF-B37F-5B1B-E1834DCAE4FF}"/>
              </a:ext>
            </a:extLst>
          </p:cNvPr>
          <p:cNvSpPr txBox="1"/>
          <p:nvPr/>
        </p:nvSpPr>
        <p:spPr>
          <a:xfrm rot="16200000">
            <a:off x="3172893" y="3627580"/>
            <a:ext cx="1505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00B050"/>
                </a:solidFill>
              </a:rPr>
              <a:t>OBESITY</a:t>
            </a:r>
          </a:p>
        </p:txBody>
      </p:sp>
    </p:spTree>
    <p:extLst>
      <p:ext uri="{BB962C8B-B14F-4D97-AF65-F5344CB8AC3E}">
        <p14:creationId xmlns:p14="http://schemas.microsoft.com/office/powerpoint/2010/main" val="93908807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367DD4-E313-CE37-1BDB-9D5D1D34DB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27869"/>
          </a:xfrm>
        </p:spPr>
        <p:txBody>
          <a:bodyPr/>
          <a:lstStyle/>
          <a:p>
            <a:pPr algn="ctr"/>
            <a:r>
              <a:rPr lang="en-GB" dirty="0"/>
              <a:t>Vision &amp; Mission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EB79D7F-6F2A-D90D-4AD2-0F797A085D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520" y="1007087"/>
            <a:ext cx="11784480" cy="44435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083B324-5A8A-B1AE-C5BC-5BB1DD261BBB}"/>
              </a:ext>
            </a:extLst>
          </p:cNvPr>
          <p:cNvSpPr txBox="1"/>
          <p:nvPr/>
        </p:nvSpPr>
        <p:spPr>
          <a:xfrm>
            <a:off x="2486026" y="5907978"/>
            <a:ext cx="8251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To increase life expectancy and narrow the gap inequalities due to deprivation</a:t>
            </a:r>
          </a:p>
        </p:txBody>
      </p:sp>
    </p:spTree>
    <p:extLst>
      <p:ext uri="{BB962C8B-B14F-4D97-AF65-F5344CB8AC3E}">
        <p14:creationId xmlns:p14="http://schemas.microsoft.com/office/powerpoint/2010/main" val="143570572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EE899-D1B4-6AE4-3D3F-5D39EC9C4B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SP1		Influencing the wider determinants of 		health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273C7-9CD3-7880-D0DE-FD0F333E7F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Good Education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Fair work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Sufficient money and resources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Quality, accessible &amp;  affordable housing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Well-designed and sustainable transport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A built and natural environment that supports our health and wellbeing.</a:t>
            </a:r>
          </a:p>
        </p:txBody>
      </p:sp>
    </p:spTree>
    <p:extLst>
      <p:ext uri="{BB962C8B-B14F-4D97-AF65-F5344CB8AC3E}">
        <p14:creationId xmlns:p14="http://schemas.microsoft.com/office/powerpoint/2010/main" val="66101197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AA256C-C3C7-1D0A-43E1-6B89F11389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30EEA5-8D0C-686C-B25E-73416017E4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		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B947CC-9D1A-D007-DABA-3449B6F355AC}"/>
              </a:ext>
            </a:extLst>
          </p:cNvPr>
          <p:cNvSpPr txBox="1"/>
          <p:nvPr/>
        </p:nvSpPr>
        <p:spPr>
          <a:xfrm>
            <a:off x="936840" y="1649589"/>
            <a:ext cx="9747990" cy="3695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Reduce the impact of inequality across Wales</a:t>
            </a:r>
            <a:endParaRPr lang="en-GB" sz="2800" dirty="0"/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800" dirty="0"/>
              <a:t>Life expectancy	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800" dirty="0"/>
              <a:t>Healthy life expectancy	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800" dirty="0"/>
              <a:t>Mental Wellbeing	</a:t>
            </a:r>
          </a:p>
          <a:p>
            <a:pPr marL="342900" indent="-342900">
              <a:lnSpc>
                <a:spcPct val="200000"/>
              </a:lnSpc>
              <a:buFont typeface="+mj-lt"/>
              <a:buAutoNum type="arabicPeriod"/>
            </a:pPr>
            <a:r>
              <a:rPr lang="en-GB" sz="2800" dirty="0"/>
              <a:t>Children living in poverty</a:t>
            </a:r>
            <a:r>
              <a:rPr lang="en-GB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54737354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52A0BB-1C8C-096D-2FC4-1869B17C15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 2	Promoting Mental and Social 				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2D78D6-024F-801B-5787-B0AD3D932C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dirty="0"/>
              <a:t>Self-esteem, confidence, self-determination, self-acceptance.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Emotional Literacy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Healthy relationships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Resilience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Reducing stigma and discrimination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Trauma-informed practice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362302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DCB59-EF22-0371-CA4F-419A533589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598C9D-71C2-D10D-87A7-6CC5A69C899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0" y="1825625"/>
            <a:ext cx="10515600" cy="4608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dirty="0"/>
              <a:t>Improve across Wales and reduce the impact of inequality </a:t>
            </a:r>
          </a:p>
          <a:p>
            <a:pPr marL="0" indent="0">
              <a:buNone/>
            </a:pPr>
            <a:endParaRPr lang="en-GB" sz="2800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Mental wellbeing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Sense of community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Children developmental milestones (social and emotional)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Violence and abuse		</a:t>
            </a:r>
          </a:p>
        </p:txBody>
      </p:sp>
    </p:spTree>
    <p:extLst>
      <p:ext uri="{BB962C8B-B14F-4D97-AF65-F5344CB8AC3E}">
        <p14:creationId xmlns:p14="http://schemas.microsoft.com/office/powerpoint/2010/main" val="7923257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046215-8325-5DCD-58C0-272BD5F218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SP3		Promoting Health Behaviours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DEA9A-4D66-9769-29F6-E237078CBD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 algn="ctr">
              <a:buNone/>
            </a:pPr>
            <a:r>
              <a:rPr lang="en-GB" dirty="0">
                <a:solidFill>
                  <a:srgbClr val="7030A0"/>
                </a:solidFill>
              </a:rPr>
              <a:t>5 Healthy lifestyle Behaviours</a:t>
            </a:r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Never Smoking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Regular Physical Activity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No Alcohol Consumption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Good Diet</a:t>
            </a:r>
          </a:p>
          <a:p>
            <a:pPr marL="0" indent="0" algn="ctr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dirty="0">
                <a:solidFill>
                  <a:srgbClr val="FF0000"/>
                </a:solidFill>
              </a:rPr>
              <a:t>Sufficient Sleep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928278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75D10-7C4E-78A5-CADD-EFFF10F7D1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1A45D-6984-E418-7D29-14EE67B59E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5517" y="1876114"/>
            <a:ext cx="10515600" cy="4351338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Reduce smoking rates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Reduce obesity</a:t>
            </a:r>
          </a:p>
          <a:p>
            <a:pPr marL="514350" indent="-514350">
              <a:buFont typeface="+mj-lt"/>
              <a:buAutoNum type="arabicPeriod"/>
            </a:pPr>
            <a:endParaRPr lang="en-GB" dirty="0">
              <a:solidFill>
                <a:srgbClr val="FF0000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dirty="0">
                <a:solidFill>
                  <a:srgbClr val="FF0000"/>
                </a:solidFill>
              </a:rPr>
              <a:t>Increase physical activity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Reduce alcohol consumption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09121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1D16FA-4A5D-23E1-B472-3E44AA1816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SP4		</a:t>
            </a:r>
            <a:r>
              <a:rPr lang="en-GB" sz="3600" dirty="0"/>
              <a:t>Supporting the development of a sustainable health 		and care system focused on prevention and early 			detection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F934C-7747-89FB-1ED2-A6B5CA5BDB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9905" y="2061238"/>
            <a:ext cx="10515600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Greater focus on prevention and early intervention and equity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Focus on secondary prevention and health care interactions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Support care at home and person centred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Provide data, analysis, research and evaluations to improve health and wellbeing and reduce inequalities</a:t>
            </a:r>
          </a:p>
          <a:p>
            <a:pPr marL="0" indent="0">
              <a:buNone/>
            </a:pPr>
            <a:endParaRPr lang="en-GB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Support partnership to support health and wellbeing in communities</a:t>
            </a:r>
          </a:p>
        </p:txBody>
      </p:sp>
    </p:spTree>
    <p:extLst>
      <p:ext uri="{BB962C8B-B14F-4D97-AF65-F5344CB8AC3E}">
        <p14:creationId xmlns:p14="http://schemas.microsoft.com/office/powerpoint/2010/main" val="176796443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94493E-0813-56A6-05F4-A14812DBB0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7A0D3E-FE63-8C82-036A-F565637A08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Increase number of working age adults in good health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Reduce the proportion of working age adults from </a:t>
            </a:r>
            <a:r>
              <a:rPr lang="en-GB" dirty="0" err="1"/>
              <a:t>from</a:t>
            </a:r>
            <a:r>
              <a:rPr lang="en-GB" dirty="0"/>
              <a:t> limiting long term illness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Increase the number of older people in good health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Reduce the proportion of older people from from limiting long term illness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351323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C87B9E-F32C-10D9-D04A-6C9100034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SP5 	Delivering excellent public health services to protect the 	public and maximise population health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777916-9380-F129-2E3F-EE2776FED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782836" cy="467820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Make sure interventions are safe or have higher benefits than risks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Evidence based interventions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Patient centred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Timeliness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3D97655-A190-DE20-1892-435966CC952C}"/>
              </a:ext>
            </a:extLst>
          </p:cNvPr>
          <p:cNvSpPr txBox="1"/>
          <p:nvPr/>
        </p:nvSpPr>
        <p:spPr>
          <a:xfrm>
            <a:off x="6473727" y="1825625"/>
            <a:ext cx="3840386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GB" sz="2800" dirty="0"/>
              <a:t>Equity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Innovation 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Education and training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Internal and external collaboration</a:t>
            </a:r>
          </a:p>
          <a:p>
            <a:pPr marL="0" indent="0">
              <a:buNone/>
            </a:pPr>
            <a:endParaRPr lang="en-GB" sz="2800" dirty="0"/>
          </a:p>
          <a:p>
            <a:r>
              <a:rPr lang="en-GB" sz="2800" dirty="0"/>
              <a:t>Efficiency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21022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B39C9-3D53-5176-697E-F63E045289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AC0A4-1A9F-8F1C-8CA4-319B911EE4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14791" cy="4351338"/>
          </a:xfrm>
        </p:spPr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Increase vaccinations rates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Reduce infection rates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Optimise the use of antimicrobials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Eliminate Hep B &amp; C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8EF02A6F-93F9-AA4E-CC16-6A8493F9A110}"/>
              </a:ext>
            </a:extLst>
          </p:cNvPr>
          <p:cNvSpPr txBox="1">
            <a:spLocks/>
          </p:cNvSpPr>
          <p:nvPr/>
        </p:nvSpPr>
        <p:spPr>
          <a:xfrm>
            <a:off x="6471390" y="1825625"/>
            <a:ext cx="5214791" cy="4351338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514350" indent="-514350">
              <a:buFont typeface="+mj-lt"/>
              <a:buAutoNum type="arabicPeriod" startAt="5"/>
            </a:pPr>
            <a:r>
              <a:rPr lang="en-GB" dirty="0"/>
              <a:t>Increase early diagnosis of </a:t>
            </a:r>
            <a:r>
              <a:rPr lang="en-GB" dirty="0" err="1"/>
              <a:t>bowle</a:t>
            </a:r>
            <a:r>
              <a:rPr lang="en-GB" dirty="0"/>
              <a:t> and breast cancer</a:t>
            </a:r>
          </a:p>
          <a:p>
            <a:pPr marL="514350" indent="-514350">
              <a:buFont typeface="+mj-lt"/>
              <a:buAutoNum type="arabicPeriod" startAt="5"/>
            </a:pPr>
            <a:endParaRPr lang="en-GB" dirty="0"/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Reduce incidence of cervical cancer</a:t>
            </a:r>
          </a:p>
          <a:p>
            <a:pPr marL="514350" indent="-514350">
              <a:buFont typeface="+mj-lt"/>
              <a:buAutoNum type="arabicPeriod" startAt="5"/>
            </a:pPr>
            <a:endParaRPr lang="en-GB" dirty="0"/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Reduce sight loss from diabetic retinopathy</a:t>
            </a:r>
          </a:p>
          <a:p>
            <a:pPr marL="514350" indent="-514350">
              <a:buFont typeface="+mj-lt"/>
              <a:buAutoNum type="arabicPeriod" startAt="5"/>
            </a:pPr>
            <a:endParaRPr lang="en-GB" dirty="0"/>
          </a:p>
          <a:p>
            <a:pPr marL="514350" indent="-514350">
              <a:buFont typeface="+mj-lt"/>
              <a:buAutoNum type="arabicPeriod" startAt="5"/>
            </a:pPr>
            <a:r>
              <a:rPr lang="en-GB" dirty="0"/>
              <a:t>Reduce mortality from ruptured aortic aneurysms</a:t>
            </a:r>
          </a:p>
        </p:txBody>
      </p:sp>
    </p:spTree>
    <p:extLst>
      <p:ext uri="{BB962C8B-B14F-4D97-AF65-F5344CB8AC3E}">
        <p14:creationId xmlns:p14="http://schemas.microsoft.com/office/powerpoint/2010/main" val="104010587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199046-23DD-51A0-6474-F9B03D480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SP6 Tackling the public health effects of climate change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F51CD3-5399-C818-B8D3-CDD8CD22A2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 marL="0" indent="0">
              <a:buNone/>
            </a:pPr>
            <a:r>
              <a:rPr lang="en-GB" dirty="0"/>
              <a:t>Protect, promote and educate people on health risks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Respond to threats and facilitate action associated with risks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Monitor risks and evaluate consequences and actions.</a:t>
            </a:r>
          </a:p>
        </p:txBody>
      </p:sp>
    </p:spTree>
    <p:extLst>
      <p:ext uri="{BB962C8B-B14F-4D97-AF65-F5344CB8AC3E}">
        <p14:creationId xmlns:p14="http://schemas.microsoft.com/office/powerpoint/2010/main" val="401860752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A3290-289E-08BA-A193-664F0F583C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A132D6-B582-D300-DE4E-90DF377780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Achieve carbon negativity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Increasing healthy life expectancy at birth and reducing inequalities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Increase percentage of journeys by </a:t>
            </a:r>
            <a:r>
              <a:rPr lang="en-GB" dirty="0" err="1"/>
              <a:t>waliing</a:t>
            </a:r>
            <a:r>
              <a:rPr lang="en-GB" dirty="0"/>
              <a:t>, cycling and public transport.</a:t>
            </a:r>
          </a:p>
        </p:txBody>
      </p:sp>
    </p:spTree>
    <p:extLst>
      <p:ext uri="{BB962C8B-B14F-4D97-AF65-F5344CB8AC3E}">
        <p14:creationId xmlns:p14="http://schemas.microsoft.com/office/powerpoint/2010/main" val="167063089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30EF9-FAEE-8A6F-5C74-781F0B5BBD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891474"/>
          </a:xfrm>
        </p:spPr>
        <p:txBody>
          <a:bodyPr/>
          <a:lstStyle/>
          <a:p>
            <a:pPr algn="ctr"/>
            <a:r>
              <a:rPr lang="en-GB" dirty="0"/>
              <a:t>Implementation - Developing strategies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26C24-681A-B8B9-14FD-DA44BC1573B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080E7C2-37B8-6DDC-E803-4DF7AACDE5CC}"/>
              </a:ext>
            </a:extLst>
          </p:cNvPr>
          <p:cNvSpPr txBox="1">
            <a:spLocks/>
          </p:cNvSpPr>
          <p:nvPr/>
        </p:nvSpPr>
        <p:spPr>
          <a:xfrm>
            <a:off x="838200" y="1452942"/>
            <a:ext cx="10515600" cy="476329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What is the strategy?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/>
              <a:t>What is the evidence of inequality?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Inform	</a:t>
            </a:r>
            <a:r>
              <a:rPr lang="en-GB" dirty="0"/>
              <a:t>	Who are the key individuals, groups, organisations?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Advocate</a:t>
            </a:r>
            <a:r>
              <a:rPr lang="en-GB" dirty="0"/>
              <a:t>	What needs to change?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dirty="0">
                <a:solidFill>
                  <a:srgbClr val="FF0000"/>
                </a:solidFill>
              </a:rPr>
              <a:t>Mobilise</a:t>
            </a:r>
            <a:r>
              <a:rPr lang="en-GB" dirty="0"/>
              <a:t>	Who needs be involved to make a meaningful impact?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</a:rPr>
              <a:t>Deliver</a:t>
            </a:r>
            <a:r>
              <a:rPr lang="en-GB" dirty="0"/>
              <a:t>	What is the intervention?</a:t>
            </a:r>
          </a:p>
        </p:txBody>
      </p:sp>
    </p:spTree>
    <p:extLst>
      <p:ext uri="{BB962C8B-B14F-4D97-AF65-F5344CB8AC3E}">
        <p14:creationId xmlns:p14="http://schemas.microsoft.com/office/powerpoint/2010/main" val="84175046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31799-5618-F221-D993-B19EDFC617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Nuffield Ladder of Intervention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ABF8EDD-0AAC-40FA-ACC5-813C8E27B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6231" y="1626934"/>
            <a:ext cx="7260892" cy="4768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11465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1571</TotalTime>
  <Words>1641</Words>
  <Application>Microsoft Office PowerPoint</Application>
  <PresentationFormat>Widescreen</PresentationFormat>
  <Paragraphs>364</Paragraphs>
  <Slides>35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3" baseType="lpstr">
      <vt:lpstr>-apple-system</vt:lpstr>
      <vt:lpstr>Google Sans</vt:lpstr>
      <vt:lpstr>Arial</vt:lpstr>
      <vt:lpstr>Calibri</vt:lpstr>
      <vt:lpstr>Calibri Light</vt:lpstr>
      <vt:lpstr>Verdana</vt:lpstr>
      <vt:lpstr>Wingdings</vt:lpstr>
      <vt:lpstr>Office Theme</vt:lpstr>
      <vt:lpstr>Models of Health Promotion</vt:lpstr>
      <vt:lpstr>Biomedical Model of health Promotion</vt:lpstr>
      <vt:lpstr>Social Model of Health</vt:lpstr>
      <vt:lpstr>Biopsychosocial Model Promotion</vt:lpstr>
      <vt:lpstr>Ottawa Charter for Health Promtotion</vt:lpstr>
      <vt:lpstr>Public Health in Wales</vt:lpstr>
      <vt:lpstr>Public Health Wales https://phw.nhs.wales/ </vt:lpstr>
      <vt:lpstr>Policy Documents</vt:lpstr>
      <vt:lpstr>Critically reviewing a Strategy</vt:lpstr>
      <vt:lpstr>Consider one of the older Strategies from the above list and critically review it</vt:lpstr>
      <vt:lpstr>Newer Strategy for Wales</vt:lpstr>
      <vt:lpstr>Informed by and developed to support</vt:lpstr>
      <vt:lpstr>Strategic Priorities</vt:lpstr>
      <vt:lpstr>Determinants of Health Domains</vt:lpstr>
      <vt:lpstr>Questions</vt:lpstr>
      <vt:lpstr>Strategic Approach</vt:lpstr>
      <vt:lpstr>Key Concerns - Drivers</vt:lpstr>
      <vt:lpstr>Questions</vt:lpstr>
      <vt:lpstr>Deprivation in Wales (WIMD)</vt:lpstr>
      <vt:lpstr>Main Non-communicable Diseases</vt:lpstr>
      <vt:lpstr>Vision &amp; Mission</vt:lpstr>
      <vt:lpstr>SP1  Influencing the wider determinants of   health</vt:lpstr>
      <vt:lpstr>Outcomes</vt:lpstr>
      <vt:lpstr>SP 2 Promoting Mental and Social     Wellbeing</vt:lpstr>
      <vt:lpstr>Outcomes</vt:lpstr>
      <vt:lpstr>SP3  Promoting Health Behaviours</vt:lpstr>
      <vt:lpstr>Outcomes</vt:lpstr>
      <vt:lpstr>SP4  Supporting the development of a sustainable health   and care system focused on prevention and early    detection</vt:lpstr>
      <vt:lpstr>Outcomes</vt:lpstr>
      <vt:lpstr>SP5  Delivering excellent public health services to protect the  public and maximise population health outcomes</vt:lpstr>
      <vt:lpstr>Outcomes</vt:lpstr>
      <vt:lpstr>SP6 Tackling the public health effects of climate change</vt:lpstr>
      <vt:lpstr>Outcomes</vt:lpstr>
      <vt:lpstr>Implementation - Developing strategies</vt:lpstr>
      <vt:lpstr>Nuffield Ladder of Intervention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Working together for a healthier Wales  Our long-term Strategy 2023 -2035</dc:title>
  <dc:creator>David Gardner</dc:creator>
  <cp:lastModifiedBy>David Gardner</cp:lastModifiedBy>
  <cp:revision>3</cp:revision>
  <dcterms:created xsi:type="dcterms:W3CDTF">2024-01-28T13:38:10Z</dcterms:created>
  <dcterms:modified xsi:type="dcterms:W3CDTF">2024-10-16T15:46:32Z</dcterms:modified>
</cp:coreProperties>
</file>